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7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536" autoAdjust="0"/>
  </p:normalViewPr>
  <p:slideViewPr>
    <p:cSldViewPr>
      <p:cViewPr>
        <p:scale>
          <a:sx n="78" d="100"/>
          <a:sy n="78" d="100"/>
        </p:scale>
        <p:origin x="-1152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089A9-88E4-43A9-88AD-A8510FB7FC0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E086-8BF4-4B94-A786-B5689CFBA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3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7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5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8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0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FF65-BA88-41D9-BE1D-FCDAB7DBFAF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1702-DD89-4C10-AA5E-DED80E027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Freely Available Speech Synthesis Voices for </a:t>
            </a:r>
            <a:r>
              <a:rPr lang="en-US" dirty="0" err="1" smtClean="0"/>
              <a:t>Halef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u="sng" dirty="0" smtClean="0"/>
              <a:t>Martin Mory</a:t>
            </a:r>
            <a:r>
              <a:rPr lang="en-US" sz="3000" dirty="0" smtClean="0"/>
              <a:t>, Patrick Lange, Tarek </a:t>
            </a:r>
            <a:r>
              <a:rPr lang="en-US" sz="3000" dirty="0" err="1" smtClean="0"/>
              <a:t>Mehrez</a:t>
            </a:r>
            <a:r>
              <a:rPr lang="en-US" sz="3000" dirty="0" smtClean="0"/>
              <a:t>, and David </a:t>
            </a:r>
            <a:r>
              <a:rPr lang="en-US" sz="3000" dirty="0" err="1" smtClean="0"/>
              <a:t>Suendermann-Oeft</a:t>
            </a:r>
            <a:endParaRPr lang="en-US" sz="3000" dirty="0" smtClean="0"/>
          </a:p>
          <a:p>
            <a:endParaRPr lang="de-DE" sz="3000" dirty="0"/>
          </a:p>
          <a:p>
            <a:r>
              <a:rPr lang="de-DE" sz="3000" dirty="0" smtClean="0"/>
              <a:t>NLPCS 2014, Venice, 28 October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590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dirty="0" smtClean="0"/>
              <a:t>Results -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0" y="1484784"/>
            <a:ext cx="8024981" cy="4412596"/>
          </a:xfrm>
        </p:spPr>
      </p:pic>
    </p:spTree>
    <p:extLst>
      <p:ext uri="{BB962C8B-B14F-4D97-AF65-F5344CB8AC3E}">
        <p14:creationId xmlns:p14="http://schemas.microsoft.com/office/powerpoint/2010/main" val="6561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dirty="0" smtClean="0"/>
              <a:t>Results – HSMM vs Unit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8" y="1496976"/>
            <a:ext cx="8024981" cy="4412595"/>
          </a:xfrm>
        </p:spPr>
      </p:pic>
    </p:spTree>
    <p:extLst>
      <p:ext uri="{BB962C8B-B14F-4D97-AF65-F5344CB8AC3E}">
        <p14:creationId xmlns:p14="http://schemas.microsoft.com/office/powerpoint/2010/main" val="6334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dirty="0"/>
              <a:t>Results – HSMM vs Unit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6" y="1496976"/>
            <a:ext cx="8024981" cy="4412595"/>
          </a:xfrm>
        </p:spPr>
      </p:pic>
    </p:spTree>
    <p:extLst>
      <p:ext uri="{BB962C8B-B14F-4D97-AF65-F5344CB8AC3E}">
        <p14:creationId xmlns:p14="http://schemas.microsoft.com/office/powerpoint/2010/main" val="6334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dirty="0"/>
              <a:t>Results – HSMM vs Unit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6" y="1496976"/>
            <a:ext cx="8024981" cy="4412595"/>
          </a:xfrm>
        </p:spPr>
      </p:pic>
    </p:spTree>
    <p:extLst>
      <p:ext uri="{BB962C8B-B14F-4D97-AF65-F5344CB8AC3E}">
        <p14:creationId xmlns:p14="http://schemas.microsoft.com/office/powerpoint/2010/main" val="6334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dirty="0"/>
              <a:t>Results – HSMM vs Unit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6" y="1496976"/>
            <a:ext cx="8024981" cy="4412595"/>
          </a:xfrm>
        </p:spPr>
      </p:pic>
    </p:spTree>
    <p:extLst>
      <p:ext uri="{BB962C8B-B14F-4D97-AF65-F5344CB8AC3E}">
        <p14:creationId xmlns:p14="http://schemas.microsoft.com/office/powerpoint/2010/main" val="6334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de-DE" dirty="0" smtClean="0"/>
              <a:t>Unit selection voices rated better than HSMM counterparts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Mary voices outperformed Festival voices in the test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de-DE" dirty="0" smtClean="0"/>
              <a:t>Evaluate promising candidates in actual operation within Halef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14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de-DE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About Myself</a:t>
            </a:r>
          </a:p>
          <a:p>
            <a:r>
              <a:rPr lang="de-DE" dirty="0" smtClean="0"/>
              <a:t>Halef </a:t>
            </a:r>
          </a:p>
          <a:p>
            <a:r>
              <a:rPr lang="de-DE" dirty="0" smtClean="0"/>
              <a:t>Experimental Setup</a:t>
            </a:r>
          </a:p>
          <a:p>
            <a:r>
              <a:rPr lang="de-DE" dirty="0" smtClean="0"/>
              <a:t>Results</a:t>
            </a:r>
          </a:p>
          <a:p>
            <a:r>
              <a:rPr lang="de-DE" smtClean="0"/>
              <a:t>Conclusion</a:t>
            </a:r>
            <a:endParaRPr lang="de-DE" dirty="0" smtClean="0"/>
          </a:p>
          <a:p>
            <a:r>
              <a:rPr lang="de-DE" dirty="0" smtClean="0"/>
              <a:t>Future Work</a:t>
            </a:r>
            <a:endParaRPr lang="de-DE" dirty="0" smtClean="0"/>
          </a:p>
          <a:p>
            <a:r>
              <a:rPr lang="de-DE" dirty="0" smtClean="0"/>
              <a:t>Q/A</a:t>
            </a:r>
          </a:p>
          <a:p>
            <a:endParaRPr lang="en-US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954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6275040" cy="452596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10/11 – 09/14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Studying Applied Computer Science at DHBW Stuttgart, Germany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within the HP DualStudy Program of Hewlett-Packard Germany</a:t>
            </a:r>
          </a:p>
          <a:p>
            <a:r>
              <a:rPr lang="de-DE" sz="2400" dirty="0" smtClean="0"/>
              <a:t>From 10/14</a:t>
            </a:r>
            <a:br>
              <a:rPr lang="de-DE" sz="2400" dirty="0" smtClean="0"/>
            </a:br>
            <a:r>
              <a:rPr lang="de-DE" sz="2400" dirty="0" smtClean="0"/>
              <a:t>Studying IT Security at TU Darmstadt</a:t>
            </a:r>
            <a:br>
              <a:rPr lang="de-DE" sz="2400" dirty="0" smtClean="0"/>
            </a:br>
            <a:r>
              <a:rPr lang="de-DE" sz="2400" dirty="0" smtClean="0"/>
              <a:t>within the Master@HP Program of Hewlett-Packard Germany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0" r="15768"/>
          <a:stretch/>
        </p:blipFill>
        <p:spPr>
          <a:xfrm>
            <a:off x="7194176" y="836712"/>
            <a:ext cx="1156448" cy="1753985"/>
          </a:xfrm>
          <a:prstGeom prst="rect">
            <a:avLst/>
          </a:prstGeom>
        </p:spPr>
      </p:pic>
      <p:pic>
        <p:nvPicPr>
          <p:cNvPr id="5" name="HP Logo - Color" descr="hp_logo_300dpi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47585" y="3001645"/>
            <a:ext cx="849630" cy="8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80" y="4221088"/>
            <a:ext cx="1691640" cy="86258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Figures: Hewlett-Packard GmbH, DHBW Stuttgart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9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Halef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Distributed Spoken Dialog System</a:t>
            </a:r>
          </a:p>
          <a:p>
            <a:r>
              <a:rPr lang="de-DE" dirty="0" smtClean="0"/>
              <a:t>Main features:</a:t>
            </a:r>
            <a:br>
              <a:rPr lang="de-DE" dirty="0" smtClean="0"/>
            </a:br>
            <a:r>
              <a:rPr lang="de-DE" dirty="0" smtClean="0"/>
              <a:t>- open source</a:t>
            </a:r>
            <a:br>
              <a:rPr lang="de-DE" dirty="0" smtClean="0"/>
            </a:br>
            <a:r>
              <a:rPr lang="de-DE" dirty="0" smtClean="0"/>
              <a:t>- virtual-server-based</a:t>
            </a:r>
            <a:br>
              <a:rPr lang="de-DE" dirty="0" smtClean="0"/>
            </a:br>
            <a:r>
              <a:rPr lang="de-DE" dirty="0" smtClean="0"/>
              <a:t>- distributed</a:t>
            </a:r>
            <a:br>
              <a:rPr lang="de-DE" dirty="0" smtClean="0"/>
            </a:br>
            <a:r>
              <a:rPr lang="de-DE" dirty="0" smtClean="0"/>
              <a:t>- telephony-based</a:t>
            </a:r>
            <a:br>
              <a:rPr lang="de-DE" dirty="0" smtClean="0"/>
            </a:br>
            <a:r>
              <a:rPr lang="de-DE" dirty="0" smtClean="0"/>
              <a:t>- industry-standard-compliant</a:t>
            </a:r>
          </a:p>
          <a:p>
            <a:r>
              <a:rPr lang="de-DE" dirty="0" smtClean="0"/>
              <a:t>Protocols: JSGF, MRCP, RTP, SIP, VoiceXML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0648"/>
            <a:ext cx="5760640" cy="6203179"/>
          </a:xfrm>
        </p:spPr>
      </p:pic>
      <p:sp>
        <p:nvSpPr>
          <p:cNvPr id="6" name="Rectangle 5"/>
          <p:cNvSpPr/>
          <p:nvPr/>
        </p:nvSpPr>
        <p:spPr>
          <a:xfrm>
            <a:off x="2928008" y="4965552"/>
            <a:ext cx="648072" cy="122413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6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TTS Engines in Halef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Replaced obsolete FreeTTS by </a:t>
            </a:r>
            <a:r>
              <a:rPr lang="de-DE" dirty="0" smtClean="0"/>
              <a:t>Festival and Mary TTS, following </a:t>
            </a:r>
            <a:r>
              <a:rPr lang="de-DE" dirty="0" smtClean="0"/>
              <a:t>the Blizzard Challenge results</a:t>
            </a:r>
          </a:p>
          <a:p>
            <a:r>
              <a:rPr lang="de-DE" dirty="0" smtClean="0"/>
              <a:t>Issue</a:t>
            </a:r>
            <a:r>
              <a:rPr lang="de-DE" dirty="0" smtClean="0"/>
              <a:t>: TTS voices of the Blizzard Challenge not publicly available</a:t>
            </a:r>
          </a:p>
          <a:p>
            <a:r>
              <a:rPr lang="de-DE" dirty="0" smtClean="0"/>
              <a:t>Therefore conducting own studies to determine which of the </a:t>
            </a:r>
            <a:r>
              <a:rPr lang="de-DE" i="1" dirty="0" smtClean="0"/>
              <a:t>publicly available voices</a:t>
            </a:r>
            <a:r>
              <a:rPr lang="de-DE" dirty="0" smtClean="0"/>
              <a:t> are rated best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44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Publicly Available TTS Voices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74111"/>
              </p:ext>
            </p:extLst>
          </p:nvPr>
        </p:nvGraphicFramePr>
        <p:xfrm>
          <a:off x="457200" y="16002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296144"/>
                <a:gridCol w="31066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Voice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System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Technique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cmu-bdl-hsmm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HSMM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cmu-rms-hsmm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HSMM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cmu-slt-hsmm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HSMM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cmu_us_awb_cg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Festival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Clustergen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cmu_us_clb_arctic_clunits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Festival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Cluster Unit Selection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cmu_us_rms_cg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Festival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Clustergen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cmu_us_slt_arctic_hts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Festival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HMM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dfki-obadiah-hsmm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HSMM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Publicly Available TTS Voices (II)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086954"/>
              </p:ext>
            </p:extLst>
          </p:nvPr>
        </p:nvGraphicFramePr>
        <p:xfrm>
          <a:off x="457200" y="16002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96"/>
                <a:gridCol w="1440160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Voice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System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Technique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dfki-obadiah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Unit Selection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dfki</a:t>
                      </a:r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-poppy-</a:t>
                      </a:r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hsmm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HSMM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dfki</a:t>
                      </a:r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-poppy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dirty="0" smtClean="0"/>
                        <a:t>Unit Selection</a:t>
                      </a:r>
                      <a:endParaRPr lang="en-US" sz="2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dfki</a:t>
                      </a:r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-prudence-</a:t>
                      </a:r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hsmm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HSMM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dfki</a:t>
                      </a:r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-prudence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Unit Selection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dfki</a:t>
                      </a:r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-spike-</a:t>
                      </a:r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hsmm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HSMM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dfki</a:t>
                      </a:r>
                      <a:r>
                        <a:rPr lang="en-US" sz="2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-spike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Mary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Unit Selection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kal_diphone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Festival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Diphone Unit Selection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5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Test audience consisting of 36 persons</a:t>
            </a:r>
          </a:p>
          <a:p>
            <a:r>
              <a:rPr lang="de-DE" dirty="0" smtClean="0"/>
              <a:t>Participants with and without knowledge about speech processing</a:t>
            </a:r>
          </a:p>
          <a:p>
            <a:r>
              <a:rPr lang="de-DE" dirty="0" smtClean="0"/>
              <a:t>Six-point Likert scale: </a:t>
            </a:r>
            <a:r>
              <a:rPr lang="en-US" dirty="0"/>
              <a:t>’utterly bad’ (1</a:t>
            </a:r>
            <a:r>
              <a:rPr lang="en-US" dirty="0" smtClean="0"/>
              <a:t>), ’poor</a:t>
            </a:r>
            <a:r>
              <a:rPr lang="en-US" dirty="0"/>
              <a:t>’ (2), ’okay’ (3), ’fine’ (4), ’good’ (5) and ’excellent’ (</a:t>
            </a:r>
            <a:r>
              <a:rPr lang="en-US" dirty="0" smtClean="0"/>
              <a:t>6)</a:t>
            </a:r>
          </a:p>
          <a:p>
            <a:r>
              <a:rPr lang="en-US" dirty="0" smtClean="0"/>
              <a:t>Reference Text: “This </a:t>
            </a:r>
            <a:r>
              <a:rPr lang="en-US" dirty="0"/>
              <a:t>is some example speech to evaluate the quality of </a:t>
            </a:r>
            <a:r>
              <a:rPr lang="en-US" dirty="0" smtClean="0"/>
              <a:t>available Festival </a:t>
            </a:r>
            <a:r>
              <a:rPr lang="en-US" dirty="0"/>
              <a:t>and Mary voices</a:t>
            </a:r>
            <a:r>
              <a:rPr lang="en-US" dirty="0" smtClean="0"/>
              <a:t>”</a:t>
            </a:r>
          </a:p>
          <a:p>
            <a:r>
              <a:rPr lang="de-DE" dirty="0" smtClean="0"/>
              <a:t>Significance test: </a:t>
            </a:r>
            <a:r>
              <a:rPr lang="en-US" dirty="0"/>
              <a:t>Welch’s t test</a:t>
            </a:r>
          </a:p>
        </p:txBody>
      </p:sp>
    </p:spTree>
    <p:extLst>
      <p:ext uri="{BB962C8B-B14F-4D97-AF65-F5344CB8AC3E}">
        <p14:creationId xmlns:p14="http://schemas.microsoft.com/office/powerpoint/2010/main" val="28312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302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Evaluation of Freely Available Speech Synthesis Voices for Halef</vt:lpstr>
      <vt:lpstr>Agenda</vt:lpstr>
      <vt:lpstr>About Myself</vt:lpstr>
      <vt:lpstr>Halef</vt:lpstr>
      <vt:lpstr>PowerPoint Presentation</vt:lpstr>
      <vt:lpstr>TTS Engines in Halef</vt:lpstr>
      <vt:lpstr>Publicly Available TTS Voices</vt:lpstr>
      <vt:lpstr>Publicly Available TTS Voices (II)</vt:lpstr>
      <vt:lpstr>Experimental Setup</vt:lpstr>
      <vt:lpstr>Results - Overview</vt:lpstr>
      <vt:lpstr>Results – HSMM vs Unit Selection</vt:lpstr>
      <vt:lpstr>Results – HSMM vs Unit Selection</vt:lpstr>
      <vt:lpstr>Results – HSMM vs Unit Selection</vt:lpstr>
      <vt:lpstr>Results – HSMM vs Unit Selection</vt:lpstr>
      <vt:lpstr>Conclusion</vt:lpstr>
      <vt:lpstr>Future Work</vt:lpstr>
      <vt:lpstr>Q/A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Mory</dc:creator>
  <cp:lastModifiedBy>Martin Mory</cp:lastModifiedBy>
  <cp:revision>47</cp:revision>
  <dcterms:created xsi:type="dcterms:W3CDTF">2014-10-13T15:42:15Z</dcterms:created>
  <dcterms:modified xsi:type="dcterms:W3CDTF">2014-10-28T07:37:58Z</dcterms:modified>
</cp:coreProperties>
</file>