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77" r:id="rId3"/>
    <p:sldId id="279" r:id="rId4"/>
    <p:sldId id="280" r:id="rId5"/>
    <p:sldId id="278" r:id="rId6"/>
    <p:sldId id="282" r:id="rId7"/>
    <p:sldId id="289" r:id="rId8"/>
    <p:sldId id="290" r:id="rId9"/>
    <p:sldId id="291" r:id="rId10"/>
    <p:sldId id="292" r:id="rId11"/>
    <p:sldId id="293" r:id="rId12"/>
    <p:sldId id="303" r:id="rId13"/>
    <p:sldId id="294" r:id="rId14"/>
    <p:sldId id="283" r:id="rId15"/>
    <p:sldId id="295" r:id="rId16"/>
    <p:sldId id="285" r:id="rId17"/>
    <p:sldId id="300" r:id="rId18"/>
    <p:sldId id="296" r:id="rId19"/>
    <p:sldId id="297" r:id="rId20"/>
    <p:sldId id="281" r:id="rId21"/>
    <p:sldId id="286" r:id="rId22"/>
    <p:sldId id="299" r:id="rId23"/>
    <p:sldId id="301" r:id="rId24"/>
    <p:sldId id="302" r:id="rId25"/>
    <p:sldId id="298" r:id="rId26"/>
    <p:sldId id="284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24.10.2014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24.10.2014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IV. In the Evaluation</a:t>
            </a:r>
            <a:r>
              <a:rPr lang="en-US" baseline="0" dirty="0" smtClean="0"/>
              <a:t> we tried to replace the commercial API with a web search for free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62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Optimizing the p-value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74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Knowledge Base are APIs in the standard</a:t>
            </a:r>
            <a:r>
              <a:rPr lang="en-US" baseline="0" dirty="0" smtClean="0"/>
              <a:t> implementation (not free so we tried to replace it with free web searches like google…)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60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recognizes that the answers</a:t>
            </a:r>
            <a:r>
              <a:rPr lang="en-US" baseline="0" dirty="0" smtClean="0"/>
              <a:t> is from the type “date”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85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means q</a:t>
            </a:r>
            <a:r>
              <a:rPr lang="en-US" baseline="0" dirty="0" smtClean="0"/>
              <a:t> and a number without a q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39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 and date are the</a:t>
            </a:r>
            <a:r>
              <a:rPr lang="en-US" baseline="0" dirty="0" smtClean="0"/>
              <a:t> best. Location because of a database with </a:t>
            </a:r>
            <a:r>
              <a:rPr lang="en-US" baseline="0" dirty="0" err="1" smtClean="0"/>
              <a:t>contries</a:t>
            </a:r>
            <a:r>
              <a:rPr lang="en-US" baseline="0" dirty="0" smtClean="0"/>
              <a:t> and cities. Date because of a specific pattern of the answer.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57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Behavior while changing</a:t>
            </a:r>
            <a:r>
              <a:rPr lang="en-US" baseline="0" dirty="0" smtClean="0"/>
              <a:t> the knowledge base is quite the same (-&gt; main problem is the parser, not a bad knowledge base)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68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356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972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4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How to Make Right Decisions Based on </a:t>
            </a:r>
            <a:r>
              <a:rPr lang="en-US" sz="4400" b="0" dirty="0" smtClean="0"/>
              <a:t>Corrupt Information </a:t>
            </a:r>
            <a:r>
              <a:rPr lang="en-US" sz="4400" b="0" dirty="0"/>
              <a:t>and Poor </a:t>
            </a:r>
            <a:r>
              <a:rPr lang="en-US" sz="4400" b="0" dirty="0" smtClean="0"/>
              <a:t>Counselors</a:t>
            </a:r>
            <a:br>
              <a:rPr lang="en-US" sz="4400" b="0" dirty="0" smtClean="0"/>
            </a:b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/>
              <a:t>Tuning an Open-Source Question Answering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IIe</a:t>
            </a:r>
            <a:r>
              <a:rPr lang="en-US" cap="none" dirty="0" smtClean="0"/>
              <a:t>. Partial Answers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parts of the answer are necessary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i="1" dirty="0" smtClean="0"/>
              <a:t>Who was the first woman to run for president?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Victoria </a:t>
            </a:r>
            <a:r>
              <a:rPr lang="en-US" i="1" dirty="0" err="1" smtClean="0"/>
              <a:t>Claflin</a:t>
            </a:r>
            <a:r>
              <a:rPr lang="en-US" i="1" dirty="0" smtClean="0"/>
              <a:t> Woodhull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Victoria Woodhull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Victoria 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Woodhull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411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IIf</a:t>
            </a:r>
            <a:r>
              <a:rPr lang="en-US" cap="none" dirty="0" smtClean="0"/>
              <a:t>. Different units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physical units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i="1" dirty="0" smtClean="0"/>
              <a:t>How high is Mount </a:t>
            </a:r>
            <a:r>
              <a:rPr lang="en-US" i="1" dirty="0" err="1" smtClean="0"/>
              <a:t>Kinabalu</a:t>
            </a:r>
            <a:r>
              <a:rPr lang="en-US" i="1" dirty="0" smtClean="0"/>
              <a:t>?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- 4095 meter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- 4.095 kilometer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- 13,435 feet</a:t>
            </a:r>
          </a:p>
        </p:txBody>
      </p:sp>
    </p:spTree>
    <p:extLst>
      <p:ext uri="{BB962C8B-B14F-4D97-AF65-F5344CB8AC3E}">
        <p14:creationId xmlns:p14="http://schemas.microsoft.com/office/powerpoint/2010/main" val="20417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IIg</a:t>
            </a:r>
            <a:r>
              <a:rPr lang="en-US" cap="none" dirty="0" smtClean="0"/>
              <a:t>. Effect on the results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gain from 37.6% to 55.8%</a:t>
            </a:r>
          </a:p>
          <a:p>
            <a:r>
              <a:rPr lang="en-US" dirty="0" smtClean="0"/>
              <a:t>Not comparable to tests from before </a:t>
            </a:r>
          </a:p>
          <a:p>
            <a:r>
              <a:rPr lang="en-US" dirty="0" smtClean="0"/>
              <a:t>Comparison does not need a 100% correctness of a test 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smtClean="0"/>
              <a:t>III. Architecture of OpenEphyra</a:t>
            </a:r>
            <a:endParaRPr lang="en-US" cap="non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09" y="1700011"/>
            <a:ext cx="8693470" cy="3877113"/>
          </a:xfrm>
        </p:spPr>
      </p:pic>
    </p:spTree>
    <p:extLst>
      <p:ext uri="{BB962C8B-B14F-4D97-AF65-F5344CB8AC3E}">
        <p14:creationId xmlns:p14="http://schemas.microsoft.com/office/powerpoint/2010/main" val="33778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IIIa</a:t>
            </a:r>
            <a:r>
              <a:rPr lang="en-US" cap="none" dirty="0" smtClean="0"/>
              <a:t>. Concrete Example of OpenEphyra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When was Albert Einstein born?</a:t>
            </a:r>
            <a:endParaRPr lang="en-US" dirty="0"/>
          </a:p>
          <a:p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Albert Einstein was born in X</a:t>
            </a:r>
          </a:p>
          <a:p>
            <a:pPr lvl="1"/>
            <a:r>
              <a:rPr lang="en-US" dirty="0" smtClean="0"/>
              <a:t>Albert Einstein was born at X</a:t>
            </a:r>
          </a:p>
          <a:p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Wikipedia.com/Einstein</a:t>
            </a:r>
          </a:p>
          <a:p>
            <a:pPr lvl="1"/>
            <a:r>
              <a:rPr lang="en-US" dirty="0" smtClean="0"/>
              <a:t>Einstein.com</a:t>
            </a:r>
          </a:p>
          <a:p>
            <a:r>
              <a:rPr lang="en-US" dirty="0" smtClean="0"/>
              <a:t>Answers</a:t>
            </a:r>
          </a:p>
          <a:p>
            <a:pPr lvl="1"/>
            <a:r>
              <a:rPr lang="en-US" dirty="0" smtClean="0"/>
              <a:t>14.03.1879 (Score 0.875)</a:t>
            </a:r>
          </a:p>
          <a:p>
            <a:pPr lvl="1"/>
            <a:r>
              <a:rPr lang="en-US" dirty="0" smtClean="0"/>
              <a:t>18.04.1955 (Score 0.12)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96000" y="2129049"/>
            <a:ext cx="260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Answer type = “date”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/>
              <a:t>IV. Evaluation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 (Bing, </a:t>
            </a:r>
            <a:r>
              <a:rPr lang="en-US" dirty="0" err="1" smtClean="0"/>
              <a:t>Ixquick</a:t>
            </a:r>
            <a:r>
              <a:rPr lang="en-US" dirty="0" smtClean="0"/>
              <a:t>, </a:t>
            </a:r>
            <a:r>
              <a:rPr lang="en-US" dirty="0" err="1" smtClean="0"/>
              <a:t>BingW</a:t>
            </a:r>
            <a:r>
              <a:rPr lang="en-US" dirty="0" smtClean="0"/>
              <a:t>, Google)</a:t>
            </a:r>
          </a:p>
          <a:p>
            <a:r>
              <a:rPr lang="en-US" dirty="0" smtClean="0"/>
              <a:t>Tried to replace the commercial API with a free of charge web search</a:t>
            </a:r>
          </a:p>
          <a:p>
            <a:r>
              <a:rPr lang="en-US" dirty="0" smtClean="0"/>
              <a:t>Number of queries</a:t>
            </a:r>
          </a:p>
          <a:p>
            <a:r>
              <a:rPr lang="en-US" dirty="0" smtClean="0"/>
              <a:t>Number of documents</a:t>
            </a:r>
          </a:p>
          <a:p>
            <a:r>
              <a:rPr lang="en-US" dirty="0" smtClean="0"/>
              <a:t>Answer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IVa</a:t>
            </a:r>
            <a:r>
              <a:rPr lang="en-US" cap="none" dirty="0" smtClean="0"/>
              <a:t>. Systems used</a:t>
            </a:r>
            <a:endParaRPr lang="en-US" cap="non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43310"/>
            <a:ext cx="7908566" cy="4093029"/>
          </a:xfrm>
        </p:spPr>
      </p:pic>
    </p:spTree>
    <p:extLst>
      <p:ext uri="{BB962C8B-B14F-4D97-AF65-F5344CB8AC3E}">
        <p14:creationId xmlns:p14="http://schemas.microsoft.com/office/powerpoint/2010/main" val="36947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IVb</a:t>
            </a:r>
            <a:r>
              <a:rPr lang="en-US" cap="none" dirty="0" smtClean="0"/>
              <a:t>. Number of Documents</a:t>
            </a:r>
            <a:endParaRPr lang="en-US" cap="non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3" r="17345"/>
          <a:stretch/>
        </p:blipFill>
        <p:spPr>
          <a:xfrm>
            <a:off x="1295400" y="1628819"/>
            <a:ext cx="7681458" cy="45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IVc</a:t>
            </a:r>
            <a:r>
              <a:rPr lang="en-US" cap="none" dirty="0" smtClean="0"/>
              <a:t>. Answer Types</a:t>
            </a:r>
            <a:endParaRPr lang="en-US" cap="non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17479"/>
            <a:ext cx="10062568" cy="44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IVd</a:t>
            </a:r>
            <a:r>
              <a:rPr lang="en-US" cap="none" dirty="0" smtClean="0"/>
              <a:t>. Overview of the Results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2608" r="29100"/>
          <a:stretch/>
        </p:blipFill>
        <p:spPr>
          <a:xfrm>
            <a:off x="2770499" y="1637717"/>
            <a:ext cx="5895833" cy="4535497"/>
          </a:xfrm>
        </p:spPr>
      </p:pic>
    </p:spTree>
    <p:extLst>
      <p:ext uri="{BB962C8B-B14F-4D97-AF65-F5344CB8AC3E}">
        <p14:creationId xmlns:p14="http://schemas.microsoft.com/office/powerpoint/2010/main" val="29841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/>
              <a:t>The Authors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Michael Muck</a:t>
            </a:r>
          </a:p>
          <a:p>
            <a:pPr lvl="1"/>
            <a:r>
              <a:rPr lang="en-US" dirty="0" smtClean="0"/>
              <a:t>Former student at the </a:t>
            </a:r>
            <a:r>
              <a:rPr lang="en-US" dirty="0" smtClean="0"/>
              <a:t>DHBW Stuttgart, Germany</a:t>
            </a:r>
            <a:endParaRPr lang="en-US" dirty="0" smtClean="0"/>
          </a:p>
          <a:p>
            <a:pPr lvl="1"/>
            <a:r>
              <a:rPr lang="en-US" dirty="0" smtClean="0"/>
              <a:t>Working for </a:t>
            </a:r>
            <a:r>
              <a:rPr lang="en-US" dirty="0" err="1" smtClean="0"/>
              <a:t>Tesat-Spacecom</a:t>
            </a:r>
            <a:r>
              <a:rPr lang="en-US" dirty="0" smtClean="0"/>
              <a:t> in </a:t>
            </a:r>
            <a:r>
              <a:rPr lang="en-US" dirty="0" err="1" smtClean="0"/>
              <a:t>Backnang</a:t>
            </a:r>
            <a:r>
              <a:rPr lang="en-US" dirty="0" smtClean="0"/>
              <a:t>, Germany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 err="1" smtClean="0"/>
              <a:t>Suendermann-Oeft</a:t>
            </a:r>
            <a:endParaRPr lang="en-US" dirty="0" smtClean="0"/>
          </a:p>
          <a:p>
            <a:pPr lvl="1"/>
            <a:r>
              <a:rPr lang="en-US" dirty="0" smtClean="0"/>
              <a:t>Educational </a:t>
            </a:r>
            <a:r>
              <a:rPr lang="en-US" dirty="0" smtClean="0"/>
              <a:t>Testing </a:t>
            </a:r>
            <a:r>
              <a:rPr lang="en-US" dirty="0"/>
              <a:t>Service, Director of Research </a:t>
            </a:r>
            <a:r>
              <a:rPr lang="en-US" dirty="0" smtClean="0"/>
              <a:t>in San </a:t>
            </a:r>
            <a:r>
              <a:rPr lang="en-US" dirty="0" smtClean="0"/>
              <a:t>Francisco, USA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</a:t>
            </a:r>
            <a:r>
              <a:rPr lang="en-US" cap="none" dirty="0" smtClean="0"/>
              <a:t>System Combination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2498501"/>
          </a:xfrm>
        </p:spPr>
        <p:txBody>
          <a:bodyPr/>
          <a:lstStyle/>
          <a:p>
            <a:r>
              <a:rPr lang="en-US" dirty="0" smtClean="0"/>
              <a:t>Performance gain through combining systems</a:t>
            </a:r>
          </a:p>
          <a:p>
            <a:r>
              <a:rPr lang="en-US" dirty="0" smtClean="0"/>
              <a:t>Merge the best answers of the systems together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systems </a:t>
            </a:r>
            <a:r>
              <a:rPr lang="en-US" dirty="0" smtClean="0"/>
              <a:t>get a </a:t>
            </a:r>
            <a:r>
              <a:rPr lang="en-US" dirty="0" smtClean="0"/>
              <a:t>weight</a:t>
            </a:r>
            <a:endParaRPr lang="en-US" dirty="0" smtClean="0"/>
          </a:p>
          <a:p>
            <a:r>
              <a:rPr lang="en-US" dirty="0" smtClean="0"/>
              <a:t>Answer match:</a:t>
            </a:r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newValue</a:t>
            </a:r>
            <a:r>
              <a:rPr lang="en-US" dirty="0" smtClean="0"/>
              <a:t> = p*Asys1+(1-p)*Asys2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4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Va</a:t>
            </a:r>
            <a:r>
              <a:rPr lang="en-US" dirty="0" smtClean="0"/>
              <a:t>. </a:t>
            </a:r>
            <a:r>
              <a:rPr lang="en-US" cap="none" dirty="0" smtClean="0"/>
              <a:t>System Combination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idx="1"/>
          </p:nvPr>
        </p:nvSpPr>
        <p:spPr>
          <a:xfrm>
            <a:off x="1295400" y="1828801"/>
            <a:ext cx="9601200" cy="618186"/>
          </a:xfrm>
        </p:spPr>
        <p:txBody>
          <a:bodyPr/>
          <a:lstStyle/>
          <a:p>
            <a:r>
              <a:rPr lang="en-US" dirty="0" smtClean="0"/>
              <a:t>Who is president of the United States?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293255" y="2470593"/>
            <a:ext cx="4412087" cy="1689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System 1</a:t>
            </a:r>
            <a:r>
              <a:rPr lang="en-US" i="1" dirty="0" smtClean="0">
                <a:solidFill>
                  <a:srgbClr val="002060"/>
                </a:solidFill>
              </a:rPr>
              <a:t> (p = 0.7)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Bush (0.8)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Obama (0.6)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Clinton (0.4)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953261" y="2468449"/>
            <a:ext cx="4891823" cy="1691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System 2 </a:t>
            </a:r>
            <a:r>
              <a:rPr lang="en-US" i="1" dirty="0" smtClean="0">
                <a:solidFill>
                  <a:srgbClr val="00B050"/>
                </a:solidFill>
              </a:rPr>
              <a:t>(1-p = 0.3)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Obama (0.7)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Eminem (0.3)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Clinton (0.2)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Va</a:t>
            </a:r>
            <a:r>
              <a:rPr lang="en-US" dirty="0" smtClean="0"/>
              <a:t>. </a:t>
            </a:r>
            <a:r>
              <a:rPr lang="en-US" cap="none" dirty="0" smtClean="0"/>
              <a:t>System Combination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idx="1"/>
          </p:nvPr>
        </p:nvSpPr>
        <p:spPr>
          <a:xfrm>
            <a:off x="1295400" y="1828801"/>
            <a:ext cx="9601200" cy="618186"/>
          </a:xfrm>
        </p:spPr>
        <p:txBody>
          <a:bodyPr/>
          <a:lstStyle/>
          <a:p>
            <a:r>
              <a:rPr lang="en-US" dirty="0" smtClean="0"/>
              <a:t>Who is president of the United States?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293255" y="2470593"/>
            <a:ext cx="4412087" cy="1689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System 1</a:t>
            </a:r>
            <a:r>
              <a:rPr lang="en-US" i="1" dirty="0" smtClean="0">
                <a:solidFill>
                  <a:srgbClr val="002060"/>
                </a:solidFill>
              </a:rPr>
              <a:t> (</a:t>
            </a:r>
            <a:r>
              <a:rPr lang="en-US" i="1" u="sng" dirty="0" smtClean="0">
                <a:solidFill>
                  <a:srgbClr val="002060"/>
                </a:solidFill>
              </a:rPr>
              <a:t>p = 0.7</a:t>
            </a:r>
            <a:r>
              <a:rPr lang="en-US" i="1" dirty="0" smtClean="0">
                <a:solidFill>
                  <a:srgbClr val="00206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</a:t>
            </a:r>
            <a:r>
              <a:rPr lang="en-US" i="1" u="sng" dirty="0" smtClean="0">
                <a:solidFill>
                  <a:srgbClr val="002060"/>
                </a:solidFill>
              </a:rPr>
              <a:t>Bush (0.8)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Obama (0.6)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Clinton (0.4)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953261" y="2468449"/>
            <a:ext cx="4891823" cy="1691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System 2 </a:t>
            </a:r>
            <a:r>
              <a:rPr lang="en-US" i="1" dirty="0" smtClean="0">
                <a:solidFill>
                  <a:srgbClr val="00B050"/>
                </a:solidFill>
              </a:rPr>
              <a:t>(</a:t>
            </a:r>
            <a:r>
              <a:rPr lang="en-US" i="1" u="sng" dirty="0" smtClean="0">
                <a:solidFill>
                  <a:srgbClr val="00B050"/>
                </a:solidFill>
              </a:rPr>
              <a:t>1-p = 0.3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Obama (0.7)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Eminem (0.3)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Clinton (0.2)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507349" y="4333737"/>
            <a:ext cx="4891823" cy="171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/>
              <a:t>Merged System</a:t>
            </a:r>
            <a:endParaRPr lang="en-US" i="1" dirty="0" smtClean="0"/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Bush (0.56)</a:t>
            </a:r>
            <a:endParaRPr lang="en-US" dirty="0" smtClean="0"/>
          </a:p>
          <a:p>
            <a:pPr marL="4572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6157980" y="4837719"/>
            <a:ext cx="195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0.7*0.8</a:t>
            </a:r>
            <a:r>
              <a:rPr lang="en-US" b="1" dirty="0" smtClean="0"/>
              <a:t>+</a:t>
            </a:r>
            <a:r>
              <a:rPr lang="en-US" b="1" dirty="0" smtClean="0">
                <a:solidFill>
                  <a:srgbClr val="00B050"/>
                </a:solidFill>
              </a:rPr>
              <a:t>(0.3*0)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Va</a:t>
            </a:r>
            <a:r>
              <a:rPr lang="en-US" dirty="0" smtClean="0"/>
              <a:t>. </a:t>
            </a:r>
            <a:r>
              <a:rPr lang="en-US" cap="none" dirty="0" smtClean="0"/>
              <a:t>System Combination</a:t>
            </a:r>
            <a:endParaRPr lang="en-US" dirty="0"/>
          </a:p>
        </p:txBody>
      </p:sp>
      <p:sp>
        <p:nvSpPr>
          <p:cNvPr id="8" name="Inhaltsplatzhalter 6"/>
          <p:cNvSpPr>
            <a:spLocks noGrp="1"/>
          </p:cNvSpPr>
          <p:nvPr>
            <p:ph idx="1"/>
          </p:nvPr>
        </p:nvSpPr>
        <p:spPr>
          <a:xfrm>
            <a:off x="1295400" y="1828801"/>
            <a:ext cx="9601200" cy="618186"/>
          </a:xfrm>
        </p:spPr>
        <p:txBody>
          <a:bodyPr/>
          <a:lstStyle/>
          <a:p>
            <a:r>
              <a:rPr lang="en-US" dirty="0" smtClean="0"/>
              <a:t>Who is president of the United States?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1293255" y="2470593"/>
            <a:ext cx="4412087" cy="1689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System 1</a:t>
            </a:r>
            <a:r>
              <a:rPr lang="en-US" i="1" dirty="0" smtClean="0">
                <a:solidFill>
                  <a:srgbClr val="002060"/>
                </a:solidFill>
              </a:rPr>
              <a:t> (</a:t>
            </a:r>
            <a:r>
              <a:rPr lang="en-US" i="1" u="sng" dirty="0" smtClean="0">
                <a:solidFill>
                  <a:srgbClr val="002060"/>
                </a:solidFill>
              </a:rPr>
              <a:t>p = 0.7</a:t>
            </a:r>
            <a:r>
              <a:rPr lang="en-US" i="1" dirty="0" smtClean="0">
                <a:solidFill>
                  <a:srgbClr val="00206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Bush (0.8)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</a:t>
            </a:r>
            <a:r>
              <a:rPr lang="en-US" i="1" u="sng" dirty="0" smtClean="0">
                <a:solidFill>
                  <a:srgbClr val="002060"/>
                </a:solidFill>
              </a:rPr>
              <a:t>Obama (0.6)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2060"/>
                </a:solidFill>
              </a:rPr>
              <a:t>	</a:t>
            </a:r>
            <a:r>
              <a:rPr lang="en-US" i="1" dirty="0" smtClean="0">
                <a:solidFill>
                  <a:srgbClr val="002060"/>
                </a:solidFill>
              </a:rPr>
              <a:t>- Clinton (0.4)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953261" y="2468449"/>
            <a:ext cx="4891823" cy="1691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System 2 </a:t>
            </a:r>
            <a:r>
              <a:rPr lang="en-US" i="1" dirty="0" smtClean="0">
                <a:solidFill>
                  <a:srgbClr val="00B050"/>
                </a:solidFill>
              </a:rPr>
              <a:t>(</a:t>
            </a:r>
            <a:r>
              <a:rPr lang="en-US" i="1" u="sng" dirty="0" smtClean="0">
                <a:solidFill>
                  <a:srgbClr val="00B050"/>
                </a:solidFill>
              </a:rPr>
              <a:t>1-p = 0.3</a:t>
            </a:r>
            <a:r>
              <a:rPr lang="en-US" i="1" dirty="0" smtClean="0">
                <a:solidFill>
                  <a:srgbClr val="00B050"/>
                </a:solidFill>
              </a:rPr>
              <a:t>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</a:t>
            </a:r>
            <a:r>
              <a:rPr lang="en-US" i="1" u="sng" dirty="0" smtClean="0">
                <a:solidFill>
                  <a:srgbClr val="00B050"/>
                </a:solidFill>
              </a:rPr>
              <a:t>Obama (0.7)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Eminem (0.3)</a:t>
            </a:r>
          </a:p>
          <a:p>
            <a:pPr marL="45720" indent="0">
              <a:buNone/>
            </a:pPr>
            <a:r>
              <a:rPr lang="en-US" i="1" dirty="0">
                <a:solidFill>
                  <a:srgbClr val="00B050"/>
                </a:solidFill>
              </a:rPr>
              <a:t>	</a:t>
            </a:r>
            <a:r>
              <a:rPr lang="en-US" i="1" dirty="0" smtClean="0">
                <a:solidFill>
                  <a:srgbClr val="00B050"/>
                </a:solidFill>
              </a:rPr>
              <a:t>- Clinton (0.2)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45720" indent="0">
              <a:buFont typeface="Arial" pitchFamily="34" charset="0"/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507349" y="4333737"/>
            <a:ext cx="4891823" cy="171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b="1" i="1" dirty="0" smtClean="0"/>
              <a:t>Merged System</a:t>
            </a:r>
            <a:endParaRPr lang="en-US" i="1" dirty="0" smtClean="0"/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Obama (0.63)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Bush (0.56)</a:t>
            </a:r>
            <a:endParaRPr lang="en-US" dirty="0" smtClean="0"/>
          </a:p>
          <a:p>
            <a:pPr marL="4572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6226218" y="4837719"/>
            <a:ext cx="215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0.7*0.6</a:t>
            </a:r>
            <a:r>
              <a:rPr lang="en-US" b="1" dirty="0" smtClean="0"/>
              <a:t>+</a:t>
            </a:r>
            <a:r>
              <a:rPr lang="en-US" b="1" dirty="0" smtClean="0">
                <a:solidFill>
                  <a:srgbClr val="00B050"/>
                </a:solidFill>
              </a:rPr>
              <a:t>(0.3*0.7)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Vb. System Combination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" r="22337"/>
          <a:stretch/>
        </p:blipFill>
        <p:spPr>
          <a:xfrm>
            <a:off x="1768530" y="1760560"/>
            <a:ext cx="8180687" cy="4408227"/>
          </a:xfrm>
        </p:spPr>
      </p:pic>
      <p:sp>
        <p:nvSpPr>
          <p:cNvPr id="5" name="Textfeld 4"/>
          <p:cNvSpPr txBox="1"/>
          <p:nvPr/>
        </p:nvSpPr>
        <p:spPr>
          <a:xfrm>
            <a:off x="2100617" y="5556784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Ixquick20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681294" y="5556784"/>
            <a:ext cx="143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Ixquick200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</a:t>
            </a:r>
            <a:r>
              <a:rPr lang="en-US" cap="none" dirty="0"/>
              <a:t>Conclusion</a:t>
            </a:r>
            <a:r>
              <a:rPr lang="en-US" dirty="0" smtClean="0"/>
              <a:t> </a:t>
            </a:r>
            <a:r>
              <a:rPr lang="en-US" cap="none" dirty="0"/>
              <a:t>a</a:t>
            </a:r>
            <a:r>
              <a:rPr lang="en-US" cap="none" dirty="0" smtClean="0"/>
              <a:t>nd Future Work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Shown problems with outdated test set</a:t>
            </a:r>
          </a:p>
          <a:p>
            <a:pPr lvl="1"/>
            <a:r>
              <a:rPr lang="en-US" dirty="0" smtClean="0"/>
              <a:t>Replaced the commercial APIs with standard web search</a:t>
            </a:r>
          </a:p>
          <a:p>
            <a:pPr lvl="1"/>
            <a:r>
              <a:rPr lang="en-US" dirty="0" smtClean="0"/>
              <a:t>Tuning a QA system</a:t>
            </a:r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Tuning underperforming answer types</a:t>
            </a:r>
          </a:p>
          <a:p>
            <a:pPr lvl="1"/>
            <a:r>
              <a:rPr lang="en-US" dirty="0" smtClean="0"/>
              <a:t>Break the rest group down into multiple sub-groups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Thanks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Structure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Reflections on the </a:t>
            </a:r>
            <a:r>
              <a:rPr lang="en-US" dirty="0"/>
              <a:t>t</a:t>
            </a:r>
            <a:r>
              <a:rPr lang="en-US" dirty="0" smtClean="0"/>
              <a:t>est set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Architecture of OpenEphyra</a:t>
            </a:r>
          </a:p>
          <a:p>
            <a:pPr marL="560070" indent="-514350">
              <a:buFont typeface="+mj-lt"/>
              <a:buAutoNum type="romanUcPeriod"/>
            </a:pPr>
            <a:r>
              <a:rPr lang="de-DE" dirty="0" smtClean="0"/>
              <a:t>Evaluation</a:t>
            </a:r>
          </a:p>
          <a:p>
            <a:pPr marL="560070" indent="-514350">
              <a:buFont typeface="+mj-lt"/>
              <a:buAutoNum type="romanUcPeriod"/>
            </a:pPr>
            <a:r>
              <a:rPr lang="de-DE" dirty="0" smtClean="0"/>
              <a:t>System </a:t>
            </a:r>
            <a:r>
              <a:rPr lang="en-US" dirty="0" smtClean="0"/>
              <a:t>Combination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smtClean="0"/>
              <a:t>Conclusion </a:t>
            </a:r>
            <a:r>
              <a:rPr lang="en-US" dirty="0" smtClean="0"/>
              <a:t>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/>
              <a:t>I. 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QA is a growing domain</a:t>
            </a:r>
          </a:p>
          <a:p>
            <a:r>
              <a:rPr lang="en-US" dirty="0" smtClean="0"/>
              <a:t>Watson Deep QA from IBM, </a:t>
            </a:r>
            <a:r>
              <a:rPr lang="en-US" dirty="0" smtClean="0"/>
              <a:t>Siri</a:t>
            </a:r>
            <a:r>
              <a:rPr lang="en-US" dirty="0" smtClean="0"/>
              <a:t>, </a:t>
            </a:r>
            <a:r>
              <a:rPr lang="en-US" dirty="0" smtClean="0"/>
              <a:t>Google </a:t>
            </a:r>
            <a:r>
              <a:rPr lang="en-US" dirty="0" smtClean="0"/>
              <a:t>now, </a:t>
            </a:r>
            <a:r>
              <a:rPr lang="en-US" dirty="0" smtClean="0"/>
              <a:t>Wolfram Alpha, …</a:t>
            </a:r>
            <a:endParaRPr lang="en-US" dirty="0" smtClean="0"/>
          </a:p>
          <a:p>
            <a:r>
              <a:rPr lang="en-US" dirty="0" smtClean="0"/>
              <a:t>Open-source software OpenEphyra</a:t>
            </a:r>
          </a:p>
          <a:p>
            <a:r>
              <a:rPr lang="en-US" dirty="0" smtClean="0"/>
              <a:t>compare </a:t>
            </a:r>
            <a:r>
              <a:rPr lang="en-US" dirty="0" smtClean="0"/>
              <a:t>different QA </a:t>
            </a:r>
            <a:r>
              <a:rPr lang="en-US" dirty="0" smtClean="0"/>
              <a:t>systems by means of a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/>
              <a:t>II. Reflections on the </a:t>
            </a:r>
            <a:r>
              <a:rPr lang="en-US" cap="none" dirty="0" smtClean="0"/>
              <a:t>test set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set contains questions and canonical answers</a:t>
            </a:r>
          </a:p>
          <a:p>
            <a:r>
              <a:rPr lang="en-US" dirty="0" smtClean="0"/>
              <a:t>NIST-TREC11 corpus (500 entries)</a:t>
            </a:r>
          </a:p>
          <a:p>
            <a:r>
              <a:rPr lang="en-US" dirty="0" smtClean="0"/>
              <a:t>Multiple issues with a static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5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IIa</a:t>
            </a:r>
            <a:r>
              <a:rPr lang="en-US" cap="none" dirty="0" smtClean="0"/>
              <a:t>. Time Dependence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Answers may be obsolete</a:t>
            </a:r>
          </a:p>
          <a:p>
            <a:endParaRPr lang="en-US" i="1" dirty="0" smtClean="0"/>
          </a:p>
          <a:p>
            <a:pPr marL="45720" indent="0">
              <a:buNone/>
            </a:pPr>
            <a:r>
              <a:rPr lang="en-US" i="1" dirty="0" smtClean="0"/>
              <a:t>Who is the governor of Colorado?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John </a:t>
            </a:r>
            <a:r>
              <a:rPr lang="en-US" i="1" dirty="0" err="1" smtClean="0"/>
              <a:t>Hickenlooper</a:t>
            </a:r>
            <a:endParaRPr lang="en-US" i="1" dirty="0" smtClean="0"/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Bill Ritter</a:t>
            </a:r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IIb</a:t>
            </a:r>
            <a:r>
              <a:rPr lang="en-US" cap="none" dirty="0" smtClean="0"/>
              <a:t>. Missing Answers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Multitude of terms referring to the same phenomenon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i="1" dirty="0" smtClean="0"/>
              <a:t>What is the fear of lightning called?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astraphobia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 err="1" smtClean="0"/>
              <a:t>astrapophobia</a:t>
            </a:r>
            <a:endParaRPr lang="en-US" i="1" dirty="0" smtClean="0"/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i="1" dirty="0" err="1" smtClean="0"/>
              <a:t>brontophobia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001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IIc</a:t>
            </a:r>
            <a:r>
              <a:rPr lang="en-US" cap="none" dirty="0" smtClean="0"/>
              <a:t>. Scientific Ambiguity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studies may provide different results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i="1" dirty="0" smtClean="0"/>
              <a:t>How fast does a cheetah run?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- 70 mph (discovery.com)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- 75 mph (Wikipedia.com)</a:t>
            </a:r>
          </a:p>
        </p:txBody>
      </p:sp>
    </p:spTree>
    <p:extLst>
      <p:ext uri="{BB962C8B-B14F-4D97-AF65-F5344CB8AC3E}">
        <p14:creationId xmlns:p14="http://schemas.microsoft.com/office/powerpoint/2010/main" val="3360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 smtClean="0"/>
              <a:t>IId</a:t>
            </a:r>
            <a:r>
              <a:rPr lang="en-US" cap="none" dirty="0" smtClean="0"/>
              <a:t>. Degree of Detail</a:t>
            </a:r>
            <a:endParaRPr lang="en-US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502276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clear </a:t>
            </a:r>
            <a:r>
              <a:rPr lang="en-US" dirty="0" smtClean="0"/>
              <a:t>specification how detailed an answer should be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293255" y="2831201"/>
            <a:ext cx="4412087" cy="282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i="1" dirty="0" smtClean="0"/>
              <a:t>How did Eva Peron </a:t>
            </a:r>
            <a:r>
              <a:rPr lang="en-US" i="1" dirty="0" smtClean="0"/>
              <a:t>die?</a:t>
            </a:r>
            <a:endParaRPr lang="en-US" i="1" dirty="0" smtClean="0"/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death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disease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cervical cancer</a:t>
            </a:r>
          </a:p>
          <a:p>
            <a:endParaRPr lang="en-US" dirty="0" smtClean="0"/>
          </a:p>
          <a:p>
            <a:pPr marL="4572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953261" y="2829054"/>
            <a:ext cx="4891823" cy="282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7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51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i="1" dirty="0" smtClean="0"/>
              <a:t>Where are the British Crown jewels kept?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Great Britain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London</a:t>
            </a:r>
          </a:p>
          <a:p>
            <a:pPr marL="4572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- Tower of London</a:t>
            </a:r>
          </a:p>
          <a:p>
            <a:endParaRPr lang="en-US" dirty="0" smtClean="0"/>
          </a:p>
          <a:p>
            <a:pPr marL="4572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678</Words>
  <Application>Microsoft Office PowerPoint</Application>
  <PresentationFormat>Breitbild</PresentationFormat>
  <Paragraphs>182</Paragraphs>
  <Slides>26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Cambria</vt:lpstr>
      <vt:lpstr>Red Line Business 16x9</vt:lpstr>
      <vt:lpstr>How to Make Right Decisions Based on Corrupt Information and Poor Counselors </vt:lpstr>
      <vt:lpstr>The Authors</vt:lpstr>
      <vt:lpstr>Structure</vt:lpstr>
      <vt:lpstr>I. Introduction</vt:lpstr>
      <vt:lpstr>II. Reflections on the test set</vt:lpstr>
      <vt:lpstr>IIa. Time Dependence</vt:lpstr>
      <vt:lpstr>IIb. Missing Answers</vt:lpstr>
      <vt:lpstr>IIc. Scientific Ambiguity</vt:lpstr>
      <vt:lpstr>IId. Degree of Detail</vt:lpstr>
      <vt:lpstr>IIe. Partial Answers</vt:lpstr>
      <vt:lpstr>IIf. Different units</vt:lpstr>
      <vt:lpstr>IIg. Effect on the results</vt:lpstr>
      <vt:lpstr>III. Architecture of OpenEphyra</vt:lpstr>
      <vt:lpstr>IIIa. Concrete Example of OpenEphyra</vt:lpstr>
      <vt:lpstr>IV. Evaluation</vt:lpstr>
      <vt:lpstr>IVa. Systems used</vt:lpstr>
      <vt:lpstr>IVb. Number of Documents</vt:lpstr>
      <vt:lpstr>IVc. Answer Types</vt:lpstr>
      <vt:lpstr>IVd. Overview of the Results</vt:lpstr>
      <vt:lpstr>V. System Combination</vt:lpstr>
      <vt:lpstr>Va. System Combination</vt:lpstr>
      <vt:lpstr>Va. System Combination</vt:lpstr>
      <vt:lpstr>Va. System Combination</vt:lpstr>
      <vt:lpstr>Vb. System Combination</vt:lpstr>
      <vt:lpstr>VI. Conclusion and Future Work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2014-10-10T16:27:25Z</dcterms:created>
  <dcterms:modified xsi:type="dcterms:W3CDTF">2014-10-24T16:36:05Z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