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bookmarkIdSeed="4">
  <p:sldMasterIdLst>
    <p:sldMasterId id="2147483780" r:id="rId4"/>
    <p:sldMasterId id="2147484020" r:id="rId5"/>
  </p:sldMasterIdLst>
  <p:notesMasterIdLst>
    <p:notesMasterId r:id="rId15"/>
  </p:notesMasterIdLst>
  <p:handoutMasterIdLst>
    <p:handoutMasterId r:id="rId16"/>
  </p:handoutMasterIdLst>
  <p:sldIdLst>
    <p:sldId id="516" r:id="rId6"/>
    <p:sldId id="517" r:id="rId7"/>
    <p:sldId id="518" r:id="rId8"/>
    <p:sldId id="519" r:id="rId9"/>
    <p:sldId id="520" r:id="rId10"/>
    <p:sldId id="521" r:id="rId11"/>
    <p:sldId id="522" r:id="rId12"/>
    <p:sldId id="524" r:id="rId13"/>
    <p:sldId id="525" r:id="rId1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Georgia" panose="02040502050405020303" pitchFamily="18" charset="0"/>
        <a:ea typeface="Geneva" pitchFamily="-127" charset="-128"/>
        <a:cs typeface="+mn-cs"/>
      </a:defRPr>
    </a:lvl1pPr>
    <a:lvl2pPr marL="457200" algn="l" defTabSz="457200" rtl="0" fontAlgn="base">
      <a:spcBef>
        <a:spcPct val="0"/>
      </a:spcBef>
      <a:spcAft>
        <a:spcPct val="0"/>
      </a:spcAft>
      <a:defRPr kern="1200">
        <a:solidFill>
          <a:schemeClr val="tx1"/>
        </a:solidFill>
        <a:latin typeface="Georgia" panose="02040502050405020303" pitchFamily="18" charset="0"/>
        <a:ea typeface="Geneva" pitchFamily="-127" charset="-128"/>
        <a:cs typeface="+mn-cs"/>
      </a:defRPr>
    </a:lvl2pPr>
    <a:lvl3pPr marL="914400" algn="l" defTabSz="457200" rtl="0" fontAlgn="base">
      <a:spcBef>
        <a:spcPct val="0"/>
      </a:spcBef>
      <a:spcAft>
        <a:spcPct val="0"/>
      </a:spcAft>
      <a:defRPr kern="1200">
        <a:solidFill>
          <a:schemeClr val="tx1"/>
        </a:solidFill>
        <a:latin typeface="Georgia" panose="02040502050405020303" pitchFamily="18" charset="0"/>
        <a:ea typeface="Geneva" pitchFamily="-127" charset="-128"/>
        <a:cs typeface="+mn-cs"/>
      </a:defRPr>
    </a:lvl3pPr>
    <a:lvl4pPr marL="1371600" algn="l" defTabSz="457200" rtl="0" fontAlgn="base">
      <a:spcBef>
        <a:spcPct val="0"/>
      </a:spcBef>
      <a:spcAft>
        <a:spcPct val="0"/>
      </a:spcAft>
      <a:defRPr kern="1200">
        <a:solidFill>
          <a:schemeClr val="tx1"/>
        </a:solidFill>
        <a:latin typeface="Georgia" panose="02040502050405020303" pitchFamily="18" charset="0"/>
        <a:ea typeface="Geneva" pitchFamily="-127" charset="-128"/>
        <a:cs typeface="+mn-cs"/>
      </a:defRPr>
    </a:lvl4pPr>
    <a:lvl5pPr marL="1828800" algn="l" defTabSz="457200" rtl="0" fontAlgn="base">
      <a:spcBef>
        <a:spcPct val="0"/>
      </a:spcBef>
      <a:spcAft>
        <a:spcPct val="0"/>
      </a:spcAft>
      <a:defRPr kern="1200">
        <a:solidFill>
          <a:schemeClr val="tx1"/>
        </a:solidFill>
        <a:latin typeface="Georgia" panose="02040502050405020303" pitchFamily="18" charset="0"/>
        <a:ea typeface="Geneva" pitchFamily="-127" charset="-128"/>
        <a:cs typeface="+mn-cs"/>
      </a:defRPr>
    </a:lvl5pPr>
    <a:lvl6pPr marL="2286000" algn="l" defTabSz="914400" rtl="0" eaLnBrk="1" latinLnBrk="0" hangingPunct="1">
      <a:defRPr kern="1200">
        <a:solidFill>
          <a:schemeClr val="tx1"/>
        </a:solidFill>
        <a:latin typeface="Georgia" panose="02040502050405020303" pitchFamily="18" charset="0"/>
        <a:ea typeface="Geneva" pitchFamily="-127" charset="-128"/>
        <a:cs typeface="+mn-cs"/>
      </a:defRPr>
    </a:lvl6pPr>
    <a:lvl7pPr marL="2743200" algn="l" defTabSz="914400" rtl="0" eaLnBrk="1" latinLnBrk="0" hangingPunct="1">
      <a:defRPr kern="1200">
        <a:solidFill>
          <a:schemeClr val="tx1"/>
        </a:solidFill>
        <a:latin typeface="Georgia" panose="02040502050405020303" pitchFamily="18" charset="0"/>
        <a:ea typeface="Geneva" pitchFamily="-127" charset="-128"/>
        <a:cs typeface="+mn-cs"/>
      </a:defRPr>
    </a:lvl7pPr>
    <a:lvl8pPr marL="3200400" algn="l" defTabSz="914400" rtl="0" eaLnBrk="1" latinLnBrk="0" hangingPunct="1">
      <a:defRPr kern="1200">
        <a:solidFill>
          <a:schemeClr val="tx1"/>
        </a:solidFill>
        <a:latin typeface="Georgia" panose="02040502050405020303" pitchFamily="18" charset="0"/>
        <a:ea typeface="Geneva" pitchFamily="-127" charset="-128"/>
        <a:cs typeface="+mn-cs"/>
      </a:defRPr>
    </a:lvl8pPr>
    <a:lvl9pPr marL="3657600" algn="l" defTabSz="914400" rtl="0" eaLnBrk="1" latinLnBrk="0" hangingPunct="1">
      <a:defRPr kern="1200">
        <a:solidFill>
          <a:schemeClr val="tx1"/>
        </a:solidFill>
        <a:latin typeface="Georgia" panose="02040502050405020303" pitchFamily="18" charset="0"/>
        <a:ea typeface="Geneva" pitchFamily="-127" charset="-128"/>
        <a:cs typeface="+mn-cs"/>
      </a:defRPr>
    </a:lvl9pPr>
  </p:defaultTextStyle>
  <p:extLst>
    <p:ext uri="{EFAFB233-063F-42B5-8137-9DF3F51BA10A}">
      <p15:sldGuideLst xmlns:p15="http://schemas.microsoft.com/office/powerpoint/2012/main">
        <p15:guide id="1" orient="horz" pos="2404">
          <p15:clr>
            <a:srgbClr val="A4A3A4"/>
          </p15:clr>
        </p15:guide>
        <p15:guide id="2" pos="285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eves, Luke" initials="GL" lastIdx="0" clrIdx="0"/>
  <p:cmAuthor id="2" name="Spivey-Estrada, Marian" initials="SM" lastIdx="1" clrIdx="1">
    <p:extLst>
      <p:ext uri="{19B8F6BF-5375-455C-9EA6-DF929625EA0E}">
        <p15:presenceInfo xmlns:p15="http://schemas.microsoft.com/office/powerpoint/2012/main" userId="S-1-5-21-2026909314-1939897469-926709054-141221" providerId="AD"/>
      </p:ext>
    </p:extLst>
  </p:cmAuthor>
  <p:cmAuthor id="3" name="Anzalone, Jono" initials="AJ" lastIdx="1" clrIdx="2">
    <p:extLst>
      <p:ext uri="{19B8F6BF-5375-455C-9EA6-DF929625EA0E}">
        <p15:presenceInfo xmlns:p15="http://schemas.microsoft.com/office/powerpoint/2012/main" userId="S::jono.anzalone@redcross.org::6b2a6728-0093-4bde-a2d2-0fbb9e564dcb" providerId="AD"/>
      </p:ext>
    </p:extLst>
  </p:cmAuthor>
  <p:cmAuthor id="4" name="Reese, Nick H." initials="RNH" lastIdx="1" clrIdx="3">
    <p:extLst>
      <p:ext uri="{19B8F6BF-5375-455C-9EA6-DF929625EA0E}">
        <p15:presenceInfo xmlns:p15="http://schemas.microsoft.com/office/powerpoint/2012/main" userId="S-1-5-21-2026909314-1939897469-926709054-200858" providerId="AD"/>
      </p:ext>
    </p:extLst>
  </p:cmAuthor>
  <p:cmAuthor id="5" name="Schaffer, Lesley E." initials="SLE" lastIdx="1" clrIdx="4">
    <p:extLst>
      <p:ext uri="{19B8F6BF-5375-455C-9EA6-DF929625EA0E}">
        <p15:presenceInfo xmlns:p15="http://schemas.microsoft.com/office/powerpoint/2012/main" userId="S-1-5-21-2026909314-1939897469-926709054-191324" providerId="AD"/>
      </p:ext>
    </p:extLst>
  </p:cmAuthor>
  <p:cmAuthor id="6" name="West, Sydney" initials="WS" lastIdx="1" clrIdx="5">
    <p:extLst>
      <p:ext uri="{19B8F6BF-5375-455C-9EA6-DF929625EA0E}">
        <p15:presenceInfo xmlns:p15="http://schemas.microsoft.com/office/powerpoint/2012/main" userId="S::sydney.west@redcross.org::153ccca2-0380-404e-8eb2-1fb640bc1e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6600"/>
    <a:srgbClr val="035D18"/>
    <a:srgbClr val="FF9933"/>
    <a:srgbClr val="DEDEDE"/>
    <a:srgbClr val="C2C2C2"/>
    <a:srgbClr val="7E7E7E"/>
    <a:srgbClr val="929292"/>
    <a:srgbClr val="A3A3A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76" autoAdjust="0"/>
    <p:restoredTop sz="79574" autoAdjust="0"/>
  </p:normalViewPr>
  <p:slideViewPr>
    <p:cSldViewPr snapToGrid="0">
      <p:cViewPr varScale="1">
        <p:scale>
          <a:sx n="96" d="100"/>
          <a:sy n="96" d="100"/>
        </p:scale>
        <p:origin x="2418" y="96"/>
      </p:cViewPr>
      <p:guideLst>
        <p:guide orient="horz" pos="2404"/>
        <p:guide pos="285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50" tIns="46576" rIns="93150" bIns="46576"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50" tIns="46576" rIns="93150" bIns="46576" numCol="1" anchor="t" anchorCtr="0" compatLnSpc="1">
            <a:prstTxWarp prst="textNoShape">
              <a:avLst/>
            </a:prstTxWarp>
          </a:bodyPr>
          <a:lstStyle>
            <a:lvl1pPr algn="r">
              <a:defRPr sz="1200" smtClean="0">
                <a:latin typeface="Calibri" pitchFamily="34" charset="0"/>
              </a:defRPr>
            </a:lvl1pPr>
          </a:lstStyle>
          <a:p>
            <a:pPr>
              <a:defRPr/>
            </a:pPr>
            <a:fld id="{DAA8ED13-7470-410A-B021-A579000DF9F7}" type="datetimeFigureOut">
              <a:rPr lang="en-US" altLang="en-US"/>
              <a:pPr>
                <a:defRPr/>
              </a:pPr>
              <a:t>5/21/2019</a:t>
            </a:fld>
            <a:endParaRPr lang="en-US" altLang="en-US"/>
          </a:p>
        </p:txBody>
      </p:sp>
      <p:sp>
        <p:nvSpPr>
          <p:cNvPr id="4" name="Footer Placeholder 3"/>
          <p:cNvSpPr>
            <a:spLocks noGrp="1"/>
          </p:cNvSpPr>
          <p:nvPr>
            <p:ph type="ftr" sz="quarter" idx="2"/>
          </p:nvPr>
        </p:nvSpPr>
        <p:spPr>
          <a:xfrm>
            <a:off x="0" y="8829968"/>
            <a:ext cx="3037840" cy="464820"/>
          </a:xfrm>
          <a:prstGeom prst="rect">
            <a:avLst/>
          </a:prstGeom>
        </p:spPr>
        <p:txBody>
          <a:bodyPr vert="horz" lIns="93150" tIns="46576" rIns="93150" bIns="46576"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0938" y="8829968"/>
            <a:ext cx="3037840" cy="464820"/>
          </a:xfrm>
          <a:prstGeom prst="rect">
            <a:avLst/>
          </a:prstGeom>
        </p:spPr>
        <p:txBody>
          <a:bodyPr vert="horz" wrap="square" lIns="93150" tIns="46576" rIns="93150" bIns="46576" numCol="1" anchor="b" anchorCtr="0" compatLnSpc="1">
            <a:prstTxWarp prst="textNoShape">
              <a:avLst/>
            </a:prstTxWarp>
          </a:bodyPr>
          <a:lstStyle>
            <a:lvl1pPr algn="r">
              <a:defRPr sz="1200">
                <a:latin typeface="Calibri" panose="020F0502020204030204" pitchFamily="34" charset="0"/>
              </a:defRPr>
            </a:lvl1pPr>
          </a:lstStyle>
          <a:p>
            <a:fld id="{046C5D98-0528-4369-89F4-CF15C29CB4A6}" type="slidenum">
              <a:rPr lang="en-US" altLang="en-US"/>
              <a:pPr/>
              <a:t>‹#›</a:t>
            </a:fld>
            <a:endParaRPr lang="en-US" altLang="en-US"/>
          </a:p>
        </p:txBody>
      </p:sp>
    </p:spTree>
    <p:extLst>
      <p:ext uri="{BB962C8B-B14F-4D97-AF65-F5344CB8AC3E}">
        <p14:creationId xmlns:p14="http://schemas.microsoft.com/office/powerpoint/2010/main" val="117690294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50" tIns="46576" rIns="93150" bIns="46576"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50" tIns="46576" rIns="93150" bIns="46576" numCol="1" anchor="t" anchorCtr="0" compatLnSpc="1">
            <a:prstTxWarp prst="textNoShape">
              <a:avLst/>
            </a:prstTxWarp>
          </a:bodyPr>
          <a:lstStyle>
            <a:lvl1pPr algn="r">
              <a:defRPr sz="1200" smtClean="0">
                <a:latin typeface="Calibri" pitchFamily="34" charset="0"/>
              </a:defRPr>
            </a:lvl1pPr>
          </a:lstStyle>
          <a:p>
            <a:pPr>
              <a:defRPr/>
            </a:pPr>
            <a:fld id="{4E4D1078-66BE-4D16-ABB5-6BDE1CC7BDB5}" type="datetimeFigureOut">
              <a:rPr lang="en-US" altLang="en-US"/>
              <a:pPr>
                <a:defRPr/>
              </a:pPr>
              <a:t>5/21/2019</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50" tIns="46576" rIns="93150" bIns="46576"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50" tIns="46576" rIns="93150" bIns="46576"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8"/>
            <a:ext cx="3037840" cy="464820"/>
          </a:xfrm>
          <a:prstGeom prst="rect">
            <a:avLst/>
          </a:prstGeom>
        </p:spPr>
        <p:txBody>
          <a:bodyPr vert="horz" lIns="93150" tIns="46576" rIns="93150" bIns="46576"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wrap="square" lIns="93150" tIns="46576" rIns="93150" bIns="46576" numCol="1" anchor="b" anchorCtr="0" compatLnSpc="1">
            <a:prstTxWarp prst="textNoShape">
              <a:avLst/>
            </a:prstTxWarp>
          </a:bodyPr>
          <a:lstStyle>
            <a:lvl1pPr algn="r">
              <a:defRPr sz="1200">
                <a:latin typeface="Calibri" panose="020F0502020204030204" pitchFamily="34" charset="0"/>
              </a:defRPr>
            </a:lvl1pPr>
          </a:lstStyle>
          <a:p>
            <a:fld id="{A43E451F-2473-4048-968A-30435B5529CA}" type="slidenum">
              <a:rPr lang="en-US" altLang="en-US"/>
              <a:pPr/>
              <a:t>‹#›</a:t>
            </a:fld>
            <a:endParaRPr lang="en-US" altLang="en-US"/>
          </a:p>
        </p:txBody>
      </p:sp>
    </p:spTree>
    <p:extLst>
      <p:ext uri="{BB962C8B-B14F-4D97-AF65-F5344CB8AC3E}">
        <p14:creationId xmlns:p14="http://schemas.microsoft.com/office/powerpoint/2010/main" val="2183955404"/>
      </p:ext>
    </p:extLst>
  </p:cSld>
  <p:clrMap bg1="lt1" tx1="dk1" bg2="lt2" tx2="dk2" accent1="accent1" accent2="accent2" accent3="accent3" accent4="accent4" accent5="accent5" accent6="accent6" hlink="hlink" folHlink="folHlink"/>
  <p:hf ftr="0" dt="0"/>
  <p:notesStyle>
    <a:lvl1pPr algn="l" defTabSz="457200" rtl="0" eaLnBrk="0" fontAlgn="base" hangingPunct="0">
      <a:spcBef>
        <a:spcPct val="30000"/>
      </a:spcBef>
      <a:spcAft>
        <a:spcPct val="0"/>
      </a:spcAft>
      <a:defRPr sz="1200" kern="1200">
        <a:solidFill>
          <a:schemeClr val="tx1"/>
        </a:solidFill>
        <a:latin typeface="+mn-lt"/>
        <a:ea typeface="Geneva" charset="0"/>
        <a:cs typeface="Geneva" charset="0"/>
      </a:defRPr>
    </a:lvl1pPr>
    <a:lvl2pPr marL="457200" algn="l" defTabSz="457200" rtl="0" eaLnBrk="0" fontAlgn="base" hangingPunct="0">
      <a:spcBef>
        <a:spcPct val="30000"/>
      </a:spcBef>
      <a:spcAft>
        <a:spcPct val="0"/>
      </a:spcAft>
      <a:defRPr sz="1200" kern="1200">
        <a:solidFill>
          <a:schemeClr val="tx1"/>
        </a:solidFill>
        <a:latin typeface="+mn-lt"/>
        <a:ea typeface="Geneva"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A43E451F-2473-4048-968A-30435B5529CA}" type="slidenum">
              <a:rPr lang="en-US" altLang="en-US" smtClean="0"/>
              <a:pPr/>
              <a:t>0</a:t>
            </a:fld>
            <a:endParaRPr lang="en-US" altLang="en-US"/>
          </a:p>
        </p:txBody>
      </p:sp>
    </p:spTree>
    <p:extLst>
      <p:ext uri="{BB962C8B-B14F-4D97-AF65-F5344CB8AC3E}">
        <p14:creationId xmlns:p14="http://schemas.microsoft.com/office/powerpoint/2010/main" val="1228779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A43E451F-2473-4048-968A-30435B5529CA}" type="slidenum">
              <a:rPr lang="en-US" altLang="en-US" smtClean="0"/>
              <a:pPr/>
              <a:t>1</a:t>
            </a:fld>
            <a:endParaRPr lang="en-US" altLang="en-US"/>
          </a:p>
        </p:txBody>
      </p:sp>
    </p:spTree>
    <p:extLst>
      <p:ext uri="{BB962C8B-B14F-4D97-AF65-F5344CB8AC3E}">
        <p14:creationId xmlns:p14="http://schemas.microsoft.com/office/powerpoint/2010/main" val="821466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A43E451F-2473-4048-968A-30435B5529CA}" type="slidenum">
              <a:rPr lang="en-US" altLang="en-US" smtClean="0"/>
              <a:pPr/>
              <a:t>2</a:t>
            </a:fld>
            <a:endParaRPr lang="en-US" altLang="en-US"/>
          </a:p>
        </p:txBody>
      </p:sp>
    </p:spTree>
    <p:extLst>
      <p:ext uri="{BB962C8B-B14F-4D97-AF65-F5344CB8AC3E}">
        <p14:creationId xmlns:p14="http://schemas.microsoft.com/office/powerpoint/2010/main" val="2705203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A43E451F-2473-4048-968A-30435B5529CA}" type="slidenum">
              <a:rPr lang="en-US" altLang="en-US" smtClean="0"/>
              <a:pPr/>
              <a:t>3</a:t>
            </a:fld>
            <a:endParaRPr lang="en-US" altLang="en-US"/>
          </a:p>
        </p:txBody>
      </p:sp>
    </p:spTree>
    <p:extLst>
      <p:ext uri="{BB962C8B-B14F-4D97-AF65-F5344CB8AC3E}">
        <p14:creationId xmlns:p14="http://schemas.microsoft.com/office/powerpoint/2010/main" val="203681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A43E451F-2473-4048-968A-30435B5529CA}" type="slidenum">
              <a:rPr lang="en-US" altLang="en-US" smtClean="0"/>
              <a:pPr/>
              <a:t>4</a:t>
            </a:fld>
            <a:endParaRPr lang="en-US" altLang="en-US"/>
          </a:p>
        </p:txBody>
      </p:sp>
    </p:spTree>
    <p:extLst>
      <p:ext uri="{BB962C8B-B14F-4D97-AF65-F5344CB8AC3E}">
        <p14:creationId xmlns:p14="http://schemas.microsoft.com/office/powerpoint/2010/main" val="3412459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A43E451F-2473-4048-968A-30435B5529CA}" type="slidenum">
              <a:rPr lang="en-US" altLang="en-US" smtClean="0"/>
              <a:pPr/>
              <a:t>5</a:t>
            </a:fld>
            <a:endParaRPr lang="en-US" altLang="en-US"/>
          </a:p>
        </p:txBody>
      </p:sp>
    </p:spTree>
    <p:extLst>
      <p:ext uri="{BB962C8B-B14F-4D97-AF65-F5344CB8AC3E}">
        <p14:creationId xmlns:p14="http://schemas.microsoft.com/office/powerpoint/2010/main" val="4228822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A43E451F-2473-4048-968A-30435B5529CA}" type="slidenum">
              <a:rPr lang="en-US" altLang="en-US" smtClean="0"/>
              <a:pPr/>
              <a:t>6</a:t>
            </a:fld>
            <a:endParaRPr lang="en-US" altLang="en-US"/>
          </a:p>
        </p:txBody>
      </p:sp>
    </p:spTree>
    <p:extLst>
      <p:ext uri="{BB962C8B-B14F-4D97-AF65-F5344CB8AC3E}">
        <p14:creationId xmlns:p14="http://schemas.microsoft.com/office/powerpoint/2010/main" val="1242321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A43E451F-2473-4048-968A-30435B5529CA}" type="slidenum">
              <a:rPr lang="en-US" altLang="en-US" smtClean="0"/>
              <a:pPr/>
              <a:t>7</a:t>
            </a:fld>
            <a:endParaRPr lang="en-US" altLang="en-US"/>
          </a:p>
        </p:txBody>
      </p:sp>
    </p:spTree>
    <p:extLst>
      <p:ext uri="{BB962C8B-B14F-4D97-AF65-F5344CB8AC3E}">
        <p14:creationId xmlns:p14="http://schemas.microsoft.com/office/powerpoint/2010/main" val="2680624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fld id="{A43E451F-2473-4048-968A-30435B5529CA}" type="slidenum">
              <a:rPr lang="en-US" altLang="en-US" smtClean="0"/>
              <a:pPr/>
              <a:t>8</a:t>
            </a:fld>
            <a:endParaRPr lang="en-US" altLang="en-US"/>
          </a:p>
        </p:txBody>
      </p:sp>
    </p:spTree>
    <p:extLst>
      <p:ext uri="{BB962C8B-B14F-4D97-AF65-F5344CB8AC3E}">
        <p14:creationId xmlns:p14="http://schemas.microsoft.com/office/powerpoint/2010/main" val="228429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1880223" y="2135094"/>
            <a:ext cx="5317042" cy="2143363"/>
          </a:xfrm>
        </p:spPr>
        <p:txBody>
          <a:bodyPr anchor="ctr">
            <a:noAutofit/>
          </a:bodyPr>
          <a:lstStyle>
            <a:lvl1pPr marL="0" indent="0" algn="ctr">
              <a:lnSpc>
                <a:spcPct val="80000"/>
              </a:lnSpc>
              <a:buNone/>
              <a:defRPr sz="3200"/>
            </a:lvl1pPr>
          </a:lstStyle>
          <a:p>
            <a:pPr lvl="0"/>
            <a:r>
              <a:rPr lang="en-US"/>
              <a:t>Click to edit Master text</a:t>
            </a:r>
          </a:p>
        </p:txBody>
      </p:sp>
    </p:spTree>
    <p:extLst>
      <p:ext uri="{BB962C8B-B14F-4D97-AF65-F5344CB8AC3E}">
        <p14:creationId xmlns:p14="http://schemas.microsoft.com/office/powerpoint/2010/main" val="55684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941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598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60848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1366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1740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E24F8D12-D916-44D0-B06E-9208CEE8A248}" type="slidenum">
              <a:rPr lang="en-US" altLang="en-US"/>
              <a:pPr/>
              <a:t>‹#›</a:t>
            </a:fld>
            <a:endParaRPr lang="en-US" altLang="en-US"/>
          </a:p>
        </p:txBody>
      </p:sp>
    </p:spTree>
    <p:extLst>
      <p:ext uri="{BB962C8B-B14F-4D97-AF65-F5344CB8AC3E}">
        <p14:creationId xmlns:p14="http://schemas.microsoft.com/office/powerpoint/2010/main" val="2389775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3841934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1015107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1071515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3083742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r>
              <a:rPr lang="en-US"/>
              <a:t>Click to edit Master title</a:t>
            </a:r>
          </a:p>
        </p:txBody>
      </p:sp>
      <p:sp>
        <p:nvSpPr>
          <p:cNvPr id="9" name="Content Placeholder 2"/>
          <p:cNvSpPr>
            <a:spLocks noGrp="1"/>
          </p:cNvSpPr>
          <p:nvPr>
            <p:ph sz="half" idx="1"/>
          </p:nvPr>
        </p:nvSpPr>
        <p:spPr>
          <a:xfrm>
            <a:off x="457201" y="1600201"/>
            <a:ext cx="3412270" cy="4061878"/>
          </a:xfrm>
        </p:spPr>
        <p:txBody>
          <a:bodyPr>
            <a:normAutofit/>
          </a:bodyPr>
          <a:lstStyle>
            <a:lvl1pPr marL="0" marR="0" indent="0" algn="r" defTabSz="457200" rtl="0" eaLnBrk="1" fontAlgn="base" latinLnBrk="0" hangingPunct="1">
              <a:lnSpc>
                <a:spcPct val="100000"/>
              </a:lnSpc>
              <a:spcBef>
                <a:spcPct val="20000"/>
              </a:spcBef>
              <a:spcAft>
                <a:spcPct val="0"/>
              </a:spcAft>
              <a:buClrTx/>
              <a:buSzTx/>
              <a:buFont typeface="Arial" charset="0"/>
              <a:buNone/>
              <a:tabLst/>
              <a:defRPr sz="2200">
                <a:latin typeface="Arial"/>
                <a:cs typeface="Arial"/>
              </a:defRPr>
            </a:lvl1pPr>
            <a:lvl2pPr marL="457200" indent="0" algn="r">
              <a:buNone/>
              <a:defRPr sz="2400"/>
            </a:lvl2pPr>
            <a:lvl3pPr marL="914400" indent="0" algn="r">
              <a:buNone/>
              <a:defRPr sz="2000"/>
            </a:lvl3pPr>
            <a:lvl4pPr marL="1371600" indent="0" algn="r">
              <a:buNone/>
              <a:defRPr sz="1800"/>
            </a:lvl4pPr>
            <a:lvl5pPr marL="1828800" indent="0" algn="r">
              <a:buNone/>
              <a:defRPr sz="1800"/>
            </a:lvl5pPr>
            <a:lvl6pPr>
              <a:defRPr sz="1800"/>
            </a:lvl6pPr>
            <a:lvl7pPr>
              <a:defRPr sz="1800"/>
            </a:lvl7pPr>
            <a:lvl8pPr>
              <a:defRPr sz="1800"/>
            </a:lvl8pPr>
            <a:lvl9pPr>
              <a:defRPr sz="1800"/>
            </a:lvl9pPr>
          </a:lstStyle>
          <a:p>
            <a:pPr lvl="0"/>
            <a:r>
              <a:rPr lang="en-US"/>
              <a:t>Click to edit Master text</a:t>
            </a:r>
          </a:p>
        </p:txBody>
      </p:sp>
      <p:sp>
        <p:nvSpPr>
          <p:cNvPr id="10" name="Content Placeholder 3"/>
          <p:cNvSpPr>
            <a:spLocks noGrp="1"/>
          </p:cNvSpPr>
          <p:nvPr>
            <p:ph sz="half" idx="2"/>
          </p:nvPr>
        </p:nvSpPr>
        <p:spPr>
          <a:xfrm>
            <a:off x="3988167" y="1600200"/>
            <a:ext cx="4698633" cy="4061879"/>
          </a:xfrm>
        </p:spPr>
        <p:txBody>
          <a:bodyPr>
            <a:normAutofit/>
          </a:bodyPr>
          <a:lstStyle>
            <a:lvl1pPr marL="0" indent="0" algn="l">
              <a:buNone/>
              <a:defRPr sz="2200">
                <a:latin typeface="Arial"/>
                <a:cs typeface="Arial"/>
              </a:defRPr>
            </a:lvl1pPr>
            <a:lvl2pPr marL="457200" indent="0" algn="l">
              <a:buNone/>
              <a:defRPr sz="2400"/>
            </a:lvl2pPr>
            <a:lvl3pPr marL="914400" indent="0" algn="l">
              <a:buNone/>
              <a:defRPr sz="2000"/>
            </a:lvl3pPr>
            <a:lvl4pPr marL="1371600" indent="0" algn="l">
              <a:buNone/>
              <a:defRPr sz="1800"/>
            </a:lvl4pPr>
            <a:lvl5pPr marL="1828800" indent="0" algn="l">
              <a:buNone/>
              <a:defRPr sz="1800"/>
            </a:lvl5pPr>
            <a:lvl6pPr>
              <a:defRPr sz="1800"/>
            </a:lvl6pPr>
            <a:lvl7pPr>
              <a:defRPr sz="1800"/>
            </a:lvl7pPr>
            <a:lvl8pPr>
              <a:defRPr sz="1800"/>
            </a:lvl8pPr>
            <a:lvl9pPr>
              <a:defRPr sz="1800"/>
            </a:lvl9pPr>
          </a:lstStyle>
          <a:p>
            <a:pPr lvl="0"/>
            <a:r>
              <a:rPr lang="en-US"/>
              <a:t>Click to edit Master text</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7" name="Slide Number Placeholder 7"/>
          <p:cNvSpPr txBox="1">
            <a:spLocks/>
          </p:cNvSpPr>
          <p:nvPr userDrawn="1"/>
        </p:nvSpPr>
        <p:spPr bwMode="auto">
          <a:xfrm>
            <a:off x="6553200" y="6223000"/>
            <a:ext cx="2133600"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algn="l" defTabSz="457200" rtl="0" eaLnBrk="0" fontAlgn="base" hangingPunct="0">
              <a:spcBef>
                <a:spcPct val="20000"/>
              </a:spcBef>
              <a:spcAft>
                <a:spcPct val="0"/>
              </a:spcAft>
              <a:buClr>
                <a:srgbClr val="ED1B2E"/>
              </a:buClr>
              <a:buSzPct val="75000"/>
              <a:buFont typeface="Wingdings" panose="05000000000000000000" pitchFamily="2" charset="2"/>
              <a:buChar char="§"/>
              <a:defRPr sz="2600" kern="1200">
                <a:solidFill>
                  <a:srgbClr val="313231"/>
                </a:solidFill>
                <a:latin typeface="Arial" panose="020B0604020202020204" pitchFamily="34" charset="0"/>
                <a:ea typeface="Geneva" pitchFamily="-127" charset="-128"/>
                <a:cs typeface="Arial" panose="020B0604020202020204" pitchFamily="34" charset="0"/>
              </a:defRPr>
            </a:lvl1pPr>
            <a:lvl2pPr marL="742950" indent="-285750" algn="l" defTabSz="457200" rtl="0" eaLnBrk="0" fontAlgn="base" hangingPunct="0">
              <a:spcBef>
                <a:spcPct val="20000"/>
              </a:spcBef>
              <a:spcAft>
                <a:spcPct val="0"/>
              </a:spcAft>
              <a:buClr>
                <a:srgbClr val="ED1B2E"/>
              </a:buClr>
              <a:buSzPct val="75000"/>
              <a:buFont typeface="Wingdings" panose="05000000000000000000" pitchFamily="2" charset="2"/>
              <a:buChar char="§"/>
              <a:defRPr sz="2400" kern="1200">
                <a:solidFill>
                  <a:srgbClr val="313231"/>
                </a:solidFill>
                <a:latin typeface="Arial" panose="020B0604020202020204" pitchFamily="34" charset="0"/>
                <a:ea typeface="Geneva" pitchFamily="-127" charset="-128"/>
                <a:cs typeface="Arial" panose="020B0604020202020204" pitchFamily="34" charset="0"/>
              </a:defRPr>
            </a:lvl2pPr>
            <a:lvl3pPr marL="1143000" indent="-228600" algn="l" defTabSz="457200" rtl="0" eaLnBrk="0" fontAlgn="base" hangingPunct="0">
              <a:spcBef>
                <a:spcPct val="20000"/>
              </a:spcBef>
              <a:spcAft>
                <a:spcPct val="0"/>
              </a:spcAft>
              <a:buClr>
                <a:srgbClr val="ED1B2E"/>
              </a:buClr>
              <a:buSzPct val="75000"/>
              <a:buFont typeface="Wingdings" panose="05000000000000000000" pitchFamily="2" charset="2"/>
              <a:buChar char="§"/>
              <a:defRPr sz="2200" kern="1200">
                <a:solidFill>
                  <a:srgbClr val="313231"/>
                </a:solidFill>
                <a:latin typeface="Arial" panose="020B0604020202020204" pitchFamily="34" charset="0"/>
                <a:ea typeface="Geneva" pitchFamily="-127" charset="-128"/>
                <a:cs typeface="Arial" panose="020B0604020202020204" pitchFamily="34" charset="0"/>
              </a:defRPr>
            </a:lvl3pPr>
            <a:lvl4pPr marL="1600200" indent="-228600" algn="l" defTabSz="457200" rtl="0" eaLnBrk="0" fontAlgn="base" hangingPunct="0">
              <a:spcBef>
                <a:spcPct val="20000"/>
              </a:spcBef>
              <a:spcAft>
                <a:spcPct val="0"/>
              </a:spcAft>
              <a:buClr>
                <a:srgbClr val="ED1B2E"/>
              </a:buClr>
              <a:buSzPct val="75000"/>
              <a:buFont typeface="Wingdings" panose="05000000000000000000" pitchFamily="2" charset="2"/>
              <a:buChar char="§"/>
              <a:defRPr sz="2000" kern="1200">
                <a:solidFill>
                  <a:srgbClr val="313231"/>
                </a:solidFill>
                <a:latin typeface="Arial" panose="020B0604020202020204" pitchFamily="34" charset="0"/>
                <a:ea typeface="Geneva" pitchFamily="-127" charset="-128"/>
                <a:cs typeface="Arial" panose="020B0604020202020204" pitchFamily="34" charset="0"/>
              </a:defRPr>
            </a:lvl4pPr>
            <a:lvl5pPr marL="2057400" indent="-228600" algn="l" defTabSz="457200" rtl="0" eaLnBrk="0" fontAlgn="base" hangingPunct="0">
              <a:spcBef>
                <a:spcPct val="20000"/>
              </a:spcBef>
              <a:spcAft>
                <a:spcPct val="0"/>
              </a:spcAft>
              <a:buClr>
                <a:srgbClr val="ED1B2E"/>
              </a:buClr>
              <a:buSzPct val="75000"/>
              <a:buFont typeface="Wingdings" panose="05000000000000000000" pitchFamily="2" charset="2"/>
              <a:buChar char="§"/>
              <a:defRPr kern="1200">
                <a:solidFill>
                  <a:srgbClr val="313231"/>
                </a:solidFill>
                <a:latin typeface="Arial" panose="020B0604020202020204" pitchFamily="34" charset="0"/>
                <a:ea typeface="Geneva" pitchFamily="-127" charset="-128"/>
                <a:cs typeface="Arial" panose="020B0604020202020204" pitchFamily="34" charset="0"/>
              </a:defRPr>
            </a:lvl5pPr>
            <a:lvl6pPr marL="2514600" indent="-228600" algn="l" defTabSz="457200" rtl="0" eaLnBrk="0" fontAlgn="base" latinLnBrk="0" hangingPunct="0">
              <a:spcBef>
                <a:spcPct val="20000"/>
              </a:spcBef>
              <a:spcAft>
                <a:spcPct val="0"/>
              </a:spcAft>
              <a:buClr>
                <a:srgbClr val="ED1B2E"/>
              </a:buClr>
              <a:buSzPct val="75000"/>
              <a:buFont typeface="Wingdings" panose="05000000000000000000" pitchFamily="2" charset="2"/>
              <a:buChar char="§"/>
              <a:defRPr kern="1200">
                <a:solidFill>
                  <a:srgbClr val="313231"/>
                </a:solidFill>
                <a:latin typeface="Arial" panose="020B0604020202020204" pitchFamily="34" charset="0"/>
                <a:ea typeface="Geneva" pitchFamily="-127" charset="-128"/>
                <a:cs typeface="Arial" panose="020B0604020202020204" pitchFamily="34" charset="0"/>
              </a:defRPr>
            </a:lvl6pPr>
            <a:lvl7pPr marL="2971800" indent="-228600" algn="l" defTabSz="457200" rtl="0" eaLnBrk="0" fontAlgn="base" latinLnBrk="0" hangingPunct="0">
              <a:spcBef>
                <a:spcPct val="20000"/>
              </a:spcBef>
              <a:spcAft>
                <a:spcPct val="0"/>
              </a:spcAft>
              <a:buClr>
                <a:srgbClr val="ED1B2E"/>
              </a:buClr>
              <a:buSzPct val="75000"/>
              <a:buFont typeface="Wingdings" panose="05000000000000000000" pitchFamily="2" charset="2"/>
              <a:buChar char="§"/>
              <a:defRPr kern="1200">
                <a:solidFill>
                  <a:srgbClr val="313231"/>
                </a:solidFill>
                <a:latin typeface="Arial" panose="020B0604020202020204" pitchFamily="34" charset="0"/>
                <a:ea typeface="Geneva" pitchFamily="-127" charset="-128"/>
                <a:cs typeface="Arial" panose="020B0604020202020204" pitchFamily="34" charset="0"/>
              </a:defRPr>
            </a:lvl7pPr>
            <a:lvl8pPr marL="3429000" indent="-228600" algn="l" defTabSz="457200" rtl="0" eaLnBrk="0" fontAlgn="base" latinLnBrk="0" hangingPunct="0">
              <a:spcBef>
                <a:spcPct val="20000"/>
              </a:spcBef>
              <a:spcAft>
                <a:spcPct val="0"/>
              </a:spcAft>
              <a:buClr>
                <a:srgbClr val="ED1B2E"/>
              </a:buClr>
              <a:buSzPct val="75000"/>
              <a:buFont typeface="Wingdings" panose="05000000000000000000" pitchFamily="2" charset="2"/>
              <a:buChar char="§"/>
              <a:defRPr kern="1200">
                <a:solidFill>
                  <a:srgbClr val="313231"/>
                </a:solidFill>
                <a:latin typeface="Arial" panose="020B0604020202020204" pitchFamily="34" charset="0"/>
                <a:ea typeface="Geneva" pitchFamily="-127" charset="-128"/>
                <a:cs typeface="Arial" panose="020B0604020202020204" pitchFamily="34" charset="0"/>
              </a:defRPr>
            </a:lvl8pPr>
            <a:lvl9pPr marL="3886200" indent="-228600" algn="l" defTabSz="457200" rtl="0" eaLnBrk="0" fontAlgn="base" latinLnBrk="0" hangingPunct="0">
              <a:spcBef>
                <a:spcPct val="20000"/>
              </a:spcBef>
              <a:spcAft>
                <a:spcPct val="0"/>
              </a:spcAft>
              <a:buClr>
                <a:srgbClr val="ED1B2E"/>
              </a:buClr>
              <a:buSzPct val="75000"/>
              <a:buFont typeface="Wingdings" panose="05000000000000000000" pitchFamily="2" charset="2"/>
              <a:buChar char="§"/>
              <a:defRPr kern="1200">
                <a:solidFill>
                  <a:srgbClr val="313231"/>
                </a:solidFill>
                <a:latin typeface="Arial" panose="020B0604020202020204" pitchFamily="34" charset="0"/>
                <a:ea typeface="Geneva" pitchFamily="-127" charset="-128"/>
                <a:cs typeface="Arial" panose="020B0604020202020204" pitchFamily="34" charset="0"/>
              </a:defRPr>
            </a:lvl9pPr>
          </a:lstStyle>
          <a:p>
            <a:pPr algn="r" eaLnBrk="1" hangingPunct="1">
              <a:spcBef>
                <a:spcPct val="0"/>
              </a:spcBef>
              <a:buClrTx/>
              <a:buSzTx/>
              <a:buFontTx/>
              <a:buNone/>
            </a:pPr>
            <a:fld id="{75A7B20E-9C3A-4A1F-A5F2-0F6512CBC196}" type="slidenum">
              <a:rPr lang="en-US" altLang="en-US" sz="1100" smtClean="0"/>
              <a:t>‹#›</a:t>
            </a:fld>
            <a:endParaRPr lang="en-US" altLang="en-US" sz="1100"/>
          </a:p>
        </p:txBody>
      </p:sp>
    </p:spTree>
    <p:extLst>
      <p:ext uri="{BB962C8B-B14F-4D97-AF65-F5344CB8AC3E}">
        <p14:creationId xmlns:p14="http://schemas.microsoft.com/office/powerpoint/2010/main" val="2369594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38405225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35512620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1674802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38476236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25624080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279288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26607456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822110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1108999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332618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a:t>
            </a:r>
          </a:p>
        </p:txBody>
      </p:sp>
      <p:sp>
        <p:nvSpPr>
          <p:cNvPr id="9" name="Text Placeholder 8"/>
          <p:cNvSpPr>
            <a:spLocks noGrp="1"/>
          </p:cNvSpPr>
          <p:nvPr>
            <p:ph type="body" sz="quarter" idx="12"/>
          </p:nvPr>
        </p:nvSpPr>
        <p:spPr>
          <a:xfrm>
            <a:off x="457200" y="1592263"/>
            <a:ext cx="8229600" cy="4089400"/>
          </a:xfrm>
        </p:spPr>
        <p:txBody>
          <a:body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3"/>
          </p:nvPr>
        </p:nvSpPr>
        <p:spPr/>
        <p:txBody>
          <a:bodyPr/>
          <a:lstStyle>
            <a:lvl1pPr>
              <a:defRPr/>
            </a:lvl1pPr>
          </a:lstStyle>
          <a:p>
            <a:pPr>
              <a:defRPr/>
            </a:pPr>
            <a:endParaRPr lang="en-US"/>
          </a:p>
        </p:txBody>
      </p:sp>
      <p:sp>
        <p:nvSpPr>
          <p:cNvPr id="5" name="Slide Number Placeholder 8"/>
          <p:cNvSpPr>
            <a:spLocks noGrp="1"/>
          </p:cNvSpPr>
          <p:nvPr>
            <p:ph type="sldNum" sz="quarter" idx="14"/>
          </p:nvPr>
        </p:nvSpPr>
        <p:spPr/>
        <p:txBody>
          <a:bodyPr/>
          <a:lstStyle>
            <a:lvl1pPr>
              <a:defRPr/>
            </a:lvl1pPr>
          </a:lstStyle>
          <a:p>
            <a:fld id="{6FE200DC-C8B9-4BCC-BD7B-ED4B9C9BB8A7}" type="slidenum">
              <a:rPr lang="en-US" altLang="en-US"/>
              <a:pPr/>
              <a:t>‹#›</a:t>
            </a:fld>
            <a:endParaRPr lang="en-US" altLang="en-US"/>
          </a:p>
        </p:txBody>
      </p:sp>
    </p:spTree>
    <p:extLst>
      <p:ext uri="{BB962C8B-B14F-4D97-AF65-F5344CB8AC3E}">
        <p14:creationId xmlns:p14="http://schemas.microsoft.com/office/powerpoint/2010/main" val="14070500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34234882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27838795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11697005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22707081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23301612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7877716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29505893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375142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38457555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333006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482467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4891097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30388231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3732782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30992135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69963" y="6675438"/>
            <a:ext cx="4441826"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4800">
                <a:solidFill>
                  <a:schemeClr val="tx1"/>
                </a:solidFill>
                <a:latin typeface="Times New Roman" pitchFamily="18" charset="0"/>
              </a:defRPr>
            </a:lvl1pPr>
            <a:lvl2pPr marL="742950" indent="-285750">
              <a:defRPr sz="4800">
                <a:solidFill>
                  <a:schemeClr val="tx1"/>
                </a:solidFill>
                <a:latin typeface="Times New Roman" pitchFamily="18" charset="0"/>
              </a:defRPr>
            </a:lvl2pPr>
            <a:lvl3pPr marL="1143000" indent="-228600">
              <a:defRPr sz="4800">
                <a:solidFill>
                  <a:schemeClr val="tx1"/>
                </a:solidFill>
                <a:latin typeface="Times New Roman" pitchFamily="18" charset="0"/>
              </a:defRPr>
            </a:lvl3pPr>
            <a:lvl4pPr marL="1600200" indent="-228600">
              <a:defRPr sz="4800">
                <a:solidFill>
                  <a:schemeClr val="tx1"/>
                </a:solidFill>
                <a:latin typeface="Times New Roman" pitchFamily="18" charset="0"/>
              </a:defRPr>
            </a:lvl4pPr>
            <a:lvl5pPr marL="2057400" indent="-228600">
              <a:defRPr sz="4800">
                <a:solidFill>
                  <a:schemeClr val="tx1"/>
                </a:solidFill>
                <a:latin typeface="Times New Roman" pitchFamily="18" charset="0"/>
              </a:defRPr>
            </a:lvl5pPr>
            <a:lvl6pPr marL="2514600" indent="-228600" algn="ctr" eaLnBrk="0" fontAlgn="base" hangingPunct="0">
              <a:spcBef>
                <a:spcPct val="0"/>
              </a:spcBef>
              <a:spcAft>
                <a:spcPct val="0"/>
              </a:spcAft>
              <a:defRPr sz="4800">
                <a:solidFill>
                  <a:schemeClr val="tx1"/>
                </a:solidFill>
                <a:latin typeface="Times New Roman" pitchFamily="18" charset="0"/>
              </a:defRPr>
            </a:lvl6pPr>
            <a:lvl7pPr marL="2971800" indent="-228600" algn="ctr" eaLnBrk="0" fontAlgn="base" hangingPunct="0">
              <a:spcBef>
                <a:spcPct val="0"/>
              </a:spcBef>
              <a:spcAft>
                <a:spcPct val="0"/>
              </a:spcAft>
              <a:defRPr sz="4800">
                <a:solidFill>
                  <a:schemeClr val="tx1"/>
                </a:solidFill>
                <a:latin typeface="Times New Roman" pitchFamily="18" charset="0"/>
              </a:defRPr>
            </a:lvl7pPr>
            <a:lvl8pPr marL="3429000" indent="-228600" algn="ctr" eaLnBrk="0" fontAlgn="base" hangingPunct="0">
              <a:spcBef>
                <a:spcPct val="0"/>
              </a:spcBef>
              <a:spcAft>
                <a:spcPct val="0"/>
              </a:spcAft>
              <a:defRPr sz="4800">
                <a:solidFill>
                  <a:schemeClr val="tx1"/>
                </a:solidFill>
                <a:latin typeface="Times New Roman" pitchFamily="18" charset="0"/>
              </a:defRPr>
            </a:lvl8pPr>
            <a:lvl9pPr marL="3886200" indent="-228600" algn="ctr" eaLnBrk="0" fontAlgn="base" hangingPunct="0">
              <a:spcBef>
                <a:spcPct val="0"/>
              </a:spcBef>
              <a:spcAft>
                <a:spcPct val="0"/>
              </a:spcAft>
              <a:defRPr sz="4800">
                <a:solidFill>
                  <a:schemeClr val="tx1"/>
                </a:solidFill>
                <a:latin typeface="Times New Roman" pitchFamily="18" charset="0"/>
              </a:defRPr>
            </a:lvl9pPr>
          </a:lstStyle>
          <a:p>
            <a:pPr>
              <a:defRPr/>
            </a:pPr>
            <a:r>
              <a:rPr lang="en-US" sz="800"/>
              <a:t>© 2013, The President and Fellows of Harvard University</a:t>
            </a:r>
          </a:p>
        </p:txBody>
      </p:sp>
    </p:spTree>
    <p:extLst>
      <p:ext uri="{BB962C8B-B14F-4D97-AF65-F5344CB8AC3E}">
        <p14:creationId xmlns:p14="http://schemas.microsoft.com/office/powerpoint/2010/main" val="2763352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560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0260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9606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341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3510011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9" Type="http://schemas.openxmlformats.org/officeDocument/2006/relationships/slideLayout" Target="../slideLayouts/slideLayout42.xml"/><Relationship Id="rId21" Type="http://schemas.openxmlformats.org/officeDocument/2006/relationships/slideLayout" Target="../slideLayouts/slideLayout24.xml"/><Relationship Id="rId34" Type="http://schemas.openxmlformats.org/officeDocument/2006/relationships/slideLayout" Target="../slideLayouts/slideLayout37.xml"/><Relationship Id="rId42" Type="http://schemas.openxmlformats.org/officeDocument/2006/relationships/theme" Target="../theme/theme2.xml"/><Relationship Id="rId7" Type="http://schemas.openxmlformats.org/officeDocument/2006/relationships/slideLayout" Target="../slideLayouts/slideLayout1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29" Type="http://schemas.openxmlformats.org/officeDocument/2006/relationships/slideLayout" Target="../slideLayouts/slideLayout32.xml"/><Relationship Id="rId41" Type="http://schemas.openxmlformats.org/officeDocument/2006/relationships/slideLayout" Target="../slideLayouts/slideLayout44.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32" Type="http://schemas.openxmlformats.org/officeDocument/2006/relationships/slideLayout" Target="../slideLayouts/slideLayout35.xml"/><Relationship Id="rId37" Type="http://schemas.openxmlformats.org/officeDocument/2006/relationships/slideLayout" Target="../slideLayouts/slideLayout40.xml"/><Relationship Id="rId40" Type="http://schemas.openxmlformats.org/officeDocument/2006/relationships/slideLayout" Target="../slideLayouts/slideLayout43.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slideLayout" Target="../slideLayouts/slideLayout31.xml"/><Relationship Id="rId36" Type="http://schemas.openxmlformats.org/officeDocument/2006/relationships/slideLayout" Target="../slideLayouts/slideLayout39.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31" Type="http://schemas.openxmlformats.org/officeDocument/2006/relationships/slideLayout" Target="../slideLayouts/slideLayout34.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slideLayout" Target="../slideLayouts/slideLayout30.xml"/><Relationship Id="rId30" Type="http://schemas.openxmlformats.org/officeDocument/2006/relationships/slideLayout" Target="../slideLayouts/slideLayout33.xml"/><Relationship Id="rId35" Type="http://schemas.openxmlformats.org/officeDocument/2006/relationships/slideLayout" Target="../slideLayouts/slideLayout38.xml"/><Relationship Id="rId8" Type="http://schemas.openxmlformats.org/officeDocument/2006/relationships/slideLayout" Target="../slideLayouts/slideLayout11.xml"/><Relationship Id="rId3" Type="http://schemas.openxmlformats.org/officeDocument/2006/relationships/slideLayout" Target="../slideLayouts/slideLayout6.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33" Type="http://schemas.openxmlformats.org/officeDocument/2006/relationships/slideLayout" Target="../slideLayouts/slideLayout36.xml"/><Relationship Id="rId3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a:t>
            </a:r>
          </a:p>
        </p:txBody>
      </p:sp>
      <p:sp>
        <p:nvSpPr>
          <p:cNvPr id="1027" name="Text Placeholder 2"/>
          <p:cNvSpPr>
            <a:spLocks noGrp="1"/>
          </p:cNvSpPr>
          <p:nvPr>
            <p:ph type="body" idx="1"/>
          </p:nvPr>
        </p:nvSpPr>
        <p:spPr bwMode="auto">
          <a:xfrm>
            <a:off x="457200" y="1600200"/>
            <a:ext cx="8229600" cy="408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Footer Placeholder 3"/>
          <p:cNvSpPr>
            <a:spLocks noGrp="1"/>
          </p:cNvSpPr>
          <p:nvPr>
            <p:ph type="ftr" sz="quarter" idx="3"/>
          </p:nvPr>
        </p:nvSpPr>
        <p:spPr>
          <a:xfrm>
            <a:off x="3124200" y="6223000"/>
            <a:ext cx="2895600" cy="365125"/>
          </a:xfrm>
          <a:prstGeom prst="rect">
            <a:avLst/>
          </a:prstGeom>
        </p:spPr>
        <p:txBody>
          <a:bodyPr vert="horz" lIns="91440" tIns="45720" rIns="91440" bIns="45720" rtlCol="0" anchor="ctr"/>
          <a:lstStyle>
            <a:lvl1pPr algn="ctr" fontAlgn="auto">
              <a:spcBef>
                <a:spcPts val="0"/>
              </a:spcBef>
              <a:spcAft>
                <a:spcPts val="0"/>
              </a:spcAft>
              <a:defRPr sz="1100">
                <a:solidFill>
                  <a:srgbClr val="313231"/>
                </a:solidFill>
                <a:latin typeface="Arial"/>
                <a:ea typeface="+mn-ea"/>
                <a:cs typeface="Arial"/>
              </a:defRPr>
            </a:lvl1pPr>
          </a:lstStyle>
          <a:p>
            <a:pPr>
              <a:defRPr/>
            </a:pPr>
            <a:endParaRPr lang="en-US"/>
          </a:p>
        </p:txBody>
      </p:sp>
      <p:cxnSp>
        <p:nvCxnSpPr>
          <p:cNvPr id="7" name="Straight Connector 6"/>
          <p:cNvCxnSpPr/>
          <p:nvPr userDrawn="1"/>
        </p:nvCxnSpPr>
        <p:spPr>
          <a:xfrm flipH="1">
            <a:off x="457200" y="5916613"/>
            <a:ext cx="82296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9" name="Slide Number Placeholder 8"/>
          <p:cNvSpPr>
            <a:spLocks noGrp="1"/>
          </p:cNvSpPr>
          <p:nvPr>
            <p:ph type="sldNum" sz="quarter" idx="4"/>
          </p:nvPr>
        </p:nvSpPr>
        <p:spPr>
          <a:xfrm>
            <a:off x="6553200" y="622300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100">
                <a:solidFill>
                  <a:srgbClr val="313231"/>
                </a:solidFill>
                <a:latin typeface="Arial" panose="020B0604020202020204" pitchFamily="34" charset="0"/>
                <a:cs typeface="Arial" panose="020B0604020202020204" pitchFamily="34" charset="0"/>
              </a:defRPr>
            </a:lvl1pPr>
          </a:lstStyle>
          <a:p>
            <a:fld id="{865C5E30-02D9-4227-BAB6-52D01B1C8A8A}" type="slidenum">
              <a:rPr lang="en-US" altLang="en-US"/>
              <a:pPr/>
              <a:t>‹#›</a:t>
            </a:fld>
            <a:endParaRPr lang="en-US" altLang="en-US"/>
          </a:p>
        </p:txBody>
      </p:sp>
      <p:pic>
        <p:nvPicPr>
          <p:cNvPr id="10" name="Picture 9" descr="ARC_Logo_Bttn_HorizStkd_RGB.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23838" y="5967413"/>
            <a:ext cx="1900237"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16" r:id="rId1"/>
    <p:sldLayoutId id="2147484017" r:id="rId2"/>
    <p:sldLayoutId id="2147484010" r:id="rId3"/>
  </p:sldLayoutIdLst>
  <p:hf hdr="0" ftr="0" dt="0"/>
  <p:txStyles>
    <p:titleStyle>
      <a:lvl1pPr algn="ctr" defTabSz="457200" rtl="0" eaLnBrk="0" fontAlgn="base" hangingPunct="0">
        <a:spcBef>
          <a:spcPct val="0"/>
        </a:spcBef>
        <a:spcAft>
          <a:spcPct val="0"/>
        </a:spcAft>
        <a:defRPr sz="3200" kern="1200">
          <a:solidFill>
            <a:srgbClr val="ED1B2E"/>
          </a:solidFill>
          <a:latin typeface="Arial"/>
          <a:ea typeface="Geneva" charset="0"/>
          <a:cs typeface="Arial"/>
        </a:defRPr>
      </a:lvl1pPr>
      <a:lvl2pPr algn="ctr" defTabSz="457200" rtl="0" eaLnBrk="0" fontAlgn="base" hangingPunct="0">
        <a:spcBef>
          <a:spcPct val="0"/>
        </a:spcBef>
        <a:spcAft>
          <a:spcPct val="0"/>
        </a:spcAft>
        <a:defRPr sz="3200">
          <a:solidFill>
            <a:srgbClr val="ED1B2E"/>
          </a:solidFill>
          <a:latin typeface="Arial" charset="0"/>
          <a:ea typeface="Geneva" charset="0"/>
          <a:cs typeface="Arial" panose="020B0604020202020204" pitchFamily="34" charset="0"/>
        </a:defRPr>
      </a:lvl2pPr>
      <a:lvl3pPr algn="ctr" defTabSz="457200" rtl="0" eaLnBrk="0" fontAlgn="base" hangingPunct="0">
        <a:spcBef>
          <a:spcPct val="0"/>
        </a:spcBef>
        <a:spcAft>
          <a:spcPct val="0"/>
        </a:spcAft>
        <a:defRPr sz="3200">
          <a:solidFill>
            <a:srgbClr val="ED1B2E"/>
          </a:solidFill>
          <a:latin typeface="Arial" charset="0"/>
          <a:ea typeface="Geneva" charset="0"/>
          <a:cs typeface="Arial" panose="020B0604020202020204" pitchFamily="34" charset="0"/>
        </a:defRPr>
      </a:lvl3pPr>
      <a:lvl4pPr algn="ctr" defTabSz="457200" rtl="0" eaLnBrk="0" fontAlgn="base" hangingPunct="0">
        <a:spcBef>
          <a:spcPct val="0"/>
        </a:spcBef>
        <a:spcAft>
          <a:spcPct val="0"/>
        </a:spcAft>
        <a:defRPr sz="3200">
          <a:solidFill>
            <a:srgbClr val="ED1B2E"/>
          </a:solidFill>
          <a:latin typeface="Arial" charset="0"/>
          <a:ea typeface="Geneva" charset="0"/>
          <a:cs typeface="Arial" panose="020B0604020202020204" pitchFamily="34" charset="0"/>
        </a:defRPr>
      </a:lvl4pPr>
      <a:lvl5pPr algn="ctr" defTabSz="457200" rtl="0" eaLnBrk="0" fontAlgn="base" hangingPunct="0">
        <a:spcBef>
          <a:spcPct val="0"/>
        </a:spcBef>
        <a:spcAft>
          <a:spcPct val="0"/>
        </a:spcAft>
        <a:defRPr sz="3200">
          <a:solidFill>
            <a:srgbClr val="ED1B2E"/>
          </a:solidFill>
          <a:latin typeface="Arial" charset="0"/>
          <a:ea typeface="Geneva" charset="0"/>
          <a:cs typeface="Arial" panose="020B0604020202020204" pitchFamily="34" charset="0"/>
        </a:defRPr>
      </a:lvl5pPr>
      <a:lvl6pPr marL="457200" algn="ctr" defTabSz="457200" rtl="0" fontAlgn="base">
        <a:spcBef>
          <a:spcPct val="0"/>
        </a:spcBef>
        <a:spcAft>
          <a:spcPct val="0"/>
        </a:spcAft>
        <a:defRPr sz="3200">
          <a:solidFill>
            <a:srgbClr val="ED1B2E"/>
          </a:solidFill>
          <a:latin typeface="Arial" charset="0"/>
          <a:ea typeface="Geneva" charset="0"/>
        </a:defRPr>
      </a:lvl6pPr>
      <a:lvl7pPr marL="914400" algn="ctr" defTabSz="457200" rtl="0" fontAlgn="base">
        <a:spcBef>
          <a:spcPct val="0"/>
        </a:spcBef>
        <a:spcAft>
          <a:spcPct val="0"/>
        </a:spcAft>
        <a:defRPr sz="3200">
          <a:solidFill>
            <a:srgbClr val="ED1B2E"/>
          </a:solidFill>
          <a:latin typeface="Arial" charset="0"/>
          <a:ea typeface="Geneva" charset="0"/>
        </a:defRPr>
      </a:lvl7pPr>
      <a:lvl8pPr marL="1371600" algn="ctr" defTabSz="457200" rtl="0" fontAlgn="base">
        <a:spcBef>
          <a:spcPct val="0"/>
        </a:spcBef>
        <a:spcAft>
          <a:spcPct val="0"/>
        </a:spcAft>
        <a:defRPr sz="3200">
          <a:solidFill>
            <a:srgbClr val="ED1B2E"/>
          </a:solidFill>
          <a:latin typeface="Arial" charset="0"/>
          <a:ea typeface="Geneva" charset="0"/>
        </a:defRPr>
      </a:lvl8pPr>
      <a:lvl9pPr marL="1828800" algn="ctr" defTabSz="457200" rtl="0" fontAlgn="base">
        <a:spcBef>
          <a:spcPct val="0"/>
        </a:spcBef>
        <a:spcAft>
          <a:spcPct val="0"/>
        </a:spcAft>
        <a:defRPr sz="3200">
          <a:solidFill>
            <a:srgbClr val="ED1B2E"/>
          </a:solidFill>
          <a:latin typeface="Arial" charset="0"/>
          <a:ea typeface="Geneva" charset="0"/>
        </a:defRPr>
      </a:lvl9pPr>
    </p:titleStyle>
    <p:bodyStyle>
      <a:lvl1pPr marL="342900" indent="-342900" algn="l" defTabSz="457200" rtl="0" eaLnBrk="0" fontAlgn="base" hangingPunct="0">
        <a:spcBef>
          <a:spcPct val="20000"/>
        </a:spcBef>
        <a:spcAft>
          <a:spcPct val="0"/>
        </a:spcAft>
        <a:buClr>
          <a:srgbClr val="ED1B2E"/>
        </a:buClr>
        <a:buSzPct val="75000"/>
        <a:buFont typeface="Wingdings" panose="05000000000000000000" pitchFamily="2" charset="2"/>
        <a:buChar char="§"/>
        <a:defRPr sz="2600" kern="1200">
          <a:solidFill>
            <a:srgbClr val="313231"/>
          </a:solidFill>
          <a:latin typeface="Arial"/>
          <a:ea typeface="Geneva" charset="0"/>
          <a:cs typeface="Arial"/>
        </a:defRPr>
      </a:lvl1pPr>
      <a:lvl2pPr marL="742950" indent="-285750" algn="l" defTabSz="457200" rtl="0" eaLnBrk="0" fontAlgn="base" hangingPunct="0">
        <a:spcBef>
          <a:spcPct val="20000"/>
        </a:spcBef>
        <a:spcAft>
          <a:spcPct val="0"/>
        </a:spcAft>
        <a:buClr>
          <a:srgbClr val="ED1B2E"/>
        </a:buClr>
        <a:buSzPct val="75000"/>
        <a:buFont typeface="Wingdings" panose="05000000000000000000" pitchFamily="2" charset="2"/>
        <a:buChar char="§"/>
        <a:defRPr sz="2400" kern="1200">
          <a:solidFill>
            <a:srgbClr val="313231"/>
          </a:solidFill>
          <a:latin typeface="Arial"/>
          <a:ea typeface="Geneva" charset="0"/>
          <a:cs typeface="Arial"/>
        </a:defRPr>
      </a:lvl2pPr>
      <a:lvl3pPr marL="1143000" indent="-228600" algn="l" defTabSz="457200" rtl="0" eaLnBrk="0" fontAlgn="base" hangingPunct="0">
        <a:spcBef>
          <a:spcPct val="20000"/>
        </a:spcBef>
        <a:spcAft>
          <a:spcPct val="0"/>
        </a:spcAft>
        <a:buClr>
          <a:srgbClr val="ED1B2E"/>
        </a:buClr>
        <a:buSzPct val="75000"/>
        <a:buFont typeface="Wingdings" panose="05000000000000000000" pitchFamily="2" charset="2"/>
        <a:buChar char="§"/>
        <a:defRPr sz="2200" kern="1200">
          <a:solidFill>
            <a:srgbClr val="313231"/>
          </a:solidFill>
          <a:latin typeface="Arial"/>
          <a:ea typeface="Geneva" charset="0"/>
          <a:cs typeface="Arial"/>
        </a:defRPr>
      </a:lvl3pPr>
      <a:lvl4pPr marL="1600200" indent="-228600" algn="l" defTabSz="457200" rtl="0" eaLnBrk="0" fontAlgn="base" hangingPunct="0">
        <a:spcBef>
          <a:spcPct val="20000"/>
        </a:spcBef>
        <a:spcAft>
          <a:spcPct val="0"/>
        </a:spcAft>
        <a:buClr>
          <a:srgbClr val="ED1B2E"/>
        </a:buClr>
        <a:buSzPct val="75000"/>
        <a:buFont typeface="Wingdings" panose="05000000000000000000" pitchFamily="2" charset="2"/>
        <a:buChar char="§"/>
        <a:defRPr sz="2000" kern="1200">
          <a:solidFill>
            <a:srgbClr val="313231"/>
          </a:solidFill>
          <a:latin typeface="Arial"/>
          <a:ea typeface="Geneva" charset="0"/>
          <a:cs typeface="Arial"/>
        </a:defRPr>
      </a:lvl4pPr>
      <a:lvl5pPr marL="2057400" indent="-228600" algn="l" defTabSz="457200" rtl="0" eaLnBrk="0" fontAlgn="base" hangingPunct="0">
        <a:spcBef>
          <a:spcPct val="20000"/>
        </a:spcBef>
        <a:spcAft>
          <a:spcPct val="0"/>
        </a:spcAft>
        <a:buClr>
          <a:srgbClr val="ED1B2E"/>
        </a:buClr>
        <a:buSzPct val="75000"/>
        <a:buFont typeface="Wingdings" panose="05000000000000000000" pitchFamily="2" charset="2"/>
        <a:buChar char="§"/>
        <a:defRPr kern="1200">
          <a:solidFill>
            <a:srgbClr val="313231"/>
          </a:solidFill>
          <a:latin typeface="Arial"/>
          <a:ea typeface="Geneva"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7"/>
          <p:cNvSpPr>
            <a:spLocks noChangeShapeType="1"/>
          </p:cNvSpPr>
          <p:nvPr userDrawn="1"/>
        </p:nvSpPr>
        <p:spPr bwMode="auto">
          <a:xfrm>
            <a:off x="0" y="2286000"/>
            <a:ext cx="9144000" cy="0"/>
          </a:xfrm>
          <a:prstGeom prst="line">
            <a:avLst/>
          </a:prstGeom>
          <a:noFill/>
          <a:ln w="50800">
            <a:solidFill>
              <a:srgbClr val="F2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203382239"/>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 id="2147484037" r:id="rId17"/>
    <p:sldLayoutId id="2147484038" r:id="rId18"/>
    <p:sldLayoutId id="2147484039" r:id="rId19"/>
    <p:sldLayoutId id="2147484040" r:id="rId20"/>
    <p:sldLayoutId id="2147484041" r:id="rId21"/>
    <p:sldLayoutId id="2147484042" r:id="rId22"/>
    <p:sldLayoutId id="2147484043" r:id="rId23"/>
    <p:sldLayoutId id="2147484044" r:id="rId24"/>
    <p:sldLayoutId id="2147484045" r:id="rId25"/>
    <p:sldLayoutId id="2147484046" r:id="rId26"/>
    <p:sldLayoutId id="2147484047" r:id="rId27"/>
    <p:sldLayoutId id="2147484048" r:id="rId28"/>
    <p:sldLayoutId id="2147484049" r:id="rId29"/>
    <p:sldLayoutId id="2147484050" r:id="rId30"/>
    <p:sldLayoutId id="2147484051" r:id="rId31"/>
    <p:sldLayoutId id="2147484052" r:id="rId32"/>
    <p:sldLayoutId id="2147484053" r:id="rId33"/>
    <p:sldLayoutId id="2147484054" r:id="rId34"/>
    <p:sldLayoutId id="2147484055" r:id="rId35"/>
    <p:sldLayoutId id="2147484056" r:id="rId36"/>
    <p:sldLayoutId id="2147484057" r:id="rId37"/>
    <p:sldLayoutId id="2147484058" r:id="rId38"/>
    <p:sldLayoutId id="2147484059" r:id="rId39"/>
    <p:sldLayoutId id="2147484060" r:id="rId40"/>
    <p:sldLayoutId id="2147484061" r:id="rId4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8529-4739-4784-8592-139B08B1C096}"/>
              </a:ext>
            </a:extLst>
          </p:cNvPr>
          <p:cNvSpPr>
            <a:spLocks noGrp="1"/>
          </p:cNvSpPr>
          <p:nvPr>
            <p:ph type="title"/>
          </p:nvPr>
        </p:nvSpPr>
        <p:spPr>
          <a:xfrm>
            <a:off x="457200" y="745434"/>
            <a:ext cx="8229600" cy="1420902"/>
          </a:xfrm>
        </p:spPr>
        <p:txBody>
          <a:bodyPr/>
          <a:lstStyle/>
          <a:p>
            <a:pPr lvl="0" algn="l" defTabSz="914400"/>
            <a:r>
              <a:rPr lang="en-US" sz="2000" b="1" dirty="0">
                <a:solidFill>
                  <a:srgbClr val="0070C0"/>
                </a:solidFill>
              </a:rPr>
              <a:t>Movement (IFRC, NS) Readiness &amp; Capacity </a:t>
            </a:r>
            <a:br>
              <a:rPr lang="en-US" sz="2000" b="1" dirty="0"/>
            </a:br>
            <a:br>
              <a:rPr lang="en-US" sz="2000" b="1" dirty="0">
                <a:solidFill>
                  <a:schemeClr val="bg1">
                    <a:lumMod val="50000"/>
                  </a:schemeClr>
                </a:solidFill>
              </a:rPr>
            </a:br>
            <a:r>
              <a:rPr lang="en-US" sz="1400" dirty="0">
                <a:solidFill>
                  <a:srgbClr val="313231"/>
                </a:solidFill>
                <a:latin typeface="Calibri Light" panose="020F0302020204030204" pitchFamily="34" charset="0"/>
                <a:ea typeface="Calibri" panose="020F0502020204030204" pitchFamily="34" charset="0"/>
                <a:cs typeface="Times New Roman" panose="02020603050405020304" pitchFamily="18" charset="0"/>
              </a:rPr>
              <a:t>The American Red Cross supports national society partners and the IFRC/ICRC to further develop their disaster management and social mobilization capacities, and as required works with Movement partners to develop, validate and share tools.</a:t>
            </a:r>
            <a:br>
              <a:rPr lang="en-US" sz="1400" dirty="0">
                <a:solidFill>
                  <a:srgbClr val="313231"/>
                </a:solidFill>
                <a:latin typeface="Calibri" panose="020F0502020204030204" pitchFamily="34" charset="0"/>
                <a:ea typeface="Calibri" panose="020F0502020204030204" pitchFamily="34" charset="0"/>
                <a:cs typeface="Times New Roman" panose="02020603050405020304" pitchFamily="18" charset="0"/>
              </a:rPr>
            </a:br>
            <a:endParaRPr lang="en-US" sz="2000" dirty="0">
              <a:solidFill>
                <a:schemeClr val="bg1">
                  <a:lumMod val="50000"/>
                </a:schemeClr>
              </a:solidFill>
            </a:endParaRPr>
          </a:p>
        </p:txBody>
      </p:sp>
      <p:graphicFrame>
        <p:nvGraphicFramePr>
          <p:cNvPr id="17" name="Table 16">
            <a:extLst>
              <a:ext uri="{FF2B5EF4-FFF2-40B4-BE49-F238E27FC236}">
                <a16:creationId xmlns:a16="http://schemas.microsoft.com/office/drawing/2014/main" id="{7424603D-9695-49D8-B670-11FE176B5769}"/>
              </a:ext>
            </a:extLst>
          </p:cNvPr>
          <p:cNvGraphicFramePr>
            <a:graphicFrameLocks noGrp="1"/>
          </p:cNvGraphicFramePr>
          <p:nvPr>
            <p:extLst>
              <p:ext uri="{D42A27DB-BD31-4B8C-83A1-F6EECF244321}">
                <p14:modId xmlns:p14="http://schemas.microsoft.com/office/powerpoint/2010/main" val="2102360122"/>
              </p:ext>
            </p:extLst>
          </p:nvPr>
        </p:nvGraphicFramePr>
        <p:xfrm>
          <a:off x="457200" y="2444632"/>
          <a:ext cx="7832035" cy="2896999"/>
        </p:xfrm>
        <a:graphic>
          <a:graphicData uri="http://schemas.openxmlformats.org/drawingml/2006/table">
            <a:tbl>
              <a:tblPr firstRow="1" firstCol="1" bandRow="1"/>
              <a:tblGrid>
                <a:gridCol w="1053548">
                  <a:extLst>
                    <a:ext uri="{9D8B030D-6E8A-4147-A177-3AD203B41FA5}">
                      <a16:colId xmlns:a16="http://schemas.microsoft.com/office/drawing/2014/main" val="1315125476"/>
                    </a:ext>
                  </a:extLst>
                </a:gridCol>
                <a:gridCol w="5744817">
                  <a:extLst>
                    <a:ext uri="{9D8B030D-6E8A-4147-A177-3AD203B41FA5}">
                      <a16:colId xmlns:a16="http://schemas.microsoft.com/office/drawing/2014/main" val="1698927479"/>
                    </a:ext>
                  </a:extLst>
                </a:gridCol>
                <a:gridCol w="1033670">
                  <a:extLst>
                    <a:ext uri="{9D8B030D-6E8A-4147-A177-3AD203B41FA5}">
                      <a16:colId xmlns:a16="http://schemas.microsoft.com/office/drawing/2014/main" val="3958694806"/>
                    </a:ext>
                  </a:extLst>
                </a:gridCol>
              </a:tblGrid>
              <a:tr h="182245">
                <a:tc rowSpan="6">
                  <a:txBody>
                    <a:bodyPr/>
                    <a:lstStyle/>
                    <a:p>
                      <a:pPr marL="0" marR="0">
                        <a:lnSpc>
                          <a:spcPct val="107000"/>
                        </a:lnSpc>
                        <a:spcBef>
                          <a:spcPts val="0"/>
                        </a:spcBef>
                        <a:spcAft>
                          <a:spcPts val="0"/>
                        </a:spcAft>
                      </a:pPr>
                      <a:r>
                        <a:rPr lang="en-US" sz="1400" b="1"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NS Capacity &amp; Readiness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496"/>
                    </a:solidFill>
                  </a:tcPr>
                </a:tc>
                <a:tc>
                  <a:txBody>
                    <a:bodyPr/>
                    <a:lstStyle/>
                    <a:p>
                      <a:pPr marL="0" marR="0">
                        <a:lnSpc>
                          <a:spcPct val="107000"/>
                        </a:lnSpc>
                        <a:spcBef>
                          <a:spcPts val="0"/>
                        </a:spcBef>
                        <a:spcAft>
                          <a:spcPts val="0"/>
                        </a:spcAft>
                      </a:pPr>
                      <a:r>
                        <a:rPr lang="en-US" sz="1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of trainings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extLst>
                  <a:ext uri="{0D108BD9-81ED-4DB2-BD59-A6C34878D82A}">
                    <a16:rowId xmlns:a16="http://schemas.microsoft.com/office/drawing/2014/main" val="1001897832"/>
                  </a:ext>
                </a:extLst>
              </a:tr>
              <a:tr h="182245">
                <a:tc vMerge="1">
                  <a:txBody>
                    <a:bodyPr/>
                    <a:lstStyle/>
                    <a:p>
                      <a:endParaRPr lang="en-US"/>
                    </a:p>
                  </a:txBody>
                  <a:tcPr/>
                </a:tc>
                <a:tc>
                  <a:txBody>
                    <a:bodyPr/>
                    <a:lstStyle/>
                    <a:p>
                      <a:pPr marL="0" marR="0">
                        <a:lnSpc>
                          <a:spcPct val="107000"/>
                        </a:lnSpc>
                        <a:spcBef>
                          <a:spcPts val="0"/>
                        </a:spcBef>
                        <a:spcAft>
                          <a:spcPts val="0"/>
                        </a:spcAft>
                      </a:pPr>
                      <a:r>
                        <a:rPr lang="en-US" sz="1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of staff/volunteers attending trainings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extLst>
                  <a:ext uri="{0D108BD9-81ED-4DB2-BD59-A6C34878D82A}">
                    <a16:rowId xmlns:a16="http://schemas.microsoft.com/office/drawing/2014/main" val="2750744998"/>
                  </a:ext>
                </a:extLst>
              </a:tr>
              <a:tr h="182245">
                <a:tc vMerge="1">
                  <a:txBody>
                    <a:bodyPr/>
                    <a:lstStyle/>
                    <a:p>
                      <a:endParaRPr lang="en-US"/>
                    </a:p>
                  </a:txBody>
                  <a:tcPr/>
                </a:tc>
                <a:tc>
                  <a:txBody>
                    <a:bodyPr/>
                    <a:lstStyle/>
                    <a:p>
                      <a:pPr marL="0" marR="0">
                        <a:lnSpc>
                          <a:spcPct val="107000"/>
                        </a:lnSpc>
                        <a:spcBef>
                          <a:spcPts val="0"/>
                        </a:spcBef>
                        <a:spcAft>
                          <a:spcPts val="0"/>
                        </a:spcAft>
                      </a:pPr>
                      <a:r>
                        <a:rPr lang="en-US" sz="1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of priority country delegations know and can describe the Preparedness for Effective Response (PER) Approach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extLst>
                  <a:ext uri="{0D108BD9-81ED-4DB2-BD59-A6C34878D82A}">
                    <a16:rowId xmlns:a16="http://schemas.microsoft.com/office/drawing/2014/main" val="2897027462"/>
                  </a:ext>
                </a:extLst>
              </a:tr>
              <a:tr h="170815">
                <a:tc vMerge="1">
                  <a:txBody>
                    <a:bodyPr/>
                    <a:lstStyle/>
                    <a:p>
                      <a:endParaRPr lang="en-US"/>
                    </a:p>
                  </a:txBody>
                  <a:tcPr/>
                </a:tc>
                <a:tc>
                  <a:txBody>
                    <a:bodyPr/>
                    <a:lstStyle/>
                    <a:p>
                      <a:pPr marL="0" marR="0">
                        <a:lnSpc>
                          <a:spcPct val="107000"/>
                        </a:lnSpc>
                        <a:spcBef>
                          <a:spcPts val="0"/>
                        </a:spcBef>
                        <a:spcAft>
                          <a:spcPts val="0"/>
                        </a:spcAft>
                      </a:pPr>
                      <a:r>
                        <a:rPr lang="en-US" sz="1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of PER assessments completed in priority countries (required every 24 months)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extLst>
                  <a:ext uri="{0D108BD9-81ED-4DB2-BD59-A6C34878D82A}">
                    <a16:rowId xmlns:a16="http://schemas.microsoft.com/office/drawing/2014/main" val="2269742055"/>
                  </a:ext>
                </a:extLst>
              </a:tr>
              <a:tr h="267970">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national societies in priority countries that prioritize activities to be developed following PER assessments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marL="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extLst>
                  <a:ext uri="{0D108BD9-81ED-4DB2-BD59-A6C34878D82A}">
                    <a16:rowId xmlns:a16="http://schemas.microsoft.com/office/drawing/2014/main" val="502698802"/>
                  </a:ext>
                </a:extLst>
              </a:tr>
              <a:tr h="267970">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(NEW) % of NS that participate in </a:t>
                      </a:r>
                      <a:r>
                        <a:rPr lang="en-US" sz="1400" dirty="0" err="1">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AmRC</a:t>
                      </a: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volunteer recruitment and retention strategy training</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marL="0" marR="0" algn="r">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extLst>
                  <a:ext uri="{0D108BD9-81ED-4DB2-BD59-A6C34878D82A}">
                    <a16:rowId xmlns:a16="http://schemas.microsoft.com/office/drawing/2014/main" val="1531220400"/>
                  </a:ext>
                </a:extLst>
              </a:tr>
              <a:tr h="267970">
                <a:tc>
                  <a:txBody>
                    <a:bodyPr/>
                    <a:lstStyle/>
                    <a:p>
                      <a:pPr marL="0" marR="0">
                        <a:lnSpc>
                          <a:spcPct val="107000"/>
                        </a:lnSpc>
                        <a:spcBef>
                          <a:spcPts val="0"/>
                        </a:spcBef>
                        <a:spcAft>
                          <a:spcPts val="0"/>
                        </a:spcAft>
                      </a:pPr>
                      <a:r>
                        <a:rPr lang="en-US" sz="1400" b="1">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Movement Capacity &amp; Readiness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496"/>
                    </a:solidFill>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Milestones aimed at improving IFRC and/or NS strategies, standards &amp; SOPs.  [See pillar annexes; remaining should come from projects or unit workplans.]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marL="0" marR="0">
                        <a:lnSpc>
                          <a:spcPct val="107000"/>
                        </a:lnSpc>
                        <a:spcBef>
                          <a:spcPts val="0"/>
                        </a:spcBef>
                        <a:spcAft>
                          <a:spcPts val="0"/>
                        </a:spcAft>
                      </a:pPr>
                      <a:r>
                        <a:rPr lang="en-US" sz="1400" dirty="0">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extLst>
                  <a:ext uri="{0D108BD9-81ED-4DB2-BD59-A6C34878D82A}">
                    <a16:rowId xmlns:a16="http://schemas.microsoft.com/office/drawing/2014/main" val="3043389198"/>
                  </a:ext>
                </a:extLst>
              </a:tr>
            </a:tbl>
          </a:graphicData>
        </a:graphic>
      </p:graphicFrame>
    </p:spTree>
    <p:extLst>
      <p:ext uri="{BB962C8B-B14F-4D97-AF65-F5344CB8AC3E}">
        <p14:creationId xmlns:p14="http://schemas.microsoft.com/office/powerpoint/2010/main" val="244816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8529-4739-4784-8592-139B08B1C096}"/>
              </a:ext>
            </a:extLst>
          </p:cNvPr>
          <p:cNvSpPr>
            <a:spLocks noGrp="1"/>
          </p:cNvSpPr>
          <p:nvPr>
            <p:ph type="title"/>
          </p:nvPr>
        </p:nvSpPr>
        <p:spPr>
          <a:xfrm>
            <a:off x="457201" y="274638"/>
            <a:ext cx="8229600" cy="2220084"/>
          </a:xfrm>
        </p:spPr>
        <p:txBody>
          <a:bodyPr/>
          <a:lstStyle/>
          <a:p>
            <a:pPr lvl="0" algn="l">
              <a:spcBef>
                <a:spcPts val="600"/>
              </a:spcBef>
              <a:spcAft>
                <a:spcPts val="0"/>
              </a:spcAft>
              <a:buClr>
                <a:srgbClr val="ED1B2E"/>
              </a:buClr>
              <a:buSzPct val="75000"/>
            </a:pPr>
            <a:r>
              <a:rPr lang="en-US" sz="2000" b="1" dirty="0">
                <a:solidFill>
                  <a:srgbClr val="0070C0"/>
                </a:solidFill>
              </a:rPr>
              <a:t>Community Preparedness</a:t>
            </a:r>
            <a:br>
              <a:rPr lang="en-US" sz="2000" b="1" dirty="0"/>
            </a:br>
            <a:br>
              <a:rPr lang="en-US" sz="2000" b="1" dirty="0"/>
            </a:br>
            <a:r>
              <a:rPr lang="en-US" sz="1400" dirty="0">
                <a:solidFill>
                  <a:srgbClr val="313231"/>
                </a:solidFill>
                <a:latin typeface="Calibri Light" panose="020F0302020204030204" pitchFamily="34" charset="0"/>
                <a:ea typeface="Calibri" panose="020F0502020204030204" pitchFamily="34" charset="0"/>
                <a:cs typeface="Times New Roman" panose="02020603050405020304" pitchFamily="18" charset="0"/>
              </a:rPr>
              <a:t>The American Red Cross supports national society partners to help communities to build their knowledge of disasters and vulnerabilities; self-organize and take individual and collective actions to prepare for, respond to, recover from, and where possible, mitigate future disasters; to reinforce their networks and connectedness.</a:t>
            </a:r>
            <a:br>
              <a:rPr lang="en-US" sz="1400" dirty="0">
                <a:solidFill>
                  <a:srgbClr val="313231"/>
                </a:solidFill>
                <a:latin typeface="Calibri" panose="020F0502020204030204" pitchFamily="34" charset="0"/>
                <a:ea typeface="Calibri" panose="020F0502020204030204" pitchFamily="34" charset="0"/>
                <a:cs typeface="Times New Roman" panose="02020603050405020304" pitchFamily="18" charset="0"/>
              </a:rPr>
            </a:br>
            <a:endParaRPr lang="en-US" sz="2000" dirty="0">
              <a:solidFill>
                <a:schemeClr val="bg1">
                  <a:lumMod val="50000"/>
                </a:schemeClr>
              </a:solidFill>
            </a:endParaRPr>
          </a:p>
        </p:txBody>
      </p:sp>
      <p:graphicFrame>
        <p:nvGraphicFramePr>
          <p:cNvPr id="3" name="Table 2">
            <a:extLst>
              <a:ext uri="{FF2B5EF4-FFF2-40B4-BE49-F238E27FC236}">
                <a16:creationId xmlns:a16="http://schemas.microsoft.com/office/drawing/2014/main" id="{D264B779-6ACB-4E73-A0F7-DB2B060786C7}"/>
              </a:ext>
            </a:extLst>
          </p:cNvPr>
          <p:cNvGraphicFramePr>
            <a:graphicFrameLocks noGrp="1"/>
          </p:cNvGraphicFramePr>
          <p:nvPr>
            <p:extLst>
              <p:ext uri="{D42A27DB-BD31-4B8C-83A1-F6EECF244321}">
                <p14:modId xmlns:p14="http://schemas.microsoft.com/office/powerpoint/2010/main" val="377402674"/>
              </p:ext>
            </p:extLst>
          </p:nvPr>
        </p:nvGraphicFramePr>
        <p:xfrm>
          <a:off x="586409" y="2415209"/>
          <a:ext cx="7195930" cy="1799972"/>
        </p:xfrm>
        <a:graphic>
          <a:graphicData uri="http://schemas.openxmlformats.org/drawingml/2006/table">
            <a:tbl>
              <a:tblPr/>
              <a:tblGrid>
                <a:gridCol w="1732791">
                  <a:extLst>
                    <a:ext uri="{9D8B030D-6E8A-4147-A177-3AD203B41FA5}">
                      <a16:colId xmlns:a16="http://schemas.microsoft.com/office/drawing/2014/main" val="2697508047"/>
                    </a:ext>
                  </a:extLst>
                </a:gridCol>
                <a:gridCol w="3875413">
                  <a:extLst>
                    <a:ext uri="{9D8B030D-6E8A-4147-A177-3AD203B41FA5}">
                      <a16:colId xmlns:a16="http://schemas.microsoft.com/office/drawing/2014/main" val="725505844"/>
                    </a:ext>
                  </a:extLst>
                </a:gridCol>
                <a:gridCol w="1587726">
                  <a:extLst>
                    <a:ext uri="{9D8B030D-6E8A-4147-A177-3AD203B41FA5}">
                      <a16:colId xmlns:a16="http://schemas.microsoft.com/office/drawing/2014/main" val="3064983978"/>
                    </a:ext>
                  </a:extLst>
                </a:gridCol>
              </a:tblGrid>
              <a:tr h="38735">
                <a:tc>
                  <a:txBody>
                    <a:bodyPr/>
                    <a:lstStyle/>
                    <a:p>
                      <a:pPr marL="57150" marR="163195">
                        <a:lnSpc>
                          <a:spcPct val="107000"/>
                        </a:lnSpc>
                        <a:spcBef>
                          <a:spcPts val="0"/>
                        </a:spcBef>
                        <a:spcAft>
                          <a:spcPts val="0"/>
                        </a:spcAft>
                      </a:pPr>
                      <a:r>
                        <a:rPr lang="en-US" sz="1400" b="1" dirty="0">
                          <a:solidFill>
                            <a:srgbClr val="FFFFFF"/>
                          </a:solidFill>
                          <a:effectLst/>
                          <a:latin typeface="Calibri Light" panose="020F0302020204030204" pitchFamily="34" charset="0"/>
                          <a:ea typeface="Calibri" panose="020F0502020204030204" pitchFamily="34" charset="0"/>
                          <a:cs typeface="Times New Roman" panose="02020603050405020304" pitchFamily="18" charset="0"/>
                        </a:rPr>
                        <a:t>Early Warning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496"/>
                    </a:solidFill>
                  </a:tcPr>
                </a:tc>
                <a:tc>
                  <a:txBody>
                    <a:bodyPr/>
                    <a:lstStyle/>
                    <a:p>
                      <a:pPr marL="48260" marR="0">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 of EWS Established, repaired or refurbished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marL="4826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extLst>
                  <a:ext uri="{0D108BD9-81ED-4DB2-BD59-A6C34878D82A}">
                    <a16:rowId xmlns:a16="http://schemas.microsoft.com/office/drawing/2014/main" val="4161269617"/>
                  </a:ext>
                </a:extLst>
              </a:tr>
              <a:tr h="38735">
                <a:tc rowSpan="3">
                  <a:txBody>
                    <a:bodyPr/>
                    <a:lstStyle/>
                    <a:p>
                      <a:pPr marL="57150" marR="163195">
                        <a:lnSpc>
                          <a:spcPct val="107000"/>
                        </a:lnSpc>
                        <a:spcBef>
                          <a:spcPts val="0"/>
                        </a:spcBef>
                        <a:spcAft>
                          <a:spcPts val="0"/>
                        </a:spcAft>
                      </a:pPr>
                      <a:r>
                        <a:rPr lang="en-US" sz="1400" b="1" dirty="0">
                          <a:solidFill>
                            <a:srgbClr val="FFFFFF"/>
                          </a:solidFill>
                          <a:effectLst/>
                          <a:latin typeface="Calibri Light" panose="020F0302020204030204" pitchFamily="34" charset="0"/>
                          <a:ea typeface="Calibri" panose="020F0502020204030204" pitchFamily="34" charset="0"/>
                          <a:cs typeface="Times New Roman" panose="02020603050405020304" pitchFamily="18" charset="0"/>
                        </a:rPr>
                        <a:t>Schools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496"/>
                    </a:solidFill>
                  </a:tcPr>
                </a:tc>
                <a:tc>
                  <a:txBody>
                    <a:bodyPr/>
                    <a:lstStyle/>
                    <a:p>
                      <a:pPr marL="48260" marR="0">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 of students trained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marL="4826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extLst>
                  <a:ext uri="{0D108BD9-81ED-4DB2-BD59-A6C34878D82A}">
                    <a16:rowId xmlns:a16="http://schemas.microsoft.com/office/drawing/2014/main" val="2581385937"/>
                  </a:ext>
                </a:extLst>
              </a:tr>
              <a:tr h="38735">
                <a:tc vMerge="1">
                  <a:txBody>
                    <a:bodyPr/>
                    <a:lstStyle/>
                    <a:p>
                      <a:endParaRPr lang="en-US"/>
                    </a:p>
                  </a:txBody>
                  <a:tcPr/>
                </a:tc>
                <a:tc>
                  <a:txBody>
                    <a:bodyPr/>
                    <a:lstStyle/>
                    <a:p>
                      <a:pPr marL="48260" marR="0">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 of teachers trained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marL="4826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extLst>
                  <a:ext uri="{0D108BD9-81ED-4DB2-BD59-A6C34878D82A}">
                    <a16:rowId xmlns:a16="http://schemas.microsoft.com/office/drawing/2014/main" val="3556460155"/>
                  </a:ext>
                </a:extLst>
              </a:tr>
              <a:tr h="119380">
                <a:tc vMerge="1">
                  <a:txBody>
                    <a:bodyPr/>
                    <a:lstStyle/>
                    <a:p>
                      <a:endParaRPr lang="en-US"/>
                    </a:p>
                  </a:txBody>
                  <a:tcPr/>
                </a:tc>
                <a:tc>
                  <a:txBody>
                    <a:bodyPr/>
                    <a:lstStyle/>
                    <a:p>
                      <a:pPr marL="48260" marR="0">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 schools where ISD is supporting by disaster preparedness activities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marL="4826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extLst>
                  <a:ext uri="{0D108BD9-81ED-4DB2-BD59-A6C34878D82A}">
                    <a16:rowId xmlns:a16="http://schemas.microsoft.com/office/drawing/2014/main" val="2554154613"/>
                  </a:ext>
                </a:extLst>
              </a:tr>
              <a:tr h="35560">
                <a:tc rowSpan="2">
                  <a:txBody>
                    <a:bodyPr/>
                    <a:lstStyle/>
                    <a:p>
                      <a:pPr marL="57150" marR="163195">
                        <a:lnSpc>
                          <a:spcPct val="107000"/>
                        </a:lnSpc>
                        <a:spcBef>
                          <a:spcPts val="0"/>
                        </a:spcBef>
                        <a:spcAft>
                          <a:spcPts val="0"/>
                        </a:spcAft>
                      </a:pPr>
                      <a:r>
                        <a:rPr lang="en-US" sz="1400" b="1">
                          <a:solidFill>
                            <a:srgbClr val="FFFFFF"/>
                          </a:solidFill>
                          <a:effectLst/>
                          <a:latin typeface="Calibri Light" panose="020F0302020204030204" pitchFamily="34" charset="0"/>
                          <a:ea typeface="Calibri" panose="020F0502020204030204" pitchFamily="34" charset="0"/>
                          <a:cs typeface="Times New Roman" panose="02020603050405020304" pitchFamily="18" charset="0"/>
                        </a:rPr>
                        <a:t>Communities &amp; Disaster Drills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F5496"/>
                    </a:solidFill>
                  </a:tcPr>
                </a:tc>
                <a:tc>
                  <a:txBody>
                    <a:bodyPr/>
                    <a:lstStyle/>
                    <a:p>
                      <a:pPr marL="48260" marR="0">
                        <a:lnSpc>
                          <a:spcPct val="107000"/>
                        </a:lnSpc>
                        <a:spcBef>
                          <a:spcPts val="0"/>
                        </a:spcBef>
                        <a:spcAft>
                          <a:spcPts val="0"/>
                        </a:spcAft>
                      </a:pPr>
                      <a:r>
                        <a:rPr lang="en-US" sz="1400">
                          <a:effectLst/>
                          <a:latin typeface="Calibri Light" panose="020F0302020204030204" pitchFamily="34" charset="0"/>
                          <a:ea typeface="Calibri" panose="020F0502020204030204" pitchFamily="34" charset="0"/>
                          <a:cs typeface="Times New Roman" panose="02020603050405020304" pitchFamily="18" charset="0"/>
                        </a:rPr>
                        <a:t># Community Members Trained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marL="4826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extLst>
                  <a:ext uri="{0D108BD9-81ED-4DB2-BD59-A6C34878D82A}">
                    <a16:rowId xmlns:a16="http://schemas.microsoft.com/office/drawing/2014/main" val="606889567"/>
                  </a:ext>
                </a:extLst>
              </a:tr>
              <a:tr h="111125">
                <a:tc vMerge="1">
                  <a:txBody>
                    <a:bodyPr/>
                    <a:lstStyle/>
                    <a:p>
                      <a:endParaRPr lang="en-US"/>
                    </a:p>
                  </a:txBody>
                  <a:tcPr/>
                </a:tc>
                <a:tc>
                  <a:txBody>
                    <a:bodyPr/>
                    <a:lstStyle/>
                    <a:p>
                      <a:pPr marL="48260" marR="0">
                        <a:lnSpc>
                          <a:spcPct val="107000"/>
                        </a:lnSpc>
                        <a:spcBef>
                          <a:spcPts val="0"/>
                        </a:spcBef>
                        <a:spcAft>
                          <a:spcPts val="0"/>
                        </a:spcAft>
                      </a:pPr>
                      <a:r>
                        <a:rPr lang="en-US" sz="1400">
                          <a:effectLst/>
                          <a:latin typeface="Calibri Light" panose="020F0302020204030204" pitchFamily="34" charset="0"/>
                          <a:ea typeface="Calibri" panose="020F0502020204030204" pitchFamily="34" charset="0"/>
                          <a:cs typeface="Times New Roman" panose="02020603050405020304" pitchFamily="18" charset="0"/>
                        </a:rPr>
                        <a:t># communities where ISD is supporting disaster preparedness activities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tc>
                  <a:txBody>
                    <a:bodyPr/>
                    <a:lstStyle/>
                    <a:p>
                      <a:pPr marL="4826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6E7"/>
                    </a:solidFill>
                  </a:tcPr>
                </a:tc>
                <a:extLst>
                  <a:ext uri="{0D108BD9-81ED-4DB2-BD59-A6C34878D82A}">
                    <a16:rowId xmlns:a16="http://schemas.microsoft.com/office/drawing/2014/main" val="705065188"/>
                  </a:ext>
                </a:extLst>
              </a:tr>
            </a:tbl>
          </a:graphicData>
        </a:graphic>
      </p:graphicFrame>
    </p:spTree>
    <p:extLst>
      <p:ext uri="{BB962C8B-B14F-4D97-AF65-F5344CB8AC3E}">
        <p14:creationId xmlns:p14="http://schemas.microsoft.com/office/powerpoint/2010/main" val="406379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8529-4739-4784-8592-139B08B1C096}"/>
              </a:ext>
            </a:extLst>
          </p:cNvPr>
          <p:cNvSpPr>
            <a:spLocks noGrp="1"/>
          </p:cNvSpPr>
          <p:nvPr>
            <p:ph type="title"/>
          </p:nvPr>
        </p:nvSpPr>
        <p:spPr>
          <a:xfrm>
            <a:off x="457200" y="274638"/>
            <a:ext cx="8229600" cy="2031240"/>
          </a:xfrm>
        </p:spPr>
        <p:txBody>
          <a:bodyPr/>
          <a:lstStyle/>
          <a:p>
            <a:pPr lvl="0" algn="l">
              <a:spcBef>
                <a:spcPts val="1200"/>
              </a:spcBef>
              <a:spcAft>
                <a:spcPts val="0"/>
              </a:spcAft>
              <a:buClr>
                <a:srgbClr val="ED1B2E"/>
              </a:buClr>
              <a:buSzPct val="75000"/>
            </a:pPr>
            <a:r>
              <a:rPr lang="en-US" sz="2000" b="1" dirty="0">
                <a:solidFill>
                  <a:srgbClr val="0070C0"/>
                </a:solidFill>
              </a:rPr>
              <a:t>Response &amp; ISD Readiness</a:t>
            </a:r>
            <a:br>
              <a:rPr lang="en-US" sz="2000" b="1" dirty="0"/>
            </a:br>
            <a:br>
              <a:rPr lang="en-US" sz="1400" b="1" dirty="0"/>
            </a:br>
            <a:r>
              <a:rPr lang="en-US" sz="1400" dirty="0">
                <a:solidFill>
                  <a:srgbClr val="313231"/>
                </a:solidFill>
                <a:latin typeface="Calibri Light" panose="020F0302020204030204" pitchFamily="34" charset="0"/>
                <a:ea typeface="Calibri" panose="020F0502020204030204" pitchFamily="34" charset="0"/>
                <a:cs typeface="Times New Roman" panose="02020603050405020304" pitchFamily="18" charset="0"/>
              </a:rPr>
              <a:t>The American Red Cross serves the affected population by providing urgent relief to victims of disasters around the world, including timely and satisfactory RFL Services.  ISD personnel and processes are ready to respond to disasters.</a:t>
            </a:r>
            <a:br>
              <a:rPr lang="en-US" sz="1300" dirty="0">
                <a:solidFill>
                  <a:srgbClr val="313231"/>
                </a:solidFill>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graphicFrame>
        <p:nvGraphicFramePr>
          <p:cNvPr id="14" name="Table 13">
            <a:extLst>
              <a:ext uri="{FF2B5EF4-FFF2-40B4-BE49-F238E27FC236}">
                <a16:creationId xmlns:a16="http://schemas.microsoft.com/office/drawing/2014/main" id="{D6A9843B-7FED-43F5-9807-F42029809BB3}"/>
              </a:ext>
            </a:extLst>
          </p:cNvPr>
          <p:cNvGraphicFramePr>
            <a:graphicFrameLocks noGrp="1"/>
          </p:cNvGraphicFramePr>
          <p:nvPr>
            <p:extLst>
              <p:ext uri="{D42A27DB-BD31-4B8C-83A1-F6EECF244321}">
                <p14:modId xmlns:p14="http://schemas.microsoft.com/office/powerpoint/2010/main" val="1847133601"/>
              </p:ext>
            </p:extLst>
          </p:nvPr>
        </p:nvGraphicFramePr>
        <p:xfrm>
          <a:off x="457200" y="1862227"/>
          <a:ext cx="7961243" cy="3555557"/>
        </p:xfrm>
        <a:graphic>
          <a:graphicData uri="http://schemas.openxmlformats.org/drawingml/2006/table">
            <a:tbl>
              <a:tblPr/>
              <a:tblGrid>
                <a:gridCol w="1259784">
                  <a:extLst>
                    <a:ext uri="{9D8B030D-6E8A-4147-A177-3AD203B41FA5}">
                      <a16:colId xmlns:a16="http://schemas.microsoft.com/office/drawing/2014/main" val="1368215990"/>
                    </a:ext>
                  </a:extLst>
                </a:gridCol>
                <a:gridCol w="5419312">
                  <a:extLst>
                    <a:ext uri="{9D8B030D-6E8A-4147-A177-3AD203B41FA5}">
                      <a16:colId xmlns:a16="http://schemas.microsoft.com/office/drawing/2014/main" val="2858530023"/>
                    </a:ext>
                  </a:extLst>
                </a:gridCol>
                <a:gridCol w="1282147">
                  <a:extLst>
                    <a:ext uri="{9D8B030D-6E8A-4147-A177-3AD203B41FA5}">
                      <a16:colId xmlns:a16="http://schemas.microsoft.com/office/drawing/2014/main" val="1902948441"/>
                    </a:ext>
                  </a:extLst>
                </a:gridCol>
              </a:tblGrid>
              <a:tr h="73660">
                <a:tc rowSpan="5">
                  <a:txBody>
                    <a:bodyPr/>
                    <a:lstStyle/>
                    <a:p>
                      <a:pPr marL="57150" marR="163195">
                        <a:lnSpc>
                          <a:spcPct val="107000"/>
                        </a:lnSpc>
                        <a:spcBef>
                          <a:spcPts val="0"/>
                        </a:spcBef>
                        <a:spcAft>
                          <a:spcPts val="0"/>
                        </a:spcAft>
                      </a:pPr>
                      <a:r>
                        <a:rPr lang="en-US" sz="1400" b="1" dirty="0">
                          <a:solidFill>
                            <a:srgbClr val="FFFFFF"/>
                          </a:solidFill>
                          <a:effectLst/>
                          <a:latin typeface="Calibri Light" panose="020F0302020204030204" pitchFamily="34" charset="0"/>
                          <a:ea typeface="Calibri" panose="020F0502020204030204" pitchFamily="34" charset="0"/>
                          <a:cs typeface="Times New Roman" panose="02020603050405020304" pitchFamily="18" charset="0"/>
                        </a:rPr>
                        <a:t>Intl Response Ops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2F5496"/>
                    </a:solidFill>
                  </a:tcPr>
                </a:tc>
                <a:tc>
                  <a:txBody>
                    <a:bodyPr/>
                    <a:lstStyle/>
                    <a:p>
                      <a:pPr marL="48260" marR="48260">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 IFRC personnel requests aligned with ISD domains that ISD is able to meet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tc>
                  <a:txBody>
                    <a:bodyPr/>
                    <a:lstStyle/>
                    <a:p>
                      <a:pPr marL="48260" marR="0" algn="r">
                        <a:lnSpc>
                          <a:spcPct val="107000"/>
                        </a:lnSpc>
                        <a:spcBef>
                          <a:spcPts val="0"/>
                        </a:spcBef>
                        <a:spcAft>
                          <a:spcPts val="0"/>
                        </a:spcAft>
                      </a:pPr>
                      <a:r>
                        <a:rPr lang="en-US" sz="1400">
                          <a:effectLst/>
                          <a:latin typeface="Calibri Light" panose="020F0302020204030204" pitchFamily="34" charset="0"/>
                          <a:ea typeface="Calibri" panose="020F0502020204030204" pitchFamily="34" charset="0"/>
                          <a:cs typeface="Times New Roman" panose="02020603050405020304" pitchFamily="18" charset="0"/>
                        </a:rPr>
                        <a:t>72%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extLst>
                  <a:ext uri="{0D108BD9-81ED-4DB2-BD59-A6C34878D82A}">
                    <a16:rowId xmlns:a16="http://schemas.microsoft.com/office/drawing/2014/main" val="4237155500"/>
                  </a:ext>
                </a:extLst>
              </a:tr>
              <a:tr h="73660">
                <a:tc vMerge="1">
                  <a:txBody>
                    <a:bodyPr/>
                    <a:lstStyle/>
                    <a:p>
                      <a:endParaRPr lang="en-US"/>
                    </a:p>
                  </a:txBody>
                  <a:tcPr/>
                </a:tc>
                <a:tc>
                  <a:txBody>
                    <a:bodyPr/>
                    <a:lstStyle/>
                    <a:p>
                      <a:pPr marL="48260" marR="48260">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 of deployments from ops leadership roster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tc>
                  <a:txBody>
                    <a:bodyPr/>
                    <a:lstStyle/>
                    <a:p>
                      <a:pPr marL="48260" marR="0" algn="r">
                        <a:lnSpc>
                          <a:spcPct val="107000"/>
                        </a:lnSpc>
                        <a:spcBef>
                          <a:spcPts val="0"/>
                        </a:spcBef>
                        <a:spcAft>
                          <a:spcPts val="0"/>
                        </a:spcAft>
                      </a:pPr>
                      <a:r>
                        <a:rPr lang="en-US" sz="1400">
                          <a:effectLst/>
                          <a:latin typeface="Calibri Light" panose="020F0302020204030204" pitchFamily="34" charset="0"/>
                          <a:ea typeface="Calibri" panose="020F0502020204030204" pitchFamily="34" charset="0"/>
                          <a:cs typeface="Times New Roman" panose="02020603050405020304" pitchFamily="18" charset="0"/>
                        </a:rPr>
                        <a:t>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extLst>
                  <a:ext uri="{0D108BD9-81ED-4DB2-BD59-A6C34878D82A}">
                    <a16:rowId xmlns:a16="http://schemas.microsoft.com/office/drawing/2014/main" val="422971811"/>
                  </a:ext>
                </a:extLst>
              </a:tr>
              <a:tr h="73660">
                <a:tc vMerge="1">
                  <a:txBody>
                    <a:bodyPr/>
                    <a:lstStyle/>
                    <a:p>
                      <a:endParaRPr lang="en-US"/>
                    </a:p>
                  </a:txBody>
                  <a:tcPr/>
                </a:tc>
                <a:tc>
                  <a:txBody>
                    <a:bodyPr/>
                    <a:lstStyle/>
                    <a:p>
                      <a:pPr marL="48260" marR="48260">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 of times SIMS is "activated" (This includes in person and remote support)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tc>
                  <a:txBody>
                    <a:bodyPr/>
                    <a:lstStyle/>
                    <a:p>
                      <a:pPr marL="48260" marR="0" algn="r">
                        <a:lnSpc>
                          <a:spcPct val="107000"/>
                        </a:lnSpc>
                        <a:spcBef>
                          <a:spcPts val="0"/>
                        </a:spcBef>
                        <a:spcAft>
                          <a:spcPts val="0"/>
                        </a:spcAft>
                      </a:pPr>
                      <a:r>
                        <a:rPr lang="en-US" sz="1400">
                          <a:effectLst/>
                          <a:latin typeface="Calibri Light" panose="020F0302020204030204" pitchFamily="34" charset="0"/>
                          <a:ea typeface="Calibri" panose="020F0502020204030204" pitchFamily="34" charset="0"/>
                          <a:cs typeface="Times New Roman" panose="02020603050405020304" pitchFamily="18" charset="0"/>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extLst>
                  <a:ext uri="{0D108BD9-81ED-4DB2-BD59-A6C34878D82A}">
                    <a16:rowId xmlns:a16="http://schemas.microsoft.com/office/drawing/2014/main" val="554688151"/>
                  </a:ext>
                </a:extLst>
              </a:tr>
              <a:tr h="73660">
                <a:tc vMerge="1">
                  <a:txBody>
                    <a:bodyPr/>
                    <a:lstStyle/>
                    <a:p>
                      <a:endParaRPr lang="en-US"/>
                    </a:p>
                  </a:txBody>
                  <a:tcPr/>
                </a:tc>
                <a:tc>
                  <a:txBody>
                    <a:bodyPr/>
                    <a:lstStyle/>
                    <a:p>
                      <a:pPr marL="48260" marR="48260">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 of FACT trained personnel deployed/year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tc>
                  <a:txBody>
                    <a:bodyPr/>
                    <a:lstStyle/>
                    <a:p>
                      <a:pPr marL="48260" marR="0" algn="r">
                        <a:lnSpc>
                          <a:spcPct val="107000"/>
                        </a:lnSpc>
                        <a:spcBef>
                          <a:spcPts val="0"/>
                        </a:spcBef>
                        <a:spcAft>
                          <a:spcPts val="0"/>
                        </a:spcAft>
                      </a:pPr>
                      <a:r>
                        <a:rPr lang="en-US" sz="1400">
                          <a:effectLst/>
                          <a:latin typeface="Calibri Light" panose="020F0302020204030204" pitchFamily="34" charset="0"/>
                          <a:ea typeface="Calibri" panose="020F0502020204030204" pitchFamily="34" charset="0"/>
                          <a:cs typeface="Times New Roman" panose="02020603050405020304" pitchFamily="18" charset="0"/>
                        </a:rPr>
                        <a:t>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extLst>
                  <a:ext uri="{0D108BD9-81ED-4DB2-BD59-A6C34878D82A}">
                    <a16:rowId xmlns:a16="http://schemas.microsoft.com/office/drawing/2014/main" val="2459950749"/>
                  </a:ext>
                </a:extLst>
              </a:tr>
              <a:tr h="73660">
                <a:tc vMerge="1">
                  <a:txBody>
                    <a:bodyPr/>
                    <a:lstStyle/>
                    <a:p>
                      <a:endParaRPr lang="en-US"/>
                    </a:p>
                  </a:txBody>
                  <a:tcPr/>
                </a:tc>
                <a:tc>
                  <a:txBody>
                    <a:bodyPr/>
                    <a:lstStyle/>
                    <a:p>
                      <a:pPr marL="48260" marR="48260">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 of VSAT requests that ISD can meet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tc>
                  <a:txBody>
                    <a:bodyPr/>
                    <a:lstStyle/>
                    <a:p>
                      <a:pPr marL="48260" marR="0" algn="r">
                        <a:lnSpc>
                          <a:spcPct val="107000"/>
                        </a:lnSpc>
                        <a:spcBef>
                          <a:spcPts val="0"/>
                        </a:spcBef>
                        <a:spcAft>
                          <a:spcPts val="0"/>
                        </a:spcAft>
                      </a:pPr>
                      <a:r>
                        <a:rPr lang="en-US" sz="1400">
                          <a:effectLst/>
                          <a:latin typeface="Calibri Light" panose="020F0302020204030204" pitchFamily="34" charset="0"/>
                          <a:ea typeface="Calibri" panose="020F0502020204030204" pitchFamily="34" charset="0"/>
                          <a:cs typeface="Times New Roman" panose="02020603050405020304" pitchFamily="18" charset="0"/>
                        </a:rPr>
                        <a:t>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extLst>
                  <a:ext uri="{0D108BD9-81ED-4DB2-BD59-A6C34878D82A}">
                    <a16:rowId xmlns:a16="http://schemas.microsoft.com/office/drawing/2014/main" val="206146371"/>
                  </a:ext>
                </a:extLst>
              </a:tr>
              <a:tr h="187960">
                <a:tc>
                  <a:txBody>
                    <a:bodyPr/>
                    <a:lstStyle/>
                    <a:p>
                      <a:pPr marL="57150" marR="163195">
                        <a:lnSpc>
                          <a:spcPct val="107000"/>
                        </a:lnSpc>
                        <a:spcBef>
                          <a:spcPts val="0"/>
                        </a:spcBef>
                        <a:spcAft>
                          <a:spcPts val="0"/>
                        </a:spcAft>
                      </a:pPr>
                      <a:r>
                        <a:rPr lang="en-US" sz="1400" b="1">
                          <a:solidFill>
                            <a:srgbClr val="FFFFFF"/>
                          </a:solidFill>
                          <a:effectLst/>
                          <a:latin typeface="Calibri Light" panose="020F0302020204030204" pitchFamily="34" charset="0"/>
                          <a:ea typeface="Calibri" panose="020F0502020204030204" pitchFamily="34" charset="0"/>
                          <a:cs typeface="Times New Roman" panose="02020603050405020304" pitchFamily="18" charset="0"/>
                        </a:rPr>
                        <a:t>RFL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2F5496"/>
                    </a:solidFill>
                  </a:tcPr>
                </a:tc>
                <a:tc>
                  <a:txBody>
                    <a:bodyPr/>
                    <a:lstStyle/>
                    <a:p>
                      <a:pPr marL="48260" marR="0">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 of NHQ RFL tasks completed on time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tc>
                  <a:txBody>
                    <a:bodyPr/>
                    <a:lstStyle/>
                    <a:p>
                      <a:pPr marL="48260" marR="0" algn="r">
                        <a:lnSpc>
                          <a:spcPct val="107000"/>
                        </a:lnSpc>
                        <a:spcBef>
                          <a:spcPts val="0"/>
                        </a:spcBef>
                        <a:spcAft>
                          <a:spcPts val="0"/>
                        </a:spcAft>
                      </a:pPr>
                      <a:r>
                        <a:rPr lang="en-US" sz="140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85%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extLst>
                  <a:ext uri="{0D108BD9-81ED-4DB2-BD59-A6C34878D82A}">
                    <a16:rowId xmlns:a16="http://schemas.microsoft.com/office/drawing/2014/main" val="862738158"/>
                  </a:ext>
                </a:extLst>
              </a:tr>
              <a:tr h="125095">
                <a:tc>
                  <a:txBody>
                    <a:bodyPr/>
                    <a:lstStyle/>
                    <a:p>
                      <a:pPr marL="0" marR="0">
                        <a:lnSpc>
                          <a:spcPct val="107000"/>
                        </a:lnSpc>
                        <a:spcBef>
                          <a:spcPts val="0"/>
                        </a:spcBef>
                        <a:spcAft>
                          <a:spcPts val="0"/>
                        </a:spcAft>
                      </a:pPr>
                      <a:r>
                        <a:rPr lang="en-US" sz="1400" b="1">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Chapter Engagement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385623"/>
                    </a:solidFill>
                  </a:tcPr>
                </a:tc>
                <a:tc>
                  <a:txBody>
                    <a:bodyPr/>
                    <a:lstStyle/>
                    <a:p>
                      <a:pPr marL="0" marR="0">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 of Chapter RFL tasks completed on time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5E0B3"/>
                    </a:solidFill>
                  </a:tcPr>
                </a:tc>
                <a:tc>
                  <a:txBody>
                    <a:bodyPr/>
                    <a:lstStyle/>
                    <a:p>
                      <a:pPr marL="0" marR="0" algn="r">
                        <a:lnSpc>
                          <a:spcPct val="107000"/>
                        </a:lnSpc>
                        <a:spcBef>
                          <a:spcPts val="0"/>
                        </a:spcBef>
                        <a:spcAft>
                          <a:spcPts val="0"/>
                        </a:spcAft>
                      </a:pPr>
                      <a:r>
                        <a:rPr lang="en-US" sz="1400">
                          <a:effectLst/>
                          <a:latin typeface="Calibri Light" panose="020F0302020204030204" pitchFamily="34" charset="0"/>
                          <a:ea typeface="Times New Roman" panose="02020603050405020304" pitchFamily="18" charset="0"/>
                          <a:cs typeface="Times New Roman" panose="02020603050405020304" pitchFamily="18" charset="0"/>
                        </a:rPr>
                        <a:t>80%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5E0B3"/>
                    </a:solidFill>
                  </a:tcPr>
                </a:tc>
                <a:extLst>
                  <a:ext uri="{0D108BD9-81ED-4DB2-BD59-A6C34878D82A}">
                    <a16:rowId xmlns:a16="http://schemas.microsoft.com/office/drawing/2014/main" val="2920587868"/>
                  </a:ext>
                </a:extLst>
              </a:tr>
              <a:tr h="125095">
                <a:tc rowSpan="6">
                  <a:txBody>
                    <a:bodyPr/>
                    <a:lstStyle/>
                    <a:p>
                      <a:pPr marL="0" marR="0">
                        <a:lnSpc>
                          <a:spcPct val="107000"/>
                        </a:lnSpc>
                        <a:spcBef>
                          <a:spcPts val="0"/>
                        </a:spcBef>
                        <a:spcAft>
                          <a:spcPts val="0"/>
                        </a:spcAft>
                      </a:pPr>
                      <a:r>
                        <a:rPr lang="en-US" sz="1400" b="1">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ISD Capacity &amp;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b="1">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Readiness</a:t>
                      </a:r>
                      <a:r>
                        <a:rPr lang="en-US" sz="1400" b="1">
                          <a:solidFill>
                            <a:srgbClr val="548235"/>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a:noFill/>
                    </a:lnB>
                    <a:solidFill>
                      <a:srgbClr val="385623"/>
                    </a:solidFill>
                  </a:tcPr>
                </a:tc>
                <a:tc>
                  <a:txBody>
                    <a:bodyPr/>
                    <a:lstStyle/>
                    <a:p>
                      <a:pPr marL="0" marR="0">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 # of trained and "ready-to-deploy" roster members (disaggregated by domain)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5E0B3"/>
                    </a:solidFill>
                  </a:tcPr>
                </a:tc>
                <a:tc>
                  <a:txBody>
                    <a:bodyPr/>
                    <a:lstStyle/>
                    <a:p>
                      <a:pPr marL="0" marR="0" algn="r">
                        <a:lnSpc>
                          <a:spcPct val="107000"/>
                        </a:lnSpc>
                        <a:spcBef>
                          <a:spcPts val="0"/>
                        </a:spcBef>
                        <a:spcAft>
                          <a:spcPts val="0"/>
                        </a:spcAft>
                      </a:pPr>
                      <a:r>
                        <a:rPr lang="en-US" sz="1400">
                          <a:effectLst/>
                          <a:latin typeface="Calibri Light" panose="020F0302020204030204" pitchFamily="34" charset="0"/>
                          <a:ea typeface="Times New Roman" panose="02020603050405020304" pitchFamily="18" charset="0"/>
                          <a:cs typeface="Times New Roman" panose="02020603050405020304" pitchFamily="18" charset="0"/>
                        </a:rPr>
                        <a:t>117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5E0B3"/>
                    </a:solidFill>
                  </a:tcPr>
                </a:tc>
                <a:extLst>
                  <a:ext uri="{0D108BD9-81ED-4DB2-BD59-A6C34878D82A}">
                    <a16:rowId xmlns:a16="http://schemas.microsoft.com/office/drawing/2014/main" val="839368098"/>
                  </a:ext>
                </a:extLst>
              </a:tr>
              <a:tr h="44450">
                <a:tc vMerge="1">
                  <a:txBody>
                    <a:bodyPr/>
                    <a:lstStyle/>
                    <a:p>
                      <a:endParaRPr lang="en-US"/>
                    </a:p>
                  </a:txBody>
                  <a:tcPr/>
                </a:tc>
                <a:tc>
                  <a:txBody>
                    <a:bodyPr/>
                    <a:lstStyle/>
                    <a:p>
                      <a:pPr marL="0" marR="0">
                        <a:lnSpc>
                          <a:spcPct val="107000"/>
                        </a:lnSpc>
                        <a:spcBef>
                          <a:spcPts val="0"/>
                        </a:spcBef>
                        <a:spcAft>
                          <a:spcPts val="0"/>
                        </a:spcAft>
                      </a:pPr>
                      <a:r>
                        <a:rPr lang="en-US" sz="1400">
                          <a:effectLst/>
                          <a:latin typeface="Calibri Light" panose="020F0302020204030204" pitchFamily="34" charset="0"/>
                          <a:ea typeface="Times New Roman" panose="02020603050405020304" pitchFamily="18" charset="0"/>
                          <a:cs typeface="Times New Roman" panose="02020603050405020304" pitchFamily="18" charset="0"/>
                        </a:rPr>
                        <a:t>% of response equipment modules that are complete and deployable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5E0B3"/>
                    </a:solidFill>
                  </a:tcPr>
                </a:tc>
                <a:tc>
                  <a:txBody>
                    <a:bodyPr/>
                    <a:lstStyle/>
                    <a:p>
                      <a:pPr marL="0" marR="0" algn="r">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90%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5E0B3"/>
                    </a:solidFill>
                  </a:tcPr>
                </a:tc>
                <a:extLst>
                  <a:ext uri="{0D108BD9-81ED-4DB2-BD59-A6C34878D82A}">
                    <a16:rowId xmlns:a16="http://schemas.microsoft.com/office/drawing/2014/main" val="1448679113"/>
                  </a:ext>
                </a:extLst>
              </a:tr>
              <a:tr h="96520">
                <a:tc vMerge="1">
                  <a:txBody>
                    <a:bodyPr/>
                    <a:lstStyle/>
                    <a:p>
                      <a:endParaRPr lang="en-US"/>
                    </a:p>
                  </a:txBody>
                  <a:tcPr/>
                </a:tc>
                <a:tc>
                  <a:txBody>
                    <a:bodyPr/>
                    <a:lstStyle/>
                    <a:p>
                      <a:pPr marL="0" marR="0">
                        <a:lnSpc>
                          <a:spcPct val="107000"/>
                        </a:lnSpc>
                        <a:spcBef>
                          <a:spcPts val="0"/>
                        </a:spcBef>
                        <a:spcAft>
                          <a:spcPts val="0"/>
                        </a:spcAft>
                      </a:pPr>
                      <a:r>
                        <a:rPr lang="en-US" sz="1400">
                          <a:effectLst/>
                          <a:latin typeface="Calibri Light" panose="020F0302020204030204" pitchFamily="34" charset="0"/>
                          <a:ea typeface="Times New Roman" panose="02020603050405020304" pitchFamily="18" charset="0"/>
                          <a:cs typeface="Times New Roman" panose="02020603050405020304" pitchFamily="18" charset="0"/>
                        </a:rPr>
                        <a:t># of RFL casework courses taught (in-person or webinar)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5E0B3"/>
                    </a:solidFill>
                  </a:tcPr>
                </a:tc>
                <a:tc>
                  <a:txBody>
                    <a:bodyPr/>
                    <a:lstStyle/>
                    <a:p>
                      <a:pPr marL="0" marR="0" algn="r">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60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5E0B3"/>
                    </a:solidFill>
                  </a:tcPr>
                </a:tc>
                <a:extLst>
                  <a:ext uri="{0D108BD9-81ED-4DB2-BD59-A6C34878D82A}">
                    <a16:rowId xmlns:a16="http://schemas.microsoft.com/office/drawing/2014/main" val="762533504"/>
                  </a:ext>
                </a:extLst>
              </a:tr>
              <a:tr h="35560">
                <a:tc vMerge="1">
                  <a:txBody>
                    <a:bodyPr/>
                    <a:lstStyle/>
                    <a:p>
                      <a:endParaRPr lang="en-US"/>
                    </a:p>
                  </a:txBody>
                  <a:tcPr/>
                </a:tc>
                <a:tc>
                  <a:txBody>
                    <a:bodyPr/>
                    <a:lstStyle/>
                    <a:p>
                      <a:pPr marL="0" marR="0">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 of RFL instructors on roster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5E0B3"/>
                    </a:solidFill>
                  </a:tcPr>
                </a:tc>
                <a:tc>
                  <a:txBody>
                    <a:bodyPr/>
                    <a:lstStyle/>
                    <a:p>
                      <a:pPr marL="0" marR="0" algn="r">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60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5E0B3"/>
                    </a:solidFill>
                  </a:tcPr>
                </a:tc>
                <a:extLst>
                  <a:ext uri="{0D108BD9-81ED-4DB2-BD59-A6C34878D82A}">
                    <a16:rowId xmlns:a16="http://schemas.microsoft.com/office/drawing/2014/main" val="3037396504"/>
                  </a:ext>
                </a:extLst>
              </a:tr>
              <a:tr h="113665">
                <a:tc vMerge="1">
                  <a:txBody>
                    <a:bodyPr/>
                    <a:lstStyle/>
                    <a:p>
                      <a:endParaRPr lang="en-US"/>
                    </a:p>
                  </a:txBody>
                  <a:tcPr/>
                </a:tc>
                <a:tc>
                  <a:txBody>
                    <a:bodyPr/>
                    <a:lstStyle/>
                    <a:p>
                      <a:pPr marL="0" marR="0">
                        <a:lnSpc>
                          <a:spcPct val="107000"/>
                        </a:lnSpc>
                        <a:spcBef>
                          <a:spcPts val="0"/>
                        </a:spcBef>
                        <a:spcAft>
                          <a:spcPts val="0"/>
                        </a:spcAft>
                      </a:pPr>
                      <a:r>
                        <a:rPr lang="en-US" sz="1400">
                          <a:effectLst/>
                          <a:latin typeface="Calibri Light" panose="020F0302020204030204" pitchFamily="34" charset="0"/>
                          <a:ea typeface="Times New Roman" panose="02020603050405020304" pitchFamily="18" charset="0"/>
                          <a:cs typeface="Times New Roman" panose="02020603050405020304" pitchFamily="18" charset="0"/>
                        </a:rPr>
                        <a:t># of participants who complete the online RFL training</a:t>
                      </a:r>
                      <a:r>
                        <a:rPr lang="en-US" sz="14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5E0B3"/>
                    </a:solidFill>
                  </a:tcPr>
                </a:tc>
                <a:tc>
                  <a:txBody>
                    <a:bodyPr/>
                    <a:lstStyle/>
                    <a:p>
                      <a:pPr marL="0" marR="0" algn="r">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400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5E0B3"/>
                    </a:solidFill>
                  </a:tcPr>
                </a:tc>
                <a:extLst>
                  <a:ext uri="{0D108BD9-81ED-4DB2-BD59-A6C34878D82A}">
                    <a16:rowId xmlns:a16="http://schemas.microsoft.com/office/drawing/2014/main" val="113362151"/>
                  </a:ext>
                </a:extLst>
              </a:tr>
              <a:tr h="113665">
                <a:tc vMerge="1">
                  <a:txBody>
                    <a:bodyPr/>
                    <a:lstStyle/>
                    <a:p>
                      <a:endParaRPr lang="en-US"/>
                    </a:p>
                  </a:txBody>
                  <a:tcPr/>
                </a:tc>
                <a:tc>
                  <a:txBody>
                    <a:bodyPr/>
                    <a:lstStyle/>
                    <a:p>
                      <a:pPr marL="0" marR="0">
                        <a:lnSpc>
                          <a:spcPct val="107000"/>
                        </a:lnSpc>
                        <a:spcBef>
                          <a:spcPts val="0"/>
                        </a:spcBef>
                        <a:spcAft>
                          <a:spcPts val="0"/>
                        </a:spcAft>
                      </a:pPr>
                      <a:r>
                        <a:rPr lang="en-US" sz="1400">
                          <a:effectLst/>
                          <a:latin typeface="Calibri Light" panose="020F0302020204030204" pitchFamily="34" charset="0"/>
                          <a:ea typeface="Times New Roman" panose="02020603050405020304" pitchFamily="18" charset="0"/>
                          <a:cs typeface="Times New Roman" panose="02020603050405020304" pitchFamily="18" charset="0"/>
                        </a:rPr>
                        <a:t>Readiness Scorecard developed, tested and finalized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5E0B3"/>
                    </a:solidFill>
                  </a:tcPr>
                </a:tc>
                <a:tc>
                  <a:txBody>
                    <a:bodyPr/>
                    <a:lstStyle/>
                    <a:p>
                      <a:pPr marL="48260" marR="0" algn="r">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5E0B3"/>
                    </a:solidFill>
                  </a:tcPr>
                </a:tc>
                <a:extLst>
                  <a:ext uri="{0D108BD9-81ED-4DB2-BD59-A6C34878D82A}">
                    <a16:rowId xmlns:a16="http://schemas.microsoft.com/office/drawing/2014/main" val="2883776489"/>
                  </a:ext>
                </a:extLst>
              </a:tr>
            </a:tbl>
          </a:graphicData>
        </a:graphic>
      </p:graphicFrame>
    </p:spTree>
    <p:extLst>
      <p:ext uri="{BB962C8B-B14F-4D97-AF65-F5344CB8AC3E}">
        <p14:creationId xmlns:p14="http://schemas.microsoft.com/office/powerpoint/2010/main" val="287720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8529-4739-4784-8592-139B08B1C096}"/>
              </a:ext>
            </a:extLst>
          </p:cNvPr>
          <p:cNvSpPr>
            <a:spLocks noGrp="1"/>
          </p:cNvSpPr>
          <p:nvPr>
            <p:ph type="title"/>
          </p:nvPr>
        </p:nvSpPr>
        <p:spPr>
          <a:xfrm>
            <a:off x="457200" y="274638"/>
            <a:ext cx="8229600" cy="2031240"/>
          </a:xfrm>
        </p:spPr>
        <p:txBody>
          <a:bodyPr/>
          <a:lstStyle/>
          <a:p>
            <a:pPr lvl="0" algn="l">
              <a:spcBef>
                <a:spcPts val="1200"/>
              </a:spcBef>
              <a:spcAft>
                <a:spcPts val="0"/>
              </a:spcAft>
              <a:buClr>
                <a:srgbClr val="ED1B2E"/>
              </a:buClr>
              <a:buSzPct val="75000"/>
            </a:pPr>
            <a:r>
              <a:rPr lang="en-US" sz="2000" b="1" dirty="0">
                <a:solidFill>
                  <a:srgbClr val="0070C0"/>
                </a:solidFill>
              </a:rPr>
              <a:t>Recovery</a:t>
            </a:r>
            <a:br>
              <a:rPr lang="en-US" sz="2000" b="1" dirty="0"/>
            </a:br>
            <a:br>
              <a:rPr lang="en-US" sz="2000" b="1" dirty="0"/>
            </a:br>
            <a:r>
              <a:rPr lang="en-US" sz="1400" dirty="0">
                <a:solidFill>
                  <a:schemeClr val="tx1"/>
                </a:solidFill>
                <a:latin typeface="Calibri Light" panose="020F0302020204030204" pitchFamily="34" charset="0"/>
                <a:ea typeface="Calibri" panose="020F0502020204030204" pitchFamily="34" charset="0"/>
                <a:cs typeface="Times New Roman" panose="02020603050405020304" pitchFamily="18" charset="0"/>
              </a:rPr>
              <a:t>Affected individuals and families are able to address their disaster-caused basic needs while building inclusive, connected, cohesive, healthy communities with access to safe housing and economic opportunities.</a:t>
            </a:r>
            <a:endParaRPr lang="en-US" sz="2000" dirty="0">
              <a:solidFill>
                <a:schemeClr val="tx1"/>
              </a:solidFill>
            </a:endParaRPr>
          </a:p>
        </p:txBody>
      </p:sp>
      <p:graphicFrame>
        <p:nvGraphicFramePr>
          <p:cNvPr id="5" name="Table 4">
            <a:extLst>
              <a:ext uri="{FF2B5EF4-FFF2-40B4-BE49-F238E27FC236}">
                <a16:creationId xmlns:a16="http://schemas.microsoft.com/office/drawing/2014/main" id="{BCBEE295-A90D-463E-AD91-5104D128BFA9}"/>
              </a:ext>
            </a:extLst>
          </p:cNvPr>
          <p:cNvGraphicFramePr>
            <a:graphicFrameLocks noGrp="1"/>
          </p:cNvGraphicFramePr>
          <p:nvPr>
            <p:extLst>
              <p:ext uri="{D42A27DB-BD31-4B8C-83A1-F6EECF244321}">
                <p14:modId xmlns:p14="http://schemas.microsoft.com/office/powerpoint/2010/main" val="2314974550"/>
              </p:ext>
            </p:extLst>
          </p:nvPr>
        </p:nvGraphicFramePr>
        <p:xfrm>
          <a:off x="787676" y="2886008"/>
          <a:ext cx="6616976" cy="1119505"/>
        </p:xfrm>
        <a:graphic>
          <a:graphicData uri="http://schemas.openxmlformats.org/drawingml/2006/table">
            <a:tbl>
              <a:tblPr/>
              <a:tblGrid>
                <a:gridCol w="693254">
                  <a:extLst>
                    <a:ext uri="{9D8B030D-6E8A-4147-A177-3AD203B41FA5}">
                      <a16:colId xmlns:a16="http://schemas.microsoft.com/office/drawing/2014/main" val="921407077"/>
                    </a:ext>
                  </a:extLst>
                </a:gridCol>
                <a:gridCol w="4807170">
                  <a:extLst>
                    <a:ext uri="{9D8B030D-6E8A-4147-A177-3AD203B41FA5}">
                      <a16:colId xmlns:a16="http://schemas.microsoft.com/office/drawing/2014/main" val="924621233"/>
                    </a:ext>
                  </a:extLst>
                </a:gridCol>
                <a:gridCol w="1116552">
                  <a:extLst>
                    <a:ext uri="{9D8B030D-6E8A-4147-A177-3AD203B41FA5}">
                      <a16:colId xmlns:a16="http://schemas.microsoft.com/office/drawing/2014/main" val="1686022941"/>
                    </a:ext>
                  </a:extLst>
                </a:gridCol>
              </a:tblGrid>
              <a:tr h="38735">
                <a:tc rowSpan="5">
                  <a:txBody>
                    <a:bodyPr/>
                    <a:lstStyle/>
                    <a:p>
                      <a:pPr marL="57150" marR="163195">
                        <a:lnSpc>
                          <a:spcPct val="107000"/>
                        </a:lnSpc>
                        <a:spcBef>
                          <a:spcPts val="0"/>
                        </a:spcBef>
                        <a:spcAft>
                          <a:spcPts val="0"/>
                        </a:spcAft>
                      </a:pPr>
                      <a:r>
                        <a:rPr lang="en-US" sz="1400" b="0" dirty="0">
                          <a:solidFill>
                            <a:srgbClr val="FFFFFF"/>
                          </a:solidFill>
                          <a:effectLst/>
                          <a:latin typeface="Calibri Light" panose="020F0302020204030204" pitchFamily="34" charset="0"/>
                          <a:ea typeface="Calibri" panose="020F0502020204030204" pitchFamily="34" charset="0"/>
                          <a:cs typeface="Times New Roman" panose="02020603050405020304" pitchFamily="18" charset="0"/>
                        </a:rPr>
                        <a:t>Recovery</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2F5496"/>
                    </a:solidFill>
                  </a:tcPr>
                </a:tc>
                <a:tc>
                  <a:txBody>
                    <a:bodyPr/>
                    <a:lstStyle/>
                    <a:p>
                      <a:pPr marL="48260" marR="48260">
                        <a:lnSpc>
                          <a:spcPct val="107000"/>
                        </a:lnSpc>
                        <a:spcBef>
                          <a:spcPts val="0"/>
                        </a:spcBef>
                        <a:spcAft>
                          <a:spcPts val="0"/>
                        </a:spcAft>
                      </a:pPr>
                      <a:r>
                        <a:rPr lang="en-US" sz="1400" b="0" dirty="0">
                          <a:effectLst/>
                          <a:latin typeface="Calibri Light" panose="020F0302020204030204" pitchFamily="34" charset="0"/>
                          <a:ea typeface="Calibri" panose="020F0502020204030204" pitchFamily="34" charset="0"/>
                          <a:cs typeface="Times New Roman" panose="02020603050405020304" pitchFamily="18" charset="0"/>
                        </a:rPr>
                        <a:t># people reached by Recovery Programs</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tc>
                  <a:txBody>
                    <a:bodyPr/>
                    <a:lstStyle/>
                    <a:p>
                      <a:pPr marL="4826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extLst>
                  <a:ext uri="{0D108BD9-81ED-4DB2-BD59-A6C34878D82A}">
                    <a16:rowId xmlns:a16="http://schemas.microsoft.com/office/drawing/2014/main" val="925826903"/>
                  </a:ext>
                </a:extLst>
              </a:tr>
              <a:tr h="204470">
                <a:tc vMerge="1">
                  <a:txBody>
                    <a:bodyPr/>
                    <a:lstStyle/>
                    <a:p>
                      <a:endParaRPr lang="en-US"/>
                    </a:p>
                  </a:txBody>
                  <a:tcPr/>
                </a:tc>
                <a:tc>
                  <a:txBody>
                    <a:bodyPr/>
                    <a:lstStyle/>
                    <a:p>
                      <a:pPr marL="48260" marR="48260">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 households that received housing support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tc>
                  <a:txBody>
                    <a:bodyPr/>
                    <a:lstStyle/>
                    <a:p>
                      <a:pPr marL="4826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extLst>
                  <a:ext uri="{0D108BD9-81ED-4DB2-BD59-A6C34878D82A}">
                    <a16:rowId xmlns:a16="http://schemas.microsoft.com/office/drawing/2014/main" val="2437900719"/>
                  </a:ext>
                </a:extLst>
              </a:tr>
              <a:tr h="204470">
                <a:tc vMerge="1">
                  <a:txBody>
                    <a:bodyPr/>
                    <a:lstStyle/>
                    <a:p>
                      <a:endParaRPr lang="en-US"/>
                    </a:p>
                  </a:txBody>
                  <a:tcPr/>
                </a:tc>
                <a:tc>
                  <a:txBody>
                    <a:bodyPr/>
                    <a:lstStyle/>
                    <a:p>
                      <a:pPr marL="48260" marR="48260">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 households reached through WASH activities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tc>
                  <a:txBody>
                    <a:bodyPr/>
                    <a:lstStyle/>
                    <a:p>
                      <a:pPr marL="4826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extLst>
                  <a:ext uri="{0D108BD9-81ED-4DB2-BD59-A6C34878D82A}">
                    <a16:rowId xmlns:a16="http://schemas.microsoft.com/office/drawing/2014/main" val="1430499206"/>
                  </a:ext>
                </a:extLst>
              </a:tr>
              <a:tr h="0">
                <a:tc vMerge="1">
                  <a:txBody>
                    <a:bodyPr/>
                    <a:lstStyle/>
                    <a:p>
                      <a:endParaRPr lang="en-US"/>
                    </a:p>
                  </a:txBody>
                  <a:tcPr/>
                </a:tc>
                <a:tc>
                  <a:txBody>
                    <a:bodyPr/>
                    <a:lstStyle/>
                    <a:p>
                      <a:pPr marL="48260" marR="48260">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 households reached through Health activities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tc>
                  <a:txBody>
                    <a:bodyPr/>
                    <a:lstStyle/>
                    <a:p>
                      <a:pPr marL="4826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extLst>
                  <a:ext uri="{0D108BD9-81ED-4DB2-BD59-A6C34878D82A}">
                    <a16:rowId xmlns:a16="http://schemas.microsoft.com/office/drawing/2014/main" val="440267111"/>
                  </a:ext>
                </a:extLst>
              </a:tr>
              <a:tr h="210820">
                <a:tc vMerge="1">
                  <a:txBody>
                    <a:bodyPr/>
                    <a:lstStyle/>
                    <a:p>
                      <a:endParaRPr lang="en-US"/>
                    </a:p>
                  </a:txBody>
                  <a:tcPr/>
                </a:tc>
                <a:tc>
                  <a:txBody>
                    <a:bodyPr/>
                    <a:lstStyle/>
                    <a:p>
                      <a:pPr marL="48260" marR="48260">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 people reached through livelihoods activities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tc>
                  <a:txBody>
                    <a:bodyPr/>
                    <a:lstStyle/>
                    <a:p>
                      <a:pPr marL="4826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extLst>
                  <a:ext uri="{0D108BD9-81ED-4DB2-BD59-A6C34878D82A}">
                    <a16:rowId xmlns:a16="http://schemas.microsoft.com/office/drawing/2014/main" val="3364793162"/>
                  </a:ext>
                </a:extLst>
              </a:tr>
            </a:tbl>
          </a:graphicData>
        </a:graphic>
      </p:graphicFrame>
    </p:spTree>
    <p:extLst>
      <p:ext uri="{BB962C8B-B14F-4D97-AF65-F5344CB8AC3E}">
        <p14:creationId xmlns:p14="http://schemas.microsoft.com/office/powerpoint/2010/main" val="407305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8529-4739-4784-8592-139B08B1C096}"/>
              </a:ext>
            </a:extLst>
          </p:cNvPr>
          <p:cNvSpPr>
            <a:spLocks noGrp="1"/>
          </p:cNvSpPr>
          <p:nvPr>
            <p:ph type="title"/>
          </p:nvPr>
        </p:nvSpPr>
        <p:spPr>
          <a:xfrm>
            <a:off x="457200" y="274638"/>
            <a:ext cx="8229600" cy="2031240"/>
          </a:xfrm>
        </p:spPr>
        <p:txBody>
          <a:bodyPr/>
          <a:lstStyle/>
          <a:p>
            <a:pPr lvl="0" algn="l">
              <a:spcBef>
                <a:spcPts val="1200"/>
              </a:spcBef>
              <a:spcAft>
                <a:spcPts val="0"/>
              </a:spcAft>
              <a:buClr>
                <a:srgbClr val="ED1B2E"/>
              </a:buClr>
              <a:buSzPct val="75000"/>
            </a:pPr>
            <a:r>
              <a:rPr lang="en-US" sz="2000" b="1" dirty="0">
                <a:solidFill>
                  <a:srgbClr val="0070C0"/>
                </a:solidFill>
              </a:rPr>
              <a:t>Measles</a:t>
            </a:r>
            <a:br>
              <a:rPr lang="en-US" sz="2000" b="1" dirty="0"/>
            </a:br>
            <a:br>
              <a:rPr lang="en-US" sz="2000" b="1" dirty="0"/>
            </a:br>
            <a:r>
              <a:rPr lang="en-US" sz="1400" dirty="0">
                <a:solidFill>
                  <a:schemeClr val="tx1"/>
                </a:solidFill>
                <a:latin typeface="Calibri Light" panose="020F0302020204030204" pitchFamily="34" charset="0"/>
                <a:ea typeface="Calibri" panose="020F0502020204030204" pitchFamily="34" charset="0"/>
                <a:cs typeface="Times New Roman" panose="02020603050405020304" pitchFamily="18" charset="0"/>
              </a:rPr>
              <a:t>ISD will contribute towards the eradication of measles and rubella by supporting activities to raise vaccination coverage rates.</a:t>
            </a:r>
            <a:endParaRPr lang="en-US" sz="2000" dirty="0">
              <a:solidFill>
                <a:schemeClr val="tx1"/>
              </a:solidFill>
            </a:endParaRPr>
          </a:p>
        </p:txBody>
      </p:sp>
      <p:graphicFrame>
        <p:nvGraphicFramePr>
          <p:cNvPr id="4" name="Table 3">
            <a:extLst>
              <a:ext uri="{FF2B5EF4-FFF2-40B4-BE49-F238E27FC236}">
                <a16:creationId xmlns:a16="http://schemas.microsoft.com/office/drawing/2014/main" id="{9BF86445-CC11-42D9-BCBD-AA617EEA90B6}"/>
              </a:ext>
            </a:extLst>
          </p:cNvPr>
          <p:cNvGraphicFramePr>
            <a:graphicFrameLocks noGrp="1"/>
          </p:cNvGraphicFramePr>
          <p:nvPr>
            <p:extLst>
              <p:ext uri="{D42A27DB-BD31-4B8C-83A1-F6EECF244321}">
                <p14:modId xmlns:p14="http://schemas.microsoft.com/office/powerpoint/2010/main" val="3430609208"/>
              </p:ext>
            </p:extLst>
          </p:nvPr>
        </p:nvGraphicFramePr>
        <p:xfrm>
          <a:off x="638589" y="3378654"/>
          <a:ext cx="7024481" cy="447802"/>
        </p:xfrm>
        <a:graphic>
          <a:graphicData uri="http://schemas.openxmlformats.org/drawingml/2006/table">
            <a:tbl>
              <a:tblPr/>
              <a:tblGrid>
                <a:gridCol w="802585">
                  <a:extLst>
                    <a:ext uri="{9D8B030D-6E8A-4147-A177-3AD203B41FA5}">
                      <a16:colId xmlns:a16="http://schemas.microsoft.com/office/drawing/2014/main" val="1111371923"/>
                    </a:ext>
                  </a:extLst>
                </a:gridCol>
                <a:gridCol w="5019261">
                  <a:extLst>
                    <a:ext uri="{9D8B030D-6E8A-4147-A177-3AD203B41FA5}">
                      <a16:colId xmlns:a16="http://schemas.microsoft.com/office/drawing/2014/main" val="2141680042"/>
                    </a:ext>
                  </a:extLst>
                </a:gridCol>
                <a:gridCol w="1202635">
                  <a:extLst>
                    <a:ext uri="{9D8B030D-6E8A-4147-A177-3AD203B41FA5}">
                      <a16:colId xmlns:a16="http://schemas.microsoft.com/office/drawing/2014/main" val="74661374"/>
                    </a:ext>
                  </a:extLst>
                </a:gridCol>
              </a:tblGrid>
              <a:tr h="32385">
                <a:tc rowSpan="2">
                  <a:txBody>
                    <a:bodyPr/>
                    <a:lstStyle/>
                    <a:p>
                      <a:pPr marL="57150" marR="163195">
                        <a:lnSpc>
                          <a:spcPct val="107000"/>
                        </a:lnSpc>
                        <a:spcBef>
                          <a:spcPts val="0"/>
                        </a:spcBef>
                        <a:spcAft>
                          <a:spcPts val="0"/>
                        </a:spcAft>
                      </a:pPr>
                      <a:r>
                        <a:rPr lang="en-US" sz="1400" b="1" dirty="0">
                          <a:solidFill>
                            <a:srgbClr val="FFFFFF"/>
                          </a:solidFill>
                          <a:effectLst/>
                          <a:latin typeface="Calibri Light" panose="020F0302020204030204" pitchFamily="34" charset="0"/>
                          <a:ea typeface="Calibri" panose="020F0502020204030204" pitchFamily="34" charset="0"/>
                          <a:cs typeface="Times New Roman" panose="02020603050405020304" pitchFamily="18" charset="0"/>
                        </a:rPr>
                        <a:t>Measles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2F5496"/>
                    </a:solidFill>
                  </a:tcPr>
                </a:tc>
                <a:tc>
                  <a:txBody>
                    <a:bodyPr/>
                    <a:lstStyle/>
                    <a:p>
                      <a:pPr marL="48260" marR="48260">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 of households visited with social mobilization support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tc>
                  <a:txBody>
                    <a:bodyPr/>
                    <a:lstStyle/>
                    <a:p>
                      <a:pPr marL="4826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extLst>
                  <a:ext uri="{0D108BD9-81ED-4DB2-BD59-A6C34878D82A}">
                    <a16:rowId xmlns:a16="http://schemas.microsoft.com/office/drawing/2014/main" val="35492761"/>
                  </a:ext>
                </a:extLst>
              </a:tr>
              <a:tr h="38735">
                <a:tc vMerge="1">
                  <a:txBody>
                    <a:bodyPr/>
                    <a:lstStyle/>
                    <a:p>
                      <a:endParaRPr lang="en-US"/>
                    </a:p>
                  </a:txBody>
                  <a:tcPr/>
                </a:tc>
                <a:tc>
                  <a:txBody>
                    <a:bodyPr/>
                    <a:lstStyle/>
                    <a:p>
                      <a:pPr marL="48260" marR="48260">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 of children receiving vaccinations in Red Cross supported areas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5" marR="5715" marT="5715"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tc>
                  <a:txBody>
                    <a:bodyPr/>
                    <a:lstStyle/>
                    <a:p>
                      <a:pPr marL="48260" marR="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4C6E7"/>
                    </a:solidFill>
                  </a:tcPr>
                </a:tc>
                <a:extLst>
                  <a:ext uri="{0D108BD9-81ED-4DB2-BD59-A6C34878D82A}">
                    <a16:rowId xmlns:a16="http://schemas.microsoft.com/office/drawing/2014/main" val="3420433823"/>
                  </a:ext>
                </a:extLst>
              </a:tr>
            </a:tbl>
          </a:graphicData>
        </a:graphic>
      </p:graphicFrame>
    </p:spTree>
    <p:extLst>
      <p:ext uri="{BB962C8B-B14F-4D97-AF65-F5344CB8AC3E}">
        <p14:creationId xmlns:p14="http://schemas.microsoft.com/office/powerpoint/2010/main" val="234197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8529-4739-4784-8592-139B08B1C096}"/>
              </a:ext>
            </a:extLst>
          </p:cNvPr>
          <p:cNvSpPr>
            <a:spLocks noGrp="1"/>
          </p:cNvSpPr>
          <p:nvPr>
            <p:ph type="title"/>
          </p:nvPr>
        </p:nvSpPr>
        <p:spPr>
          <a:xfrm>
            <a:off x="457200" y="274638"/>
            <a:ext cx="8229600" cy="1494527"/>
          </a:xfrm>
        </p:spPr>
        <p:txBody>
          <a:bodyPr/>
          <a:lstStyle/>
          <a:p>
            <a:pPr lvl="0" algn="l">
              <a:spcBef>
                <a:spcPts val="1200"/>
              </a:spcBef>
              <a:spcAft>
                <a:spcPts val="0"/>
              </a:spcAft>
              <a:buClr>
                <a:srgbClr val="ED1B2E"/>
              </a:buClr>
              <a:buSzPct val="75000"/>
            </a:pPr>
            <a:r>
              <a:rPr lang="en-US" sz="2000" b="1" dirty="0">
                <a:solidFill>
                  <a:srgbClr val="035D18"/>
                </a:solidFill>
              </a:rPr>
              <a:t>Doctrine, Compliance &amp; Continuous Improvement</a:t>
            </a:r>
            <a:br>
              <a:rPr lang="en-US" sz="2000" b="1" dirty="0"/>
            </a:br>
            <a:br>
              <a:rPr lang="en-US" sz="1400" b="1" dirty="0"/>
            </a:br>
            <a:r>
              <a:rPr lang="en-US" sz="14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ISD has clear doctrine that guides programs and operations, and planning and monitoring standards align individual work to strategic goals while clearly tracking progress, challenges and course corrections.  ISD culture and policies encourage knowledge sharing, learning and use of evidence for planning and adaptive management.</a:t>
            </a:r>
            <a:endParaRPr lang="en-US" sz="2000" dirty="0">
              <a:solidFill>
                <a:schemeClr val="tx1"/>
              </a:solidFill>
            </a:endParaRPr>
          </a:p>
        </p:txBody>
      </p:sp>
      <p:graphicFrame>
        <p:nvGraphicFramePr>
          <p:cNvPr id="7" name="Table 6">
            <a:extLst>
              <a:ext uri="{FF2B5EF4-FFF2-40B4-BE49-F238E27FC236}">
                <a16:creationId xmlns:a16="http://schemas.microsoft.com/office/drawing/2014/main" id="{64077F31-5BC1-4C26-9CCE-19F9E4325E1D}"/>
              </a:ext>
            </a:extLst>
          </p:cNvPr>
          <p:cNvGraphicFramePr>
            <a:graphicFrameLocks noGrp="1"/>
          </p:cNvGraphicFramePr>
          <p:nvPr>
            <p:extLst>
              <p:ext uri="{D42A27DB-BD31-4B8C-83A1-F6EECF244321}">
                <p14:modId xmlns:p14="http://schemas.microsoft.com/office/powerpoint/2010/main" val="3479192527"/>
              </p:ext>
            </p:extLst>
          </p:nvPr>
        </p:nvGraphicFramePr>
        <p:xfrm>
          <a:off x="457200" y="1803145"/>
          <a:ext cx="8488018" cy="4705414"/>
        </p:xfrm>
        <a:graphic>
          <a:graphicData uri="http://schemas.openxmlformats.org/drawingml/2006/table">
            <a:tbl>
              <a:tblPr firstRow="1" firstCol="1" bandRow="1"/>
              <a:tblGrid>
                <a:gridCol w="983974">
                  <a:extLst>
                    <a:ext uri="{9D8B030D-6E8A-4147-A177-3AD203B41FA5}">
                      <a16:colId xmlns:a16="http://schemas.microsoft.com/office/drawing/2014/main" val="3648138193"/>
                    </a:ext>
                  </a:extLst>
                </a:gridCol>
                <a:gridCol w="6241774">
                  <a:extLst>
                    <a:ext uri="{9D8B030D-6E8A-4147-A177-3AD203B41FA5}">
                      <a16:colId xmlns:a16="http://schemas.microsoft.com/office/drawing/2014/main" val="3944226830"/>
                    </a:ext>
                  </a:extLst>
                </a:gridCol>
                <a:gridCol w="1262270">
                  <a:extLst>
                    <a:ext uri="{9D8B030D-6E8A-4147-A177-3AD203B41FA5}">
                      <a16:colId xmlns:a16="http://schemas.microsoft.com/office/drawing/2014/main" val="1004283065"/>
                    </a:ext>
                  </a:extLst>
                </a:gridCol>
              </a:tblGrid>
              <a:tr h="378893">
                <a:tc>
                  <a:txBody>
                    <a:bodyPr/>
                    <a:lstStyle/>
                    <a:p>
                      <a:pPr marL="0" marR="0">
                        <a:lnSpc>
                          <a:spcPct val="107000"/>
                        </a:lnSpc>
                        <a:spcBef>
                          <a:spcPts val="0"/>
                        </a:spcBef>
                        <a:spcAft>
                          <a:spcPts val="0"/>
                        </a:spcAft>
                      </a:pPr>
                      <a:r>
                        <a:rPr lang="en-US" sz="1400" b="1">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Doctrine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solidFill>
                      <a:srgbClr val="385623"/>
                    </a:solidFill>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staff that report favorably that “At the American Red Cross, we set clear performance standards for product and service quality.”  </a:t>
                      </a:r>
                      <a:r>
                        <a:rPr lang="en-US" sz="1400" i="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[FY18 48%]</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60%</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3150472418"/>
                  </a:ext>
                </a:extLst>
              </a:tr>
              <a:tr h="249649">
                <a:tc rowSpan="4">
                  <a:txBody>
                    <a:bodyPr/>
                    <a:lstStyle/>
                    <a:p>
                      <a:pPr marL="0" marR="0">
                        <a:lnSpc>
                          <a:spcPct val="107000"/>
                        </a:lnSpc>
                        <a:spcBef>
                          <a:spcPts val="0"/>
                        </a:spcBef>
                        <a:spcAft>
                          <a:spcPts val="0"/>
                        </a:spcAft>
                      </a:pPr>
                      <a:r>
                        <a:rPr lang="en-US" sz="1400" b="1"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Planning, Monitoring &amp; Learning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solidFill>
                      <a:srgbClr val="385623"/>
                    </a:solidFill>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planned Learning Agenda questions on track against monthly milestones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90%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2488152495"/>
                  </a:ext>
                </a:extLst>
              </a:tr>
              <a:tr h="217101">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days after project start that baseline is completed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Context/ trend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4231686672"/>
                  </a:ext>
                </a:extLst>
              </a:tr>
              <a:tr h="217101">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(NEW) # of evaluations, learning reviews and/or After Actions completed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XX</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3108643225"/>
                  </a:ext>
                </a:extLst>
              </a:tr>
              <a:tr h="249649">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approved MRPs with action items completed within approved timeframes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100%</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3804263296"/>
                  </a:ext>
                </a:extLst>
              </a:tr>
              <a:tr h="325651">
                <a:tc rowSpan="5">
                  <a:txBody>
                    <a:bodyPr/>
                    <a:lstStyle/>
                    <a:p>
                      <a:pPr marL="0" marR="0">
                        <a:lnSpc>
                          <a:spcPct val="107000"/>
                        </a:lnSpc>
                        <a:spcBef>
                          <a:spcPts val="0"/>
                        </a:spcBef>
                        <a:spcAft>
                          <a:spcPts val="0"/>
                        </a:spcAft>
                      </a:pPr>
                      <a:r>
                        <a:rPr lang="en-US" sz="1400" b="1"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Program/ Grants - Compliance &amp; Efficiency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385623"/>
                    </a:solidFill>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partner reports are uploaded by the due date OR a comment has been logged in ECOS explaining actions taken to secure the report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100%</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31453156"/>
                  </a:ext>
                </a:extLst>
              </a:tr>
              <a:tr h="217101">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partner reports that are accepted within 30 days of due date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75%</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3842271969"/>
                  </a:ext>
                </a:extLst>
              </a:tr>
              <a:tr h="217101">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project KPIs that report &lt;10% variance as set and tracked in ECOS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&gt;50%</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395867603"/>
                  </a:ext>
                </a:extLst>
              </a:tr>
              <a:tr h="217101">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project KPIs that report &gt;25% variance as set and tracked in ECOS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&lt;10%</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2808019273"/>
                  </a:ext>
                </a:extLst>
              </a:tr>
              <a:tr h="217101">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projects complete the closeout process within 120 days of project end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90%</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3398625093"/>
                  </a:ext>
                </a:extLst>
              </a:tr>
              <a:tr h="325651">
                <a:tc rowSpan="5">
                  <a:txBody>
                    <a:bodyPr/>
                    <a:lstStyle/>
                    <a:p>
                      <a:pPr marL="0" marR="0">
                        <a:lnSpc>
                          <a:spcPct val="107000"/>
                        </a:lnSpc>
                        <a:spcBef>
                          <a:spcPts val="0"/>
                        </a:spcBef>
                        <a:spcAft>
                          <a:spcPts val="0"/>
                        </a:spcAft>
                      </a:pPr>
                      <a:r>
                        <a:rPr lang="en-US" sz="1400" b="1"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Operations and Process - Compliance &amp; Efficiency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a:noFill/>
                    </a:lnB>
                    <a:solidFill>
                      <a:srgbClr val="385623"/>
                    </a:solidFill>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non-disaster charter packages that are submitted to ISD Review according to standards at least 15 days ahead of planned start date</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80%</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27813139"/>
                  </a:ext>
                </a:extLst>
              </a:tr>
              <a:tr h="217101">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security incidents reported in ECOS within 48 hours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100%</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3015075503"/>
                  </a:ext>
                </a:extLst>
              </a:tr>
              <a:tr h="217101">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ISD positions that are filled within 90 days of being vacated and/or created (excludes local staff)</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90%</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3293189778"/>
                  </a:ext>
                </a:extLst>
              </a:tr>
              <a:tr h="434202">
                <a:tc vMerge="1">
                  <a:txBody>
                    <a:bodyPr/>
                    <a:lstStyle/>
                    <a:p>
                      <a:endParaRPr lang="en-US"/>
                    </a:p>
                  </a:txBody>
                  <a:tcPr/>
                </a:tc>
                <a:tc>
                  <a:txBody>
                    <a:bodyPr/>
                    <a:lstStyle/>
                    <a:p>
                      <a:pPr marL="10287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days lag between notification of staff departure (assumed 14 days before position being vacated unless proven otherwise) and when new JD is crafted</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&lt;30</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503554458"/>
                  </a:ext>
                </a:extLst>
              </a:tr>
              <a:tr h="325651">
                <a:tc vMerge="1">
                  <a:txBody>
                    <a:bodyPr/>
                    <a:lstStyle/>
                    <a:p>
                      <a:endParaRPr lang="en-US"/>
                    </a:p>
                  </a:txBody>
                  <a:tcPr/>
                </a:tc>
                <a:tc>
                  <a:txBody>
                    <a:bodyPr/>
                    <a:lstStyle/>
                    <a:p>
                      <a:pPr marL="10287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days lag between a position being vacated (or created as a result of new approved funding) and being approved via the pre-Workday form</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&lt;16</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652" marR="45652"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1070577504"/>
                  </a:ext>
                </a:extLst>
              </a:tr>
            </a:tbl>
          </a:graphicData>
        </a:graphic>
      </p:graphicFrame>
    </p:spTree>
    <p:extLst>
      <p:ext uri="{BB962C8B-B14F-4D97-AF65-F5344CB8AC3E}">
        <p14:creationId xmlns:p14="http://schemas.microsoft.com/office/powerpoint/2010/main" val="2064047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8529-4739-4784-8592-139B08B1C096}"/>
              </a:ext>
            </a:extLst>
          </p:cNvPr>
          <p:cNvSpPr>
            <a:spLocks noGrp="1"/>
          </p:cNvSpPr>
          <p:nvPr>
            <p:ph type="title"/>
          </p:nvPr>
        </p:nvSpPr>
        <p:spPr>
          <a:xfrm>
            <a:off x="457200" y="274638"/>
            <a:ext cx="8229600" cy="2717040"/>
          </a:xfrm>
        </p:spPr>
        <p:txBody>
          <a:bodyPr/>
          <a:lstStyle/>
          <a:p>
            <a:pPr lvl="0" algn="l">
              <a:spcBef>
                <a:spcPts val="1200"/>
              </a:spcBef>
              <a:spcAft>
                <a:spcPts val="0"/>
              </a:spcAft>
              <a:buClr>
                <a:srgbClr val="ED1B2E"/>
              </a:buClr>
              <a:buSzPct val="75000"/>
            </a:pPr>
            <a:r>
              <a:rPr lang="en-US" sz="2000" b="1" dirty="0">
                <a:solidFill>
                  <a:srgbClr val="035D18"/>
                </a:solidFill>
              </a:rPr>
              <a:t>(Field Only) Doctrine, Compliance &amp; Continuous Improvement</a:t>
            </a:r>
            <a:br>
              <a:rPr lang="en-US" sz="2000" b="1" dirty="0"/>
            </a:br>
            <a:br>
              <a:rPr lang="en-US" sz="2000" b="1" dirty="0"/>
            </a:br>
            <a:r>
              <a:rPr lang="en-US" sz="14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ISD has clear doctrine that guides programs and operations, and planning and monitoring standards align individual work to strategic goals while clearly tracking progress, challenges and course corrections.  ISD culture and policies encourage knowledge sharing, learning and use of evidence for planning and adaptive management.</a:t>
            </a:r>
            <a:br>
              <a:rPr lang="en-US" sz="14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br>
            <a:br>
              <a:rPr lang="en-US" sz="14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br>
            <a:br>
              <a:rPr lang="en-US" sz="14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br>
            <a:br>
              <a:rPr lang="en-US" sz="2000"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br>
            <a:endParaRPr lang="en-US" sz="1800" b="1" dirty="0">
              <a:solidFill>
                <a:schemeClr val="accent1"/>
              </a:solidFill>
            </a:endParaRPr>
          </a:p>
        </p:txBody>
      </p:sp>
      <p:graphicFrame>
        <p:nvGraphicFramePr>
          <p:cNvPr id="4" name="Table 3">
            <a:extLst>
              <a:ext uri="{FF2B5EF4-FFF2-40B4-BE49-F238E27FC236}">
                <a16:creationId xmlns:a16="http://schemas.microsoft.com/office/drawing/2014/main" id="{889B0AAD-553A-4A89-B8E8-83089075D663}"/>
              </a:ext>
            </a:extLst>
          </p:cNvPr>
          <p:cNvGraphicFramePr>
            <a:graphicFrameLocks noGrp="1"/>
          </p:cNvGraphicFramePr>
          <p:nvPr>
            <p:extLst>
              <p:ext uri="{D42A27DB-BD31-4B8C-83A1-F6EECF244321}">
                <p14:modId xmlns:p14="http://schemas.microsoft.com/office/powerpoint/2010/main" val="851589526"/>
              </p:ext>
            </p:extLst>
          </p:nvPr>
        </p:nvGraphicFramePr>
        <p:xfrm>
          <a:off x="560663" y="3199931"/>
          <a:ext cx="7519850" cy="1329309"/>
        </p:xfrm>
        <a:graphic>
          <a:graphicData uri="http://schemas.openxmlformats.org/drawingml/2006/table">
            <a:tbl>
              <a:tblPr firstRow="1" firstCol="1" bandRow="1"/>
              <a:tblGrid>
                <a:gridCol w="1148867">
                  <a:extLst>
                    <a:ext uri="{9D8B030D-6E8A-4147-A177-3AD203B41FA5}">
                      <a16:colId xmlns:a16="http://schemas.microsoft.com/office/drawing/2014/main" val="2454521853"/>
                    </a:ext>
                  </a:extLst>
                </a:gridCol>
                <a:gridCol w="5406887">
                  <a:extLst>
                    <a:ext uri="{9D8B030D-6E8A-4147-A177-3AD203B41FA5}">
                      <a16:colId xmlns:a16="http://schemas.microsoft.com/office/drawing/2014/main" val="2022907528"/>
                    </a:ext>
                  </a:extLst>
                </a:gridCol>
                <a:gridCol w="964096">
                  <a:extLst>
                    <a:ext uri="{9D8B030D-6E8A-4147-A177-3AD203B41FA5}">
                      <a16:colId xmlns:a16="http://schemas.microsoft.com/office/drawing/2014/main" val="913939349"/>
                    </a:ext>
                  </a:extLst>
                </a:gridCol>
              </a:tblGrid>
              <a:tr h="35560">
                <a:tc rowSpan="2">
                  <a:txBody>
                    <a:bodyPr/>
                    <a:lstStyle/>
                    <a:p>
                      <a:pPr marL="0" marR="0">
                        <a:lnSpc>
                          <a:spcPct val="107000"/>
                        </a:lnSpc>
                        <a:spcBef>
                          <a:spcPts val="0"/>
                        </a:spcBef>
                        <a:spcAft>
                          <a:spcPts val="0"/>
                        </a:spcAft>
                      </a:pPr>
                      <a:r>
                        <a:rPr lang="en-US" sz="1400" b="1"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Planning, Monitoring &amp; Learning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w="12700" cap="flat" cmpd="sng" algn="ctr">
                      <a:solidFill>
                        <a:srgbClr val="A6A6A6"/>
                      </a:solidFill>
                      <a:prstDash val="solid"/>
                      <a:round/>
                      <a:headEnd type="none" w="med" len="med"/>
                      <a:tailEnd type="none" w="med" len="med"/>
                    </a:lnB>
                    <a:solidFill>
                      <a:srgbClr val="385623"/>
                    </a:solidFill>
                  </a:tcPr>
                </a:tc>
                <a:tc>
                  <a:txBody>
                    <a:bodyPr/>
                    <a:lstStyle/>
                    <a:p>
                      <a:pPr marL="0" marR="0">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 of SEP plans approved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1940930687"/>
                  </a:ext>
                </a:extLst>
              </a:tr>
              <a:tr h="35560">
                <a:tc vMerge="1">
                  <a:txBody>
                    <a:bodyPr/>
                    <a:lstStyle/>
                    <a:p>
                      <a:endParaRPr lang="en-US"/>
                    </a:p>
                  </a:txBody>
                  <a:tcPr/>
                </a:tc>
                <a:tc>
                  <a:txBody>
                    <a:bodyPr/>
                    <a:lstStyle/>
                    <a:p>
                      <a:pPr marL="0" marR="0">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 of Country Response Plan drafts revised and submitted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XX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2085789549"/>
                  </a:ext>
                </a:extLst>
              </a:tr>
              <a:tr h="56515">
                <a:tc rowSpan="3">
                  <a:txBody>
                    <a:bodyPr/>
                    <a:lstStyle/>
                    <a:p>
                      <a:pPr marL="0" marR="0">
                        <a:lnSpc>
                          <a:spcPct val="107000"/>
                        </a:lnSpc>
                        <a:spcBef>
                          <a:spcPts val="0"/>
                        </a:spcBef>
                        <a:spcAft>
                          <a:spcPts val="0"/>
                        </a:spcAft>
                      </a:pPr>
                      <a:r>
                        <a:rPr lang="en-US" sz="1400" b="1">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Compliance &amp; Efficiency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a:noFill/>
                    </a:lnB>
                    <a:solidFill>
                      <a:srgbClr val="385623"/>
                    </a:solidFill>
                  </a:tcPr>
                </a:tc>
                <a:tc>
                  <a:txBody>
                    <a:bodyPr/>
                    <a:lstStyle/>
                    <a:p>
                      <a:pPr marL="0" marR="0">
                        <a:lnSpc>
                          <a:spcPct val="107000"/>
                        </a:lnSpc>
                        <a:spcBef>
                          <a:spcPts val="0"/>
                        </a:spcBef>
                        <a:spcAft>
                          <a:spcPts val="0"/>
                        </a:spcAft>
                      </a:pPr>
                      <a:r>
                        <a:rPr lang="en-US" sz="1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of security plans are updated within last 12 months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100%</a:t>
                      </a:r>
                      <a:r>
                        <a:rPr lang="en-US" sz="1400" dirty="0">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4067511461"/>
                  </a:ext>
                </a:extLst>
              </a:tr>
              <a:tr h="56515">
                <a:tc vMerge="1">
                  <a:txBody>
                    <a:bodyPr/>
                    <a:lstStyle/>
                    <a:p>
                      <a:endParaRPr lang="en-US"/>
                    </a:p>
                  </a:txBody>
                  <a:tcPr/>
                </a:tc>
                <a:tc>
                  <a:txBody>
                    <a:bodyPr/>
                    <a:lstStyle/>
                    <a:p>
                      <a:pPr marL="0" marR="0">
                        <a:lnSpc>
                          <a:spcPct val="107000"/>
                        </a:lnSpc>
                        <a:spcBef>
                          <a:spcPts val="0"/>
                        </a:spcBef>
                        <a:spcAft>
                          <a:spcPts val="0"/>
                        </a:spcAft>
                      </a:pPr>
                      <a:r>
                        <a:rPr lang="en-US" sz="1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of FOM updated within last 12 months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100%</a:t>
                      </a:r>
                      <a:r>
                        <a:rPr lang="en-US" sz="1400" dirty="0">
                          <a:effectLst/>
                          <a:highlight>
                            <a:srgbClr val="FFFF00"/>
                          </a:highlight>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1420885571"/>
                  </a:ext>
                </a:extLst>
              </a:tr>
              <a:tr h="56515">
                <a:tc vMerge="1">
                  <a:txBody>
                    <a:bodyPr/>
                    <a:lstStyle/>
                    <a:p>
                      <a:endParaRPr lang="en-US"/>
                    </a:p>
                  </a:txBody>
                  <a:tcPr/>
                </a:tc>
                <a:tc>
                  <a:txBody>
                    <a:bodyPr/>
                    <a:lstStyle/>
                    <a:p>
                      <a:pPr marL="0" marR="0">
                        <a:lnSpc>
                          <a:spcPct val="107000"/>
                        </a:lnSpc>
                        <a:spcBef>
                          <a:spcPts val="0"/>
                        </a:spcBef>
                        <a:spcAft>
                          <a:spcPts val="0"/>
                        </a:spcAft>
                      </a:pPr>
                      <a:r>
                        <a:rPr lang="en-US" sz="14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of delegation operations assessments completed to target HQ support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tc>
                  <a:txBody>
                    <a:bodyPr/>
                    <a:lstStyle/>
                    <a:p>
                      <a:pPr marL="0" marR="0" algn="r">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XX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C6E0B4"/>
                    </a:solidFill>
                  </a:tcPr>
                </a:tc>
                <a:extLst>
                  <a:ext uri="{0D108BD9-81ED-4DB2-BD59-A6C34878D82A}">
                    <a16:rowId xmlns:a16="http://schemas.microsoft.com/office/drawing/2014/main" val="2474568808"/>
                  </a:ext>
                </a:extLst>
              </a:tr>
            </a:tbl>
          </a:graphicData>
        </a:graphic>
      </p:graphicFrame>
    </p:spTree>
    <p:extLst>
      <p:ext uri="{BB962C8B-B14F-4D97-AF65-F5344CB8AC3E}">
        <p14:creationId xmlns:p14="http://schemas.microsoft.com/office/powerpoint/2010/main" val="1808062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8529-4739-4784-8592-139B08B1C096}"/>
              </a:ext>
            </a:extLst>
          </p:cNvPr>
          <p:cNvSpPr>
            <a:spLocks noGrp="1"/>
          </p:cNvSpPr>
          <p:nvPr>
            <p:ph type="title"/>
          </p:nvPr>
        </p:nvSpPr>
        <p:spPr>
          <a:xfrm>
            <a:off x="516835" y="304456"/>
            <a:ext cx="8229600" cy="1583980"/>
          </a:xfrm>
        </p:spPr>
        <p:txBody>
          <a:bodyPr/>
          <a:lstStyle/>
          <a:p>
            <a:pPr marL="0" marR="0" algn="l">
              <a:spcBef>
                <a:spcPts val="0"/>
              </a:spcBef>
              <a:spcAft>
                <a:spcPts val="0"/>
              </a:spcAft>
            </a:pPr>
            <a:r>
              <a:rPr lang="en-US" sz="2000" b="1" dirty="0">
                <a:solidFill>
                  <a:srgbClr val="FF6600"/>
                </a:solidFill>
              </a:rPr>
              <a:t>Managerial Effectiveness</a:t>
            </a:r>
            <a:br>
              <a:rPr lang="en-US" sz="2000" b="1" dirty="0"/>
            </a:br>
            <a:br>
              <a:rPr lang="en-US" sz="1400" b="1" dirty="0"/>
            </a:br>
            <a:r>
              <a:rPr lang="en-US" sz="1400" dirty="0">
                <a:solidFill>
                  <a:schemeClr val="tx1"/>
                </a:solidFill>
                <a:latin typeface="Calibri Light" panose="020F0302020204030204" pitchFamily="34" charset="0"/>
                <a:ea typeface="Calibri" panose="020F0502020204030204" pitchFamily="34" charset="0"/>
                <a:cs typeface="Calibri" panose="020F0502020204030204" pitchFamily="34" charset="0"/>
              </a:rPr>
              <a:t>M</a:t>
            </a:r>
            <a:r>
              <a:rPr lang="en-US" sz="1400"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rPr>
              <a:t>anagers ensure personnel deliver on ISD priorities while engaging in two-way communication and supporting team members during organizational change.  ISD aligns and maximizes its human resources and hiring mechanisms to support Strategic Direction 2.0, including maximizing the use of volunteers.</a:t>
            </a:r>
            <a:endParaRPr lang="en-US" sz="2000" b="1" dirty="0">
              <a:solidFill>
                <a:schemeClr val="tx1"/>
              </a:solidFill>
            </a:endParaRPr>
          </a:p>
        </p:txBody>
      </p:sp>
      <p:graphicFrame>
        <p:nvGraphicFramePr>
          <p:cNvPr id="4" name="Table 3">
            <a:extLst>
              <a:ext uri="{FF2B5EF4-FFF2-40B4-BE49-F238E27FC236}">
                <a16:creationId xmlns:a16="http://schemas.microsoft.com/office/drawing/2014/main" id="{864A8E04-5926-4916-8C73-03F291C844DE}"/>
              </a:ext>
            </a:extLst>
          </p:cNvPr>
          <p:cNvGraphicFramePr>
            <a:graphicFrameLocks noGrp="1"/>
          </p:cNvGraphicFramePr>
          <p:nvPr>
            <p:extLst>
              <p:ext uri="{D42A27DB-BD31-4B8C-83A1-F6EECF244321}">
                <p14:modId xmlns:p14="http://schemas.microsoft.com/office/powerpoint/2010/main" val="1804582678"/>
              </p:ext>
            </p:extLst>
          </p:nvPr>
        </p:nvGraphicFramePr>
        <p:xfrm>
          <a:off x="516835" y="2375452"/>
          <a:ext cx="7961243" cy="2689926"/>
        </p:xfrm>
        <a:graphic>
          <a:graphicData uri="http://schemas.openxmlformats.org/drawingml/2006/table">
            <a:tbl>
              <a:tblPr firstRow="1" firstCol="1" bandRow="1"/>
              <a:tblGrid>
                <a:gridCol w="1172817">
                  <a:extLst>
                    <a:ext uri="{9D8B030D-6E8A-4147-A177-3AD203B41FA5}">
                      <a16:colId xmlns:a16="http://schemas.microsoft.com/office/drawing/2014/main" val="331512044"/>
                    </a:ext>
                  </a:extLst>
                </a:gridCol>
                <a:gridCol w="5943600">
                  <a:extLst>
                    <a:ext uri="{9D8B030D-6E8A-4147-A177-3AD203B41FA5}">
                      <a16:colId xmlns:a16="http://schemas.microsoft.com/office/drawing/2014/main" val="2068313630"/>
                    </a:ext>
                  </a:extLst>
                </a:gridCol>
                <a:gridCol w="844826">
                  <a:extLst>
                    <a:ext uri="{9D8B030D-6E8A-4147-A177-3AD203B41FA5}">
                      <a16:colId xmlns:a16="http://schemas.microsoft.com/office/drawing/2014/main" val="3747844066"/>
                    </a:ext>
                  </a:extLst>
                </a:gridCol>
              </a:tblGrid>
              <a:tr h="239395">
                <a:tc rowSpan="6">
                  <a:txBody>
                    <a:bodyPr/>
                    <a:lstStyle/>
                    <a:p>
                      <a:pPr marL="0" marR="0">
                        <a:lnSpc>
                          <a:spcPct val="107000"/>
                        </a:lnSpc>
                        <a:spcBef>
                          <a:spcPts val="0"/>
                        </a:spcBef>
                        <a:spcAft>
                          <a:spcPts val="0"/>
                        </a:spcAft>
                      </a:pPr>
                      <a:r>
                        <a:rPr lang="en-US" sz="1400" b="1">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Engaged Staff &amp; Volunteers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a:noFill/>
                    </a:lnB>
                    <a:solidFill>
                      <a:srgbClr val="C45911"/>
                    </a:solidFill>
                  </a:tcPr>
                </a:tc>
                <a:tc>
                  <a:txBody>
                    <a:bodyPr/>
                    <a:lstStyle/>
                    <a:p>
                      <a:pPr marL="0" marR="0">
                        <a:lnSpc>
                          <a:spcPct val="107000"/>
                        </a:lnSpc>
                        <a:spcBef>
                          <a:spcPts val="0"/>
                        </a:spcBef>
                        <a:spcAft>
                          <a:spcPts val="0"/>
                        </a:spcAft>
                      </a:pPr>
                      <a:r>
                        <a:rPr lang="en-US" sz="1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ISD meets or exceeds the Red Cross FY18 average for employee engagement (62%), performance enablement (66%) and managerial effectiveness (75</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7CAAC"/>
                    </a:solidFill>
                  </a:tcPr>
                </a:tc>
                <a:tc>
                  <a:txBody>
                    <a:bodyPr/>
                    <a:lstStyle/>
                    <a:p>
                      <a:pPr marL="0" marR="0" algn="r">
                        <a:lnSpc>
                          <a:spcPct val="107000"/>
                        </a:lnSpc>
                        <a:spcBef>
                          <a:spcPts val="0"/>
                        </a:spcBef>
                        <a:spcAft>
                          <a:spcPts val="0"/>
                        </a:spcAft>
                      </a:pPr>
                      <a:r>
                        <a:rPr lang="en-US" sz="1400">
                          <a:effectLst/>
                          <a:latin typeface="Calibri Light" panose="020F0302020204030204" pitchFamily="34" charset="0"/>
                          <a:ea typeface="Times New Roman" panose="02020603050405020304" pitchFamily="18" charset="0"/>
                          <a:cs typeface="Times New Roman" panose="02020603050405020304" pitchFamily="18" charset="0"/>
                        </a:rPr>
                        <a:t>62-75%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7CAAC"/>
                    </a:solidFill>
                  </a:tcPr>
                </a:tc>
                <a:extLst>
                  <a:ext uri="{0D108BD9-81ED-4DB2-BD59-A6C34878D82A}">
                    <a16:rowId xmlns:a16="http://schemas.microsoft.com/office/drawing/2014/main" val="4138916454"/>
                  </a:ext>
                </a:extLst>
              </a:tr>
              <a:tr h="136525">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Each manager sets a team Engage goal by 9/30 to improve the rating of a specific Engage question and measures progress using FY19 Engage survey results</a:t>
                      </a:r>
                      <a:r>
                        <a:rPr lang="en-US" sz="1400" dirty="0">
                          <a:solidFill>
                            <a:schemeClr val="tx1"/>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7CAAC"/>
                    </a:solidFill>
                  </a:tcPr>
                </a:tc>
                <a:tc>
                  <a:txBody>
                    <a:bodyPr/>
                    <a:lstStyle/>
                    <a:p>
                      <a:pPr marL="0" marR="0" algn="r">
                        <a:lnSpc>
                          <a:spcPct val="107000"/>
                        </a:lnSpc>
                        <a:spcBef>
                          <a:spcPts val="0"/>
                        </a:spcBef>
                        <a:spcAft>
                          <a:spcPts val="0"/>
                        </a:spcAft>
                      </a:pPr>
                      <a:r>
                        <a:rPr lang="en-US" sz="1400">
                          <a:effectLst/>
                          <a:latin typeface="Calibri Light" panose="020F0302020204030204" pitchFamily="34" charset="0"/>
                          <a:ea typeface="Calibri" panose="020F0502020204030204" pitchFamily="34" charset="0"/>
                          <a:cs typeface="Times New Roman" panose="02020603050405020304" pitchFamily="18" charset="0"/>
                        </a:rPr>
                        <a:t>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7CAAC"/>
                    </a:solidFill>
                  </a:tcPr>
                </a:tc>
                <a:extLst>
                  <a:ext uri="{0D108BD9-81ED-4DB2-BD59-A6C34878D82A}">
                    <a16:rowId xmlns:a16="http://schemas.microsoft.com/office/drawing/2014/main" val="3916123801"/>
                  </a:ext>
                </a:extLst>
              </a:tr>
              <a:tr h="239395">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new personnel that rate onboarding as neutral or positive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(disaggregated by staff and volunteer)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7CAAC"/>
                    </a:solidFill>
                  </a:tcPr>
                </a:tc>
                <a:tc>
                  <a:txBody>
                    <a:bodyPr/>
                    <a:lstStyle/>
                    <a:p>
                      <a:pPr marL="0" marR="0" algn="r">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90%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7CAAC"/>
                    </a:solidFill>
                  </a:tcPr>
                </a:tc>
                <a:extLst>
                  <a:ext uri="{0D108BD9-81ED-4DB2-BD59-A6C34878D82A}">
                    <a16:rowId xmlns:a16="http://schemas.microsoft.com/office/drawing/2014/main" val="3124170868"/>
                  </a:ext>
                </a:extLst>
              </a:tr>
              <a:tr h="33655">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people managers for &gt; 2 years that complete PMDP online courses</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7CAAC"/>
                    </a:solidFill>
                  </a:tcPr>
                </a:tc>
                <a:tc>
                  <a:txBody>
                    <a:bodyPr/>
                    <a:lstStyle/>
                    <a:p>
                      <a:pPr marL="0" marR="0" algn="r">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7CAAC"/>
                    </a:solidFill>
                  </a:tcPr>
                </a:tc>
                <a:extLst>
                  <a:ext uri="{0D108BD9-81ED-4DB2-BD59-A6C34878D82A}">
                    <a16:rowId xmlns:a16="http://schemas.microsoft.com/office/drawing/2014/main" val="3982965820"/>
                  </a:ext>
                </a:extLst>
              </a:tr>
              <a:tr h="239395">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(NEW) Units achieve their 80% of FY19 volunteer recruitment targets (against FY19 unit volunteer recruitment strategy)</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7CAAC"/>
                    </a:solidFill>
                  </a:tcPr>
                </a:tc>
                <a:tc>
                  <a:txBody>
                    <a:bodyPr/>
                    <a:lstStyle/>
                    <a:p>
                      <a:pPr marL="0" marR="0" algn="r">
                        <a:lnSpc>
                          <a:spcPct val="107000"/>
                        </a:lnSpc>
                        <a:spcBef>
                          <a:spcPts val="0"/>
                        </a:spcBef>
                        <a:spcAft>
                          <a:spcPts val="0"/>
                        </a:spcAft>
                      </a:pPr>
                      <a:r>
                        <a:rPr lang="en-US" sz="1400" dirty="0">
                          <a:effectLst/>
                          <a:latin typeface="Calibri Light" panose="020F0302020204030204" pitchFamily="34" charset="0"/>
                          <a:ea typeface="Calibri" panose="020F0502020204030204" pitchFamily="34" charset="0"/>
                          <a:cs typeface="Times New Roman" panose="02020603050405020304" pitchFamily="18" charset="0"/>
                        </a:rPr>
                        <a:t>80%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7CAAC"/>
                    </a:solidFill>
                  </a:tcPr>
                </a:tc>
                <a:extLst>
                  <a:ext uri="{0D108BD9-81ED-4DB2-BD59-A6C34878D82A}">
                    <a16:rowId xmlns:a16="http://schemas.microsoft.com/office/drawing/2014/main" val="1073262121"/>
                  </a:ext>
                </a:extLst>
              </a:tr>
              <a:tr h="239395">
                <a:tc vMerge="1">
                  <a:txBody>
                    <a:bodyPr/>
                    <a:lstStyle/>
                    <a:p>
                      <a:endParaRPr lang="en-US"/>
                    </a:p>
                  </a:txBody>
                  <a:tcPr/>
                </a:tc>
                <a:tc>
                  <a:txBody>
                    <a:bodyPr/>
                    <a:lstStyle/>
                    <a:p>
                      <a:pPr marL="0" marR="0">
                        <a:lnSpc>
                          <a:spcPct val="107000"/>
                        </a:lnSpc>
                        <a:spcBef>
                          <a:spcPts val="0"/>
                        </a:spcBef>
                        <a:spcAft>
                          <a:spcPts val="0"/>
                        </a:spcAft>
                      </a:pPr>
                      <a:r>
                        <a:rPr lang="en-US" sz="1400">
                          <a:effectLst/>
                          <a:latin typeface="Calibri Light" panose="020F0302020204030204" pitchFamily="34" charset="0"/>
                          <a:ea typeface="Times New Roman" panose="02020603050405020304" pitchFamily="18" charset="0"/>
                          <a:cs typeface="Times New Roman" panose="02020603050405020304" pitchFamily="18" charset="0"/>
                        </a:rPr>
                        <a:t>% of directors and above that engage an ongoing leadership volunteer OR engage a volunteer on a specific strategic initiative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7CAAC"/>
                    </a:solidFill>
                  </a:tcPr>
                </a:tc>
                <a:tc>
                  <a:txBody>
                    <a:bodyPr/>
                    <a:lstStyle/>
                    <a:p>
                      <a:pPr marL="0" marR="0" algn="r">
                        <a:lnSpc>
                          <a:spcPct val="107000"/>
                        </a:lnSpc>
                        <a:spcBef>
                          <a:spcPts val="0"/>
                        </a:spcBef>
                        <a:spcAft>
                          <a:spcPts val="0"/>
                        </a:spcAft>
                      </a:pPr>
                      <a:r>
                        <a:rPr lang="en-US" sz="1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80%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7CAAC"/>
                    </a:solidFill>
                  </a:tcPr>
                </a:tc>
                <a:extLst>
                  <a:ext uri="{0D108BD9-81ED-4DB2-BD59-A6C34878D82A}">
                    <a16:rowId xmlns:a16="http://schemas.microsoft.com/office/drawing/2014/main" val="3567727878"/>
                  </a:ext>
                </a:extLst>
              </a:tr>
              <a:tr h="239395">
                <a:tc>
                  <a:txBody>
                    <a:bodyPr/>
                    <a:lstStyle/>
                    <a:p>
                      <a:pPr marL="0" marR="0">
                        <a:lnSpc>
                          <a:spcPct val="107000"/>
                        </a:lnSpc>
                        <a:spcBef>
                          <a:spcPts val="0"/>
                        </a:spcBef>
                        <a:spcAft>
                          <a:spcPts val="0"/>
                        </a:spcAft>
                      </a:pPr>
                      <a:r>
                        <a:rPr lang="en-US" sz="1400" b="1">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Improvements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a:noFill/>
                    </a:lnT>
                    <a:lnB>
                      <a:noFill/>
                    </a:lnB>
                    <a:solidFill>
                      <a:srgbClr val="C45911"/>
                    </a:solidFill>
                  </a:tcPr>
                </a:tc>
                <a:tc>
                  <a:txBody>
                    <a:bodyPr/>
                    <a:lstStyle/>
                    <a:p>
                      <a:pPr marL="0" marR="0">
                        <a:lnSpc>
                          <a:spcPct val="107000"/>
                        </a:lnSpc>
                        <a:spcBef>
                          <a:spcPts val="0"/>
                        </a:spcBef>
                        <a:spcAft>
                          <a:spcPts val="0"/>
                        </a:spcAft>
                      </a:pPr>
                      <a:r>
                        <a:rPr lang="en-US" sz="1400">
                          <a:effectLst/>
                          <a:latin typeface="Calibri Light" panose="020F0302020204030204" pitchFamily="34" charset="0"/>
                          <a:ea typeface="Times New Roman" panose="02020603050405020304" pitchFamily="18" charset="0"/>
                          <a:cs typeface="Times New Roman" panose="02020603050405020304" pitchFamily="18" charset="0"/>
                        </a:rPr>
                        <a:t>Support to Strategic Workforce </a:t>
                      </a:r>
                      <a:r>
                        <a:rPr lang="en-US" sz="140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Planning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7CAAC"/>
                    </a:solidFill>
                  </a:tcPr>
                </a:tc>
                <a:tc>
                  <a:txBody>
                    <a:bodyPr/>
                    <a:lstStyle/>
                    <a:p>
                      <a:pPr marL="0" marR="0" algn="r">
                        <a:lnSpc>
                          <a:spcPct val="107000"/>
                        </a:lnSpc>
                        <a:spcBef>
                          <a:spcPts val="0"/>
                        </a:spcBef>
                        <a:spcAft>
                          <a:spcPts val="0"/>
                        </a:spcAft>
                      </a:pPr>
                      <a:r>
                        <a:rPr lang="en-US" sz="14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7CAAC"/>
                    </a:solidFill>
                  </a:tcPr>
                </a:tc>
                <a:extLst>
                  <a:ext uri="{0D108BD9-81ED-4DB2-BD59-A6C34878D82A}">
                    <a16:rowId xmlns:a16="http://schemas.microsoft.com/office/drawing/2014/main" val="3527393871"/>
                  </a:ext>
                </a:extLst>
              </a:tr>
            </a:tbl>
          </a:graphicData>
        </a:graphic>
      </p:graphicFrame>
      <p:sp>
        <p:nvSpPr>
          <p:cNvPr id="5" name="Rectangle 1">
            <a:extLst>
              <a:ext uri="{FF2B5EF4-FFF2-40B4-BE49-F238E27FC236}">
                <a16:creationId xmlns:a16="http://schemas.microsoft.com/office/drawing/2014/main" id="{00DB5B8F-96DA-4A21-9D63-75391B9475AC}"/>
              </a:ext>
            </a:extLst>
          </p:cNvPr>
          <p:cNvSpPr>
            <a:spLocks noChangeArrowheads="1"/>
          </p:cNvSpPr>
          <p:nvPr/>
        </p:nvSpPr>
        <p:spPr bwMode="auto">
          <a:xfrm>
            <a:off x="1544638" y="1971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4632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8529-4739-4784-8592-139B08B1C096}"/>
              </a:ext>
            </a:extLst>
          </p:cNvPr>
          <p:cNvSpPr>
            <a:spLocks noGrp="1"/>
          </p:cNvSpPr>
          <p:nvPr>
            <p:ph type="title"/>
          </p:nvPr>
        </p:nvSpPr>
        <p:spPr>
          <a:xfrm>
            <a:off x="516835" y="304456"/>
            <a:ext cx="8229600" cy="1810282"/>
          </a:xfrm>
        </p:spPr>
        <p:txBody>
          <a:bodyPr/>
          <a:lstStyle/>
          <a:p>
            <a:pPr marL="0" marR="0" algn="l">
              <a:spcBef>
                <a:spcPts val="0"/>
              </a:spcBef>
              <a:spcAft>
                <a:spcPts val="0"/>
              </a:spcAft>
            </a:pPr>
            <a:r>
              <a:rPr lang="en-US" sz="2000" b="1" dirty="0">
                <a:solidFill>
                  <a:srgbClr val="CC9900"/>
                </a:solidFill>
              </a:rPr>
              <a:t>Financial Management &amp; Sustainability</a:t>
            </a:r>
            <a:br>
              <a:rPr lang="en-US" sz="2000" b="1" dirty="0"/>
            </a:br>
            <a:br>
              <a:rPr lang="en-US" sz="1200" b="1" dirty="0"/>
            </a:br>
            <a:r>
              <a:rPr lang="en-US" sz="1400" dirty="0">
                <a:solidFill>
                  <a:schemeClr val="tx1"/>
                </a:solidFill>
                <a:latin typeface="Calibri Light" panose="020F0302020204030204" pitchFamily="34" charset="0"/>
                <a:ea typeface="Calibri" panose="020F0502020204030204" pitchFamily="34" charset="0"/>
                <a:cs typeface="Times New Roman" panose="02020603050405020304" pitchFamily="18" charset="0"/>
              </a:rPr>
              <a:t>ISD develops accurate, feasible budgets and monitors financial spending to achieve on-time spending expectations, and ISD cultivates and maintains relationships with donors, Movement members and other partners to mobilize and leverage resources to support ISD’s mission.</a:t>
            </a:r>
            <a:br>
              <a:rPr lang="en-US" sz="1400" dirty="0">
                <a:solidFill>
                  <a:schemeClr val="tx1"/>
                </a:solidFill>
                <a:latin typeface="Calibri Light" panose="020F0302020204030204" pitchFamily="34" charset="0"/>
                <a:ea typeface="Calibri" panose="020F0502020204030204" pitchFamily="34" charset="0"/>
                <a:cs typeface="Times New Roman" panose="02020603050405020304" pitchFamily="18" charset="0"/>
              </a:rPr>
            </a:br>
            <a:br>
              <a:rPr lang="en-US" sz="1400" dirty="0">
                <a:solidFill>
                  <a:schemeClr val="tx1"/>
                </a:solidFill>
                <a:latin typeface="Calibri Light" panose="020F0302020204030204" pitchFamily="34" charset="0"/>
                <a:ea typeface="Calibri" panose="020F0502020204030204" pitchFamily="34" charset="0"/>
                <a:cs typeface="Times New Roman" panose="02020603050405020304" pitchFamily="18" charset="0"/>
              </a:rPr>
            </a:br>
            <a:r>
              <a:rPr lang="en-US" sz="1800" b="1" dirty="0">
                <a:solidFill>
                  <a:srgbClr val="CC9900"/>
                </a:solidFill>
                <a:latin typeface="Arial" panose="020B0604020202020204" pitchFamily="34" charset="0"/>
                <a:ea typeface="Calibri" panose="020F0502020204030204" pitchFamily="34" charset="0"/>
                <a:cs typeface="Arial" panose="020B0604020202020204" pitchFamily="34" charset="0"/>
              </a:rPr>
              <a:t>All</a:t>
            </a:r>
            <a:endParaRPr lang="en-US" sz="2000" b="1" dirty="0">
              <a:solidFill>
                <a:schemeClr val="tx1"/>
              </a:solidFill>
            </a:endParaRPr>
          </a:p>
        </p:txBody>
      </p:sp>
      <p:sp>
        <p:nvSpPr>
          <p:cNvPr id="5" name="Rectangle 1">
            <a:extLst>
              <a:ext uri="{FF2B5EF4-FFF2-40B4-BE49-F238E27FC236}">
                <a16:creationId xmlns:a16="http://schemas.microsoft.com/office/drawing/2014/main" id="{00DB5B8F-96DA-4A21-9D63-75391B9475AC}"/>
              </a:ext>
            </a:extLst>
          </p:cNvPr>
          <p:cNvSpPr>
            <a:spLocks noChangeArrowheads="1"/>
          </p:cNvSpPr>
          <p:nvPr/>
        </p:nvSpPr>
        <p:spPr bwMode="auto">
          <a:xfrm>
            <a:off x="1544638" y="1971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D030705A-AB80-42D6-B9AA-0FE6DC8B8083}"/>
              </a:ext>
            </a:extLst>
          </p:cNvPr>
          <p:cNvGraphicFramePr>
            <a:graphicFrameLocks noGrp="1"/>
          </p:cNvGraphicFramePr>
          <p:nvPr>
            <p:extLst>
              <p:ext uri="{D42A27DB-BD31-4B8C-83A1-F6EECF244321}">
                <p14:modId xmlns:p14="http://schemas.microsoft.com/office/powerpoint/2010/main" val="4055906064"/>
              </p:ext>
            </p:extLst>
          </p:nvPr>
        </p:nvGraphicFramePr>
        <p:xfrm>
          <a:off x="551622" y="5015704"/>
          <a:ext cx="7931426" cy="664655"/>
        </p:xfrm>
        <a:graphic>
          <a:graphicData uri="http://schemas.openxmlformats.org/drawingml/2006/table">
            <a:tbl>
              <a:tblPr firstRow="1" firstCol="1" bandRow="1"/>
              <a:tblGrid>
                <a:gridCol w="1143000">
                  <a:extLst>
                    <a:ext uri="{9D8B030D-6E8A-4147-A177-3AD203B41FA5}">
                      <a16:colId xmlns:a16="http://schemas.microsoft.com/office/drawing/2014/main" val="2980119942"/>
                    </a:ext>
                  </a:extLst>
                </a:gridCol>
                <a:gridCol w="5695122">
                  <a:extLst>
                    <a:ext uri="{9D8B030D-6E8A-4147-A177-3AD203B41FA5}">
                      <a16:colId xmlns:a16="http://schemas.microsoft.com/office/drawing/2014/main" val="576533605"/>
                    </a:ext>
                  </a:extLst>
                </a:gridCol>
                <a:gridCol w="1093304">
                  <a:extLst>
                    <a:ext uri="{9D8B030D-6E8A-4147-A177-3AD203B41FA5}">
                      <a16:colId xmlns:a16="http://schemas.microsoft.com/office/drawing/2014/main" val="3318112102"/>
                    </a:ext>
                  </a:extLst>
                </a:gridCol>
              </a:tblGrid>
              <a:tr h="384577">
                <a:tc rowSpan="2">
                  <a:txBody>
                    <a:bodyPr/>
                    <a:lstStyle/>
                    <a:p>
                      <a:pPr marL="0" marR="0">
                        <a:lnSpc>
                          <a:spcPct val="107000"/>
                        </a:lnSpc>
                        <a:spcBef>
                          <a:spcPts val="0"/>
                        </a:spcBef>
                        <a:spcAft>
                          <a:spcPts val="0"/>
                        </a:spcAft>
                      </a:pPr>
                      <a:r>
                        <a:rPr lang="en-US" sz="1400" b="1"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Financial Management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BF8F00"/>
                    </a:solidFill>
                  </a:tcPr>
                </a:tc>
                <a:tc>
                  <a:txBody>
                    <a:bodyPr/>
                    <a:lstStyle/>
                    <a:p>
                      <a:pPr marL="0" marR="0">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 of transactions tested quarterly that were still deemed to be “Does Not Meet Expectations”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US" sz="1400">
                          <a:effectLst/>
                          <a:latin typeface="Calibri Light" panose="020F0302020204030204" pitchFamily="34" charset="0"/>
                          <a:ea typeface="Times New Roman" panose="02020603050405020304" pitchFamily="18" charset="0"/>
                          <a:cs typeface="Times New Roman" panose="02020603050405020304" pitchFamily="18" charset="0"/>
                        </a:rPr>
                        <a:t>&lt;10%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E699"/>
                    </a:solidFill>
                  </a:tcPr>
                </a:tc>
                <a:extLst>
                  <a:ext uri="{0D108BD9-81ED-4DB2-BD59-A6C34878D82A}">
                    <a16:rowId xmlns:a16="http://schemas.microsoft.com/office/drawing/2014/main" val="732368662"/>
                  </a:ext>
                </a:extLst>
              </a:tr>
              <a:tr h="192289">
                <a:tc vMerge="1">
                  <a:txBody>
                    <a:bodyPr/>
                    <a:lstStyle/>
                    <a:p>
                      <a:endParaRPr lang="en-US"/>
                    </a:p>
                  </a:txBody>
                  <a:tcPr/>
                </a:tc>
                <a:tc>
                  <a:txBody>
                    <a:bodyPr/>
                    <a:lstStyle/>
                    <a:p>
                      <a:pPr marL="0" marR="0">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 of Control Environments tested that are “High Risk” quarterly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&lt;20%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solidFill>
                      <a:srgbClr val="FFE699"/>
                    </a:solidFill>
                  </a:tcPr>
                </a:tc>
                <a:extLst>
                  <a:ext uri="{0D108BD9-81ED-4DB2-BD59-A6C34878D82A}">
                    <a16:rowId xmlns:a16="http://schemas.microsoft.com/office/drawing/2014/main" val="4002830542"/>
                  </a:ext>
                </a:extLst>
              </a:tr>
            </a:tbl>
          </a:graphicData>
        </a:graphic>
      </p:graphicFrame>
      <p:sp>
        <p:nvSpPr>
          <p:cNvPr id="10" name="TextBox 9">
            <a:extLst>
              <a:ext uri="{FF2B5EF4-FFF2-40B4-BE49-F238E27FC236}">
                <a16:creationId xmlns:a16="http://schemas.microsoft.com/office/drawing/2014/main" id="{A71A1CAF-A82B-45D1-86D7-FC4369D7FE1F}"/>
              </a:ext>
            </a:extLst>
          </p:cNvPr>
          <p:cNvSpPr txBox="1"/>
          <p:nvPr/>
        </p:nvSpPr>
        <p:spPr>
          <a:xfrm>
            <a:off x="516835" y="4623845"/>
            <a:ext cx="3747052" cy="369332"/>
          </a:xfrm>
          <a:prstGeom prst="rect">
            <a:avLst/>
          </a:prstGeom>
          <a:noFill/>
        </p:spPr>
        <p:txBody>
          <a:bodyPr wrap="square" rtlCol="0">
            <a:spAutoFit/>
          </a:bodyPr>
          <a:lstStyle/>
          <a:p>
            <a:r>
              <a:rPr lang="en-US" b="1" dirty="0">
                <a:solidFill>
                  <a:srgbClr val="CC9900"/>
                </a:solidFill>
                <a:latin typeface="Arial" panose="020B0604020202020204" pitchFamily="34" charset="0"/>
                <a:ea typeface="Times New Roman" panose="02020603050405020304" pitchFamily="18" charset="0"/>
                <a:cs typeface="Arial" panose="020B0604020202020204" pitchFamily="34" charset="0"/>
              </a:rPr>
              <a:t>Field Only</a:t>
            </a:r>
            <a:endParaRPr lang="en-US" dirty="0">
              <a:solidFill>
                <a:srgbClr val="CC9900"/>
              </a:solidFill>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AB07B397-FA3D-4425-A56B-79AB5CE85266}"/>
              </a:ext>
            </a:extLst>
          </p:cNvPr>
          <p:cNvGraphicFramePr>
            <a:graphicFrameLocks noGrp="1"/>
          </p:cNvGraphicFramePr>
          <p:nvPr>
            <p:extLst>
              <p:ext uri="{D42A27DB-BD31-4B8C-83A1-F6EECF244321}">
                <p14:modId xmlns:p14="http://schemas.microsoft.com/office/powerpoint/2010/main" val="779765377"/>
              </p:ext>
            </p:extLst>
          </p:nvPr>
        </p:nvGraphicFramePr>
        <p:xfrm>
          <a:off x="551622" y="2080294"/>
          <a:ext cx="7861852" cy="2191957"/>
        </p:xfrm>
        <a:graphic>
          <a:graphicData uri="http://schemas.openxmlformats.org/drawingml/2006/table">
            <a:tbl>
              <a:tblPr firstRow="1" firstCol="1" bandRow="1"/>
              <a:tblGrid>
                <a:gridCol w="1133061">
                  <a:extLst>
                    <a:ext uri="{9D8B030D-6E8A-4147-A177-3AD203B41FA5}">
                      <a16:colId xmlns:a16="http://schemas.microsoft.com/office/drawing/2014/main" val="1189056885"/>
                    </a:ext>
                  </a:extLst>
                </a:gridCol>
                <a:gridCol w="5665304">
                  <a:extLst>
                    <a:ext uri="{9D8B030D-6E8A-4147-A177-3AD203B41FA5}">
                      <a16:colId xmlns:a16="http://schemas.microsoft.com/office/drawing/2014/main" val="3777257021"/>
                    </a:ext>
                  </a:extLst>
                </a:gridCol>
                <a:gridCol w="1063487">
                  <a:extLst>
                    <a:ext uri="{9D8B030D-6E8A-4147-A177-3AD203B41FA5}">
                      <a16:colId xmlns:a16="http://schemas.microsoft.com/office/drawing/2014/main" val="1709065135"/>
                    </a:ext>
                  </a:extLst>
                </a:gridCol>
              </a:tblGrid>
              <a:tr h="50800">
                <a:tc rowSpan="3">
                  <a:txBody>
                    <a:bodyPr/>
                    <a:lstStyle/>
                    <a:p>
                      <a:pPr marL="0" marR="0">
                        <a:lnSpc>
                          <a:spcPct val="107000"/>
                        </a:lnSpc>
                        <a:spcBef>
                          <a:spcPts val="0"/>
                        </a:spcBef>
                        <a:spcAft>
                          <a:spcPts val="0"/>
                        </a:spcAft>
                      </a:pPr>
                      <a:r>
                        <a:rPr lang="en-US" sz="1400" b="1"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Financial Management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BF8F00"/>
                    </a:solidFill>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variance from YTD target vs. actual (includes positive/negative variances)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&lt;10%</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699"/>
                    </a:solidFill>
                  </a:tcPr>
                </a:tc>
                <a:extLst>
                  <a:ext uri="{0D108BD9-81ED-4DB2-BD59-A6C34878D82A}">
                    <a16:rowId xmlns:a16="http://schemas.microsoft.com/office/drawing/2014/main" val="1630948384"/>
                  </a:ext>
                </a:extLst>
              </a:tr>
              <a:tr h="113665">
                <a:tc vMerge="1">
                  <a:txBody>
                    <a:bodyPr/>
                    <a:lstStyle/>
                    <a:p>
                      <a:endParaRPr lang="en-US"/>
                    </a:p>
                  </a:txBody>
                  <a:tcPr/>
                </a:tc>
                <a:tc>
                  <a:txBody>
                    <a:bodyPr/>
                    <a:lstStyle/>
                    <a:p>
                      <a:pPr marL="0" marR="0">
                        <a:lnSpc>
                          <a:spcPct val="107000"/>
                        </a:lnSpc>
                        <a:spcBef>
                          <a:spcPts val="0"/>
                        </a:spcBef>
                        <a:spcAft>
                          <a:spcPts val="0"/>
                        </a:spcAft>
                      </a:pPr>
                      <a:r>
                        <a:rPr lang="en-US" sz="140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return of funds and/or overspend on grants ISD receives</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US" sz="140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&lt;5% </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699"/>
                    </a:solidFill>
                  </a:tcPr>
                </a:tc>
                <a:extLst>
                  <a:ext uri="{0D108BD9-81ED-4DB2-BD59-A6C34878D82A}">
                    <a16:rowId xmlns:a16="http://schemas.microsoft.com/office/drawing/2014/main" val="1478581267"/>
                  </a:ext>
                </a:extLst>
              </a:tr>
              <a:tr h="113665">
                <a:tc vMerge="1">
                  <a:txBody>
                    <a:bodyPr/>
                    <a:lstStyle/>
                    <a:p>
                      <a:endParaRPr lang="en-US"/>
                    </a:p>
                  </a:txBody>
                  <a:tcPr/>
                </a:tc>
                <a:tc>
                  <a:txBody>
                    <a:bodyPr/>
                    <a:lstStyle/>
                    <a:p>
                      <a:pPr marL="0" marR="0">
                        <a:lnSpc>
                          <a:spcPct val="107000"/>
                        </a:lnSpc>
                        <a:spcBef>
                          <a:spcPts val="0"/>
                        </a:spcBef>
                        <a:spcAft>
                          <a:spcPts val="0"/>
                        </a:spcAft>
                      </a:pPr>
                      <a:r>
                        <a:rPr lang="en-US" sz="140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(NEW) % of incoming grant awards that receive no-cost extensions </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US" sz="12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Context/trend</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699"/>
                    </a:solidFill>
                  </a:tcPr>
                </a:tc>
                <a:extLst>
                  <a:ext uri="{0D108BD9-81ED-4DB2-BD59-A6C34878D82A}">
                    <a16:rowId xmlns:a16="http://schemas.microsoft.com/office/drawing/2014/main" val="3021966036"/>
                  </a:ext>
                </a:extLst>
              </a:tr>
              <a:tr h="120015">
                <a:tc rowSpan="6">
                  <a:txBody>
                    <a:bodyPr/>
                    <a:lstStyle/>
                    <a:p>
                      <a:pPr marL="0" marR="0">
                        <a:lnSpc>
                          <a:spcPct val="107000"/>
                        </a:lnSpc>
                        <a:spcBef>
                          <a:spcPts val="0"/>
                        </a:spcBef>
                        <a:spcAft>
                          <a:spcPts val="0"/>
                        </a:spcAft>
                      </a:pPr>
                      <a:r>
                        <a:rPr lang="en-US" sz="1400" b="1"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t>Fundraising &amp; Stewardship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BF8F00"/>
                    </a:solidFill>
                  </a:tcPr>
                </a:tc>
                <a:tc>
                  <a:txBody>
                    <a:bodyPr/>
                    <a:lstStyle/>
                    <a:p>
                      <a:pPr marL="0" marR="0">
                        <a:lnSpc>
                          <a:spcPct val="107000"/>
                        </a:lnSpc>
                        <a:spcBef>
                          <a:spcPts val="0"/>
                        </a:spcBef>
                        <a:spcAft>
                          <a:spcPts val="0"/>
                        </a:spcAft>
                      </a:pPr>
                      <a:r>
                        <a:rPr lang="en-US" sz="140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designated HQ directors or managers meeting with OFDA HQ quarterly</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US" sz="140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80% </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699"/>
                    </a:solidFill>
                  </a:tcPr>
                </a:tc>
                <a:extLst>
                  <a:ext uri="{0D108BD9-81ED-4DB2-BD59-A6C34878D82A}">
                    <a16:rowId xmlns:a16="http://schemas.microsoft.com/office/drawing/2014/main" val="2355389249"/>
                  </a:ext>
                </a:extLst>
              </a:tr>
              <a:tr h="85090">
                <a:tc vMerge="1">
                  <a:txBody>
                    <a:bodyPr/>
                    <a:lstStyle/>
                    <a:p>
                      <a:endParaRPr lang="en-US"/>
                    </a:p>
                  </a:txBody>
                  <a:tcPr/>
                </a:tc>
                <a:tc>
                  <a:txBody>
                    <a:bodyPr/>
                    <a:lstStyle/>
                    <a:p>
                      <a:pPr marL="0" marR="0">
                        <a:lnSpc>
                          <a:spcPct val="107000"/>
                        </a:lnSpc>
                        <a:spcBef>
                          <a:spcPts val="0"/>
                        </a:spcBef>
                        <a:spcAft>
                          <a:spcPts val="0"/>
                        </a:spcAft>
                      </a:pPr>
                      <a:r>
                        <a:rPr lang="en-US" sz="140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delegations meeting with OFDA or USAID Mission quarterly</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US" sz="140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80% </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699"/>
                    </a:solidFill>
                  </a:tcPr>
                </a:tc>
                <a:extLst>
                  <a:ext uri="{0D108BD9-81ED-4DB2-BD59-A6C34878D82A}">
                    <a16:rowId xmlns:a16="http://schemas.microsoft.com/office/drawing/2014/main" val="3940410740"/>
                  </a:ext>
                </a:extLst>
              </a:tr>
              <a:tr h="79375">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MACP funding sustained, as compared to FY18 funding total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US" sz="140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100%</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699"/>
                    </a:solidFill>
                  </a:tcPr>
                </a:tc>
                <a:extLst>
                  <a:ext uri="{0D108BD9-81ED-4DB2-BD59-A6C34878D82A}">
                    <a16:rowId xmlns:a16="http://schemas.microsoft.com/office/drawing/2014/main" val="881234396"/>
                  </a:ext>
                </a:extLst>
              </a:tr>
              <a:tr h="35560">
                <a:tc vMerge="1">
                  <a:txBody>
                    <a:bodyPr/>
                    <a:lstStyle/>
                    <a:p>
                      <a:endParaRPr lang="en-US"/>
                    </a:p>
                  </a:txBody>
                  <a:tcPr/>
                </a:tc>
                <a:tc>
                  <a:txBody>
                    <a:bodyPr/>
                    <a:lstStyle/>
                    <a:p>
                      <a:pPr marL="0" marR="0">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New $ secured from USG and/or Multilateral sources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US" sz="140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XX</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699"/>
                    </a:solidFill>
                  </a:tcPr>
                </a:tc>
                <a:extLst>
                  <a:ext uri="{0D108BD9-81ED-4DB2-BD59-A6C34878D82A}">
                    <a16:rowId xmlns:a16="http://schemas.microsoft.com/office/drawing/2014/main" val="3582659822"/>
                  </a:ext>
                </a:extLst>
              </a:tr>
              <a:tr h="50800">
                <a:tc vMerge="1">
                  <a:txBody>
                    <a:bodyPr/>
                    <a:lstStyle/>
                    <a:p>
                      <a:endParaRPr lang="en-US"/>
                    </a:p>
                  </a:txBody>
                  <a:tcPr/>
                </a:tc>
                <a:tc>
                  <a:txBody>
                    <a:bodyPr/>
                    <a:lstStyle/>
                    <a:p>
                      <a:pPr marL="0" marR="0">
                        <a:lnSpc>
                          <a:spcPct val="107000"/>
                        </a:lnSpc>
                        <a:spcBef>
                          <a:spcPts val="0"/>
                        </a:spcBef>
                        <a:spcAft>
                          <a:spcPts val="0"/>
                        </a:spcAft>
                      </a:pPr>
                      <a:r>
                        <a:rPr lang="en-US" sz="140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 of concept notes and/or proposals submitted by priority countries to pursue new incoming funding </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US" sz="14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XX</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599"/>
                    </a:solidFill>
                  </a:tcPr>
                </a:tc>
                <a:extLst>
                  <a:ext uri="{0D108BD9-81ED-4DB2-BD59-A6C34878D82A}">
                    <a16:rowId xmlns:a16="http://schemas.microsoft.com/office/drawing/2014/main" val="4196922823"/>
                  </a:ext>
                </a:extLst>
              </a:tr>
              <a:tr h="35560">
                <a:tc vMerge="1">
                  <a:txBody>
                    <a:bodyPr/>
                    <a:lstStyle/>
                    <a:p>
                      <a:endParaRPr lang="en-US"/>
                    </a:p>
                  </a:txBody>
                  <a:tcPr/>
                </a:tc>
                <a:tc>
                  <a:txBody>
                    <a:bodyPr/>
                    <a:lstStyle/>
                    <a:p>
                      <a:pPr marL="0" marR="0">
                        <a:lnSpc>
                          <a:spcPct val="107000"/>
                        </a:lnSpc>
                        <a:spcBef>
                          <a:spcPts val="0"/>
                        </a:spcBef>
                        <a:spcAft>
                          <a:spcPts val="0"/>
                        </a:spcAft>
                      </a:pPr>
                      <a:r>
                        <a:rPr lang="en-US" sz="1400">
                          <a:effectLst/>
                          <a:latin typeface="Calibri Light" panose="020F0302020204030204" pitchFamily="34" charset="0"/>
                          <a:ea typeface="Times New Roman" panose="02020603050405020304" pitchFamily="18" charset="0"/>
                          <a:cs typeface="Times New Roman" panose="02020603050405020304" pitchFamily="18" charset="0"/>
                        </a:rPr>
                        <a:t>% of successful proposals out of total submitted (proposal success rate)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699"/>
                    </a:solidFill>
                  </a:tcPr>
                </a:tc>
                <a:tc>
                  <a:txBody>
                    <a:bodyPr/>
                    <a:lstStyle/>
                    <a:p>
                      <a:pPr marL="0" marR="0" algn="r">
                        <a:lnSpc>
                          <a:spcPct val="107000"/>
                        </a:lnSpc>
                        <a:spcBef>
                          <a:spcPts val="0"/>
                        </a:spcBef>
                        <a:spcAft>
                          <a:spcPts val="0"/>
                        </a:spcAft>
                      </a:pPr>
                      <a:r>
                        <a:rPr lang="en-US" sz="14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200" dirty="0">
                          <a:effectLst/>
                          <a:latin typeface="Calibri Light" panose="020F0302020204030204" pitchFamily="34" charset="0"/>
                          <a:ea typeface="Times New Roman" panose="02020603050405020304" pitchFamily="18" charset="0"/>
                          <a:cs typeface="Times New Roman" panose="02020603050405020304" pitchFamily="18" charset="0"/>
                        </a:rPr>
                        <a:t>Context/trend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E599"/>
                    </a:solidFill>
                  </a:tcPr>
                </a:tc>
                <a:extLst>
                  <a:ext uri="{0D108BD9-81ED-4DB2-BD59-A6C34878D82A}">
                    <a16:rowId xmlns:a16="http://schemas.microsoft.com/office/drawing/2014/main" val="484200710"/>
                  </a:ext>
                </a:extLst>
              </a:tr>
            </a:tbl>
          </a:graphicData>
        </a:graphic>
      </p:graphicFrame>
    </p:spTree>
    <p:extLst>
      <p:ext uri="{BB962C8B-B14F-4D97-AF65-F5344CB8AC3E}">
        <p14:creationId xmlns:p14="http://schemas.microsoft.com/office/powerpoint/2010/main" val="2533296546"/>
      </p:ext>
    </p:extLst>
  </p:cSld>
  <p:clrMapOvr>
    <a:masterClrMapping/>
  </p:clrMapOvr>
</p:sld>
</file>

<file path=ppt/theme/theme1.xml><?xml version="1.0" encoding="utf-8"?>
<a:theme xmlns:a="http://schemas.openxmlformats.org/drawingml/2006/main" name="Red Cross Theme">
  <a:themeElements>
    <a:clrScheme name="Custom 1">
      <a:dk1>
        <a:sysClr val="windowText" lastClr="000000"/>
      </a:dk1>
      <a:lt1>
        <a:sysClr val="window" lastClr="FFFFFF"/>
      </a:lt1>
      <a:dk2>
        <a:srgbClr val="000000"/>
      </a:dk2>
      <a:lt2>
        <a:srgbClr val="F8F8F8"/>
      </a:lt2>
      <a:accent1>
        <a:srgbClr val="C80000"/>
      </a:accent1>
      <a:accent2>
        <a:srgbClr val="B2B2B2"/>
      </a:accent2>
      <a:accent3>
        <a:srgbClr val="969696"/>
      </a:accent3>
      <a:accent4>
        <a:srgbClr val="808080"/>
      </a:accent4>
      <a:accent5>
        <a:srgbClr val="5F5F5F"/>
      </a:accent5>
      <a:accent6>
        <a:srgbClr val="3C3E3E"/>
      </a:accent6>
      <a:hlink>
        <a:srgbClr val="1973B1"/>
      </a:hlink>
      <a:folHlink>
        <a:srgbClr val="3D56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08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4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508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4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a816407-3347-4b55-bae3-c297dd0a5413">
      <UserInfo>
        <DisplayName>Anzalone, Jono</DisplayName>
        <AccountId>1003</AccountId>
        <AccountType/>
      </UserInfo>
      <UserInfo>
        <DisplayName>Reese, Nick H.</DisplayName>
        <AccountId>137</AccountId>
        <AccountType/>
      </UserInfo>
      <UserInfo>
        <DisplayName>Mattera, Christopher</DisplayName>
        <AccountId>2401</AccountId>
        <AccountType/>
      </UserInfo>
      <UserInfo>
        <DisplayName>Guadagni, Christian</DisplayName>
        <AccountId>260</AccountId>
        <AccountType/>
      </UserInfo>
      <UserInfo>
        <DisplayName>Craig , Bethany Weaver</DisplayName>
        <AccountId>117</AccountId>
        <AccountType/>
      </UserInfo>
      <UserInfo>
        <DisplayName>Balaguero, Jose</DisplayName>
        <AccountId>331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4A3B0F6B8D8642A11153EC579E6B06" ma:contentTypeVersion="8" ma:contentTypeDescription="Create a new document." ma:contentTypeScope="" ma:versionID="300b0bdd52e8cd003d7265c4579f4df0">
  <xsd:schema xmlns:xsd="http://www.w3.org/2001/XMLSchema" xmlns:xs="http://www.w3.org/2001/XMLSchema" xmlns:p="http://schemas.microsoft.com/office/2006/metadata/properties" xmlns:ns2="6aa1be02-e995-4d24-9e5b-a408db87bbec" xmlns:ns3="1a816407-3347-4b55-bae3-c297dd0a5413" targetNamespace="http://schemas.microsoft.com/office/2006/metadata/properties" ma:root="true" ma:fieldsID="cb18a0347fedb547b472688bf3e3f355" ns2:_="" ns3:_="">
    <xsd:import namespace="6aa1be02-e995-4d24-9e5b-a408db87bbec"/>
    <xsd:import namespace="1a816407-3347-4b55-bae3-c297dd0a54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a1be02-e995-4d24-9e5b-a408db87bbe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816407-3347-4b55-bae3-c297dd0a5413"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FFD766-8D51-4BC9-93A8-56DEE5E6B7B7}">
  <ds:schemaRefs>
    <ds:schemaRef ds:uri="http://schemas.microsoft.com/office/2006/metadata/properties"/>
    <ds:schemaRef ds:uri="http://schemas.microsoft.com/office/infopath/2007/PartnerControls"/>
    <ds:schemaRef ds:uri="1a816407-3347-4b55-bae3-c297dd0a5413"/>
  </ds:schemaRefs>
</ds:datastoreItem>
</file>

<file path=customXml/itemProps2.xml><?xml version="1.0" encoding="utf-8"?>
<ds:datastoreItem xmlns:ds="http://schemas.openxmlformats.org/officeDocument/2006/customXml" ds:itemID="{F90A75F9-3689-49FB-BFD5-17AFFFB6D7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a1be02-e995-4d24-9e5b-a408db87bbec"/>
    <ds:schemaRef ds:uri="1a816407-3347-4b55-bae3-c297dd0a54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078868-B802-4E31-BA1C-221DFD5DD5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3076</TotalTime>
  <Words>1067</Words>
  <Application>Microsoft Office PowerPoint</Application>
  <PresentationFormat>On-screen Show (4:3)</PresentationFormat>
  <Paragraphs>169</Paragraphs>
  <Slides>9</Slides>
  <Notes>9</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Red Cross Theme</vt:lpstr>
      <vt:lpstr>1_Custom Design</vt:lpstr>
      <vt:lpstr>Movement (IFRC, NS) Readiness &amp; Capacity   The American Red Cross supports national society partners and the IFRC/ICRC to further develop their disaster management and social mobilization capacities, and as required works with Movement partners to develop, validate and share tools. </vt:lpstr>
      <vt:lpstr>Community Preparedness  The American Red Cross supports national society partners to help communities to build their knowledge of disasters and vulnerabilities; self-organize and take individual and collective actions to prepare for, respond to, recover from, and where possible, mitigate future disasters; to reinforce their networks and connectedness. </vt:lpstr>
      <vt:lpstr>Response &amp; ISD Readiness  The American Red Cross serves the affected population by providing urgent relief to victims of disasters around the world, including timely and satisfactory RFL Services.  ISD personnel and processes are ready to respond to disasters. </vt:lpstr>
      <vt:lpstr>Recovery  Affected individuals and families are able to address their disaster-caused basic needs while building inclusive, connected, cohesive, healthy communities with access to safe housing and economic opportunities.</vt:lpstr>
      <vt:lpstr>Measles  ISD will contribute towards the eradication of measles and rubella by supporting activities to raise vaccination coverage rates.</vt:lpstr>
      <vt:lpstr>Doctrine, Compliance &amp; Continuous Improvement  ISD has clear doctrine that guides programs and operations, and planning and monitoring standards align individual work to strategic goals while clearly tracking progress, challenges and course corrections.  ISD culture and policies encourage knowledge sharing, learning and use of evidence for planning and adaptive management.</vt:lpstr>
      <vt:lpstr>(Field Only) Doctrine, Compliance &amp; Continuous Improvement  ISD has clear doctrine that guides programs and operations, and planning and monitoring standards align individual work to strategic goals while clearly tracking progress, challenges and course corrections.  ISD culture and policies encourage knowledge sharing, learning and use of evidence for planning and adaptive management.    </vt:lpstr>
      <vt:lpstr>Managerial Effectiveness  Managers ensure personnel deliver on ISD priorities while engaging in two-way communication and supporting team members during organizational change.  ISD aligns and maximizes its human resources and hiring mechanisms to support Strategic Direction 2.0, including maximizing the use of volunteers.</vt:lpstr>
      <vt:lpstr>Financial Management &amp; Sustainability  ISD develops accurate, feasible budgets and monitors financial spending to achieve on-time spending expectations, and ISD cultivates and maintains relationships with donors, Movement members and other partners to mobilize and leverage resources to support ISD’s mission.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Reese, Nick H.</dc:creator>
  <cp:lastModifiedBy>Spivey-Estrada, Marian</cp:lastModifiedBy>
  <cp:revision>79</cp:revision>
  <dcterms:modified xsi:type="dcterms:W3CDTF">2019-05-21T18:13:48Z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0x010100EE4A3B0F6B8D8642A11153EC579E6B06</vt:lpwstr>
  </property>
</Properties>
</file>