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9" r:id="rId5"/>
    <p:sldId id="325" r:id="rId6"/>
    <p:sldId id="330" r:id="rId7"/>
    <p:sldId id="347" r:id="rId8"/>
    <p:sldId id="344" r:id="rId9"/>
    <p:sldId id="342" r:id="rId10"/>
    <p:sldId id="349" r:id="rId11"/>
    <p:sldId id="348" r:id="rId12"/>
  </p:sldIdLst>
  <p:sldSz cx="12192000" cy="6858000"/>
  <p:notesSz cx="6858000" cy="2238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z, Kristin" initials="HK" lastIdx="5" clrIdx="0">
    <p:extLst>
      <p:ext uri="{19B8F6BF-5375-455C-9EA6-DF929625EA0E}">
        <p15:presenceInfo xmlns:p15="http://schemas.microsoft.com/office/powerpoint/2012/main" userId="S-1-5-21-2026909314-1939897469-926709054-188954" providerId="AD"/>
      </p:ext>
    </p:extLst>
  </p:cmAuthor>
  <p:cmAuthor id="2" name="Crumbliss, Amy" initials="CA" lastIdx="47" clrIdx="1">
    <p:extLst>
      <p:ext uri="{19B8F6BF-5375-455C-9EA6-DF929625EA0E}">
        <p15:presenceInfo xmlns:p15="http://schemas.microsoft.com/office/powerpoint/2012/main" userId="S-1-5-21-2026909314-1939897469-926709054-2588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38136-3511-46C2-AF83-1E76C0CE73AE}" type="doc">
      <dgm:prSet loTypeId="urn:microsoft.com/office/officeart/2005/8/layout/gear1" loCatId="relationship" qsTypeId="urn:microsoft.com/office/officeart/2005/8/quickstyle/simple1" qsCatId="simple" csTypeId="urn:microsoft.com/office/officeart/2005/8/colors/accent1_2" csCatId="accent1" phldr="1"/>
      <dgm:spPr/>
    </dgm:pt>
    <dgm:pt modelId="{AE39D861-F5CE-436A-994D-BF38F22A72D8}">
      <dgm:prSet phldrT="[Text]"/>
      <dgm:spPr/>
      <dgm:t>
        <a:bodyPr/>
        <a:lstStyle/>
        <a:p>
          <a:r>
            <a:rPr lang="en-US"/>
            <a:t>Communities enabled to recover</a:t>
          </a:r>
        </a:p>
      </dgm:t>
    </dgm:pt>
    <dgm:pt modelId="{9E6F0695-7CA2-464F-A059-31D4CEDFBC54}" type="parTrans" cxnId="{0A464028-6A7D-4DB0-A7C9-504FA2B1113F}">
      <dgm:prSet/>
      <dgm:spPr/>
      <dgm:t>
        <a:bodyPr/>
        <a:lstStyle/>
        <a:p>
          <a:endParaRPr lang="en-US"/>
        </a:p>
      </dgm:t>
    </dgm:pt>
    <dgm:pt modelId="{E3FAA165-3834-43DD-9788-B49322872E01}" type="sibTrans" cxnId="{0A464028-6A7D-4DB0-A7C9-504FA2B1113F}">
      <dgm:prSet/>
      <dgm:spPr/>
      <dgm:t>
        <a:bodyPr/>
        <a:lstStyle/>
        <a:p>
          <a:endParaRPr lang="en-US"/>
        </a:p>
      </dgm:t>
    </dgm:pt>
    <dgm:pt modelId="{73E1A646-290B-4B54-B3BD-DA02B2298E57}">
      <dgm:prSet phldrT="[Text]"/>
      <dgm:spPr>
        <a:solidFill>
          <a:schemeClr val="accent6"/>
        </a:solidFill>
      </dgm:spPr>
      <dgm:t>
        <a:bodyPr/>
        <a:lstStyle/>
        <a:p>
          <a:r>
            <a:rPr lang="en-US"/>
            <a:t>Communities prepared for future disasters</a:t>
          </a:r>
        </a:p>
      </dgm:t>
    </dgm:pt>
    <dgm:pt modelId="{ED624171-62B0-4118-BDF8-220D6DF7AF1B}" type="parTrans" cxnId="{4EB6FF6D-9508-4388-BB64-31277230D282}">
      <dgm:prSet/>
      <dgm:spPr/>
      <dgm:t>
        <a:bodyPr/>
        <a:lstStyle/>
        <a:p>
          <a:endParaRPr lang="en-US"/>
        </a:p>
      </dgm:t>
    </dgm:pt>
    <dgm:pt modelId="{E95CB3C3-FD85-48A2-9469-2692A661CE4F}" type="sibTrans" cxnId="{4EB6FF6D-9508-4388-BB64-31277230D282}">
      <dgm:prSet/>
      <dgm:spPr/>
      <dgm:t>
        <a:bodyPr/>
        <a:lstStyle/>
        <a:p>
          <a:endParaRPr lang="en-US"/>
        </a:p>
      </dgm:t>
    </dgm:pt>
    <dgm:pt modelId="{E11F919E-D735-4A3D-88E3-5828C158F0E4}">
      <dgm:prSet phldrT="[Text]"/>
      <dgm:spPr>
        <a:solidFill>
          <a:schemeClr val="accent2"/>
        </a:solidFill>
      </dgm:spPr>
      <dgm:t>
        <a:bodyPr/>
        <a:lstStyle/>
        <a:p>
          <a:r>
            <a:rPr lang="en-US"/>
            <a:t>Expanded Movement capacity and reach</a:t>
          </a:r>
        </a:p>
      </dgm:t>
    </dgm:pt>
    <dgm:pt modelId="{F002417D-423B-4FBC-B4CB-3F66D1DA2589}" type="parTrans" cxnId="{8CABDBE0-E670-45E3-BEE6-77E2268FCE36}">
      <dgm:prSet/>
      <dgm:spPr/>
      <dgm:t>
        <a:bodyPr/>
        <a:lstStyle/>
        <a:p>
          <a:endParaRPr lang="en-US"/>
        </a:p>
      </dgm:t>
    </dgm:pt>
    <dgm:pt modelId="{2E95A8C3-296C-4A16-B3AA-FACD6CE89534}" type="sibTrans" cxnId="{8CABDBE0-E670-45E3-BEE6-77E2268FCE36}">
      <dgm:prSet/>
      <dgm:spPr/>
      <dgm:t>
        <a:bodyPr/>
        <a:lstStyle/>
        <a:p>
          <a:endParaRPr lang="en-US"/>
        </a:p>
      </dgm:t>
    </dgm:pt>
    <dgm:pt modelId="{8D457059-0E81-4058-B52F-72A6735088F6}" type="pres">
      <dgm:prSet presAssocID="{C0C38136-3511-46C2-AF83-1E76C0CE73AE}" presName="composite" presStyleCnt="0">
        <dgm:presLayoutVars>
          <dgm:chMax val="3"/>
          <dgm:animLvl val="lvl"/>
          <dgm:resizeHandles val="exact"/>
        </dgm:presLayoutVars>
      </dgm:prSet>
      <dgm:spPr/>
    </dgm:pt>
    <dgm:pt modelId="{BB61854B-38A7-4D3F-A63C-9B6416F0763F}" type="pres">
      <dgm:prSet presAssocID="{AE39D861-F5CE-436A-994D-BF38F22A72D8}" presName="gear1" presStyleLbl="node1" presStyleIdx="0" presStyleCnt="3">
        <dgm:presLayoutVars>
          <dgm:chMax val="1"/>
          <dgm:bulletEnabled val="1"/>
        </dgm:presLayoutVars>
      </dgm:prSet>
      <dgm:spPr/>
    </dgm:pt>
    <dgm:pt modelId="{DEBEBBAC-FE6A-43D1-BB13-3C0B79D2F25C}" type="pres">
      <dgm:prSet presAssocID="{AE39D861-F5CE-436A-994D-BF38F22A72D8}" presName="gear1srcNode" presStyleLbl="node1" presStyleIdx="0" presStyleCnt="3"/>
      <dgm:spPr/>
    </dgm:pt>
    <dgm:pt modelId="{6F3B4036-D07F-4421-A839-DBBBAA6DC87F}" type="pres">
      <dgm:prSet presAssocID="{AE39D861-F5CE-436A-994D-BF38F22A72D8}" presName="gear1dstNode" presStyleLbl="node1" presStyleIdx="0" presStyleCnt="3"/>
      <dgm:spPr/>
    </dgm:pt>
    <dgm:pt modelId="{F2678BF9-C047-418E-B980-35FE05658088}" type="pres">
      <dgm:prSet presAssocID="{73E1A646-290B-4B54-B3BD-DA02B2298E57}" presName="gear2" presStyleLbl="node1" presStyleIdx="1" presStyleCnt="3">
        <dgm:presLayoutVars>
          <dgm:chMax val="1"/>
          <dgm:bulletEnabled val="1"/>
        </dgm:presLayoutVars>
      </dgm:prSet>
      <dgm:spPr/>
    </dgm:pt>
    <dgm:pt modelId="{E4698145-05A0-47A5-A7C9-4338EFA488C9}" type="pres">
      <dgm:prSet presAssocID="{73E1A646-290B-4B54-B3BD-DA02B2298E57}" presName="gear2srcNode" presStyleLbl="node1" presStyleIdx="1" presStyleCnt="3"/>
      <dgm:spPr/>
    </dgm:pt>
    <dgm:pt modelId="{1BAD1E07-BC23-409C-95DA-4949B283A535}" type="pres">
      <dgm:prSet presAssocID="{73E1A646-290B-4B54-B3BD-DA02B2298E57}" presName="gear2dstNode" presStyleLbl="node1" presStyleIdx="1" presStyleCnt="3"/>
      <dgm:spPr/>
    </dgm:pt>
    <dgm:pt modelId="{CEF0848F-A5FD-47EE-B0C6-EAA296181246}" type="pres">
      <dgm:prSet presAssocID="{E11F919E-D735-4A3D-88E3-5828C158F0E4}" presName="gear3" presStyleLbl="node1" presStyleIdx="2" presStyleCnt="3"/>
      <dgm:spPr/>
    </dgm:pt>
    <dgm:pt modelId="{D6CBAF84-FC25-4C98-9DA8-FD27BB1A9CED}" type="pres">
      <dgm:prSet presAssocID="{E11F919E-D735-4A3D-88E3-5828C158F0E4}" presName="gear3tx" presStyleLbl="node1" presStyleIdx="2" presStyleCnt="3">
        <dgm:presLayoutVars>
          <dgm:chMax val="1"/>
          <dgm:bulletEnabled val="1"/>
        </dgm:presLayoutVars>
      </dgm:prSet>
      <dgm:spPr/>
    </dgm:pt>
    <dgm:pt modelId="{26EAF636-6466-47A8-8C2B-370B37D5F9B4}" type="pres">
      <dgm:prSet presAssocID="{E11F919E-D735-4A3D-88E3-5828C158F0E4}" presName="gear3srcNode" presStyleLbl="node1" presStyleIdx="2" presStyleCnt="3"/>
      <dgm:spPr/>
    </dgm:pt>
    <dgm:pt modelId="{951AA18A-D423-4E7C-AB10-055127570398}" type="pres">
      <dgm:prSet presAssocID="{E11F919E-D735-4A3D-88E3-5828C158F0E4}" presName="gear3dstNode" presStyleLbl="node1" presStyleIdx="2" presStyleCnt="3"/>
      <dgm:spPr/>
    </dgm:pt>
    <dgm:pt modelId="{258897C6-6F1F-4A5E-8DBB-ED0B8F18D037}" type="pres">
      <dgm:prSet presAssocID="{E3FAA165-3834-43DD-9788-B49322872E01}" presName="connector1" presStyleLbl="sibTrans2D1" presStyleIdx="0" presStyleCnt="3"/>
      <dgm:spPr/>
    </dgm:pt>
    <dgm:pt modelId="{5B57E6B3-44CC-49C9-89D8-090D50B9051A}" type="pres">
      <dgm:prSet presAssocID="{E95CB3C3-FD85-48A2-9469-2692A661CE4F}" presName="connector2" presStyleLbl="sibTrans2D1" presStyleIdx="1" presStyleCnt="3"/>
      <dgm:spPr/>
    </dgm:pt>
    <dgm:pt modelId="{8453E27C-62C0-4890-9A9E-D90B35EF3729}" type="pres">
      <dgm:prSet presAssocID="{2E95A8C3-296C-4A16-B3AA-FACD6CE89534}" presName="connector3" presStyleLbl="sibTrans2D1" presStyleIdx="2" presStyleCnt="3"/>
      <dgm:spPr/>
    </dgm:pt>
  </dgm:ptLst>
  <dgm:cxnLst>
    <dgm:cxn modelId="{648B3F09-6285-424A-8B6D-20A404C3EAE7}" type="presOf" srcId="{E11F919E-D735-4A3D-88E3-5828C158F0E4}" destId="{CEF0848F-A5FD-47EE-B0C6-EAA296181246}" srcOrd="0" destOrd="0" presId="urn:microsoft.com/office/officeart/2005/8/layout/gear1"/>
    <dgm:cxn modelId="{071E990F-725D-4CF8-AAB4-429E4B6051B2}" type="presOf" srcId="{E95CB3C3-FD85-48A2-9469-2692A661CE4F}" destId="{5B57E6B3-44CC-49C9-89D8-090D50B9051A}" srcOrd="0" destOrd="0" presId="urn:microsoft.com/office/officeart/2005/8/layout/gear1"/>
    <dgm:cxn modelId="{3A10B215-33A6-4003-AE98-49DF807E9AC9}" type="presOf" srcId="{E11F919E-D735-4A3D-88E3-5828C158F0E4}" destId="{951AA18A-D423-4E7C-AB10-055127570398}" srcOrd="3" destOrd="0" presId="urn:microsoft.com/office/officeart/2005/8/layout/gear1"/>
    <dgm:cxn modelId="{0A464028-6A7D-4DB0-A7C9-504FA2B1113F}" srcId="{C0C38136-3511-46C2-AF83-1E76C0CE73AE}" destId="{AE39D861-F5CE-436A-994D-BF38F22A72D8}" srcOrd="0" destOrd="0" parTransId="{9E6F0695-7CA2-464F-A059-31D4CEDFBC54}" sibTransId="{E3FAA165-3834-43DD-9788-B49322872E01}"/>
    <dgm:cxn modelId="{2D2EF129-E9DD-40AB-B091-EE0ECF0C2D4F}" type="presOf" srcId="{2E95A8C3-296C-4A16-B3AA-FACD6CE89534}" destId="{8453E27C-62C0-4890-9A9E-D90B35EF3729}" srcOrd="0" destOrd="0" presId="urn:microsoft.com/office/officeart/2005/8/layout/gear1"/>
    <dgm:cxn modelId="{4C4ED037-CD3E-4F85-AA62-9BA60201A5BF}" type="presOf" srcId="{73E1A646-290B-4B54-B3BD-DA02B2298E57}" destId="{E4698145-05A0-47A5-A7C9-4338EFA488C9}" srcOrd="1" destOrd="0" presId="urn:microsoft.com/office/officeart/2005/8/layout/gear1"/>
    <dgm:cxn modelId="{8E060B3A-FFBA-4CAE-9F6C-A8F2C5ECD6BE}" type="presOf" srcId="{C0C38136-3511-46C2-AF83-1E76C0CE73AE}" destId="{8D457059-0E81-4058-B52F-72A6735088F6}" srcOrd="0" destOrd="0" presId="urn:microsoft.com/office/officeart/2005/8/layout/gear1"/>
    <dgm:cxn modelId="{71252468-97FA-4230-98FF-4BEBF5C2E48E}" type="presOf" srcId="{73E1A646-290B-4B54-B3BD-DA02B2298E57}" destId="{F2678BF9-C047-418E-B980-35FE05658088}" srcOrd="0" destOrd="0" presId="urn:microsoft.com/office/officeart/2005/8/layout/gear1"/>
    <dgm:cxn modelId="{4EB6FF6D-9508-4388-BB64-31277230D282}" srcId="{C0C38136-3511-46C2-AF83-1E76C0CE73AE}" destId="{73E1A646-290B-4B54-B3BD-DA02B2298E57}" srcOrd="1" destOrd="0" parTransId="{ED624171-62B0-4118-BDF8-220D6DF7AF1B}" sibTransId="{E95CB3C3-FD85-48A2-9469-2692A661CE4F}"/>
    <dgm:cxn modelId="{B3E06382-BF39-4002-91B1-176D1DEC23DA}" type="presOf" srcId="{E11F919E-D735-4A3D-88E3-5828C158F0E4}" destId="{D6CBAF84-FC25-4C98-9DA8-FD27BB1A9CED}" srcOrd="1" destOrd="0" presId="urn:microsoft.com/office/officeart/2005/8/layout/gear1"/>
    <dgm:cxn modelId="{9E8D96AA-8963-4E5B-9960-C3195CBC8FFC}" type="presOf" srcId="{AE39D861-F5CE-436A-994D-BF38F22A72D8}" destId="{BB61854B-38A7-4D3F-A63C-9B6416F0763F}" srcOrd="0" destOrd="0" presId="urn:microsoft.com/office/officeart/2005/8/layout/gear1"/>
    <dgm:cxn modelId="{983570AC-6424-49D1-BC81-89636BACE850}" type="presOf" srcId="{E11F919E-D735-4A3D-88E3-5828C158F0E4}" destId="{26EAF636-6466-47A8-8C2B-370B37D5F9B4}" srcOrd="2" destOrd="0" presId="urn:microsoft.com/office/officeart/2005/8/layout/gear1"/>
    <dgm:cxn modelId="{282C66CC-2B27-4A36-B0BD-63E19387606F}" type="presOf" srcId="{73E1A646-290B-4B54-B3BD-DA02B2298E57}" destId="{1BAD1E07-BC23-409C-95DA-4949B283A535}" srcOrd="2" destOrd="0" presId="urn:microsoft.com/office/officeart/2005/8/layout/gear1"/>
    <dgm:cxn modelId="{54170AD5-9ECF-43C4-BCAD-6F0DF936C7B8}" type="presOf" srcId="{AE39D861-F5CE-436A-994D-BF38F22A72D8}" destId="{DEBEBBAC-FE6A-43D1-BB13-3C0B79D2F25C}" srcOrd="1" destOrd="0" presId="urn:microsoft.com/office/officeart/2005/8/layout/gear1"/>
    <dgm:cxn modelId="{8CABDBE0-E670-45E3-BEE6-77E2268FCE36}" srcId="{C0C38136-3511-46C2-AF83-1E76C0CE73AE}" destId="{E11F919E-D735-4A3D-88E3-5828C158F0E4}" srcOrd="2" destOrd="0" parTransId="{F002417D-423B-4FBC-B4CB-3F66D1DA2589}" sibTransId="{2E95A8C3-296C-4A16-B3AA-FACD6CE89534}"/>
    <dgm:cxn modelId="{C9A307E7-6A35-4B70-A53C-6B0C9C1C4D3E}" type="presOf" srcId="{AE39D861-F5CE-436A-994D-BF38F22A72D8}" destId="{6F3B4036-D07F-4421-A839-DBBBAA6DC87F}" srcOrd="2" destOrd="0" presId="urn:microsoft.com/office/officeart/2005/8/layout/gear1"/>
    <dgm:cxn modelId="{2547E9E9-3BC1-470A-AF11-5BEF030AD3AC}" type="presOf" srcId="{E3FAA165-3834-43DD-9788-B49322872E01}" destId="{258897C6-6F1F-4A5E-8DBB-ED0B8F18D037}" srcOrd="0" destOrd="0" presId="urn:microsoft.com/office/officeart/2005/8/layout/gear1"/>
    <dgm:cxn modelId="{061167E9-71D4-4479-8541-2FDA366062C4}" type="presParOf" srcId="{8D457059-0E81-4058-B52F-72A6735088F6}" destId="{BB61854B-38A7-4D3F-A63C-9B6416F0763F}" srcOrd="0" destOrd="0" presId="urn:microsoft.com/office/officeart/2005/8/layout/gear1"/>
    <dgm:cxn modelId="{9D4C7B27-4DC2-4EE9-926B-7EE0129DF42E}" type="presParOf" srcId="{8D457059-0E81-4058-B52F-72A6735088F6}" destId="{DEBEBBAC-FE6A-43D1-BB13-3C0B79D2F25C}" srcOrd="1" destOrd="0" presId="urn:microsoft.com/office/officeart/2005/8/layout/gear1"/>
    <dgm:cxn modelId="{647DCC6A-93F2-40A7-BC0A-4C854F195EDE}" type="presParOf" srcId="{8D457059-0E81-4058-B52F-72A6735088F6}" destId="{6F3B4036-D07F-4421-A839-DBBBAA6DC87F}" srcOrd="2" destOrd="0" presId="urn:microsoft.com/office/officeart/2005/8/layout/gear1"/>
    <dgm:cxn modelId="{A838656B-19C0-44EF-8A88-9011EF56221C}" type="presParOf" srcId="{8D457059-0E81-4058-B52F-72A6735088F6}" destId="{F2678BF9-C047-418E-B980-35FE05658088}" srcOrd="3" destOrd="0" presId="urn:microsoft.com/office/officeart/2005/8/layout/gear1"/>
    <dgm:cxn modelId="{C828F3E4-8D10-4961-AD56-C5FEEA01B04E}" type="presParOf" srcId="{8D457059-0E81-4058-B52F-72A6735088F6}" destId="{E4698145-05A0-47A5-A7C9-4338EFA488C9}" srcOrd="4" destOrd="0" presId="urn:microsoft.com/office/officeart/2005/8/layout/gear1"/>
    <dgm:cxn modelId="{422A60EF-4B9B-48DC-A0AB-676BC143D62C}" type="presParOf" srcId="{8D457059-0E81-4058-B52F-72A6735088F6}" destId="{1BAD1E07-BC23-409C-95DA-4949B283A535}" srcOrd="5" destOrd="0" presId="urn:microsoft.com/office/officeart/2005/8/layout/gear1"/>
    <dgm:cxn modelId="{6559F4DC-0116-467E-92AF-E2989CB547B7}" type="presParOf" srcId="{8D457059-0E81-4058-B52F-72A6735088F6}" destId="{CEF0848F-A5FD-47EE-B0C6-EAA296181246}" srcOrd="6" destOrd="0" presId="urn:microsoft.com/office/officeart/2005/8/layout/gear1"/>
    <dgm:cxn modelId="{53EA336E-29AF-49A3-BC90-0DB69C0005D8}" type="presParOf" srcId="{8D457059-0E81-4058-B52F-72A6735088F6}" destId="{D6CBAF84-FC25-4C98-9DA8-FD27BB1A9CED}" srcOrd="7" destOrd="0" presId="urn:microsoft.com/office/officeart/2005/8/layout/gear1"/>
    <dgm:cxn modelId="{95621B9E-C0F7-4BBA-A7DD-586D0B91D609}" type="presParOf" srcId="{8D457059-0E81-4058-B52F-72A6735088F6}" destId="{26EAF636-6466-47A8-8C2B-370B37D5F9B4}" srcOrd="8" destOrd="0" presId="urn:microsoft.com/office/officeart/2005/8/layout/gear1"/>
    <dgm:cxn modelId="{0AED97E2-6CF9-4E03-8EB4-45A85AB41C8F}" type="presParOf" srcId="{8D457059-0E81-4058-B52F-72A6735088F6}" destId="{951AA18A-D423-4E7C-AB10-055127570398}" srcOrd="9" destOrd="0" presId="urn:microsoft.com/office/officeart/2005/8/layout/gear1"/>
    <dgm:cxn modelId="{B6875D35-7390-4356-8243-F5761E531FF2}" type="presParOf" srcId="{8D457059-0E81-4058-B52F-72A6735088F6}" destId="{258897C6-6F1F-4A5E-8DBB-ED0B8F18D037}" srcOrd="10" destOrd="0" presId="urn:microsoft.com/office/officeart/2005/8/layout/gear1"/>
    <dgm:cxn modelId="{7B67918D-3C66-44ED-A9AE-8F98CD7F18BC}" type="presParOf" srcId="{8D457059-0E81-4058-B52F-72A6735088F6}" destId="{5B57E6B3-44CC-49C9-89D8-090D50B9051A}" srcOrd="11" destOrd="0" presId="urn:microsoft.com/office/officeart/2005/8/layout/gear1"/>
    <dgm:cxn modelId="{2D049688-3350-4C99-B24D-A586D860BD69}" type="presParOf" srcId="{8D457059-0E81-4058-B52F-72A6735088F6}" destId="{8453E27C-62C0-4890-9A9E-D90B35EF372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1854B-38A7-4D3F-A63C-9B6416F0763F}">
      <dsp:nvSpPr>
        <dsp:cNvPr id="0" name=""/>
        <dsp:cNvSpPr/>
      </dsp:nvSpPr>
      <dsp:spPr>
        <a:xfrm>
          <a:off x="3876717" y="2938977"/>
          <a:ext cx="3592084" cy="3592084"/>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Communities enabled to recover</a:t>
          </a:r>
        </a:p>
      </dsp:txBody>
      <dsp:txXfrm>
        <a:off x="4598886" y="3780406"/>
        <a:ext cx="2147746" cy="1846405"/>
      </dsp:txXfrm>
    </dsp:sp>
    <dsp:sp modelId="{F2678BF9-C047-418E-B980-35FE05658088}">
      <dsp:nvSpPr>
        <dsp:cNvPr id="0" name=""/>
        <dsp:cNvSpPr/>
      </dsp:nvSpPr>
      <dsp:spPr>
        <a:xfrm>
          <a:off x="1786777" y="2089939"/>
          <a:ext cx="2612424" cy="2612424"/>
        </a:xfrm>
        <a:prstGeom prst="gear6">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Communities prepared for future disasters</a:t>
          </a:r>
        </a:p>
      </dsp:txBody>
      <dsp:txXfrm>
        <a:off x="2444463" y="2751600"/>
        <a:ext cx="1297052" cy="1289102"/>
      </dsp:txXfrm>
    </dsp:sp>
    <dsp:sp modelId="{CEF0848F-A5FD-47EE-B0C6-EAA296181246}">
      <dsp:nvSpPr>
        <dsp:cNvPr id="0" name=""/>
        <dsp:cNvSpPr/>
      </dsp:nvSpPr>
      <dsp:spPr>
        <a:xfrm rot="20700000">
          <a:off x="3250002" y="287633"/>
          <a:ext cx="2559643" cy="2559643"/>
        </a:xfrm>
        <a:prstGeom prst="gear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Expanded Movement capacity and reach</a:t>
          </a:r>
        </a:p>
      </dsp:txBody>
      <dsp:txXfrm rot="-20700000">
        <a:off x="3811406" y="849038"/>
        <a:ext cx="1436833" cy="1436833"/>
      </dsp:txXfrm>
    </dsp:sp>
    <dsp:sp modelId="{258897C6-6F1F-4A5E-8DBB-ED0B8F18D037}">
      <dsp:nvSpPr>
        <dsp:cNvPr id="0" name=""/>
        <dsp:cNvSpPr/>
      </dsp:nvSpPr>
      <dsp:spPr>
        <a:xfrm>
          <a:off x="3626923" y="2381783"/>
          <a:ext cx="4597867" cy="4597867"/>
        </a:xfrm>
        <a:prstGeom prst="circularArrow">
          <a:avLst>
            <a:gd name="adj1" fmla="val 4688"/>
            <a:gd name="adj2" fmla="val 299029"/>
            <a:gd name="adj3" fmla="val 2553394"/>
            <a:gd name="adj4" fmla="val 1578329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57E6B3-44CC-49C9-89D8-090D50B9051A}">
      <dsp:nvSpPr>
        <dsp:cNvPr id="0" name=""/>
        <dsp:cNvSpPr/>
      </dsp:nvSpPr>
      <dsp:spPr>
        <a:xfrm>
          <a:off x="1324122" y="1501880"/>
          <a:ext cx="3340638" cy="334063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53E27C-62C0-4890-9A9E-D90B35EF3729}">
      <dsp:nvSpPr>
        <dsp:cNvPr id="0" name=""/>
        <dsp:cNvSpPr/>
      </dsp:nvSpPr>
      <dsp:spPr>
        <a:xfrm>
          <a:off x="2657930" y="-283053"/>
          <a:ext cx="3601880" cy="360188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F25DE-B109-484D-A7BE-BF1C57549F08}"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BCB46-C594-432A-A3EC-99F5660C569D}" type="slidenum">
              <a:rPr lang="en-US" smtClean="0"/>
              <a:t>‹#›</a:t>
            </a:fld>
            <a:endParaRPr lang="en-US"/>
          </a:p>
        </p:txBody>
      </p:sp>
    </p:spTree>
    <p:extLst>
      <p:ext uri="{BB962C8B-B14F-4D97-AF65-F5344CB8AC3E}">
        <p14:creationId xmlns:p14="http://schemas.microsoft.com/office/powerpoint/2010/main" val="206974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EBCB46-C594-432A-A3EC-99F5660C569D}" type="slidenum">
              <a:rPr lang="en-US" smtClean="0"/>
              <a:t>1</a:t>
            </a:fld>
            <a:endParaRPr lang="en-US"/>
          </a:p>
        </p:txBody>
      </p:sp>
    </p:spTree>
    <p:extLst>
      <p:ext uri="{BB962C8B-B14F-4D97-AF65-F5344CB8AC3E}">
        <p14:creationId xmlns:p14="http://schemas.microsoft.com/office/powerpoint/2010/main" val="824213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Though we have adopted the name from the domestic program essentials doctrine, we’ve long had this element in our </a:t>
            </a:r>
            <a:r>
              <a:rPr lang="en-US" err="1"/>
              <a:t>ToC</a:t>
            </a:r>
            <a:r>
              <a:rPr lang="en-US"/>
              <a:t> to </a:t>
            </a:r>
            <a:r>
              <a:rPr lang="en-US" b="1"/>
              <a:t>capture the key operational considerations when setting up a recovery program and deciding what </a:t>
            </a:r>
            <a:r>
              <a:rPr lang="en-US" b="1" err="1"/>
              <a:t>AmCross’s</a:t>
            </a:r>
            <a:r>
              <a:rPr lang="en-US" b="1"/>
              <a:t> role will be</a:t>
            </a:r>
            <a:r>
              <a:rPr lang="en-US"/>
              <a:t>. We’ve decided to capture these considerations in a sequential step-by-step way. </a:t>
            </a:r>
            <a:r>
              <a:rPr lang="en-US" b="1"/>
              <a:t>The first step is verifying assumptions</a:t>
            </a:r>
            <a:r>
              <a:rPr lang="en-US"/>
              <a:t>. Assumptions are a critical element in theories of change and it’s important at the beginning of any new recovery program to review these to determine if they hold true or not. If one or more are not true, then we will not be able to move forward with a recovery program. There are dozens of assumptions that could be listed, but we’ve had hours of discussion to narrow them down to four key, high-level assumptions. They are… [read them all]. </a:t>
            </a:r>
          </a:p>
          <a:p>
            <a:endParaRPr lang="en-US"/>
          </a:p>
          <a:p>
            <a:r>
              <a:rPr lang="en-US"/>
              <a:t>If all four assumptions hold true, then we advance to</a:t>
            </a:r>
            <a:r>
              <a:rPr lang="en-US" b="1"/>
              <a:t> step 2: determine scope and scale of recovery support. This step captures four key activities we need to complete to bring us to four decision points</a:t>
            </a:r>
            <a:r>
              <a:rPr lang="en-US"/>
              <a:t>. We need to… [read activity boxes]. Which will allows us to make decisions on… [read decision points]</a:t>
            </a:r>
            <a:endParaRPr lang="en-US">
              <a:cs typeface="Calibri"/>
            </a:endParaRPr>
          </a:p>
          <a:p>
            <a:endParaRPr lang="en-US"/>
          </a:p>
          <a:p>
            <a:r>
              <a:rPr lang="en-US"/>
              <a:t>Then we move to </a:t>
            </a:r>
            <a:r>
              <a:rPr lang="en-US" b="1"/>
              <a:t>step 3 where we determine </a:t>
            </a:r>
            <a:r>
              <a:rPr lang="en-US" b="1" err="1"/>
              <a:t>AmCross’s</a:t>
            </a:r>
            <a:r>
              <a:rPr lang="en-US" b="1"/>
              <a:t> operational modality.</a:t>
            </a:r>
            <a:r>
              <a:rPr lang="en-US"/>
              <a:t> The options are 1) strengthen the bilateral relationship with the host national society, 2) contribute to Movement recovery coordination options, and 3) if the scope of the disaster exceeds the capacity of the host national society, we will formalize partnerships to engage complementary skills and access local knowledge.</a:t>
            </a:r>
            <a:endParaRPr lang="en-US">
              <a:cs typeface="Calibri"/>
            </a:endParaRPr>
          </a:p>
          <a:p>
            <a:endParaRPr lang="en-US"/>
          </a:p>
          <a:p>
            <a:r>
              <a:rPr lang="en-US"/>
              <a:t>Then we go to </a:t>
            </a:r>
            <a:r>
              <a:rPr lang="en-US" b="1"/>
              <a:t>step 4 where we begin community assessments and design the interventions.</a:t>
            </a:r>
            <a:endParaRPr lang="en-US" b="1">
              <a:cs typeface="Calibri"/>
            </a:endParaRPr>
          </a:p>
        </p:txBody>
      </p:sp>
      <p:sp>
        <p:nvSpPr>
          <p:cNvPr id="4" name="Slide Number Placeholder 3"/>
          <p:cNvSpPr>
            <a:spLocks noGrp="1"/>
          </p:cNvSpPr>
          <p:nvPr>
            <p:ph type="sldNum" sz="quarter" idx="10"/>
          </p:nvPr>
        </p:nvSpPr>
        <p:spPr/>
        <p:txBody>
          <a:bodyPr/>
          <a:lstStyle/>
          <a:p>
            <a:fld id="{4FEBCB46-C594-432A-A3EC-99F5660C569D}" type="slidenum">
              <a:rPr lang="en-US" smtClean="0"/>
              <a:t>2</a:t>
            </a:fld>
            <a:endParaRPr lang="en-US"/>
          </a:p>
        </p:txBody>
      </p:sp>
    </p:spTree>
    <p:extLst>
      <p:ext uri="{BB962C8B-B14F-4D97-AF65-F5344CB8AC3E}">
        <p14:creationId xmlns:p14="http://schemas.microsoft.com/office/powerpoint/2010/main" val="284497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a:p>
            <a:r>
              <a:rPr lang="en-US" b="1"/>
              <a:t>This slide captures the critical elements of programming that should be a part of all our recovery projects</a:t>
            </a:r>
            <a:r>
              <a:rPr lang="en-US"/>
              <a:t>. Throughout our discussions to build out the </a:t>
            </a:r>
            <a:r>
              <a:rPr lang="en-US" err="1"/>
              <a:t>ToC</a:t>
            </a:r>
            <a:r>
              <a:rPr lang="en-US"/>
              <a:t>, it became apparent that we needed an element in the </a:t>
            </a:r>
            <a:r>
              <a:rPr lang="en-US" err="1"/>
              <a:t>ToC</a:t>
            </a:r>
            <a:r>
              <a:rPr lang="en-US"/>
              <a:t> to capture critical pieces of programming that should be consistently implemented across all projects, regardless of sector or ultimate outcome sought. We decided on inclusion, which is now being call PGI in the Movement, and CEA. We have taken them a step further by adding boxes underneath that capture exactly what we will do in PGI and CEA. The third box: data-driven decision making and continuous learning came out of other discussions across the wider department and we included it in order to align ourselves with ISD-wide thinking.</a:t>
            </a:r>
            <a:endParaRPr lang="en-US">
              <a:cs typeface="Calibri"/>
            </a:endParaRPr>
          </a:p>
        </p:txBody>
      </p:sp>
      <p:sp>
        <p:nvSpPr>
          <p:cNvPr id="4" name="Slide Number Placeholder 3"/>
          <p:cNvSpPr>
            <a:spLocks noGrp="1"/>
          </p:cNvSpPr>
          <p:nvPr>
            <p:ph type="sldNum" sz="quarter" idx="10"/>
          </p:nvPr>
        </p:nvSpPr>
        <p:spPr/>
        <p:txBody>
          <a:bodyPr/>
          <a:lstStyle/>
          <a:p>
            <a:fld id="{4FEBCB46-C594-432A-A3EC-99F5660C569D}" type="slidenum">
              <a:rPr lang="en-US" smtClean="0"/>
              <a:t>3</a:t>
            </a:fld>
            <a:endParaRPr lang="en-US"/>
          </a:p>
        </p:txBody>
      </p:sp>
    </p:spTree>
    <p:extLst>
      <p:ext uri="{BB962C8B-B14F-4D97-AF65-F5344CB8AC3E}">
        <p14:creationId xmlns:p14="http://schemas.microsoft.com/office/powerpoint/2010/main" val="341343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visualization ideas</a:t>
            </a:r>
            <a:r>
              <a:rPr lang="en-US">
                <a:cs typeface="Calibri"/>
              </a:rPr>
              <a:t> to convey interplay among objectives</a:t>
            </a:r>
            <a:endParaRPr lang="en-US"/>
          </a:p>
        </p:txBody>
      </p:sp>
      <p:sp>
        <p:nvSpPr>
          <p:cNvPr id="4" name="Slide Number Placeholder 3"/>
          <p:cNvSpPr>
            <a:spLocks noGrp="1"/>
          </p:cNvSpPr>
          <p:nvPr>
            <p:ph type="sldNum" sz="quarter" idx="10"/>
          </p:nvPr>
        </p:nvSpPr>
        <p:spPr/>
        <p:txBody>
          <a:bodyPr/>
          <a:lstStyle/>
          <a:p>
            <a:fld id="{4FEBCB46-C594-432A-A3EC-99F5660C569D}" type="slidenum">
              <a:rPr lang="en-US" smtClean="0"/>
              <a:t>4</a:t>
            </a:fld>
            <a:endParaRPr lang="en-US"/>
          </a:p>
        </p:txBody>
      </p:sp>
    </p:spTree>
    <p:extLst>
      <p:ext uri="{BB962C8B-B14F-4D97-AF65-F5344CB8AC3E}">
        <p14:creationId xmlns:p14="http://schemas.microsoft.com/office/powerpoint/2010/main" val="148056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matched the format and colors of the preparedness pillar’s </a:t>
            </a:r>
            <a:r>
              <a:rPr lang="en-US" err="1"/>
              <a:t>ToC</a:t>
            </a:r>
            <a:r>
              <a:rPr lang="en-US"/>
              <a:t>. This slide summarizes at a high level the content in the recovery ToC. </a:t>
            </a:r>
          </a:p>
          <a:p>
            <a:endParaRPr lang="en-US"/>
          </a:p>
        </p:txBody>
      </p:sp>
      <p:sp>
        <p:nvSpPr>
          <p:cNvPr id="4" name="Slide Number Placeholder 3"/>
          <p:cNvSpPr>
            <a:spLocks noGrp="1"/>
          </p:cNvSpPr>
          <p:nvPr>
            <p:ph type="sldNum" sz="quarter" idx="10"/>
          </p:nvPr>
        </p:nvSpPr>
        <p:spPr/>
        <p:txBody>
          <a:bodyPr/>
          <a:lstStyle/>
          <a:p>
            <a:fld id="{F2CB979D-1406-4FB0-A5FC-2A538CD300B4}" type="slidenum">
              <a:rPr lang="en-US" smtClean="0"/>
              <a:t>5</a:t>
            </a:fld>
            <a:endParaRPr lang="en-US"/>
          </a:p>
        </p:txBody>
      </p:sp>
    </p:spTree>
    <p:extLst>
      <p:ext uri="{BB962C8B-B14F-4D97-AF65-F5344CB8AC3E}">
        <p14:creationId xmlns:p14="http://schemas.microsoft.com/office/powerpoint/2010/main" val="416686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a deep dive into the </a:t>
            </a:r>
            <a:r>
              <a:rPr lang="en-US" b="1"/>
              <a:t>content of strategic objective 1. </a:t>
            </a:r>
            <a:r>
              <a:rPr lang="en-US"/>
              <a:t>The different levels are: overall strategic objective (at the top), primary outcomes (in orange), secondary outcomes (in light orange), and activity boxes (in grey). The arrows show the connection and causality between the boxes. When we’re setting up new recovery programs, we need details about what activities we do in recovery to reach our high-level outcomes and objectives. </a:t>
            </a:r>
          </a:p>
          <a:p>
            <a:endParaRPr lang="en-US"/>
          </a:p>
          <a:p>
            <a:r>
              <a:rPr lang="en-US"/>
              <a:t>Here we have the two primary outcomes under this objective: expanded recovery capacity and reach of Movement, and NSD. The next two levels are the secondary outcomes in light orange and the activity boxes in grey, which capture specifically how we contribute to these two outcomes in recovery. You’ll see we don’t include the full breadth of NSD, but we call out what NSD looks like a recovery program.</a:t>
            </a:r>
          </a:p>
        </p:txBody>
      </p:sp>
      <p:sp>
        <p:nvSpPr>
          <p:cNvPr id="4" name="Slide Number Placeholder 3"/>
          <p:cNvSpPr>
            <a:spLocks noGrp="1"/>
          </p:cNvSpPr>
          <p:nvPr>
            <p:ph type="sldNum" sz="quarter" idx="10"/>
          </p:nvPr>
        </p:nvSpPr>
        <p:spPr/>
        <p:txBody>
          <a:bodyPr/>
          <a:lstStyle/>
          <a:p>
            <a:fld id="{4FEBCB46-C594-432A-A3EC-99F5660C569D}" type="slidenum">
              <a:rPr lang="en-US" smtClean="0"/>
              <a:t>6</a:t>
            </a:fld>
            <a:endParaRPr lang="en-US"/>
          </a:p>
        </p:txBody>
      </p:sp>
    </p:spTree>
    <p:extLst>
      <p:ext uri="{BB962C8B-B14F-4D97-AF65-F5344CB8AC3E}">
        <p14:creationId xmlns:p14="http://schemas.microsoft.com/office/powerpoint/2010/main" val="146092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*Pre-disaster preparedness activities and post-disaster relief efforts contribute to reaching this strategic objective. Since this is the long-term objective for a community’s recovery, the outcomes and activities detailed here should be referenced during the relief phase.*</a:t>
            </a:r>
          </a:p>
          <a:p>
            <a:endParaRPr lang="en-US"/>
          </a:p>
          <a:p>
            <a:r>
              <a:rPr lang="en-US"/>
              <a:t>This slide is a </a:t>
            </a:r>
            <a:r>
              <a:rPr lang="en-US" b="1"/>
              <a:t>deeper dive into the content of strategic objective 1</a:t>
            </a:r>
            <a:r>
              <a:rPr lang="en-US"/>
              <a:t>. To provide an example of how the activity boxes connect to higher outcomes: Take the “Affected individuals have access to safe community infrastructure and essential services” secondary outcome, which leads to the shelter and settlements primary outcome, - there are lots of ways this secondary outcome can be accomplished, which we’ve called out in our activity boxes. One of them is the “safe water and sanitation systems and facilities” box. That is an aspect of safe community infrastructure and essential services, as is indicated by the arrow, but it also contributes to other outcomes, namely access to safe housing and adopting preventative health and hygiene behaviors. By using arrows we’re able to indicate that specific activities can contribute to different outcomes. We want to reinforce the multi-sectoral and interconnected nature of recovery interventions.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It’s also worth calling out on this slide that we have called out, using the arrows, how some activities under SO2 lead to preparedness outcomes, and how preparedness activities lead to SO2 outcomes.</a:t>
            </a:r>
          </a:p>
          <a:p>
            <a:endParaRPr lang="en-US"/>
          </a:p>
          <a:p>
            <a:r>
              <a:rPr lang="en-US" b="1"/>
              <a:t>Tags for five primary outcomes:</a:t>
            </a:r>
          </a:p>
          <a:p>
            <a:pPr marL="228600" indent="-228600">
              <a:buAutoNum type="arabicPeriod"/>
            </a:pPr>
            <a:r>
              <a:rPr lang="en-US"/>
              <a:t>Shelter and settlements</a:t>
            </a:r>
          </a:p>
          <a:p>
            <a:pPr marL="228600" indent="-228600">
              <a:buAutoNum type="arabicPeriod"/>
            </a:pPr>
            <a:r>
              <a:rPr lang="en-US"/>
              <a:t>Economic recovery or livelihoods</a:t>
            </a:r>
          </a:p>
          <a:p>
            <a:pPr marL="228600" indent="-228600">
              <a:buAutoNum type="arabicPeriod"/>
            </a:pPr>
            <a:r>
              <a:rPr lang="en-US"/>
              <a:t>Health</a:t>
            </a:r>
          </a:p>
          <a:p>
            <a:pPr marL="228600" indent="-228600">
              <a:buAutoNum type="arabicPeriod"/>
            </a:pPr>
            <a:r>
              <a:rPr lang="en-US"/>
              <a:t>Sense of place</a:t>
            </a:r>
          </a:p>
          <a:p>
            <a:pPr marL="228600" indent="-228600">
              <a:buAutoNum type="arabicPeriod"/>
            </a:pPr>
            <a:r>
              <a:rPr lang="en-US"/>
              <a:t>Community organization</a:t>
            </a:r>
          </a:p>
          <a:p>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4FEBCB46-C594-432A-A3EC-99F5660C569D}" type="slidenum">
              <a:rPr lang="en-US" smtClean="0"/>
              <a:t>7</a:t>
            </a:fld>
            <a:endParaRPr lang="en-US"/>
          </a:p>
        </p:txBody>
      </p:sp>
    </p:spTree>
    <p:extLst>
      <p:ext uri="{BB962C8B-B14F-4D97-AF65-F5344CB8AC3E}">
        <p14:creationId xmlns:p14="http://schemas.microsoft.com/office/powerpoint/2010/main" val="324037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*See the Disaster Preparedness theory of change for more detail.*</a:t>
            </a:r>
          </a:p>
          <a:p>
            <a:endParaRPr lang="en-US">
              <a:cs typeface="Calibri"/>
            </a:endParaRPr>
          </a:p>
          <a:p>
            <a:r>
              <a:rPr lang="en-US">
                <a:cs typeface="Calibri"/>
              </a:rPr>
              <a:t>'Lite' adaptation of Preparedness Pillar </a:t>
            </a:r>
            <a:r>
              <a:rPr lang="en-US" err="1">
                <a:cs typeface="Calibri"/>
              </a:rPr>
              <a:t>ToC</a:t>
            </a:r>
            <a:r>
              <a:rPr lang="en-US">
                <a:cs typeface="Calibri"/>
              </a:rPr>
              <a:t> content for recovery</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EBCB46-C594-432A-A3EC-99F5660C56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19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8764-8C87-43A1-BBD6-CD16BE264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8A4B8-63A0-4785-9EF6-9CA3E2EA5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668884-0021-44FE-A662-A6AE22BED75A}"/>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33C1ADEA-90BC-4486-B8BC-103F9C3DF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C0345-22B5-46A2-9192-28D17EE56D81}"/>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379677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CD35-AFF4-472B-9251-3383624D3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86EEA-3BAF-4341-A445-A5FFBB98F1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21563-1E26-490C-B6AC-C0E51CA0B00A}"/>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1EDC90CD-2BE4-4FD6-B16D-6C6208F8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EE5ED-DD66-4354-B6EC-F81D7946E4FF}"/>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417959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C4165-166A-46D2-BC0E-E8F183651B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D92E-6306-4701-8734-CE0B4B41D5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5D53B-F84E-4CFC-B448-52E734D07902}"/>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15246955-785F-4520-9E70-56C3E8DA5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B232F-B260-4C81-879F-C1A18E3BBC50}"/>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155276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C3D1-2122-4C1A-89D8-F93451924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0758C-2136-4677-917B-FAAD54C1CB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18CB2-D293-4A48-80C5-D358C50B255C}"/>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2E2B41FF-B046-4861-B4FD-323B2780A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298B5-37F1-42DD-9A53-6D0BF4A2CC10}"/>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292800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C927-4B5D-4459-B0DB-180B6FE97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726E8-9A89-4189-954F-05AB4C326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C149CE-D904-43A6-9034-A6DF48C66AA1}"/>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0005B233-96B7-4FB4-8179-BD1E09A4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8BEB0-B376-4E22-9933-ACDE6AF75B5E}"/>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301514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844-FEDB-4E51-B405-DBEC78B07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B995D-5516-4B22-A63A-774E3C6F0C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56BC84-8B27-457B-AF86-91946A2447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271820-6318-469A-B02D-5DEC9085B964}"/>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6" name="Footer Placeholder 5">
            <a:extLst>
              <a:ext uri="{FF2B5EF4-FFF2-40B4-BE49-F238E27FC236}">
                <a16:creationId xmlns:a16="http://schemas.microsoft.com/office/drawing/2014/main" id="{DD0A4815-7F0C-4699-9BB3-CA0F0E753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81A71-61D0-4B34-BDBC-620209E3B3F2}"/>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302115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04FE-2010-4036-9391-EEAC57106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16BC0-05D5-4CD0-8876-D6A042744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D4C99A-2425-45DA-A9C4-7A5C6A7AD6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ECAC4C-959A-4415-8ADE-FA5ED7D32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AEDCAC-A956-4E06-B765-299D7F26BE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065D93-4097-4A3D-97FD-1119D7F60F12}"/>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8" name="Footer Placeholder 7">
            <a:extLst>
              <a:ext uri="{FF2B5EF4-FFF2-40B4-BE49-F238E27FC236}">
                <a16:creationId xmlns:a16="http://schemas.microsoft.com/office/drawing/2014/main" id="{18A505CA-75B8-4A58-838B-2E0E4C5E1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181F3-C10E-4F15-89EA-C776F883B60F}"/>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212332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E4E1-8FB8-449F-8DB3-9C3253E06E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9F408-3F50-4FCC-8D61-B5E1F39D9608}"/>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4" name="Footer Placeholder 3">
            <a:extLst>
              <a:ext uri="{FF2B5EF4-FFF2-40B4-BE49-F238E27FC236}">
                <a16:creationId xmlns:a16="http://schemas.microsoft.com/office/drawing/2014/main" id="{00AD3CB7-D141-47A3-9684-6B7A88FEC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2F9EF-35A8-4C9D-A181-E269B505A14C}"/>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224707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7DE72-A805-4174-86D5-4FEC5FBC5E33}"/>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3" name="Footer Placeholder 2">
            <a:extLst>
              <a:ext uri="{FF2B5EF4-FFF2-40B4-BE49-F238E27FC236}">
                <a16:creationId xmlns:a16="http://schemas.microsoft.com/office/drawing/2014/main" id="{8F71001D-AD79-448C-8FD8-AAB083D59F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9244B-9DBA-4C94-AB5A-08F153A6BCB1}"/>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367839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09F1-2095-44A3-AFEE-73672CD7A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BDA4B-8834-4C75-AADF-8DB1EE5F12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503ED-865C-41C6-9BF1-5B40D7914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E6C11-329C-43BD-AAF2-6ECF60596B4B}"/>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6" name="Footer Placeholder 5">
            <a:extLst>
              <a:ext uri="{FF2B5EF4-FFF2-40B4-BE49-F238E27FC236}">
                <a16:creationId xmlns:a16="http://schemas.microsoft.com/office/drawing/2014/main" id="{4F3A298F-64E1-4640-915E-618531924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5095B-20AC-4E91-BEBC-620FD94A64FB}"/>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312877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F7C2-94E1-43D2-A1F9-35A3AB173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15F11A-92AF-4137-86D1-19331D8A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6A8A8-61CA-452E-ACAA-839E6AB01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ECC4DA-D413-4A81-A5DC-09C0A1ABB9DE}"/>
              </a:ext>
            </a:extLst>
          </p:cNvPr>
          <p:cNvSpPr>
            <a:spLocks noGrp="1"/>
          </p:cNvSpPr>
          <p:nvPr>
            <p:ph type="dt" sz="half" idx="10"/>
          </p:nvPr>
        </p:nvSpPr>
        <p:spPr/>
        <p:txBody>
          <a:bodyPr/>
          <a:lstStyle/>
          <a:p>
            <a:fld id="{39ECEDFB-3ECB-4D5B-881B-C527FE5B0B98}" type="datetimeFigureOut">
              <a:rPr lang="en-US" smtClean="0"/>
              <a:t>5/21/2019</a:t>
            </a:fld>
            <a:endParaRPr lang="en-US"/>
          </a:p>
        </p:txBody>
      </p:sp>
      <p:sp>
        <p:nvSpPr>
          <p:cNvPr id="6" name="Footer Placeholder 5">
            <a:extLst>
              <a:ext uri="{FF2B5EF4-FFF2-40B4-BE49-F238E27FC236}">
                <a16:creationId xmlns:a16="http://schemas.microsoft.com/office/drawing/2014/main" id="{384BA5BD-CDF5-466E-9E1B-6235AF462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912A0-DB54-4F56-BD29-4685B00806FE}"/>
              </a:ext>
            </a:extLst>
          </p:cNvPr>
          <p:cNvSpPr>
            <a:spLocks noGrp="1"/>
          </p:cNvSpPr>
          <p:nvPr>
            <p:ph type="sldNum" sz="quarter" idx="12"/>
          </p:nvPr>
        </p:nvSpPr>
        <p:spPr/>
        <p:txBody>
          <a:bodyPr/>
          <a:lstStyle/>
          <a:p>
            <a:fld id="{1DA3FCB0-E8EA-42DC-A193-882CA655CF9F}" type="slidenum">
              <a:rPr lang="en-US" smtClean="0"/>
              <a:t>‹#›</a:t>
            </a:fld>
            <a:endParaRPr lang="en-US"/>
          </a:p>
        </p:txBody>
      </p:sp>
    </p:spTree>
    <p:extLst>
      <p:ext uri="{BB962C8B-B14F-4D97-AF65-F5344CB8AC3E}">
        <p14:creationId xmlns:p14="http://schemas.microsoft.com/office/powerpoint/2010/main" val="161283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6789D-8C9D-4C8E-B805-C1E2CD660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7E84BE-8ABE-4FA2-BD66-ADC8BEC26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C7C43-FB1C-46E6-9756-51F5861CE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CEDFB-3ECB-4D5B-881B-C527FE5B0B98}" type="datetimeFigureOut">
              <a:rPr lang="en-US" smtClean="0"/>
              <a:t>5/21/2019</a:t>
            </a:fld>
            <a:endParaRPr lang="en-US"/>
          </a:p>
        </p:txBody>
      </p:sp>
      <p:sp>
        <p:nvSpPr>
          <p:cNvPr id="5" name="Footer Placeholder 4">
            <a:extLst>
              <a:ext uri="{FF2B5EF4-FFF2-40B4-BE49-F238E27FC236}">
                <a16:creationId xmlns:a16="http://schemas.microsoft.com/office/drawing/2014/main" id="{A372798D-8E00-4D2C-95E6-34BB473ED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AC4B27-6855-455A-A975-1682859616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3FCB0-E8EA-42DC-A193-882CA655CF9F}" type="slidenum">
              <a:rPr lang="en-US" smtClean="0"/>
              <a:t>‹#›</a:t>
            </a:fld>
            <a:endParaRPr lang="en-US"/>
          </a:p>
        </p:txBody>
      </p:sp>
    </p:spTree>
    <p:extLst>
      <p:ext uri="{BB962C8B-B14F-4D97-AF65-F5344CB8AC3E}">
        <p14:creationId xmlns:p14="http://schemas.microsoft.com/office/powerpoint/2010/main" val="1015779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5" y="318582"/>
            <a:ext cx="4556762" cy="2028511"/>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http://preparecenter.org/sites/default/files/homepage-slideshow/new_mosul_dam.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288382" y="710397"/>
            <a:ext cx="4035451" cy="10088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FD8E673-1075-4EA6-81E6-92E2A86EB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4126" y="333327"/>
            <a:ext cx="1743924" cy="1882162"/>
          </a:xfrm>
          <a:prstGeom prst="rect">
            <a:avLst/>
          </a:prstGeom>
        </p:spPr>
      </p:pic>
      <p:pic>
        <p:nvPicPr>
          <p:cNvPr id="8" name="Picture 8" descr="http://preparecenter.org/sites/default/files/homepage-slideshow/iraqi_red_crescent_.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2"/>
          <a:stretch/>
        </p:blipFill>
        <p:spPr bwMode="auto">
          <a:xfrm>
            <a:off x="440272" y="4061364"/>
            <a:ext cx="4114800" cy="104925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0F8BFD3B-29FB-4A95-BB51-220F8A6C5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6650" y="2429124"/>
            <a:ext cx="4561251" cy="4108837"/>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5262159" y="2758930"/>
            <a:ext cx="3944010" cy="3455091"/>
          </a:xfrm>
          <a:prstGeom prst="rect">
            <a:avLst/>
          </a:prstGeom>
        </p:spPr>
        <p:txBody>
          <a:bodyPr vert="horz" lIns="91440" tIns="45720" rIns="91440" bIns="45720" rtlCol="0" anchor="ctr">
            <a:normAutofit/>
          </a:bodyPr>
          <a:lstStyle/>
          <a:p>
            <a:pPr>
              <a:lnSpc>
                <a:spcPct val="90000"/>
              </a:lnSpc>
              <a:spcAft>
                <a:spcPts val="600"/>
              </a:spcAft>
            </a:pPr>
            <a:r>
              <a:rPr lang="en-US" sz="3200" b="1" dirty="0">
                <a:solidFill>
                  <a:srgbClr val="FFFFFF"/>
                </a:solidFill>
              </a:rPr>
              <a:t>ISD Long-term Recovery Theory of Change</a:t>
            </a:r>
            <a:endParaRPr lang="en-US">
              <a:cs typeface="Calibri" panose="020F0502020204030204"/>
            </a:endParaRPr>
          </a:p>
          <a:p>
            <a:pPr>
              <a:lnSpc>
                <a:spcPct val="90000"/>
              </a:lnSpc>
              <a:spcAft>
                <a:spcPts val="600"/>
              </a:spcAft>
            </a:pPr>
            <a:r>
              <a:rPr lang="en-US" sz="2000" b="1" i="1" dirty="0">
                <a:solidFill>
                  <a:srgbClr val="FFFFFF"/>
                </a:solidFill>
              </a:rPr>
              <a:t>Concept of operations, Cross-cutting programming principles, Theory of change</a:t>
            </a:r>
            <a:endParaRPr lang="en-US" sz="2000" b="1" i="1">
              <a:solidFill>
                <a:srgbClr val="FFFFFF"/>
              </a:solidFill>
              <a:cs typeface="Calibri"/>
            </a:endParaRPr>
          </a:p>
          <a:p>
            <a:pPr>
              <a:lnSpc>
                <a:spcPct val="90000"/>
              </a:lnSpc>
              <a:spcAft>
                <a:spcPts val="600"/>
              </a:spcAft>
            </a:pPr>
            <a:endParaRPr lang="en-US" sz="2000" b="1" i="1">
              <a:solidFill>
                <a:srgbClr val="FFFFFF"/>
              </a:solidFill>
            </a:endParaRPr>
          </a:p>
        </p:txBody>
      </p:sp>
      <p:pic>
        <p:nvPicPr>
          <p:cNvPr id="9" name="Picture 4" descr="http://preparecenter.org/sites/default/files/homepage-slideshow/teaching_-_prom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9823410" y="2961873"/>
            <a:ext cx="2045361" cy="9766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preparecenter.org/sites/default/files/homepage-slideshow/man_on_boat_0.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4" b="-3"/>
          <a:stretch/>
        </p:blipFill>
        <p:spPr bwMode="auto">
          <a:xfrm>
            <a:off x="9823408" y="5107696"/>
            <a:ext cx="2045362" cy="99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2061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892C6A7-5D5D-453A-B8D7-1B41802C5F25}"/>
              </a:ext>
            </a:extLst>
          </p:cNvPr>
          <p:cNvSpPr txBox="1"/>
          <p:nvPr/>
        </p:nvSpPr>
        <p:spPr>
          <a:xfrm>
            <a:off x="1257300" y="237114"/>
            <a:ext cx="10575376" cy="523220"/>
          </a:xfrm>
          <a:prstGeom prst="rect">
            <a:avLst/>
          </a:prstGeom>
          <a:noFill/>
        </p:spPr>
        <p:txBody>
          <a:bodyPr wrap="square" rtlCol="0">
            <a:spAutoFit/>
          </a:bodyPr>
          <a:lstStyle/>
          <a:p>
            <a:r>
              <a:rPr lang="en-US" sz="2800" b="1"/>
              <a:t>Long-term Recovery Assumptions and Concept of Operations: </a:t>
            </a:r>
          </a:p>
        </p:txBody>
      </p:sp>
      <p:pic>
        <p:nvPicPr>
          <p:cNvPr id="49" name="Picture 48">
            <a:extLst>
              <a:ext uri="{FF2B5EF4-FFF2-40B4-BE49-F238E27FC236}">
                <a16:creationId xmlns:a16="http://schemas.microsoft.com/office/drawing/2014/main" id="{8593DA73-0058-4D12-993F-29421F30E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71" y="86240"/>
            <a:ext cx="787882" cy="850336"/>
          </a:xfrm>
          <a:prstGeom prst="rect">
            <a:avLst/>
          </a:prstGeom>
        </p:spPr>
      </p:pic>
      <p:sp>
        <p:nvSpPr>
          <p:cNvPr id="25" name="Rectangle: Rounded Corners 24"/>
          <p:cNvSpPr/>
          <p:nvPr/>
        </p:nvSpPr>
        <p:spPr>
          <a:xfrm>
            <a:off x="8233701" y="6242303"/>
            <a:ext cx="2958174" cy="527789"/>
          </a:xfrm>
          <a:prstGeom prst="roundRect">
            <a:avLst/>
          </a:prstGeom>
          <a:pattFill prst="wdDnDiag">
            <a:fgClr>
              <a:schemeClr val="accent2">
                <a:lumMod val="20000"/>
                <a:lumOff val="80000"/>
              </a:schemeClr>
            </a:fgClr>
            <a:bgClr>
              <a:schemeClr val="accent1">
                <a:lumMod val="20000"/>
                <a:lumOff val="80000"/>
              </a:schemeClr>
            </a:bgClr>
          </a:patt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100">
              <a:solidFill>
                <a:schemeClr val="bg2">
                  <a:lumMod val="10000"/>
                </a:schemeClr>
              </a:solidFill>
            </a:endParaRPr>
          </a:p>
        </p:txBody>
      </p:sp>
      <p:sp>
        <p:nvSpPr>
          <p:cNvPr id="26" name="TextBox 25"/>
          <p:cNvSpPr txBox="1"/>
          <p:nvPr/>
        </p:nvSpPr>
        <p:spPr>
          <a:xfrm>
            <a:off x="8382313" y="6287745"/>
            <a:ext cx="2699094" cy="461665"/>
          </a:xfrm>
          <a:prstGeom prst="rect">
            <a:avLst/>
          </a:prstGeom>
          <a:noFill/>
        </p:spPr>
        <p:txBody>
          <a:bodyPr wrap="square" rtlCol="0">
            <a:spAutoFit/>
          </a:bodyPr>
          <a:lstStyle/>
          <a:p>
            <a:pPr algn="ctr"/>
            <a:r>
              <a:rPr lang="en-US" sz="1200" b="1"/>
              <a:t>Community assessments and intervention design</a:t>
            </a:r>
          </a:p>
        </p:txBody>
      </p:sp>
      <p:sp>
        <p:nvSpPr>
          <p:cNvPr id="30" name="Rectangle: Rounded Corners 29"/>
          <p:cNvSpPr/>
          <p:nvPr/>
        </p:nvSpPr>
        <p:spPr>
          <a:xfrm>
            <a:off x="2628899" y="5036734"/>
            <a:ext cx="5427979" cy="1510736"/>
          </a:xfrm>
          <a:prstGeom prst="roundRect">
            <a:avLst/>
          </a:prstGeom>
          <a:pattFill prst="wdDnDiag">
            <a:fgClr>
              <a:schemeClr val="accent2">
                <a:lumMod val="20000"/>
                <a:lumOff val="80000"/>
              </a:schemeClr>
            </a:fgClr>
            <a:bgClr>
              <a:schemeClr val="accent1">
                <a:lumMod val="20000"/>
                <a:lumOff val="80000"/>
              </a:schemeClr>
            </a:bgClr>
          </a:patt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100">
              <a:solidFill>
                <a:schemeClr val="bg2">
                  <a:lumMod val="10000"/>
                </a:schemeClr>
              </a:solidFill>
            </a:endParaRPr>
          </a:p>
        </p:txBody>
      </p:sp>
      <p:sp>
        <p:nvSpPr>
          <p:cNvPr id="32" name="Rounded Rectangle 13"/>
          <p:cNvSpPr/>
          <p:nvPr/>
        </p:nvSpPr>
        <p:spPr>
          <a:xfrm>
            <a:off x="1257300" y="3127533"/>
            <a:ext cx="10510629" cy="1391403"/>
          </a:xfrm>
          <a:prstGeom prst="roundRect">
            <a:avLst/>
          </a:prstGeom>
          <a:solidFill>
            <a:schemeClr val="bg1">
              <a:lumMod val="95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100" b="1">
              <a:solidFill>
                <a:schemeClr val="bg2">
                  <a:lumMod val="10000"/>
                </a:schemeClr>
              </a:solidFill>
            </a:endParaRPr>
          </a:p>
          <a:p>
            <a:pPr algn="ctr"/>
            <a:endParaRPr lang="en-US" sz="1100" b="1">
              <a:solidFill>
                <a:schemeClr val="bg2">
                  <a:lumMod val="10000"/>
                </a:schemeClr>
              </a:solidFill>
            </a:endParaRPr>
          </a:p>
          <a:p>
            <a:pPr algn="ctr"/>
            <a:endParaRPr lang="en-US" sz="1100" b="1">
              <a:solidFill>
                <a:schemeClr val="bg2">
                  <a:lumMod val="10000"/>
                </a:schemeClr>
              </a:solidFill>
            </a:endParaRPr>
          </a:p>
          <a:p>
            <a:pPr algn="ctr"/>
            <a:endParaRPr lang="en-US" sz="1100" b="1">
              <a:solidFill>
                <a:schemeClr val="bg2">
                  <a:lumMod val="10000"/>
                </a:schemeClr>
              </a:solidFill>
            </a:endParaRPr>
          </a:p>
          <a:p>
            <a:pPr algn="ctr"/>
            <a:endParaRPr lang="en-US" sz="1100" b="1">
              <a:solidFill>
                <a:schemeClr val="bg2">
                  <a:lumMod val="10000"/>
                </a:schemeClr>
              </a:solidFill>
            </a:endParaRPr>
          </a:p>
          <a:p>
            <a:pPr algn="ctr">
              <a:spcBef>
                <a:spcPts val="600"/>
              </a:spcBef>
            </a:pPr>
            <a:r>
              <a:rPr lang="en-US" sz="1100" b="1">
                <a:solidFill>
                  <a:schemeClr val="bg2">
                    <a:lumMod val="10000"/>
                  </a:schemeClr>
                </a:solidFill>
              </a:rPr>
              <a:t>Decision points: </a:t>
            </a:r>
            <a:r>
              <a:rPr lang="en-US" sz="1100">
                <a:solidFill>
                  <a:schemeClr val="bg2">
                    <a:lumMod val="10000"/>
                  </a:schemeClr>
                </a:solidFill>
              </a:rPr>
              <a:t>1. Which interventions align with </a:t>
            </a:r>
            <a:r>
              <a:rPr lang="en-US" sz="1100" err="1">
                <a:solidFill>
                  <a:schemeClr val="bg2">
                    <a:lumMod val="10000"/>
                  </a:schemeClr>
                </a:solidFill>
              </a:rPr>
              <a:t>ToC</a:t>
            </a:r>
            <a:r>
              <a:rPr lang="en-US" sz="1100">
                <a:solidFill>
                  <a:schemeClr val="bg2">
                    <a:lumMod val="10000"/>
                  </a:schemeClr>
                </a:solidFill>
              </a:rPr>
              <a:t>; 2. Where to implement them; 3. How to sequence interventions; 4. How to allocate finances</a:t>
            </a:r>
          </a:p>
        </p:txBody>
      </p:sp>
      <p:sp>
        <p:nvSpPr>
          <p:cNvPr id="34" name="TextBox 33"/>
          <p:cNvSpPr txBox="1"/>
          <p:nvPr/>
        </p:nvSpPr>
        <p:spPr>
          <a:xfrm rot="16200000">
            <a:off x="945055" y="3500068"/>
            <a:ext cx="1563132" cy="646331"/>
          </a:xfrm>
          <a:prstGeom prst="rect">
            <a:avLst/>
          </a:prstGeom>
          <a:noFill/>
        </p:spPr>
        <p:txBody>
          <a:bodyPr wrap="square" rtlCol="0">
            <a:spAutoFit/>
          </a:bodyPr>
          <a:lstStyle/>
          <a:p>
            <a:pPr algn="ctr"/>
            <a:r>
              <a:rPr lang="en-US" sz="1200" b="1"/>
              <a:t>Determine Scope and Scale of Recovery Support</a:t>
            </a:r>
          </a:p>
        </p:txBody>
      </p:sp>
      <p:sp>
        <p:nvSpPr>
          <p:cNvPr id="36" name="Arrow: Bent 35"/>
          <p:cNvSpPr/>
          <p:nvPr/>
        </p:nvSpPr>
        <p:spPr>
          <a:xfrm rot="10800000" flipH="1">
            <a:off x="355071" y="2454212"/>
            <a:ext cx="902229" cy="1079560"/>
          </a:xfrm>
          <a:prstGeom prst="bentArrow">
            <a:avLst>
              <a:gd name="adj1" fmla="val 25000"/>
              <a:gd name="adj2" fmla="val 22205"/>
              <a:gd name="adj3" fmla="val 25000"/>
              <a:gd name="adj4" fmla="val 43750"/>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rot="16200000">
            <a:off x="2199665" y="5553149"/>
            <a:ext cx="1550172" cy="461665"/>
          </a:xfrm>
          <a:prstGeom prst="rect">
            <a:avLst/>
          </a:prstGeom>
          <a:noFill/>
        </p:spPr>
        <p:txBody>
          <a:bodyPr wrap="square" rtlCol="0">
            <a:spAutoFit/>
          </a:bodyPr>
          <a:lstStyle/>
          <a:p>
            <a:pPr algn="ctr"/>
            <a:r>
              <a:rPr lang="en-US" sz="1200" b="1"/>
              <a:t>Determine Operational Modality</a:t>
            </a:r>
          </a:p>
        </p:txBody>
      </p:sp>
      <p:sp>
        <p:nvSpPr>
          <p:cNvPr id="38" name="Arrow: Bent 37"/>
          <p:cNvSpPr/>
          <p:nvPr/>
        </p:nvSpPr>
        <p:spPr>
          <a:xfrm rot="5400000">
            <a:off x="8634086" y="5014588"/>
            <a:ext cx="640983" cy="1795397"/>
          </a:xfrm>
          <a:prstGeom prst="bentArrow">
            <a:avLst>
              <a:gd name="adj1" fmla="val 34296"/>
              <a:gd name="adj2" fmla="val 37531"/>
              <a:gd name="adj3" fmla="val 25000"/>
              <a:gd name="adj4" fmla="val 43750"/>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11"/>
          <p:cNvSpPr/>
          <p:nvPr/>
        </p:nvSpPr>
        <p:spPr>
          <a:xfrm>
            <a:off x="5896791" y="5466921"/>
            <a:ext cx="2005123" cy="1050719"/>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When scope of disaster exceeds capacity of the Movement, formalize external partnerships to engage complementary skills and access local knowledge</a:t>
            </a:r>
          </a:p>
        </p:txBody>
      </p:sp>
      <p:sp>
        <p:nvSpPr>
          <p:cNvPr id="43" name="Rounded Rectangle 13"/>
          <p:cNvSpPr/>
          <p:nvPr/>
        </p:nvSpPr>
        <p:spPr>
          <a:xfrm>
            <a:off x="7277100" y="3314701"/>
            <a:ext cx="2285540" cy="644114"/>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Understand needs of community through secondary data review and consultations with response team</a:t>
            </a:r>
          </a:p>
        </p:txBody>
      </p:sp>
      <p:sp>
        <p:nvSpPr>
          <p:cNvPr id="51" name="Rounded Rectangle 13"/>
          <p:cNvSpPr/>
          <p:nvPr/>
        </p:nvSpPr>
        <p:spPr>
          <a:xfrm>
            <a:off x="4137975" y="3314700"/>
            <a:ext cx="1424625" cy="665629"/>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Understand and integrate into NS and Federation plan</a:t>
            </a:r>
          </a:p>
        </p:txBody>
      </p:sp>
      <p:sp>
        <p:nvSpPr>
          <p:cNvPr id="52" name="Rectangle: Rounded Corners 51"/>
          <p:cNvSpPr/>
          <p:nvPr/>
        </p:nvSpPr>
        <p:spPr>
          <a:xfrm>
            <a:off x="202930" y="1011802"/>
            <a:ext cx="8458806" cy="1442410"/>
          </a:xfrm>
          <a:prstGeom prst="roundRect">
            <a:avLst/>
          </a:prstGeom>
          <a:pattFill prst="wdDnDiag">
            <a:fgClr>
              <a:schemeClr val="accent2">
                <a:lumMod val="20000"/>
                <a:lumOff val="80000"/>
              </a:schemeClr>
            </a:fgClr>
            <a:bgClr>
              <a:schemeClr val="accent1">
                <a:lumMod val="20000"/>
                <a:lumOff val="80000"/>
              </a:schemeClr>
            </a:bgClr>
          </a:patt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100">
              <a:solidFill>
                <a:schemeClr val="bg2">
                  <a:lumMod val="10000"/>
                </a:schemeClr>
              </a:solidFill>
            </a:endParaRPr>
          </a:p>
        </p:txBody>
      </p:sp>
      <p:sp>
        <p:nvSpPr>
          <p:cNvPr id="53" name="Rounded Rectangle 11"/>
          <p:cNvSpPr/>
          <p:nvPr/>
        </p:nvSpPr>
        <p:spPr>
          <a:xfrm>
            <a:off x="6008676" y="1210041"/>
            <a:ext cx="2208184" cy="1022446"/>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Affected populations’ immediate disaster-caused needs are being met by response effort</a:t>
            </a:r>
          </a:p>
        </p:txBody>
      </p:sp>
      <p:sp>
        <p:nvSpPr>
          <p:cNvPr id="55" name="Rounded Rectangle 11"/>
          <p:cNvSpPr/>
          <p:nvPr/>
        </p:nvSpPr>
        <p:spPr>
          <a:xfrm>
            <a:off x="3305286" y="1200903"/>
            <a:ext cx="2290315" cy="1040722"/>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Funding is available for recovery operation through grants and public donations, likely as a result of international media attention for the disaster</a:t>
            </a:r>
          </a:p>
        </p:txBody>
      </p:sp>
      <p:sp>
        <p:nvSpPr>
          <p:cNvPr id="56" name="TextBox 55"/>
          <p:cNvSpPr txBox="1"/>
          <p:nvPr/>
        </p:nvSpPr>
        <p:spPr>
          <a:xfrm rot="16200000">
            <a:off x="-10177" y="1517769"/>
            <a:ext cx="1304924" cy="461665"/>
          </a:xfrm>
          <a:prstGeom prst="rect">
            <a:avLst/>
          </a:prstGeom>
          <a:noFill/>
        </p:spPr>
        <p:txBody>
          <a:bodyPr wrap="square" rtlCol="0">
            <a:spAutoFit/>
          </a:bodyPr>
          <a:lstStyle/>
          <a:p>
            <a:pPr algn="ctr"/>
            <a:r>
              <a:rPr lang="en-US" sz="1200" b="1"/>
              <a:t>Verifying assumptions</a:t>
            </a:r>
          </a:p>
        </p:txBody>
      </p:sp>
      <p:sp>
        <p:nvSpPr>
          <p:cNvPr id="57" name="Rounded Rectangle 11"/>
          <p:cNvSpPr/>
          <p:nvPr/>
        </p:nvSpPr>
        <p:spPr>
          <a:xfrm>
            <a:off x="948810" y="1210041"/>
            <a:ext cx="1943402" cy="1022446"/>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solidFill>
                  <a:schemeClr val="tx1"/>
                </a:solidFill>
              </a:rPr>
              <a:t>National Society requests ISD and Movement support</a:t>
            </a:r>
          </a:p>
        </p:txBody>
      </p:sp>
      <p:sp>
        <p:nvSpPr>
          <p:cNvPr id="58" name="Rounded Rectangle 13"/>
          <p:cNvSpPr/>
          <p:nvPr/>
        </p:nvSpPr>
        <p:spPr>
          <a:xfrm>
            <a:off x="2321103" y="3314700"/>
            <a:ext cx="1767336" cy="665629"/>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Coordinate with actors in the humanitarian sector and identify opportunities to fill gaps and add value</a:t>
            </a:r>
          </a:p>
        </p:txBody>
      </p:sp>
      <p:sp>
        <p:nvSpPr>
          <p:cNvPr id="59" name="Rounded Rectangle 11"/>
          <p:cNvSpPr/>
          <p:nvPr/>
        </p:nvSpPr>
        <p:spPr>
          <a:xfrm>
            <a:off x="4589023" y="5466921"/>
            <a:ext cx="1160346" cy="1047551"/>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Contribute to Movement recovery coordination options</a:t>
            </a:r>
          </a:p>
        </p:txBody>
      </p:sp>
      <p:sp>
        <p:nvSpPr>
          <p:cNvPr id="60" name="Arrow: Bent 59"/>
          <p:cNvSpPr/>
          <p:nvPr/>
        </p:nvSpPr>
        <p:spPr>
          <a:xfrm rot="10800000" flipH="1">
            <a:off x="1560575" y="4734191"/>
            <a:ext cx="1031495" cy="1263797"/>
          </a:xfrm>
          <a:prstGeom prst="bentArrow">
            <a:avLst>
              <a:gd name="adj1" fmla="val 25000"/>
              <a:gd name="adj2" fmla="val 22205"/>
              <a:gd name="adj3" fmla="val 25000"/>
              <a:gd name="adj4" fmla="val 43750"/>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ed Rectangle 11"/>
          <p:cNvSpPr/>
          <p:nvPr/>
        </p:nvSpPr>
        <p:spPr>
          <a:xfrm>
            <a:off x="3256156" y="5449786"/>
            <a:ext cx="1185445" cy="1047551"/>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Strengthen bilateral relationship with host National Society</a:t>
            </a:r>
          </a:p>
        </p:txBody>
      </p:sp>
      <p:sp>
        <p:nvSpPr>
          <p:cNvPr id="29" name="Rounded Rectangle 11"/>
          <p:cNvSpPr/>
          <p:nvPr/>
        </p:nvSpPr>
        <p:spPr>
          <a:xfrm>
            <a:off x="9613054" y="3328894"/>
            <a:ext cx="1939464" cy="639482"/>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t>Assess American Red Cross local assets to inform operational modality decision</a:t>
            </a:r>
          </a:p>
        </p:txBody>
      </p:sp>
      <p:sp>
        <p:nvSpPr>
          <p:cNvPr id="40" name="Rounded Rectangle 11"/>
          <p:cNvSpPr/>
          <p:nvPr/>
        </p:nvSpPr>
        <p:spPr>
          <a:xfrm>
            <a:off x="3256155" y="5116577"/>
            <a:ext cx="4645757" cy="273304"/>
          </a:xfrm>
          <a:prstGeom prst="roundRect">
            <a:avLst/>
          </a:prstGeom>
          <a:solidFill>
            <a:schemeClr val="bg1">
              <a:lumMod val="95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000">
                <a:solidFill>
                  <a:schemeClr val="bg2">
                    <a:lumMod val="10000"/>
                  </a:schemeClr>
                </a:solidFill>
              </a:rPr>
              <a:t>Decide on operational modality (one or a combination of the options below)</a:t>
            </a:r>
          </a:p>
        </p:txBody>
      </p:sp>
      <p:sp>
        <p:nvSpPr>
          <p:cNvPr id="27" name="Rounded Rectangle 13"/>
          <p:cNvSpPr/>
          <p:nvPr/>
        </p:nvSpPr>
        <p:spPr>
          <a:xfrm>
            <a:off x="5614561" y="3332629"/>
            <a:ext cx="1614913" cy="635747"/>
          </a:xfrm>
          <a:prstGeom prst="roundRect">
            <a:avLst/>
          </a:prstGeom>
          <a:solidFill>
            <a:srgbClr val="E5E3E3"/>
          </a:solidFill>
          <a:ln>
            <a:solidFill>
              <a:schemeClr val="bg2">
                <a:lumMod val="9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a:solidFill>
                  <a:schemeClr val="tx1"/>
                </a:solidFill>
              </a:rPr>
              <a:t>Consider work done in the response (relief and early recovery) phase</a:t>
            </a:r>
          </a:p>
        </p:txBody>
      </p:sp>
    </p:spTree>
    <p:extLst>
      <p:ext uri="{BB962C8B-B14F-4D97-AF65-F5344CB8AC3E}">
        <p14:creationId xmlns:p14="http://schemas.microsoft.com/office/powerpoint/2010/main" val="44872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3">
            <a:extLst>
              <a:ext uri="{FF2B5EF4-FFF2-40B4-BE49-F238E27FC236}">
                <a16:creationId xmlns:a16="http://schemas.microsoft.com/office/drawing/2014/main" id="{80EDDBAD-D1D2-4F43-9662-BB8D2DB4A643}"/>
              </a:ext>
            </a:extLst>
          </p:cNvPr>
          <p:cNvSpPr/>
          <p:nvPr/>
        </p:nvSpPr>
        <p:spPr>
          <a:xfrm>
            <a:off x="5215085" y="2561615"/>
            <a:ext cx="1472610" cy="643546"/>
          </a:xfrm>
          <a:prstGeom prst="roundRect">
            <a:avLst/>
          </a:prstGeom>
          <a:solidFill>
            <a:srgbClr val="FFCCCC"/>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a:solidFill>
                  <a:schemeClr val="bg2">
                    <a:lumMod val="10000"/>
                  </a:schemeClr>
                </a:solidFill>
              </a:rPr>
              <a:t>Community Engagement and Accountability (CEA)</a:t>
            </a:r>
          </a:p>
        </p:txBody>
      </p:sp>
      <p:sp>
        <p:nvSpPr>
          <p:cNvPr id="8" name="Rounded Rectangle 13">
            <a:extLst>
              <a:ext uri="{FF2B5EF4-FFF2-40B4-BE49-F238E27FC236}">
                <a16:creationId xmlns:a16="http://schemas.microsoft.com/office/drawing/2014/main" id="{12F374EC-B846-42BA-902B-CC15015AC976}"/>
              </a:ext>
            </a:extLst>
          </p:cNvPr>
          <p:cNvSpPr/>
          <p:nvPr/>
        </p:nvSpPr>
        <p:spPr>
          <a:xfrm>
            <a:off x="2200854" y="1715248"/>
            <a:ext cx="7728415" cy="618600"/>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100">
                <a:solidFill>
                  <a:schemeClr val="bg2">
                    <a:lumMod val="10000"/>
                  </a:schemeClr>
                </a:solidFill>
              </a:rPr>
              <a:t>Program assessment, design, and implementation are guided by an approach that focuses on effective engagement with, and accountability to, affected populations while ensuring that vulnerable populations are meaningfully included in decision-making and protected from harm, and pursuing data-driven decision-making and continuous learning.</a:t>
            </a:r>
          </a:p>
        </p:txBody>
      </p:sp>
      <p:sp>
        <p:nvSpPr>
          <p:cNvPr id="29" name="TextBox 28">
            <a:extLst>
              <a:ext uri="{FF2B5EF4-FFF2-40B4-BE49-F238E27FC236}">
                <a16:creationId xmlns:a16="http://schemas.microsoft.com/office/drawing/2014/main" id="{BBAD7589-E302-4015-8364-632E79914ACD}"/>
              </a:ext>
            </a:extLst>
          </p:cNvPr>
          <p:cNvSpPr txBox="1"/>
          <p:nvPr/>
        </p:nvSpPr>
        <p:spPr>
          <a:xfrm>
            <a:off x="3168990" y="707405"/>
            <a:ext cx="5564800" cy="338554"/>
          </a:xfrm>
          <a:prstGeom prst="rect">
            <a:avLst/>
          </a:prstGeom>
          <a:solidFill>
            <a:srgbClr val="FFCCCC"/>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spAutoFit/>
          </a:bodyPr>
          <a:lstStyle/>
          <a:p>
            <a:pPr algn="ctr"/>
            <a:r>
              <a:rPr lang="en-US" sz="1600" b="1"/>
              <a:t>ISD Cross-cutting Programming Principles</a:t>
            </a:r>
            <a:endParaRPr lang="en-US" sz="1600" b="1">
              <a:cs typeface="Calibri"/>
            </a:endParaRPr>
          </a:p>
        </p:txBody>
      </p:sp>
      <p:sp>
        <p:nvSpPr>
          <p:cNvPr id="5" name="Rounded Rectangle 13">
            <a:extLst>
              <a:ext uri="{FF2B5EF4-FFF2-40B4-BE49-F238E27FC236}">
                <a16:creationId xmlns:a16="http://schemas.microsoft.com/office/drawing/2014/main" id="{0E57868C-3A63-44FD-90BD-536ABD802834}"/>
              </a:ext>
            </a:extLst>
          </p:cNvPr>
          <p:cNvSpPr/>
          <p:nvPr/>
        </p:nvSpPr>
        <p:spPr>
          <a:xfrm>
            <a:off x="2614996" y="2561615"/>
            <a:ext cx="1318943" cy="643546"/>
          </a:xfrm>
          <a:prstGeom prst="roundRect">
            <a:avLst/>
          </a:prstGeom>
          <a:solidFill>
            <a:srgbClr val="FFCCCC"/>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a:solidFill>
                  <a:schemeClr val="bg2">
                    <a:lumMod val="10000"/>
                  </a:schemeClr>
                </a:solidFill>
              </a:rPr>
              <a:t>Protection, Gender, and Inclusion (PGI)</a:t>
            </a:r>
          </a:p>
        </p:txBody>
      </p:sp>
      <p:sp>
        <p:nvSpPr>
          <p:cNvPr id="23" name="Rounded Rectangle 13">
            <a:extLst>
              <a:ext uri="{FF2B5EF4-FFF2-40B4-BE49-F238E27FC236}">
                <a16:creationId xmlns:a16="http://schemas.microsoft.com/office/drawing/2014/main" id="{C09DBB62-E1DF-4471-BF0B-51DC089B6ADA}"/>
              </a:ext>
            </a:extLst>
          </p:cNvPr>
          <p:cNvSpPr/>
          <p:nvPr/>
        </p:nvSpPr>
        <p:spPr>
          <a:xfrm>
            <a:off x="8064460" y="2561615"/>
            <a:ext cx="1304905" cy="643546"/>
          </a:xfrm>
          <a:prstGeom prst="roundRect">
            <a:avLst/>
          </a:prstGeom>
          <a:solidFill>
            <a:srgbClr val="FFCCCC"/>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a:solidFill>
                  <a:schemeClr val="bg2">
                    <a:lumMod val="10000"/>
                  </a:schemeClr>
                </a:solidFill>
                <a:cs typeface="Calibri"/>
              </a:rPr>
              <a:t>Data-driven decision making and continuous learning</a:t>
            </a:r>
            <a:endParaRPr lang="en-US" sz="1100">
              <a:solidFill>
                <a:schemeClr val="bg2">
                  <a:lumMod val="10000"/>
                </a:schemeClr>
              </a:solidFill>
            </a:endParaRPr>
          </a:p>
        </p:txBody>
      </p:sp>
      <p:sp>
        <p:nvSpPr>
          <p:cNvPr id="33" name="TextBox 32">
            <a:extLst>
              <a:ext uri="{FF2B5EF4-FFF2-40B4-BE49-F238E27FC236}">
                <a16:creationId xmlns:a16="http://schemas.microsoft.com/office/drawing/2014/main" id="{1EDB1CAC-0071-48AF-A91F-ACCC026FB6B2}"/>
              </a:ext>
            </a:extLst>
          </p:cNvPr>
          <p:cNvSpPr txBox="1"/>
          <p:nvPr/>
        </p:nvSpPr>
        <p:spPr>
          <a:xfrm>
            <a:off x="2581086" y="6296776"/>
            <a:ext cx="6402310" cy="400110"/>
          </a:xfrm>
          <a:prstGeom prst="rect">
            <a:avLst/>
          </a:prstGeom>
          <a:noFill/>
        </p:spPr>
        <p:txBody>
          <a:bodyPr wrap="square" rtlCol="0">
            <a:spAutoFit/>
          </a:bodyPr>
          <a:lstStyle/>
          <a:p>
            <a:r>
              <a:rPr lang="en-US" sz="2000" b="1" i="1"/>
              <a:t>Step 5: Implementation of the Recovery Theory of Change</a:t>
            </a:r>
          </a:p>
        </p:txBody>
      </p:sp>
      <p:sp>
        <p:nvSpPr>
          <p:cNvPr id="34" name="Arrow: Up 33">
            <a:extLst>
              <a:ext uri="{FF2B5EF4-FFF2-40B4-BE49-F238E27FC236}">
                <a16:creationId xmlns:a16="http://schemas.microsoft.com/office/drawing/2014/main" id="{BB3479DF-E305-468C-9EFB-AFFCC9EFF7EE}"/>
              </a:ext>
            </a:extLst>
          </p:cNvPr>
          <p:cNvSpPr/>
          <p:nvPr/>
        </p:nvSpPr>
        <p:spPr>
          <a:xfrm rot="10800000">
            <a:off x="5356018" y="5774061"/>
            <a:ext cx="695068" cy="589779"/>
          </a:xfrm>
          <a:prstGeom prst="upArrow">
            <a:avLst/>
          </a:prstGeom>
          <a:solidFill>
            <a:schemeClr val="bg2">
              <a:lumMod val="9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3"/>
          <p:cNvSpPr/>
          <p:nvPr/>
        </p:nvSpPr>
        <p:spPr>
          <a:xfrm>
            <a:off x="1689292" y="3391096"/>
            <a:ext cx="1477879" cy="85003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Identify, understand, and respond to people with access and functional needs</a:t>
            </a:r>
          </a:p>
        </p:txBody>
      </p:sp>
      <p:sp>
        <p:nvSpPr>
          <p:cNvPr id="21" name="Rounded Rectangle 13"/>
          <p:cNvSpPr/>
          <p:nvPr/>
        </p:nvSpPr>
        <p:spPr>
          <a:xfrm>
            <a:off x="3308991" y="3401072"/>
            <a:ext cx="1031177" cy="85003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Build upon community strengths</a:t>
            </a:r>
          </a:p>
        </p:txBody>
      </p:sp>
      <p:sp>
        <p:nvSpPr>
          <p:cNvPr id="22" name="Rounded Rectangle 13"/>
          <p:cNvSpPr/>
          <p:nvPr/>
        </p:nvSpPr>
        <p:spPr>
          <a:xfrm>
            <a:off x="4638855" y="3408446"/>
            <a:ext cx="1261517" cy="85003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Pursue community- and owner-driven solutions</a:t>
            </a:r>
          </a:p>
        </p:txBody>
      </p:sp>
      <p:sp>
        <p:nvSpPr>
          <p:cNvPr id="35" name="Rounded Rectangle 13"/>
          <p:cNvSpPr/>
          <p:nvPr/>
        </p:nvSpPr>
        <p:spPr>
          <a:xfrm>
            <a:off x="6029955" y="3408446"/>
            <a:ext cx="1105955" cy="83268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Reinforce self-coping mechanism</a:t>
            </a:r>
          </a:p>
        </p:txBody>
      </p:sp>
      <p:sp>
        <p:nvSpPr>
          <p:cNvPr id="36" name="Rounded Rectangle 13"/>
          <p:cNvSpPr/>
          <p:nvPr/>
        </p:nvSpPr>
        <p:spPr>
          <a:xfrm>
            <a:off x="8741619" y="3401761"/>
            <a:ext cx="1207516" cy="839373"/>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cs typeface="Calibri"/>
              </a:rPr>
              <a:t>Organizational learning and knowledge management</a:t>
            </a:r>
            <a:endParaRPr lang="en-US" sz="1100">
              <a:solidFill>
                <a:schemeClr val="tx1"/>
              </a:solidFill>
            </a:endParaRPr>
          </a:p>
        </p:txBody>
      </p:sp>
      <p:sp>
        <p:nvSpPr>
          <p:cNvPr id="39" name="Rounded Rectangle 13"/>
          <p:cNvSpPr/>
          <p:nvPr/>
        </p:nvSpPr>
        <p:spPr>
          <a:xfrm>
            <a:off x="7734043" y="3408445"/>
            <a:ext cx="940148" cy="83268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cs typeface="Calibri"/>
              </a:rPr>
              <a:t>Data literacy</a:t>
            </a:r>
            <a:endParaRPr lang="en-US" sz="1100">
              <a:solidFill>
                <a:schemeClr val="tx1"/>
              </a:solidFill>
            </a:endParaRPr>
          </a:p>
        </p:txBody>
      </p:sp>
      <p:sp>
        <p:nvSpPr>
          <p:cNvPr id="30" name="Rounded Rectangle 13"/>
          <p:cNvSpPr/>
          <p:nvPr/>
        </p:nvSpPr>
        <p:spPr>
          <a:xfrm>
            <a:off x="1474023" y="4358656"/>
            <a:ext cx="1209096" cy="850039"/>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Research community conflict dynamics</a:t>
            </a:r>
          </a:p>
        </p:txBody>
      </p:sp>
      <p:sp>
        <p:nvSpPr>
          <p:cNvPr id="18" name="Rounded Rectangle 13"/>
          <p:cNvSpPr/>
          <p:nvPr/>
        </p:nvSpPr>
        <p:spPr>
          <a:xfrm>
            <a:off x="4446495" y="4338790"/>
            <a:ext cx="2892612" cy="1398837"/>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Follow the IFRC CEA guidance:</a:t>
            </a:r>
          </a:p>
          <a:p>
            <a:pPr marL="228600" indent="-228600" algn="ctr">
              <a:buAutoNum type="arabicPeriod"/>
            </a:pPr>
            <a:r>
              <a:rPr lang="en-US" sz="1100">
                <a:solidFill>
                  <a:schemeClr val="tx1"/>
                </a:solidFill>
              </a:rPr>
              <a:t>Listen to and act on community needs and feedback</a:t>
            </a:r>
          </a:p>
          <a:p>
            <a:pPr marL="228600" indent="-228600" algn="ctr">
              <a:buAutoNum type="arabicPeriod"/>
            </a:pPr>
            <a:r>
              <a:rPr lang="en-US" sz="1100">
                <a:solidFill>
                  <a:schemeClr val="tx1"/>
                </a:solidFill>
              </a:rPr>
              <a:t>Provide information as aid</a:t>
            </a:r>
          </a:p>
          <a:p>
            <a:pPr marL="228600" indent="-228600" algn="ctr">
              <a:buAutoNum type="arabicPeriod"/>
            </a:pPr>
            <a:r>
              <a:rPr lang="en-US" sz="1100">
                <a:solidFill>
                  <a:schemeClr val="tx1"/>
                </a:solidFill>
              </a:rPr>
              <a:t>Support behavioral change and social change communication</a:t>
            </a:r>
          </a:p>
          <a:p>
            <a:pPr marL="228600" indent="-228600" algn="ctr">
              <a:buAutoNum type="arabicPeriod"/>
            </a:pPr>
            <a:r>
              <a:rPr lang="en-US" sz="1100">
                <a:solidFill>
                  <a:schemeClr val="tx1"/>
                </a:solidFill>
              </a:rPr>
              <a:t>Support communities to speak out</a:t>
            </a:r>
          </a:p>
        </p:txBody>
      </p:sp>
      <p:sp>
        <p:nvSpPr>
          <p:cNvPr id="19" name="Rounded Rectangle 13"/>
          <p:cNvSpPr/>
          <p:nvPr/>
        </p:nvSpPr>
        <p:spPr>
          <a:xfrm>
            <a:off x="2819457" y="4363972"/>
            <a:ext cx="1065851" cy="700040"/>
          </a:xfrm>
          <a:prstGeom prst="roundRect">
            <a:avLst/>
          </a:prstGeom>
          <a:solidFill>
            <a:srgbClr val="FFCC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solidFill>
                  <a:schemeClr val="tx1"/>
                </a:solidFill>
              </a:rPr>
              <a:t>Follow the IFRC PGI  guidance</a:t>
            </a:r>
          </a:p>
        </p:txBody>
      </p:sp>
    </p:spTree>
    <p:extLst>
      <p:ext uri="{BB962C8B-B14F-4D97-AF65-F5344CB8AC3E}">
        <p14:creationId xmlns:p14="http://schemas.microsoft.com/office/powerpoint/2010/main" val="1057869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387341480"/>
              </p:ext>
            </p:extLst>
          </p:nvPr>
        </p:nvGraphicFramePr>
        <p:xfrm>
          <a:off x="1983446" y="182256"/>
          <a:ext cx="8406541" cy="6531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4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Arrow Connector 106">
            <a:extLst>
              <a:ext uri="{FF2B5EF4-FFF2-40B4-BE49-F238E27FC236}">
                <a16:creationId xmlns:a16="http://schemas.microsoft.com/office/drawing/2014/main" id="{9329DEF1-DEE6-4987-A035-F226B82C7CAE}"/>
              </a:ext>
            </a:extLst>
          </p:cNvPr>
          <p:cNvCxnSpPr>
            <a:cxnSpLocks/>
          </p:cNvCxnSpPr>
          <p:nvPr/>
        </p:nvCxnSpPr>
        <p:spPr>
          <a:xfrm>
            <a:off x="2367287" y="4237998"/>
            <a:ext cx="3804" cy="526482"/>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2A0AFB6F-48D2-4F1E-8EF7-B49007F0A860}"/>
              </a:ext>
            </a:extLst>
          </p:cNvPr>
          <p:cNvCxnSpPr>
            <a:cxnSpLocks/>
          </p:cNvCxnSpPr>
          <p:nvPr/>
        </p:nvCxnSpPr>
        <p:spPr>
          <a:xfrm>
            <a:off x="3317605" y="3920422"/>
            <a:ext cx="15034" cy="844058"/>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cxnSpLocks/>
          </p:cNvCxnSpPr>
          <p:nvPr/>
        </p:nvCxnSpPr>
        <p:spPr>
          <a:xfrm flipH="1">
            <a:off x="4453213" y="4398306"/>
            <a:ext cx="1743" cy="366174"/>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1D200C8-D2AE-4FD0-93E6-E3FFDEC7B545}"/>
              </a:ext>
            </a:extLst>
          </p:cNvPr>
          <p:cNvCxnSpPr>
            <a:cxnSpLocks/>
          </p:cNvCxnSpPr>
          <p:nvPr/>
        </p:nvCxnSpPr>
        <p:spPr>
          <a:xfrm>
            <a:off x="6812806" y="4084731"/>
            <a:ext cx="3806" cy="679749"/>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C656070-C737-4D71-8C6A-D147570AAB63}"/>
              </a:ext>
            </a:extLst>
          </p:cNvPr>
          <p:cNvCxnSpPr>
            <a:cxnSpLocks/>
          </p:cNvCxnSpPr>
          <p:nvPr/>
        </p:nvCxnSpPr>
        <p:spPr>
          <a:xfrm>
            <a:off x="8252144" y="4326975"/>
            <a:ext cx="8356" cy="437505"/>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cxnSpLocks/>
          </p:cNvCxnSpPr>
          <p:nvPr/>
        </p:nvCxnSpPr>
        <p:spPr>
          <a:xfrm>
            <a:off x="10950017" y="4326975"/>
            <a:ext cx="12887" cy="437505"/>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cxnSpLocks/>
          </p:cNvCxnSpPr>
          <p:nvPr/>
        </p:nvCxnSpPr>
        <p:spPr>
          <a:xfrm>
            <a:off x="9601057" y="4018980"/>
            <a:ext cx="27474" cy="745500"/>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72707DE-1A57-41BE-974B-B5A0CAE845AC}"/>
              </a:ext>
            </a:extLst>
          </p:cNvPr>
          <p:cNvCxnSpPr>
            <a:cxnSpLocks/>
          </p:cNvCxnSpPr>
          <p:nvPr/>
        </p:nvCxnSpPr>
        <p:spPr>
          <a:xfrm>
            <a:off x="5592248" y="4398306"/>
            <a:ext cx="4943" cy="366174"/>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2087462-9636-4A8C-8A67-D3A26411FFD5}"/>
              </a:ext>
            </a:extLst>
          </p:cNvPr>
          <p:cNvCxnSpPr>
            <a:cxnSpLocks/>
          </p:cNvCxnSpPr>
          <p:nvPr/>
        </p:nvCxnSpPr>
        <p:spPr>
          <a:xfrm>
            <a:off x="1209240" y="4520267"/>
            <a:ext cx="1" cy="244213"/>
          </a:xfrm>
          <a:prstGeom prst="straightConnector1">
            <a:avLst/>
          </a:prstGeom>
          <a:ln>
            <a:solidFill>
              <a:schemeClr val="accent6">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94" name="Arrow: Curved Up 93"/>
          <p:cNvSpPr/>
          <p:nvPr/>
        </p:nvSpPr>
        <p:spPr>
          <a:xfrm rot="14531980" flipH="1">
            <a:off x="9700195" y="2572901"/>
            <a:ext cx="3376874" cy="1159283"/>
          </a:xfrm>
          <a:prstGeom prst="curvedUpArrow">
            <a:avLst>
              <a:gd name="adj1" fmla="val 25000"/>
              <a:gd name="adj2" fmla="val 392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Rounded Rectangle 4">
            <a:extLst>
              <a:ext uri="{FF2B5EF4-FFF2-40B4-BE49-F238E27FC236}">
                <a16:creationId xmlns:a16="http://schemas.microsoft.com/office/drawing/2014/main" id="{D2621FCE-9440-4224-96B6-394501207962}"/>
              </a:ext>
            </a:extLst>
          </p:cNvPr>
          <p:cNvSpPr/>
          <p:nvPr/>
        </p:nvSpPr>
        <p:spPr>
          <a:xfrm>
            <a:off x="560544" y="3188069"/>
            <a:ext cx="1261124" cy="132915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Affected individuals have access to safe and connected housing and living conditions (shelter and settlements)</a:t>
            </a:r>
          </a:p>
        </p:txBody>
      </p:sp>
      <p:sp>
        <p:nvSpPr>
          <p:cNvPr id="100" name="Rectangle: Rounded Corners 99">
            <a:extLst>
              <a:ext uri="{FF2B5EF4-FFF2-40B4-BE49-F238E27FC236}">
                <a16:creationId xmlns:a16="http://schemas.microsoft.com/office/drawing/2014/main" id="{557477FE-3CAC-4820-8C49-F5E0D6B8F515}"/>
              </a:ext>
            </a:extLst>
          </p:cNvPr>
          <p:cNvSpPr/>
          <p:nvPr/>
        </p:nvSpPr>
        <p:spPr>
          <a:xfrm>
            <a:off x="573865" y="4795006"/>
            <a:ext cx="5503219" cy="871684"/>
          </a:xfrm>
          <a:prstGeom prst="roundRect">
            <a:avLst/>
          </a:prstGeom>
          <a:solidFill>
            <a:schemeClr val="accent1">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a:solidFill>
                  <a:schemeClr val="tx1">
                    <a:lumMod val="95000"/>
                    <a:lumOff val="5000"/>
                  </a:schemeClr>
                </a:solidFill>
              </a:rPr>
              <a:t>Affected individuals have re-established a sense of place and have the means and resources to recover; and affected communities are inclusive, connected and taking action for their collective well-being.</a:t>
            </a:r>
          </a:p>
        </p:txBody>
      </p:sp>
      <p:sp>
        <p:nvSpPr>
          <p:cNvPr id="134" name="Rounded Rectangle 3">
            <a:extLst>
              <a:ext uri="{FF2B5EF4-FFF2-40B4-BE49-F238E27FC236}">
                <a16:creationId xmlns:a16="http://schemas.microsoft.com/office/drawing/2014/main" id="{01B997AA-F84F-4819-93E1-9A37318C86D6}"/>
              </a:ext>
            </a:extLst>
          </p:cNvPr>
          <p:cNvSpPr/>
          <p:nvPr/>
        </p:nvSpPr>
        <p:spPr>
          <a:xfrm>
            <a:off x="6137947" y="4784393"/>
            <a:ext cx="5462748" cy="882297"/>
          </a:xfrm>
          <a:prstGeom prst="roundRect">
            <a:avLst/>
          </a:prstGeom>
          <a:solidFill>
            <a:schemeClr val="accent6">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a:solidFill>
                  <a:schemeClr val="tx1">
                    <a:lumMod val="95000"/>
                    <a:lumOff val="5000"/>
                  </a:schemeClr>
                </a:solidFill>
              </a:rPr>
              <a:t>Affected households and communities are aware of their disaster vulnerabilities and risks and can take action to reduce losses during recurring shocks and hazards, as well as future disasters.</a:t>
            </a:r>
          </a:p>
        </p:txBody>
      </p:sp>
      <p:sp>
        <p:nvSpPr>
          <p:cNvPr id="142" name="Rectangle: Rounded Corners 141">
            <a:extLst>
              <a:ext uri="{FF2B5EF4-FFF2-40B4-BE49-F238E27FC236}">
                <a16:creationId xmlns:a16="http://schemas.microsoft.com/office/drawing/2014/main" id="{38C8BD2C-1B2A-4666-A217-05B128FA2EE3}"/>
              </a:ext>
            </a:extLst>
          </p:cNvPr>
          <p:cNvSpPr/>
          <p:nvPr/>
        </p:nvSpPr>
        <p:spPr>
          <a:xfrm>
            <a:off x="573865" y="2684956"/>
            <a:ext cx="5486795" cy="395591"/>
          </a:xfrm>
          <a:prstGeom prst="roundRect">
            <a:avLst/>
          </a:prstGeom>
          <a:solidFill>
            <a:schemeClr val="accent1">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a:solidFill>
                  <a:schemeClr val="tx1">
                    <a:lumMod val="95000"/>
                    <a:lumOff val="5000"/>
                  </a:schemeClr>
                </a:solidFill>
              </a:rPr>
              <a:t>Objective 2: Communities enabled to recover</a:t>
            </a:r>
            <a:endParaRPr lang="en-US" sz="1600">
              <a:solidFill>
                <a:schemeClr val="tx1">
                  <a:lumMod val="95000"/>
                  <a:lumOff val="5000"/>
                </a:schemeClr>
              </a:solidFill>
            </a:endParaRPr>
          </a:p>
        </p:txBody>
      </p:sp>
      <p:sp>
        <p:nvSpPr>
          <p:cNvPr id="143" name="Rounded Rectangle 3">
            <a:extLst>
              <a:ext uri="{FF2B5EF4-FFF2-40B4-BE49-F238E27FC236}">
                <a16:creationId xmlns:a16="http://schemas.microsoft.com/office/drawing/2014/main" id="{A55A27FA-E4AC-49C9-A1F7-3A846F896E7D}"/>
              </a:ext>
            </a:extLst>
          </p:cNvPr>
          <p:cNvSpPr/>
          <p:nvPr/>
        </p:nvSpPr>
        <p:spPr>
          <a:xfrm>
            <a:off x="6137947" y="2683640"/>
            <a:ext cx="5462747" cy="383169"/>
          </a:xfrm>
          <a:prstGeom prst="roundRect">
            <a:avLst/>
          </a:prstGeom>
          <a:solidFill>
            <a:schemeClr val="accent6">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a:solidFill>
                  <a:schemeClr val="accent6">
                    <a:lumMod val="50000"/>
                  </a:schemeClr>
                </a:solidFill>
                <a:cs typeface="Arial" panose="020B0604020202020204" pitchFamily="34" charset="0"/>
              </a:rPr>
              <a:t>Objective 3: Communities prepared for future disasters</a:t>
            </a:r>
          </a:p>
        </p:txBody>
      </p:sp>
      <p:sp>
        <p:nvSpPr>
          <p:cNvPr id="244" name="Arrow: Curved Up 243">
            <a:extLst>
              <a:ext uri="{FF2B5EF4-FFF2-40B4-BE49-F238E27FC236}">
                <a16:creationId xmlns:a16="http://schemas.microsoft.com/office/drawing/2014/main" id="{4DD36BB9-F173-41BD-9329-91A85CB870C5}"/>
              </a:ext>
            </a:extLst>
          </p:cNvPr>
          <p:cNvSpPr/>
          <p:nvPr/>
        </p:nvSpPr>
        <p:spPr>
          <a:xfrm rot="7310000">
            <a:off x="-849154" y="2632299"/>
            <a:ext cx="3428103" cy="1073914"/>
          </a:xfrm>
          <a:prstGeom prst="curvedUpArrow">
            <a:avLst>
              <a:gd name="adj1" fmla="val 25000"/>
              <a:gd name="adj2" fmla="val 392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Rectangle: Rounded Corners 100">
            <a:extLst>
              <a:ext uri="{FF2B5EF4-FFF2-40B4-BE49-F238E27FC236}">
                <a16:creationId xmlns:a16="http://schemas.microsoft.com/office/drawing/2014/main" id="{74B434EA-136C-46A4-84DD-01E98FC67876}"/>
              </a:ext>
            </a:extLst>
          </p:cNvPr>
          <p:cNvSpPr/>
          <p:nvPr/>
        </p:nvSpPr>
        <p:spPr>
          <a:xfrm>
            <a:off x="1338630" y="5997947"/>
            <a:ext cx="9552038" cy="742176"/>
          </a:xfrm>
          <a:prstGeom prst="round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a:solidFill>
                  <a:schemeClr val="tx1"/>
                </a:solidFill>
                <a:cs typeface="Arial"/>
              </a:rPr>
              <a:t>ISD Recovery Pillar Goal: Improved lives for individuals and families, safer and more resilient communities, a response-ready national society, and reduced losses during future disasters. </a:t>
            </a:r>
            <a:endParaRPr lang="en-US" sz="1600" b="1">
              <a:solidFill>
                <a:schemeClr val="tx1"/>
              </a:solidFill>
              <a:cs typeface="Arial" panose="020B0604020202020204" pitchFamily="34" charset="0"/>
            </a:endParaRPr>
          </a:p>
        </p:txBody>
      </p:sp>
      <p:sp>
        <p:nvSpPr>
          <p:cNvPr id="69" name="Rounded Rectangle 4">
            <a:extLst>
              <a:ext uri="{FF2B5EF4-FFF2-40B4-BE49-F238E27FC236}">
                <a16:creationId xmlns:a16="http://schemas.microsoft.com/office/drawing/2014/main" id="{ADAD11E0-A8FF-4DF1-BA6E-09736F58D3EC}"/>
              </a:ext>
            </a:extLst>
          </p:cNvPr>
          <p:cNvSpPr/>
          <p:nvPr/>
        </p:nvSpPr>
        <p:spPr>
          <a:xfrm>
            <a:off x="2782824" y="3188069"/>
            <a:ext cx="1067021" cy="13384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Affected individuals have the means to recover their livelihoods after a disaster</a:t>
            </a:r>
          </a:p>
        </p:txBody>
      </p:sp>
      <p:sp>
        <p:nvSpPr>
          <p:cNvPr id="71" name="Rounded Rectangle 4">
            <a:extLst>
              <a:ext uri="{FF2B5EF4-FFF2-40B4-BE49-F238E27FC236}">
                <a16:creationId xmlns:a16="http://schemas.microsoft.com/office/drawing/2014/main" id="{74EB4481-6B88-4969-8B96-E60F645288BF}"/>
              </a:ext>
            </a:extLst>
          </p:cNvPr>
          <p:cNvSpPr/>
          <p:nvPr/>
        </p:nvSpPr>
        <p:spPr>
          <a:xfrm>
            <a:off x="3864187" y="3188069"/>
            <a:ext cx="1188553" cy="132278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Affected individuals are able to manage disaster-caused health risks and access recovered health systems</a:t>
            </a:r>
          </a:p>
        </p:txBody>
      </p:sp>
      <p:sp>
        <p:nvSpPr>
          <p:cNvPr id="72" name="Rounded Rectangle 4">
            <a:extLst>
              <a:ext uri="{FF2B5EF4-FFF2-40B4-BE49-F238E27FC236}">
                <a16:creationId xmlns:a16="http://schemas.microsoft.com/office/drawing/2014/main" id="{0AA6333C-4541-4F20-BB15-3C34D85856F3}"/>
              </a:ext>
            </a:extLst>
          </p:cNvPr>
          <p:cNvSpPr/>
          <p:nvPr/>
        </p:nvSpPr>
        <p:spPr>
          <a:xfrm>
            <a:off x="1840887" y="3188069"/>
            <a:ext cx="920060" cy="132273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Affected individuals have re-established a sense of place</a:t>
            </a:r>
          </a:p>
        </p:txBody>
      </p:sp>
      <p:sp>
        <p:nvSpPr>
          <p:cNvPr id="80" name="Rounded Rectangle 13">
            <a:extLst>
              <a:ext uri="{FF2B5EF4-FFF2-40B4-BE49-F238E27FC236}">
                <a16:creationId xmlns:a16="http://schemas.microsoft.com/office/drawing/2014/main" id="{4AE61A1F-F732-4F8A-9551-57CE12C68F79}"/>
              </a:ext>
            </a:extLst>
          </p:cNvPr>
          <p:cNvSpPr/>
          <p:nvPr/>
        </p:nvSpPr>
        <p:spPr>
          <a:xfrm>
            <a:off x="6163171" y="3188069"/>
            <a:ext cx="1349449" cy="1312576"/>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understand local risks and capacities</a:t>
            </a:r>
          </a:p>
        </p:txBody>
      </p:sp>
      <p:sp>
        <p:nvSpPr>
          <p:cNvPr id="81" name="Rounded Rectangle 13">
            <a:extLst>
              <a:ext uri="{FF2B5EF4-FFF2-40B4-BE49-F238E27FC236}">
                <a16:creationId xmlns:a16="http://schemas.microsoft.com/office/drawing/2014/main" id="{54C5C3D3-74B7-43A7-83D3-4718EBC82A0D}"/>
              </a:ext>
            </a:extLst>
          </p:cNvPr>
          <p:cNvSpPr/>
          <p:nvPr/>
        </p:nvSpPr>
        <p:spPr>
          <a:xfrm>
            <a:off x="10299341" y="3188069"/>
            <a:ext cx="1301353" cy="1334707"/>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implement preparedness actions</a:t>
            </a:r>
          </a:p>
        </p:txBody>
      </p:sp>
      <p:sp>
        <p:nvSpPr>
          <p:cNvPr id="82" name="Rounded Rectangle 13">
            <a:extLst>
              <a:ext uri="{FF2B5EF4-FFF2-40B4-BE49-F238E27FC236}">
                <a16:creationId xmlns:a16="http://schemas.microsoft.com/office/drawing/2014/main" id="{FBB76F45-DFC3-498B-BF50-26A861A06856}"/>
              </a:ext>
            </a:extLst>
          </p:cNvPr>
          <p:cNvSpPr/>
          <p:nvPr/>
        </p:nvSpPr>
        <p:spPr>
          <a:xfrm>
            <a:off x="7551918" y="3188069"/>
            <a:ext cx="1364054" cy="1344828"/>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are self-organized</a:t>
            </a:r>
          </a:p>
        </p:txBody>
      </p:sp>
      <p:sp>
        <p:nvSpPr>
          <p:cNvPr id="140" name="Rounded Rectangle 3">
            <a:extLst>
              <a:ext uri="{FF2B5EF4-FFF2-40B4-BE49-F238E27FC236}">
                <a16:creationId xmlns:a16="http://schemas.microsoft.com/office/drawing/2014/main" id="{FD9065B7-A6D4-425F-B14A-2B1482201D95}"/>
              </a:ext>
            </a:extLst>
          </p:cNvPr>
          <p:cNvSpPr/>
          <p:nvPr/>
        </p:nvSpPr>
        <p:spPr>
          <a:xfrm>
            <a:off x="2010168" y="1756247"/>
            <a:ext cx="8204011" cy="659482"/>
          </a:xfrm>
          <a:prstGeom prst="roundRect">
            <a:avLst/>
          </a:prstGeom>
          <a:solidFill>
            <a:schemeClr val="accent2">
              <a:lumMod val="60000"/>
              <a:lumOff val="4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a:solidFill>
                  <a:schemeClr val="tx1">
                    <a:lumMod val="95000"/>
                    <a:lumOff val="5000"/>
                  </a:schemeClr>
                </a:solidFill>
              </a:rPr>
              <a:t>Affected Red Cross or Red Crescent societies and the Movement have improved and expanded capacity and reach in recovery efforts, and in future national preparedness and response readiness. </a:t>
            </a:r>
          </a:p>
        </p:txBody>
      </p:sp>
      <p:sp>
        <p:nvSpPr>
          <p:cNvPr id="141" name="Rounded Rectangle 3">
            <a:extLst>
              <a:ext uri="{FF2B5EF4-FFF2-40B4-BE49-F238E27FC236}">
                <a16:creationId xmlns:a16="http://schemas.microsoft.com/office/drawing/2014/main" id="{5B247681-1893-426F-A4FD-C8585A17B6D7}"/>
              </a:ext>
            </a:extLst>
          </p:cNvPr>
          <p:cNvSpPr/>
          <p:nvPr/>
        </p:nvSpPr>
        <p:spPr>
          <a:xfrm>
            <a:off x="2368002" y="113855"/>
            <a:ext cx="7463054" cy="583634"/>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a:solidFill>
                  <a:schemeClr val="accent2">
                    <a:lumMod val="75000"/>
                  </a:schemeClr>
                </a:solidFill>
                <a:cs typeface="Arial" panose="020B0604020202020204" pitchFamily="34" charset="0"/>
              </a:rPr>
              <a:t>Objective 1: Expanded Movement capacity and reach</a:t>
            </a:r>
          </a:p>
        </p:txBody>
      </p:sp>
      <p:sp>
        <p:nvSpPr>
          <p:cNvPr id="167" name="Rounded Rectangle 13">
            <a:extLst>
              <a:ext uri="{FF2B5EF4-FFF2-40B4-BE49-F238E27FC236}">
                <a16:creationId xmlns:a16="http://schemas.microsoft.com/office/drawing/2014/main" id="{1596BE0A-98E4-4B60-8971-03D7E6127054}"/>
              </a:ext>
            </a:extLst>
          </p:cNvPr>
          <p:cNvSpPr/>
          <p:nvPr/>
        </p:nvSpPr>
        <p:spPr>
          <a:xfrm>
            <a:off x="6397486" y="925155"/>
            <a:ext cx="3044723" cy="542013"/>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Expanded recovery capacity and reach of Movement</a:t>
            </a:r>
          </a:p>
        </p:txBody>
      </p:sp>
      <p:cxnSp>
        <p:nvCxnSpPr>
          <p:cNvPr id="169" name="Straight Arrow Connector 168">
            <a:extLst>
              <a:ext uri="{FF2B5EF4-FFF2-40B4-BE49-F238E27FC236}">
                <a16:creationId xmlns:a16="http://schemas.microsoft.com/office/drawing/2014/main" id="{23B751FF-C19E-4682-8866-3F93DDECF423}"/>
              </a:ext>
            </a:extLst>
          </p:cNvPr>
          <p:cNvCxnSpPr>
            <a:cxnSpLocks/>
          </p:cNvCxnSpPr>
          <p:nvPr/>
        </p:nvCxnSpPr>
        <p:spPr>
          <a:xfrm>
            <a:off x="4370895" y="1508293"/>
            <a:ext cx="2256" cy="228289"/>
          </a:xfrm>
          <a:prstGeom prst="straightConnector1">
            <a:avLst/>
          </a:prstGeom>
          <a:ln>
            <a:solidFill>
              <a:schemeClr val="accent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5D6B3C9E-541B-4723-9056-32054CE576AA}"/>
              </a:ext>
            </a:extLst>
          </p:cNvPr>
          <p:cNvCxnSpPr>
            <a:cxnSpLocks/>
          </p:cNvCxnSpPr>
          <p:nvPr/>
        </p:nvCxnSpPr>
        <p:spPr>
          <a:xfrm>
            <a:off x="7691519" y="1516519"/>
            <a:ext cx="1" cy="230682"/>
          </a:xfrm>
          <a:prstGeom prst="straightConnector1">
            <a:avLst/>
          </a:prstGeom>
          <a:ln>
            <a:solidFill>
              <a:schemeClr val="accent2">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3" name="Arrow: Down 172">
            <a:extLst>
              <a:ext uri="{FF2B5EF4-FFF2-40B4-BE49-F238E27FC236}">
                <a16:creationId xmlns:a16="http://schemas.microsoft.com/office/drawing/2014/main" id="{CF5AFBC2-7CBE-4FC2-8121-75DCF0823EDF}"/>
              </a:ext>
            </a:extLst>
          </p:cNvPr>
          <p:cNvSpPr/>
          <p:nvPr/>
        </p:nvSpPr>
        <p:spPr>
          <a:xfrm>
            <a:off x="2899606" y="10279041"/>
            <a:ext cx="444939" cy="266375"/>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6" name="Rounded Rectangle 13">
            <a:extLst>
              <a:ext uri="{FF2B5EF4-FFF2-40B4-BE49-F238E27FC236}">
                <a16:creationId xmlns:a16="http://schemas.microsoft.com/office/drawing/2014/main" id="{DA567976-1321-4333-A8F3-496A6D12CDDA}"/>
              </a:ext>
            </a:extLst>
          </p:cNvPr>
          <p:cNvSpPr/>
          <p:nvPr/>
        </p:nvSpPr>
        <p:spPr>
          <a:xfrm>
            <a:off x="2870570" y="932862"/>
            <a:ext cx="3162716" cy="534306"/>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Developed national society (NSD)</a:t>
            </a:r>
          </a:p>
        </p:txBody>
      </p:sp>
      <p:sp>
        <p:nvSpPr>
          <p:cNvPr id="96" name="Arrow: Down 95"/>
          <p:cNvSpPr/>
          <p:nvPr/>
        </p:nvSpPr>
        <p:spPr>
          <a:xfrm rot="10800000" flipV="1">
            <a:off x="8622769" y="5669720"/>
            <a:ext cx="444939" cy="26637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7" name="Arrow: Down 96"/>
          <p:cNvSpPr/>
          <p:nvPr/>
        </p:nvSpPr>
        <p:spPr>
          <a:xfrm rot="10800000" flipV="1">
            <a:off x="2751422" y="5666257"/>
            <a:ext cx="444939" cy="26637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2" name="Rounded Rectangle 13"/>
          <p:cNvSpPr/>
          <p:nvPr/>
        </p:nvSpPr>
        <p:spPr>
          <a:xfrm>
            <a:off x="8950381" y="3188069"/>
            <a:ext cx="1301353" cy="1334707"/>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are connected with external entities to access additional areas of expertise</a:t>
            </a:r>
          </a:p>
        </p:txBody>
      </p:sp>
      <p:sp>
        <p:nvSpPr>
          <p:cNvPr id="34" name="TextBox 1">
            <a:extLst>
              <a:ext uri="{FF2B5EF4-FFF2-40B4-BE49-F238E27FC236}">
                <a16:creationId xmlns:a16="http://schemas.microsoft.com/office/drawing/2014/main" id="{163A5D42-6406-45E1-ACD3-AA9F519C55C2}"/>
              </a:ext>
            </a:extLst>
          </p:cNvPr>
          <p:cNvSpPr txBox="1"/>
          <p:nvPr/>
        </p:nvSpPr>
        <p:spPr>
          <a:xfrm>
            <a:off x="130289" y="113617"/>
            <a:ext cx="1911023" cy="132491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tx1"/>
                </a:solidFill>
              </a:rPr>
              <a:t>ISD </a:t>
            </a:r>
          </a:p>
          <a:p>
            <a:pPr algn="ctr"/>
            <a:r>
              <a:rPr lang="en-US">
                <a:solidFill>
                  <a:schemeClr val="tx1"/>
                </a:solidFill>
                <a:cs typeface="Calibri"/>
              </a:rPr>
              <a:t>Long-Term</a:t>
            </a:r>
          </a:p>
          <a:p>
            <a:pPr algn="ctr"/>
            <a:r>
              <a:rPr lang="en-US">
                <a:solidFill>
                  <a:schemeClr val="tx1"/>
                </a:solidFill>
              </a:rPr>
              <a:t>Recovery </a:t>
            </a:r>
            <a:endParaRPr lang="en-US">
              <a:solidFill>
                <a:schemeClr val="tx1"/>
              </a:solidFill>
              <a:cs typeface="Calibri"/>
            </a:endParaRPr>
          </a:p>
          <a:p>
            <a:pPr algn="ctr"/>
            <a:r>
              <a:rPr lang="en-US">
                <a:solidFill>
                  <a:schemeClr val="tx1"/>
                </a:solidFill>
              </a:rPr>
              <a:t> Theory of Change</a:t>
            </a:r>
            <a:endParaRPr lang="en-US">
              <a:solidFill>
                <a:schemeClr val="tx1"/>
              </a:solidFill>
              <a:cs typeface="Calibri"/>
            </a:endParaRPr>
          </a:p>
        </p:txBody>
      </p:sp>
      <p:sp>
        <p:nvSpPr>
          <p:cNvPr id="2" name="Rectangle 1">
            <a:extLst>
              <a:ext uri="{FF2B5EF4-FFF2-40B4-BE49-F238E27FC236}">
                <a16:creationId xmlns:a16="http://schemas.microsoft.com/office/drawing/2014/main" id="{8BAAC7B1-AD9B-4D6F-BB09-24F62D393869}"/>
              </a:ext>
            </a:extLst>
          </p:cNvPr>
          <p:cNvSpPr/>
          <p:nvPr/>
        </p:nvSpPr>
        <p:spPr>
          <a:xfrm>
            <a:off x="10211161" y="115597"/>
            <a:ext cx="1840254" cy="16146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a:solidFill>
                  <a:schemeClr val="tx1"/>
                </a:solidFill>
              </a:rPr>
              <a:t>Expected impact: </a:t>
            </a:r>
            <a:endParaRPr lang="en-US" sz="1400">
              <a:solidFill>
                <a:schemeClr val="tx1"/>
              </a:solidFill>
              <a:cs typeface="Calibri"/>
            </a:endParaRPr>
          </a:p>
          <a:p>
            <a:pPr algn="ctr"/>
            <a:r>
              <a:rPr lang="en-US" sz="1400">
                <a:solidFill>
                  <a:schemeClr val="tx1"/>
                </a:solidFill>
              </a:rPr>
              <a:t>A reduction in deaths, injuries and economic losses caused by disasters in countries supported by the American Red Cross</a:t>
            </a:r>
            <a:endParaRPr lang="en-US" sz="1400">
              <a:solidFill>
                <a:schemeClr val="tx1"/>
              </a:solidFill>
              <a:cs typeface="Calibri"/>
            </a:endParaRPr>
          </a:p>
        </p:txBody>
      </p:sp>
      <p:sp>
        <p:nvSpPr>
          <p:cNvPr id="3" name="Rounded Rectangle 13">
            <a:extLst>
              <a:ext uri="{FF2B5EF4-FFF2-40B4-BE49-F238E27FC236}">
                <a16:creationId xmlns:a16="http://schemas.microsoft.com/office/drawing/2014/main" id="{1B6A565A-9871-4B4B-A5E4-01DC0CB9BEE5}"/>
              </a:ext>
            </a:extLst>
          </p:cNvPr>
          <p:cNvSpPr/>
          <p:nvPr/>
        </p:nvSpPr>
        <p:spPr>
          <a:xfrm>
            <a:off x="5071124" y="3188069"/>
            <a:ext cx="1035596" cy="132680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0000"/>
                </a:solidFill>
              </a:rPr>
              <a:t>Communities are self-organized and connected for recovery</a:t>
            </a:r>
          </a:p>
        </p:txBody>
      </p:sp>
    </p:spTree>
    <p:extLst>
      <p:ext uri="{BB962C8B-B14F-4D97-AF65-F5344CB8AC3E}">
        <p14:creationId xmlns:p14="http://schemas.microsoft.com/office/powerpoint/2010/main" val="75820780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81"/>
          <p:cNvCxnSpPr>
            <a:cxnSpLocks/>
          </p:cNvCxnSpPr>
          <p:nvPr/>
        </p:nvCxnSpPr>
        <p:spPr>
          <a:xfrm flipH="1" flipV="1">
            <a:off x="9964746" y="2643565"/>
            <a:ext cx="109482" cy="170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p:cNvCxnSpPr>
          <p:nvPr/>
        </p:nvCxnSpPr>
        <p:spPr>
          <a:xfrm flipH="1" flipV="1">
            <a:off x="10216552" y="2672574"/>
            <a:ext cx="94322" cy="985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p:cNvCxnSpPr>
          <p:nvPr/>
        </p:nvCxnSpPr>
        <p:spPr>
          <a:xfrm flipV="1">
            <a:off x="9211297" y="2623112"/>
            <a:ext cx="273119" cy="1022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p:cNvCxnSpPr>
          <p:nvPr/>
        </p:nvCxnSpPr>
        <p:spPr>
          <a:xfrm flipV="1">
            <a:off x="9655848" y="2594352"/>
            <a:ext cx="51241" cy="331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cxnSpLocks/>
          </p:cNvCxnSpPr>
          <p:nvPr/>
        </p:nvCxnSpPr>
        <p:spPr>
          <a:xfrm flipH="1" flipV="1">
            <a:off x="8573240" y="2643565"/>
            <a:ext cx="42181" cy="298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cxnSpLocks/>
          </p:cNvCxnSpPr>
          <p:nvPr/>
        </p:nvCxnSpPr>
        <p:spPr>
          <a:xfrm flipV="1">
            <a:off x="3883559" y="2757750"/>
            <a:ext cx="91178" cy="445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flipH="1" flipV="1">
            <a:off x="3411002" y="2716797"/>
            <a:ext cx="40109" cy="508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flipH="1" flipV="1">
            <a:off x="4473488" y="2793843"/>
            <a:ext cx="18937" cy="621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p:cNvCxnSpPr>
          <p:nvPr/>
        </p:nvCxnSpPr>
        <p:spPr>
          <a:xfrm flipV="1">
            <a:off x="2207887" y="2687107"/>
            <a:ext cx="7948" cy="1615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flipH="1" flipV="1">
            <a:off x="1597735" y="2801089"/>
            <a:ext cx="1431566" cy="148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cxnSpLocks/>
          </p:cNvCxnSpPr>
          <p:nvPr/>
        </p:nvCxnSpPr>
        <p:spPr>
          <a:xfrm flipH="1" flipV="1">
            <a:off x="3086347" y="2777316"/>
            <a:ext cx="27077" cy="1590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cxnSpLocks/>
          </p:cNvCxnSpPr>
          <p:nvPr/>
        </p:nvCxnSpPr>
        <p:spPr>
          <a:xfrm flipH="1" flipV="1">
            <a:off x="1805772" y="2672574"/>
            <a:ext cx="1970724" cy="768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852705" y="46614"/>
            <a:ext cx="8815295" cy="691892"/>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a:solidFill>
                  <a:schemeClr val="accent2">
                    <a:lumMod val="75000"/>
                  </a:schemeClr>
                </a:solidFill>
                <a:cs typeface="Arial"/>
              </a:rPr>
              <a:t>Strategic Objective 1:  Movement Capacity and Readiness</a:t>
            </a:r>
          </a:p>
          <a:p>
            <a:pPr algn="ctr"/>
            <a:r>
              <a:rPr lang="en-US" sz="1400" b="1">
                <a:solidFill>
                  <a:schemeClr val="accent2">
                    <a:lumMod val="75000"/>
                  </a:schemeClr>
                </a:solidFill>
                <a:cs typeface="Arial" panose="020B0604020202020204" pitchFamily="34" charset="0"/>
              </a:rPr>
              <a:t>Affected  Red Cross or Red Crescent societies and the Movement have improved and expanded capacity and reach in recovery efforts, and in future national preparedness and response readiness. </a:t>
            </a:r>
          </a:p>
        </p:txBody>
      </p:sp>
      <p:cxnSp>
        <p:nvCxnSpPr>
          <p:cNvPr id="128" name="Straight Arrow Connector 127">
            <a:extLst>
              <a:ext uri="{FF2B5EF4-FFF2-40B4-BE49-F238E27FC236}">
                <a16:creationId xmlns:a16="http://schemas.microsoft.com/office/drawing/2014/main" id="{807A57CE-4EE8-4675-899A-08AB5355D3AB}"/>
              </a:ext>
            </a:extLst>
          </p:cNvPr>
          <p:cNvCxnSpPr>
            <a:cxnSpLocks/>
            <a:stCxn id="145" idx="0"/>
          </p:cNvCxnSpPr>
          <p:nvPr/>
        </p:nvCxnSpPr>
        <p:spPr>
          <a:xfrm flipV="1">
            <a:off x="903669" y="1549460"/>
            <a:ext cx="519122" cy="310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ounded Rectangle 13">
            <a:extLst>
              <a:ext uri="{FF2B5EF4-FFF2-40B4-BE49-F238E27FC236}">
                <a16:creationId xmlns:a16="http://schemas.microsoft.com/office/drawing/2014/main" id="{03395008-1E77-498D-A37D-D027B48E30EB}"/>
              </a:ext>
            </a:extLst>
          </p:cNvPr>
          <p:cNvSpPr/>
          <p:nvPr/>
        </p:nvSpPr>
        <p:spPr>
          <a:xfrm>
            <a:off x="84188" y="1859862"/>
            <a:ext cx="1638961" cy="72716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Movement recovery operations are supported</a:t>
            </a:r>
          </a:p>
        </p:txBody>
      </p:sp>
      <p:sp>
        <p:nvSpPr>
          <p:cNvPr id="119" name="Rounded Rectangle 13">
            <a:extLst>
              <a:ext uri="{FF2B5EF4-FFF2-40B4-BE49-F238E27FC236}">
                <a16:creationId xmlns:a16="http://schemas.microsoft.com/office/drawing/2014/main" id="{72004A0C-559E-4CC0-B1F2-F8272DCCB74F}"/>
              </a:ext>
            </a:extLst>
          </p:cNvPr>
          <p:cNvSpPr/>
          <p:nvPr/>
        </p:nvSpPr>
        <p:spPr>
          <a:xfrm>
            <a:off x="6036105" y="1081294"/>
            <a:ext cx="5086122" cy="421196"/>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Developed national society (NSD)</a:t>
            </a:r>
          </a:p>
        </p:txBody>
      </p:sp>
      <p:sp>
        <p:nvSpPr>
          <p:cNvPr id="157" name="Rounded Rectangle 13">
            <a:extLst>
              <a:ext uri="{FF2B5EF4-FFF2-40B4-BE49-F238E27FC236}">
                <a16:creationId xmlns:a16="http://schemas.microsoft.com/office/drawing/2014/main" id="{064B312D-076D-4C11-8B4A-BCF37153EF14}"/>
              </a:ext>
            </a:extLst>
          </p:cNvPr>
          <p:cNvSpPr/>
          <p:nvPr/>
        </p:nvSpPr>
        <p:spPr>
          <a:xfrm>
            <a:off x="986531" y="1050261"/>
            <a:ext cx="3681719" cy="387112"/>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Expanded recovery capacity and reach of Movement</a:t>
            </a:r>
          </a:p>
        </p:txBody>
      </p:sp>
      <p:sp>
        <p:nvSpPr>
          <p:cNvPr id="60" name="Rounded Rectangle 13"/>
          <p:cNvSpPr/>
          <p:nvPr/>
        </p:nvSpPr>
        <p:spPr>
          <a:xfrm>
            <a:off x="4207373" y="3415165"/>
            <a:ext cx="1083837" cy="986967"/>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Advocate for an efficient and effective coordination mechanism</a:t>
            </a:r>
          </a:p>
        </p:txBody>
      </p:sp>
      <p:sp>
        <p:nvSpPr>
          <p:cNvPr id="68" name="Rounded Rectangle 13"/>
          <p:cNvSpPr/>
          <p:nvPr/>
        </p:nvSpPr>
        <p:spPr>
          <a:xfrm>
            <a:off x="1925927" y="1867978"/>
            <a:ext cx="1690825" cy="780591"/>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Movement-wide learning and continuous improvement of recovery programming is supported</a:t>
            </a:r>
          </a:p>
        </p:txBody>
      </p:sp>
      <p:sp>
        <p:nvSpPr>
          <p:cNvPr id="69" name="Rounded Rectangle 13"/>
          <p:cNvSpPr/>
          <p:nvPr/>
        </p:nvSpPr>
        <p:spPr>
          <a:xfrm>
            <a:off x="3183386" y="3203561"/>
            <a:ext cx="955838" cy="688973"/>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Participate in recovery working group</a:t>
            </a:r>
          </a:p>
        </p:txBody>
      </p:sp>
      <p:cxnSp>
        <p:nvCxnSpPr>
          <p:cNvPr id="81" name="Straight Arrow Connector 80"/>
          <p:cNvCxnSpPr>
            <a:cxnSpLocks/>
          </p:cNvCxnSpPr>
          <p:nvPr/>
        </p:nvCxnSpPr>
        <p:spPr>
          <a:xfrm flipV="1">
            <a:off x="2766218" y="1584993"/>
            <a:ext cx="0" cy="28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13"/>
          <p:cNvSpPr/>
          <p:nvPr/>
        </p:nvSpPr>
        <p:spPr>
          <a:xfrm>
            <a:off x="3711686" y="1888889"/>
            <a:ext cx="1003956" cy="736381"/>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Enhanced Movement coordination for recovery</a:t>
            </a:r>
          </a:p>
        </p:txBody>
      </p:sp>
      <p:sp>
        <p:nvSpPr>
          <p:cNvPr id="75" name="Rounded Rectangle 13"/>
          <p:cNvSpPr/>
          <p:nvPr/>
        </p:nvSpPr>
        <p:spPr>
          <a:xfrm>
            <a:off x="818999" y="4284529"/>
            <a:ext cx="1482883" cy="1068967"/>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Influence Movement approach to safe living conditions (shelter and settlements) based on </a:t>
            </a:r>
            <a:r>
              <a:rPr lang="en-US" sz="1000" err="1">
                <a:solidFill>
                  <a:schemeClr val="tx1"/>
                </a:solidFill>
              </a:rPr>
              <a:t>AmCross</a:t>
            </a:r>
            <a:r>
              <a:rPr lang="en-US" sz="1000">
                <a:solidFill>
                  <a:schemeClr val="tx1"/>
                </a:solidFill>
              </a:rPr>
              <a:t> experience and expertise</a:t>
            </a:r>
          </a:p>
        </p:txBody>
      </p:sp>
      <p:cxnSp>
        <p:nvCxnSpPr>
          <p:cNvPr id="83" name="Straight Arrow Connector 82"/>
          <p:cNvCxnSpPr>
            <a:cxnSpLocks/>
          </p:cNvCxnSpPr>
          <p:nvPr/>
        </p:nvCxnSpPr>
        <p:spPr>
          <a:xfrm flipH="1" flipV="1">
            <a:off x="1394489" y="2801088"/>
            <a:ext cx="49802" cy="1482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Rounded Rectangle 13"/>
          <p:cNvSpPr/>
          <p:nvPr/>
        </p:nvSpPr>
        <p:spPr>
          <a:xfrm>
            <a:off x="2753963" y="4283387"/>
            <a:ext cx="1143926" cy="858677"/>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Contribute to relevant global reports and compendiums</a:t>
            </a:r>
          </a:p>
        </p:txBody>
      </p:sp>
      <p:sp>
        <p:nvSpPr>
          <p:cNvPr id="53" name="Rounded Rectangle 177"/>
          <p:cNvSpPr/>
          <p:nvPr/>
        </p:nvSpPr>
        <p:spPr>
          <a:xfrm>
            <a:off x="8194073" y="2921411"/>
            <a:ext cx="958993"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Asset replacement</a:t>
            </a:r>
          </a:p>
        </p:txBody>
      </p:sp>
      <p:sp>
        <p:nvSpPr>
          <p:cNvPr id="54" name="Rounded Rectangle 177"/>
          <p:cNvSpPr/>
          <p:nvPr/>
        </p:nvSpPr>
        <p:spPr>
          <a:xfrm>
            <a:off x="5409112" y="3116872"/>
            <a:ext cx="1204129" cy="1401325"/>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Supplement financial and technical capacity of NS to meet recovery needs and be an auxiliary to the government</a:t>
            </a:r>
          </a:p>
        </p:txBody>
      </p:sp>
      <p:sp>
        <p:nvSpPr>
          <p:cNvPr id="55" name="Rounded Rectangle 177"/>
          <p:cNvSpPr/>
          <p:nvPr/>
        </p:nvSpPr>
        <p:spPr>
          <a:xfrm>
            <a:off x="8043707" y="1851537"/>
            <a:ext cx="1231550" cy="63464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NS recovers/builds back stronger after </a:t>
            </a:r>
            <a:r>
              <a:rPr lang="en-US" sz="1050">
                <a:solidFill>
                  <a:schemeClr val="tx1"/>
                </a:solidFill>
              </a:rPr>
              <a:t>disaster</a:t>
            </a:r>
          </a:p>
        </p:txBody>
      </p:sp>
      <p:sp>
        <p:nvSpPr>
          <p:cNvPr id="62" name="Rounded Rectangle 13"/>
          <p:cNvSpPr/>
          <p:nvPr/>
        </p:nvSpPr>
        <p:spPr>
          <a:xfrm>
            <a:off x="114954" y="3116833"/>
            <a:ext cx="1268854" cy="944045"/>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Contribute financial, technical, or material assistance</a:t>
            </a:r>
            <a:endParaRPr lang="en-US" sz="1000">
              <a:solidFill>
                <a:schemeClr val="tx1"/>
              </a:solidFill>
              <a:cs typeface="Calibri"/>
            </a:endParaRPr>
          </a:p>
        </p:txBody>
      </p:sp>
      <p:cxnSp>
        <p:nvCxnSpPr>
          <p:cNvPr id="63" name="Straight Arrow Connector 62"/>
          <p:cNvCxnSpPr>
            <a:cxnSpLocks/>
          </p:cNvCxnSpPr>
          <p:nvPr/>
        </p:nvCxnSpPr>
        <p:spPr>
          <a:xfrm flipH="1" flipV="1">
            <a:off x="402568" y="2715746"/>
            <a:ext cx="46147" cy="411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flipH="1" flipV="1">
            <a:off x="2492913" y="2803206"/>
            <a:ext cx="13206" cy="403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13"/>
          <p:cNvSpPr/>
          <p:nvPr/>
        </p:nvSpPr>
        <p:spPr>
          <a:xfrm>
            <a:off x="1604866" y="3184406"/>
            <a:ext cx="1198954" cy="853689"/>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Influence and align with Movement-wide recovery tools and guidance</a:t>
            </a:r>
          </a:p>
        </p:txBody>
      </p:sp>
      <p:sp>
        <p:nvSpPr>
          <p:cNvPr id="76" name="Rounded Rectangle 177"/>
          <p:cNvSpPr/>
          <p:nvPr/>
        </p:nvSpPr>
        <p:spPr>
          <a:xfrm>
            <a:off x="5273141" y="1857224"/>
            <a:ext cx="1192337" cy="799713"/>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NS is supported to scale up and scale down recovery operations</a:t>
            </a:r>
          </a:p>
        </p:txBody>
      </p:sp>
      <p:sp>
        <p:nvSpPr>
          <p:cNvPr id="100" name="Rounded Rectangle 177"/>
          <p:cNvSpPr/>
          <p:nvPr/>
        </p:nvSpPr>
        <p:spPr>
          <a:xfrm>
            <a:off x="6587552" y="1857224"/>
            <a:ext cx="1335375" cy="551979"/>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Standing of NS is enhanced through recovery operations</a:t>
            </a:r>
          </a:p>
        </p:txBody>
      </p:sp>
      <p:cxnSp>
        <p:nvCxnSpPr>
          <p:cNvPr id="108" name="Straight Arrow Connector 107"/>
          <p:cNvCxnSpPr>
            <a:cxnSpLocks/>
          </p:cNvCxnSpPr>
          <p:nvPr/>
        </p:nvCxnSpPr>
        <p:spPr>
          <a:xfrm flipV="1">
            <a:off x="5783906" y="2808099"/>
            <a:ext cx="69108" cy="32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ounded Rectangle 177"/>
          <p:cNvSpPr/>
          <p:nvPr/>
        </p:nvSpPr>
        <p:spPr>
          <a:xfrm>
            <a:off x="6759247" y="2960847"/>
            <a:ext cx="1252810" cy="947802"/>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Enhance ability to engage with government, communities, and Movement</a:t>
            </a:r>
          </a:p>
        </p:txBody>
      </p:sp>
      <p:cxnSp>
        <p:nvCxnSpPr>
          <p:cNvPr id="122" name="Straight Arrow Connector 121"/>
          <p:cNvCxnSpPr>
            <a:cxnSpLocks/>
          </p:cNvCxnSpPr>
          <p:nvPr/>
        </p:nvCxnSpPr>
        <p:spPr>
          <a:xfrm flipV="1">
            <a:off x="7419388" y="2466069"/>
            <a:ext cx="18463" cy="499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cxnSpLocks/>
          </p:cNvCxnSpPr>
          <p:nvPr/>
        </p:nvCxnSpPr>
        <p:spPr>
          <a:xfrm flipV="1">
            <a:off x="7762241" y="2600582"/>
            <a:ext cx="572898" cy="353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cxnSpLocks/>
          </p:cNvCxnSpPr>
          <p:nvPr/>
        </p:nvCxnSpPr>
        <p:spPr>
          <a:xfrm flipH="1" flipV="1">
            <a:off x="6471022" y="2687107"/>
            <a:ext cx="546251" cy="289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cxnSpLocks/>
          </p:cNvCxnSpPr>
          <p:nvPr/>
        </p:nvCxnSpPr>
        <p:spPr>
          <a:xfrm flipH="1" flipV="1">
            <a:off x="3819530" y="1579285"/>
            <a:ext cx="46773" cy="309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E8C7854-8DE1-46EB-B065-659E71FB1DAB}"/>
              </a:ext>
            </a:extLst>
          </p:cNvPr>
          <p:cNvCxnSpPr>
            <a:cxnSpLocks/>
            <a:stCxn id="55" idx="0"/>
          </p:cNvCxnSpPr>
          <p:nvPr/>
        </p:nvCxnSpPr>
        <p:spPr>
          <a:xfrm flipH="1" flipV="1">
            <a:off x="8615422" y="1603109"/>
            <a:ext cx="44060" cy="248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CD42DC-9131-4CD5-A8A1-9510F991D169}"/>
              </a:ext>
            </a:extLst>
          </p:cNvPr>
          <p:cNvCxnSpPr>
            <a:cxnSpLocks/>
          </p:cNvCxnSpPr>
          <p:nvPr/>
        </p:nvCxnSpPr>
        <p:spPr>
          <a:xfrm flipH="1" flipV="1">
            <a:off x="7244736" y="1579285"/>
            <a:ext cx="10503" cy="272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810D3E-22DC-4936-85AE-5F89B060C43C}"/>
              </a:ext>
            </a:extLst>
          </p:cNvPr>
          <p:cNvCxnSpPr>
            <a:cxnSpLocks/>
          </p:cNvCxnSpPr>
          <p:nvPr/>
        </p:nvCxnSpPr>
        <p:spPr>
          <a:xfrm flipV="1">
            <a:off x="6079964" y="1563071"/>
            <a:ext cx="197838" cy="301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77"/>
          <p:cNvSpPr/>
          <p:nvPr/>
        </p:nvSpPr>
        <p:spPr>
          <a:xfrm>
            <a:off x="9424255" y="1867978"/>
            <a:ext cx="1337820" cy="63464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NS is prepared for effective response</a:t>
            </a:r>
            <a:endParaRPr lang="en-US" sz="1050">
              <a:solidFill>
                <a:schemeClr val="tx1"/>
              </a:solidFill>
            </a:endParaRPr>
          </a:p>
        </p:txBody>
      </p:sp>
      <p:sp>
        <p:nvSpPr>
          <p:cNvPr id="43" name="Rounded Rectangle 177"/>
          <p:cNvSpPr/>
          <p:nvPr/>
        </p:nvSpPr>
        <p:spPr>
          <a:xfrm>
            <a:off x="10959274" y="1880242"/>
            <a:ext cx="1172937" cy="63464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NS has strong institutional capacities</a:t>
            </a:r>
            <a:endParaRPr lang="en-US" sz="1050">
              <a:solidFill>
                <a:schemeClr val="tx1"/>
              </a:solidFill>
            </a:endParaRPr>
          </a:p>
        </p:txBody>
      </p:sp>
      <p:cxnSp>
        <p:nvCxnSpPr>
          <p:cNvPr id="44" name="Straight Arrow Connector 43"/>
          <p:cNvCxnSpPr>
            <a:cxnSpLocks/>
          </p:cNvCxnSpPr>
          <p:nvPr/>
        </p:nvCxnSpPr>
        <p:spPr>
          <a:xfrm flipH="1" flipV="1">
            <a:off x="10074228" y="1602400"/>
            <a:ext cx="32965" cy="257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0959274" y="1602400"/>
            <a:ext cx="211726" cy="285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177"/>
          <p:cNvSpPr/>
          <p:nvPr/>
        </p:nvSpPr>
        <p:spPr>
          <a:xfrm>
            <a:off x="10163234" y="3645317"/>
            <a:ext cx="958993"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Movement and external coordination</a:t>
            </a:r>
          </a:p>
        </p:txBody>
      </p:sp>
      <p:sp>
        <p:nvSpPr>
          <p:cNvPr id="61" name="Rounded Rectangle 177"/>
          <p:cNvSpPr/>
          <p:nvPr/>
        </p:nvSpPr>
        <p:spPr>
          <a:xfrm>
            <a:off x="9080384" y="3635650"/>
            <a:ext cx="958993"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Operational capacity</a:t>
            </a:r>
          </a:p>
        </p:txBody>
      </p:sp>
      <p:sp>
        <p:nvSpPr>
          <p:cNvPr id="64" name="Rounded Rectangle 177"/>
          <p:cNvSpPr/>
          <p:nvPr/>
        </p:nvSpPr>
        <p:spPr>
          <a:xfrm>
            <a:off x="10315797" y="2905716"/>
            <a:ext cx="710786"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Analysis and planning</a:t>
            </a:r>
          </a:p>
        </p:txBody>
      </p:sp>
      <p:sp>
        <p:nvSpPr>
          <p:cNvPr id="65" name="Rounded Rectangle 177"/>
          <p:cNvSpPr/>
          <p:nvPr/>
        </p:nvSpPr>
        <p:spPr>
          <a:xfrm>
            <a:off x="9249531" y="2905716"/>
            <a:ext cx="958993"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Policy, strategy, and standards</a:t>
            </a:r>
          </a:p>
        </p:txBody>
      </p:sp>
      <p:sp>
        <p:nvSpPr>
          <p:cNvPr id="73" name="Rounded Rectangle 177"/>
          <p:cNvSpPr/>
          <p:nvPr/>
        </p:nvSpPr>
        <p:spPr>
          <a:xfrm>
            <a:off x="9670656" y="4346552"/>
            <a:ext cx="958993" cy="564300"/>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Operations support</a:t>
            </a:r>
          </a:p>
        </p:txBody>
      </p:sp>
      <p:sp>
        <p:nvSpPr>
          <p:cNvPr id="74" name="Rounded Rectangle 177"/>
          <p:cNvSpPr/>
          <p:nvPr/>
        </p:nvSpPr>
        <p:spPr>
          <a:xfrm>
            <a:off x="10869770" y="4437398"/>
            <a:ext cx="1132786" cy="701235"/>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Organizational capacity assessments and improvements</a:t>
            </a:r>
          </a:p>
        </p:txBody>
      </p:sp>
      <p:sp>
        <p:nvSpPr>
          <p:cNvPr id="77" name="Rounded Rectangle 177"/>
          <p:cNvSpPr/>
          <p:nvPr/>
        </p:nvSpPr>
        <p:spPr>
          <a:xfrm>
            <a:off x="11211232" y="2940216"/>
            <a:ext cx="984227" cy="968433"/>
          </a:xfrm>
          <a:prstGeom prst="roundRect">
            <a:avLst/>
          </a:prstGeom>
          <a:solidFill>
            <a:schemeClr val="bg2"/>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solidFill>
                  <a:schemeClr val="tx1"/>
                </a:solidFill>
              </a:rPr>
              <a:t>Organizational minimum standards</a:t>
            </a:r>
          </a:p>
        </p:txBody>
      </p:sp>
      <p:cxnSp>
        <p:nvCxnSpPr>
          <p:cNvPr id="79" name="Straight Arrow Connector 78"/>
          <p:cNvCxnSpPr>
            <a:cxnSpLocks/>
          </p:cNvCxnSpPr>
          <p:nvPr/>
        </p:nvCxnSpPr>
        <p:spPr>
          <a:xfrm flipH="1" flipV="1">
            <a:off x="10566468" y="2627523"/>
            <a:ext cx="42181" cy="298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cxnSpLocks/>
          </p:cNvCxnSpPr>
          <p:nvPr/>
        </p:nvCxnSpPr>
        <p:spPr>
          <a:xfrm flipH="1" flipV="1">
            <a:off x="11702413" y="2621142"/>
            <a:ext cx="102993" cy="286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p:cNvCxnSpPr>
          <p:nvPr/>
        </p:nvCxnSpPr>
        <p:spPr>
          <a:xfrm flipV="1">
            <a:off x="11147461" y="2594352"/>
            <a:ext cx="2756" cy="181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37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 name="Straight Arrow Connector 234"/>
          <p:cNvCxnSpPr>
            <a:cxnSpLocks/>
          </p:cNvCxnSpPr>
          <p:nvPr/>
        </p:nvCxnSpPr>
        <p:spPr>
          <a:xfrm flipV="1">
            <a:off x="6600697" y="1425821"/>
            <a:ext cx="2166" cy="440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cxnSpLocks/>
          </p:cNvCxnSpPr>
          <p:nvPr/>
        </p:nvCxnSpPr>
        <p:spPr>
          <a:xfrm flipV="1">
            <a:off x="7576315" y="1415357"/>
            <a:ext cx="2166" cy="440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cxnSpLocks/>
          </p:cNvCxnSpPr>
          <p:nvPr/>
        </p:nvCxnSpPr>
        <p:spPr>
          <a:xfrm flipH="1" flipV="1">
            <a:off x="8353892" y="1491658"/>
            <a:ext cx="22416" cy="346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cxnSpLocks/>
          </p:cNvCxnSpPr>
          <p:nvPr/>
        </p:nvCxnSpPr>
        <p:spPr>
          <a:xfrm flipH="1" flipV="1">
            <a:off x="2962967" y="1416903"/>
            <a:ext cx="85244" cy="437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cxnSpLocks/>
          </p:cNvCxnSpPr>
          <p:nvPr/>
        </p:nvCxnSpPr>
        <p:spPr>
          <a:xfrm flipV="1">
            <a:off x="7205837" y="2697340"/>
            <a:ext cx="48839" cy="333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cxnSpLocks/>
          </p:cNvCxnSpPr>
          <p:nvPr/>
        </p:nvCxnSpPr>
        <p:spPr>
          <a:xfrm flipH="1" flipV="1">
            <a:off x="11627561" y="1755403"/>
            <a:ext cx="6762" cy="328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cxnSpLocks/>
          </p:cNvCxnSpPr>
          <p:nvPr/>
        </p:nvCxnSpPr>
        <p:spPr>
          <a:xfrm flipH="1" flipV="1">
            <a:off x="3348201" y="1175130"/>
            <a:ext cx="1118039" cy="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cxnSpLocks/>
          </p:cNvCxnSpPr>
          <p:nvPr/>
        </p:nvCxnSpPr>
        <p:spPr>
          <a:xfrm flipH="1" flipV="1">
            <a:off x="10444373" y="3314326"/>
            <a:ext cx="222073" cy="376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cxnSpLocks/>
          </p:cNvCxnSpPr>
          <p:nvPr/>
        </p:nvCxnSpPr>
        <p:spPr>
          <a:xfrm flipH="1" flipV="1">
            <a:off x="10644796" y="1513126"/>
            <a:ext cx="16898" cy="361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cxnSpLocks/>
          </p:cNvCxnSpPr>
          <p:nvPr/>
        </p:nvCxnSpPr>
        <p:spPr>
          <a:xfrm flipV="1">
            <a:off x="8836726" y="2734715"/>
            <a:ext cx="23167" cy="1022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cxnSpLocks/>
          </p:cNvCxnSpPr>
          <p:nvPr/>
        </p:nvCxnSpPr>
        <p:spPr>
          <a:xfrm flipH="1" flipV="1">
            <a:off x="10036880" y="1499143"/>
            <a:ext cx="56270" cy="1220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cxnSpLocks/>
          </p:cNvCxnSpPr>
          <p:nvPr/>
        </p:nvCxnSpPr>
        <p:spPr>
          <a:xfrm flipV="1">
            <a:off x="10246495" y="2665539"/>
            <a:ext cx="412747" cy="1053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cxnSpLocks/>
          </p:cNvCxnSpPr>
          <p:nvPr/>
        </p:nvCxnSpPr>
        <p:spPr>
          <a:xfrm flipH="1">
            <a:off x="10919534" y="346747"/>
            <a:ext cx="1000437" cy="534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cxnSpLocks/>
          </p:cNvCxnSpPr>
          <p:nvPr/>
        </p:nvCxnSpPr>
        <p:spPr>
          <a:xfrm flipH="1" flipV="1">
            <a:off x="10816438" y="2739164"/>
            <a:ext cx="25618" cy="810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cxnSpLocks/>
          </p:cNvCxnSpPr>
          <p:nvPr/>
        </p:nvCxnSpPr>
        <p:spPr>
          <a:xfrm flipV="1">
            <a:off x="2136418" y="2515697"/>
            <a:ext cx="295515" cy="214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cxnSpLocks/>
          </p:cNvCxnSpPr>
          <p:nvPr/>
        </p:nvCxnSpPr>
        <p:spPr>
          <a:xfrm flipH="1" flipV="1">
            <a:off x="1664313" y="2511147"/>
            <a:ext cx="361779" cy="214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cxnSpLocks/>
          </p:cNvCxnSpPr>
          <p:nvPr/>
        </p:nvCxnSpPr>
        <p:spPr>
          <a:xfrm flipH="1" flipV="1">
            <a:off x="1774669" y="2515696"/>
            <a:ext cx="1105382" cy="2352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cxnSpLocks/>
          </p:cNvCxnSpPr>
          <p:nvPr/>
        </p:nvCxnSpPr>
        <p:spPr>
          <a:xfrm flipH="1" flipV="1">
            <a:off x="9574005" y="2659118"/>
            <a:ext cx="488114" cy="1946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cxnSpLocks/>
          </p:cNvCxnSpPr>
          <p:nvPr/>
        </p:nvCxnSpPr>
        <p:spPr>
          <a:xfrm flipV="1">
            <a:off x="6783968" y="2533452"/>
            <a:ext cx="16723" cy="1084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CC28C5A-AC15-42AB-814A-26F1D7F0B05F}"/>
              </a:ext>
            </a:extLst>
          </p:cNvPr>
          <p:cNvCxnSpPr>
            <a:cxnSpLocks/>
          </p:cNvCxnSpPr>
          <p:nvPr/>
        </p:nvCxnSpPr>
        <p:spPr>
          <a:xfrm flipV="1">
            <a:off x="461625" y="2486262"/>
            <a:ext cx="25841" cy="751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cxnSpLocks/>
          </p:cNvCxnSpPr>
          <p:nvPr/>
        </p:nvCxnSpPr>
        <p:spPr>
          <a:xfrm flipV="1">
            <a:off x="2900200" y="2515697"/>
            <a:ext cx="62767" cy="65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cxnSpLocks/>
            <a:stCxn id="126" idx="3"/>
          </p:cNvCxnSpPr>
          <p:nvPr/>
        </p:nvCxnSpPr>
        <p:spPr>
          <a:xfrm flipV="1">
            <a:off x="3583212" y="2589729"/>
            <a:ext cx="3483133" cy="821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p:cNvCxnSpPr>
          <p:nvPr/>
        </p:nvCxnSpPr>
        <p:spPr>
          <a:xfrm flipV="1">
            <a:off x="3458928" y="900697"/>
            <a:ext cx="310856" cy="2329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cxnSpLocks/>
          </p:cNvCxnSpPr>
          <p:nvPr/>
        </p:nvCxnSpPr>
        <p:spPr>
          <a:xfrm flipV="1">
            <a:off x="2711476" y="2506686"/>
            <a:ext cx="5091" cy="1496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cxnSpLocks/>
          </p:cNvCxnSpPr>
          <p:nvPr/>
        </p:nvCxnSpPr>
        <p:spPr>
          <a:xfrm flipV="1">
            <a:off x="8226994" y="2665539"/>
            <a:ext cx="29456" cy="1630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cxnSpLocks/>
          </p:cNvCxnSpPr>
          <p:nvPr/>
        </p:nvCxnSpPr>
        <p:spPr>
          <a:xfrm flipV="1">
            <a:off x="2451103" y="2530873"/>
            <a:ext cx="107246" cy="542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cxnSpLocks/>
          </p:cNvCxnSpPr>
          <p:nvPr/>
        </p:nvCxnSpPr>
        <p:spPr>
          <a:xfrm flipH="1" flipV="1">
            <a:off x="1882066" y="2472622"/>
            <a:ext cx="385642" cy="535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cxnSpLocks/>
          </p:cNvCxnSpPr>
          <p:nvPr/>
        </p:nvCxnSpPr>
        <p:spPr>
          <a:xfrm flipV="1">
            <a:off x="10137076" y="3331841"/>
            <a:ext cx="21286" cy="1250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cxnSpLocks/>
          </p:cNvCxnSpPr>
          <p:nvPr/>
        </p:nvCxnSpPr>
        <p:spPr>
          <a:xfrm flipV="1">
            <a:off x="10452868" y="2797883"/>
            <a:ext cx="268978" cy="1797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36909D71-ACEC-4AC2-8D19-5E514841096B}"/>
              </a:ext>
            </a:extLst>
          </p:cNvPr>
          <p:cNvCxnSpPr>
            <a:cxnSpLocks/>
          </p:cNvCxnSpPr>
          <p:nvPr/>
        </p:nvCxnSpPr>
        <p:spPr>
          <a:xfrm flipH="1" flipV="1">
            <a:off x="3213717" y="2515696"/>
            <a:ext cx="94569" cy="1274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cxnSpLocks/>
          </p:cNvCxnSpPr>
          <p:nvPr/>
        </p:nvCxnSpPr>
        <p:spPr>
          <a:xfrm flipV="1">
            <a:off x="7368138" y="2702859"/>
            <a:ext cx="10010" cy="1500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cxnSpLocks/>
          </p:cNvCxnSpPr>
          <p:nvPr/>
        </p:nvCxnSpPr>
        <p:spPr>
          <a:xfrm flipH="1" flipV="1">
            <a:off x="7854336" y="2681605"/>
            <a:ext cx="29417" cy="27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cxnSpLocks/>
          </p:cNvCxnSpPr>
          <p:nvPr/>
        </p:nvCxnSpPr>
        <p:spPr>
          <a:xfrm flipV="1">
            <a:off x="9387772" y="2622730"/>
            <a:ext cx="16077" cy="444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flipV="1">
            <a:off x="852023" y="2544878"/>
            <a:ext cx="8090" cy="1808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cxnSpLocks/>
          </p:cNvCxnSpPr>
          <p:nvPr/>
        </p:nvCxnSpPr>
        <p:spPr>
          <a:xfrm flipV="1">
            <a:off x="969118" y="2544878"/>
            <a:ext cx="63237" cy="2700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cxnSpLocks/>
            <a:stCxn id="96" idx="0"/>
          </p:cNvCxnSpPr>
          <p:nvPr/>
        </p:nvCxnSpPr>
        <p:spPr>
          <a:xfrm flipV="1">
            <a:off x="510497" y="2533842"/>
            <a:ext cx="187522" cy="1132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p:cNvCxnSpPr>
          <p:nvPr/>
        </p:nvCxnSpPr>
        <p:spPr>
          <a:xfrm flipH="1" flipV="1">
            <a:off x="3308286" y="2515697"/>
            <a:ext cx="230716" cy="2903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p:cNvCxnSpPr>
          <p:nvPr/>
        </p:nvCxnSpPr>
        <p:spPr>
          <a:xfrm flipV="1">
            <a:off x="3060352" y="2515697"/>
            <a:ext cx="20731" cy="2352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p:cNvCxnSpPr>
          <p:nvPr/>
        </p:nvCxnSpPr>
        <p:spPr>
          <a:xfrm flipH="1" flipV="1">
            <a:off x="24351" y="2497367"/>
            <a:ext cx="307658" cy="683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cxnSpLocks/>
            <a:stCxn id="55" idx="0"/>
          </p:cNvCxnSpPr>
          <p:nvPr/>
        </p:nvCxnSpPr>
        <p:spPr>
          <a:xfrm flipV="1">
            <a:off x="1774669" y="2682318"/>
            <a:ext cx="5399857" cy="2756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93195F0-8614-4798-A334-26376FD1758D}"/>
              </a:ext>
            </a:extLst>
          </p:cNvPr>
          <p:cNvCxnSpPr>
            <a:cxnSpLocks/>
          </p:cNvCxnSpPr>
          <p:nvPr/>
        </p:nvCxnSpPr>
        <p:spPr>
          <a:xfrm flipH="1" flipV="1">
            <a:off x="1154301" y="2544878"/>
            <a:ext cx="52467" cy="1961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93195F0-8614-4798-A334-26376FD1758D}"/>
              </a:ext>
            </a:extLst>
          </p:cNvPr>
          <p:cNvCxnSpPr>
            <a:cxnSpLocks/>
            <a:stCxn id="67" idx="3"/>
          </p:cNvCxnSpPr>
          <p:nvPr/>
        </p:nvCxnSpPr>
        <p:spPr>
          <a:xfrm flipV="1">
            <a:off x="4244831" y="2611394"/>
            <a:ext cx="4951196" cy="3102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491091-7463-4754-991C-3168BB757C05}"/>
              </a:ext>
            </a:extLst>
          </p:cNvPr>
          <p:cNvCxnSpPr>
            <a:cxnSpLocks/>
          </p:cNvCxnSpPr>
          <p:nvPr/>
        </p:nvCxnSpPr>
        <p:spPr>
          <a:xfrm flipV="1">
            <a:off x="4195787" y="2460478"/>
            <a:ext cx="6009909" cy="2250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822475" y="47453"/>
            <a:ext cx="10423778" cy="630715"/>
          </a:xfrm>
          <a:prstGeom prst="roundRect">
            <a:avLst/>
          </a:prstGeom>
          <a:solidFill>
            <a:schemeClr val="accent1">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a:solidFill>
                  <a:schemeClr val="tx1">
                    <a:lumMod val="95000"/>
                    <a:lumOff val="5000"/>
                  </a:schemeClr>
                </a:solidFill>
              </a:rPr>
              <a:t>Strategic Objective 2:  Enabled to Recover </a:t>
            </a:r>
          </a:p>
          <a:p>
            <a:pPr algn="ctr"/>
            <a:r>
              <a:rPr lang="en-US" sz="1400" b="1">
                <a:solidFill>
                  <a:schemeClr val="tx1">
                    <a:lumMod val="95000"/>
                    <a:lumOff val="5000"/>
                  </a:schemeClr>
                </a:solidFill>
              </a:rPr>
              <a:t>Affected individuals have re-established a sense of place and have the means and resources to recover; and affected communities are inclusive, connected and taking action for their collective well-being.</a:t>
            </a:r>
            <a:endParaRPr lang="en-US" sz="1400" b="1">
              <a:solidFill>
                <a:schemeClr val="tx1">
                  <a:lumMod val="95000"/>
                  <a:lumOff val="5000"/>
                </a:schemeClr>
              </a:solidFill>
              <a:cs typeface="Calibri"/>
            </a:endParaRPr>
          </a:p>
        </p:txBody>
      </p:sp>
      <p:cxnSp>
        <p:nvCxnSpPr>
          <p:cNvPr id="133" name="Straight Arrow Connector 132">
            <a:extLst>
              <a:ext uri="{FF2B5EF4-FFF2-40B4-BE49-F238E27FC236}">
                <a16:creationId xmlns:a16="http://schemas.microsoft.com/office/drawing/2014/main" id="{F7564F83-E092-4657-8F3C-DD65F7931EB5}"/>
              </a:ext>
            </a:extLst>
          </p:cNvPr>
          <p:cNvCxnSpPr>
            <a:cxnSpLocks/>
          </p:cNvCxnSpPr>
          <p:nvPr/>
        </p:nvCxnSpPr>
        <p:spPr>
          <a:xfrm flipV="1">
            <a:off x="1500783" y="2515696"/>
            <a:ext cx="48588" cy="2923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EEAF432-17D6-41BF-9AA6-32DF9402C821}"/>
              </a:ext>
            </a:extLst>
          </p:cNvPr>
          <p:cNvCxnSpPr>
            <a:cxnSpLocks/>
          </p:cNvCxnSpPr>
          <p:nvPr/>
        </p:nvCxnSpPr>
        <p:spPr>
          <a:xfrm flipH="1" flipV="1">
            <a:off x="1313895" y="2515696"/>
            <a:ext cx="18412" cy="1102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3">
            <a:extLst>
              <a:ext uri="{FF2B5EF4-FFF2-40B4-BE49-F238E27FC236}">
                <a16:creationId xmlns:a16="http://schemas.microsoft.com/office/drawing/2014/main" id="{68EBE8B4-10C8-4F8B-A135-CFDD683B9B42}"/>
              </a:ext>
            </a:extLst>
          </p:cNvPr>
          <p:cNvSpPr/>
          <p:nvPr/>
        </p:nvSpPr>
        <p:spPr>
          <a:xfrm>
            <a:off x="1012728" y="893847"/>
            <a:ext cx="2270081" cy="46145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Affected individuals have access to safe and connected housing and  living conditions (shelter and settlements)</a:t>
            </a:r>
          </a:p>
        </p:txBody>
      </p:sp>
      <p:sp>
        <p:nvSpPr>
          <p:cNvPr id="157" name="Rounded Rectangle 13">
            <a:extLst>
              <a:ext uri="{FF2B5EF4-FFF2-40B4-BE49-F238E27FC236}">
                <a16:creationId xmlns:a16="http://schemas.microsoft.com/office/drawing/2014/main" id="{064B312D-076D-4C11-8B4A-BCF37153EF14}"/>
              </a:ext>
            </a:extLst>
          </p:cNvPr>
          <p:cNvSpPr/>
          <p:nvPr/>
        </p:nvSpPr>
        <p:spPr>
          <a:xfrm>
            <a:off x="6478519" y="893846"/>
            <a:ext cx="2065049" cy="46145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Affected individuals have the means to recover their livelihoods after a disaster</a:t>
            </a:r>
          </a:p>
        </p:txBody>
      </p:sp>
      <p:cxnSp>
        <p:nvCxnSpPr>
          <p:cNvPr id="171" name="Straight Arrow Connector 170">
            <a:extLst>
              <a:ext uri="{FF2B5EF4-FFF2-40B4-BE49-F238E27FC236}">
                <a16:creationId xmlns:a16="http://schemas.microsoft.com/office/drawing/2014/main" id="{ECEECBED-5156-4413-AAD4-FD93C6CC3E04}"/>
              </a:ext>
            </a:extLst>
          </p:cNvPr>
          <p:cNvCxnSpPr>
            <a:cxnSpLocks/>
            <a:stCxn id="76" idx="0"/>
          </p:cNvCxnSpPr>
          <p:nvPr/>
        </p:nvCxnSpPr>
        <p:spPr>
          <a:xfrm flipV="1">
            <a:off x="1136545" y="1431556"/>
            <a:ext cx="365057" cy="354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13">
            <a:extLst>
              <a:ext uri="{FF2B5EF4-FFF2-40B4-BE49-F238E27FC236}">
                <a16:creationId xmlns:a16="http://schemas.microsoft.com/office/drawing/2014/main" id="{28FFF379-6C38-46AE-B428-73C905781FE5}"/>
              </a:ext>
            </a:extLst>
          </p:cNvPr>
          <p:cNvSpPr/>
          <p:nvPr/>
        </p:nvSpPr>
        <p:spPr>
          <a:xfrm>
            <a:off x="461626" y="1785851"/>
            <a:ext cx="1349838" cy="563271"/>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have access to safe and adequate housing</a:t>
            </a:r>
          </a:p>
        </p:txBody>
      </p:sp>
      <p:sp>
        <p:nvSpPr>
          <p:cNvPr id="78" name="Rounded Rectangle 13">
            <a:extLst>
              <a:ext uri="{FF2B5EF4-FFF2-40B4-BE49-F238E27FC236}">
                <a16:creationId xmlns:a16="http://schemas.microsoft.com/office/drawing/2014/main" id="{26869ECE-F1E1-4747-88E8-698B5B4A84F9}"/>
              </a:ext>
            </a:extLst>
          </p:cNvPr>
          <p:cNvSpPr/>
          <p:nvPr/>
        </p:nvSpPr>
        <p:spPr>
          <a:xfrm>
            <a:off x="60752" y="3201456"/>
            <a:ext cx="759684" cy="285835"/>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Retrofit/new construction</a:t>
            </a:r>
          </a:p>
        </p:txBody>
      </p:sp>
      <p:sp>
        <p:nvSpPr>
          <p:cNvPr id="84" name="Rounded Rectangle 13">
            <a:extLst>
              <a:ext uri="{FF2B5EF4-FFF2-40B4-BE49-F238E27FC236}">
                <a16:creationId xmlns:a16="http://schemas.microsoft.com/office/drawing/2014/main" id="{843C0BFC-2AC4-4F2C-885B-3C85E6D6CFE9}"/>
              </a:ext>
            </a:extLst>
          </p:cNvPr>
          <p:cNvSpPr/>
          <p:nvPr/>
        </p:nvSpPr>
        <p:spPr>
          <a:xfrm>
            <a:off x="901197" y="3442165"/>
            <a:ext cx="834140" cy="374909"/>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Rehabilitation and Repairs</a:t>
            </a:r>
          </a:p>
        </p:txBody>
      </p:sp>
      <p:sp>
        <p:nvSpPr>
          <p:cNvPr id="88" name="Rounded Rectangle 13">
            <a:extLst>
              <a:ext uri="{FF2B5EF4-FFF2-40B4-BE49-F238E27FC236}">
                <a16:creationId xmlns:a16="http://schemas.microsoft.com/office/drawing/2014/main" id="{E64B3854-8CF2-4B9E-835D-6965401C809D}"/>
              </a:ext>
            </a:extLst>
          </p:cNvPr>
          <p:cNvSpPr/>
          <p:nvPr/>
        </p:nvSpPr>
        <p:spPr>
          <a:xfrm>
            <a:off x="1021002" y="3002613"/>
            <a:ext cx="597298" cy="311713"/>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Rental solutions</a:t>
            </a:r>
          </a:p>
        </p:txBody>
      </p:sp>
      <p:sp>
        <p:nvSpPr>
          <p:cNvPr id="112" name="Rounded Rectangle 13">
            <a:extLst>
              <a:ext uri="{FF2B5EF4-FFF2-40B4-BE49-F238E27FC236}">
                <a16:creationId xmlns:a16="http://schemas.microsoft.com/office/drawing/2014/main" id="{AFEF96B1-0724-43CA-A8C3-0FD12EAA687D}"/>
              </a:ext>
            </a:extLst>
          </p:cNvPr>
          <p:cNvSpPr/>
          <p:nvPr/>
        </p:nvSpPr>
        <p:spPr>
          <a:xfrm>
            <a:off x="2214074" y="1785851"/>
            <a:ext cx="1334638" cy="581257"/>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have access to safe community infrastructure and essential services</a:t>
            </a:r>
          </a:p>
        </p:txBody>
      </p:sp>
      <p:sp>
        <p:nvSpPr>
          <p:cNvPr id="118" name="Rounded Rectangle 13">
            <a:extLst>
              <a:ext uri="{FF2B5EF4-FFF2-40B4-BE49-F238E27FC236}">
                <a16:creationId xmlns:a16="http://schemas.microsoft.com/office/drawing/2014/main" id="{6BDFDE96-50E0-446E-AA9B-18381B1521CD}"/>
              </a:ext>
            </a:extLst>
          </p:cNvPr>
          <p:cNvSpPr/>
          <p:nvPr/>
        </p:nvSpPr>
        <p:spPr>
          <a:xfrm>
            <a:off x="169145" y="4327451"/>
            <a:ext cx="782774" cy="394780"/>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Camp self-management</a:t>
            </a:r>
          </a:p>
        </p:txBody>
      </p:sp>
      <p:cxnSp>
        <p:nvCxnSpPr>
          <p:cNvPr id="122" name="Straight Arrow Connector 121">
            <a:extLst>
              <a:ext uri="{FF2B5EF4-FFF2-40B4-BE49-F238E27FC236}">
                <a16:creationId xmlns:a16="http://schemas.microsoft.com/office/drawing/2014/main" id="{36909D71-ACEC-4AC2-8D19-5E514841096B}"/>
              </a:ext>
            </a:extLst>
          </p:cNvPr>
          <p:cNvCxnSpPr>
            <a:cxnSpLocks/>
          </p:cNvCxnSpPr>
          <p:nvPr/>
        </p:nvCxnSpPr>
        <p:spPr>
          <a:xfrm flipH="1" flipV="1">
            <a:off x="3445916" y="2530873"/>
            <a:ext cx="332882" cy="2169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ounded Rectangle 13">
            <a:extLst>
              <a:ext uri="{FF2B5EF4-FFF2-40B4-BE49-F238E27FC236}">
                <a16:creationId xmlns:a16="http://schemas.microsoft.com/office/drawing/2014/main" id="{D0C057D3-4B7A-4DF8-91DF-4A82FD71D17E}"/>
              </a:ext>
            </a:extLst>
          </p:cNvPr>
          <p:cNvSpPr/>
          <p:nvPr/>
        </p:nvSpPr>
        <p:spPr>
          <a:xfrm>
            <a:off x="3150077" y="3810329"/>
            <a:ext cx="880594" cy="785523"/>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Municipal &amp; Transportation (ex. roads, walkways, drainage)</a:t>
            </a:r>
          </a:p>
        </p:txBody>
      </p:sp>
      <p:cxnSp>
        <p:nvCxnSpPr>
          <p:cNvPr id="129" name="Straight Arrow Connector 128">
            <a:extLst>
              <a:ext uri="{FF2B5EF4-FFF2-40B4-BE49-F238E27FC236}">
                <a16:creationId xmlns:a16="http://schemas.microsoft.com/office/drawing/2014/main" id="{2BD5E7AB-856F-4B94-820F-8858704D2D4C}"/>
              </a:ext>
            </a:extLst>
          </p:cNvPr>
          <p:cNvCxnSpPr>
            <a:cxnSpLocks/>
          </p:cNvCxnSpPr>
          <p:nvPr/>
        </p:nvCxnSpPr>
        <p:spPr>
          <a:xfrm flipV="1">
            <a:off x="1428708" y="2515696"/>
            <a:ext cx="18807" cy="485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13"/>
          <p:cNvSpPr/>
          <p:nvPr/>
        </p:nvSpPr>
        <p:spPr>
          <a:xfrm>
            <a:off x="1390355" y="5439295"/>
            <a:ext cx="768628" cy="603716"/>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Safe construction training</a:t>
            </a:r>
          </a:p>
        </p:txBody>
      </p:sp>
      <p:sp>
        <p:nvSpPr>
          <p:cNvPr id="67" name="Rounded Rectangle 13">
            <a:extLst>
              <a:ext uri="{FF2B5EF4-FFF2-40B4-BE49-F238E27FC236}">
                <a16:creationId xmlns:a16="http://schemas.microsoft.com/office/drawing/2014/main" id="{9934681B-CB85-4C77-86C9-541CFF8991BF}"/>
              </a:ext>
            </a:extLst>
          </p:cNvPr>
          <p:cNvSpPr/>
          <p:nvPr/>
        </p:nvSpPr>
        <p:spPr>
          <a:xfrm>
            <a:off x="3445916" y="5344282"/>
            <a:ext cx="798915" cy="738423"/>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Safe water and sanitation systems and facilities</a:t>
            </a:r>
          </a:p>
        </p:txBody>
      </p:sp>
      <p:cxnSp>
        <p:nvCxnSpPr>
          <p:cNvPr id="75" name="Straight Arrow Connector 74">
            <a:extLst>
              <a:ext uri="{FF2B5EF4-FFF2-40B4-BE49-F238E27FC236}">
                <a16:creationId xmlns:a16="http://schemas.microsoft.com/office/drawing/2014/main" id="{193195F0-8614-4798-A334-26376FD1758D}"/>
              </a:ext>
            </a:extLst>
          </p:cNvPr>
          <p:cNvCxnSpPr>
            <a:cxnSpLocks/>
            <a:endCxn id="76" idx="3"/>
          </p:cNvCxnSpPr>
          <p:nvPr/>
        </p:nvCxnSpPr>
        <p:spPr>
          <a:xfrm flipH="1" flipV="1">
            <a:off x="1811464" y="2067487"/>
            <a:ext cx="377845" cy="16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cxnSpLocks/>
          </p:cNvCxnSpPr>
          <p:nvPr/>
        </p:nvCxnSpPr>
        <p:spPr>
          <a:xfrm flipV="1">
            <a:off x="9547650" y="1491658"/>
            <a:ext cx="14000" cy="385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4042598">
            <a:off x="-110366" y="2691766"/>
            <a:ext cx="821248" cy="215444"/>
          </a:xfrm>
          <a:prstGeom prst="rect">
            <a:avLst/>
          </a:prstGeom>
          <a:noFill/>
        </p:spPr>
        <p:txBody>
          <a:bodyPr wrap="square" rtlCol="0" anchor="t">
            <a:spAutoFit/>
          </a:bodyPr>
          <a:lstStyle/>
          <a:p>
            <a:r>
              <a:rPr lang="en-US" sz="800"/>
              <a:t>Links to SO3</a:t>
            </a:r>
          </a:p>
        </p:txBody>
      </p:sp>
      <p:sp>
        <p:nvSpPr>
          <p:cNvPr id="130" name="Rounded Rectangle 72"/>
          <p:cNvSpPr/>
          <p:nvPr/>
        </p:nvSpPr>
        <p:spPr>
          <a:xfrm>
            <a:off x="10239903" y="1785851"/>
            <a:ext cx="750785" cy="729846"/>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have access to basic healthcare</a:t>
            </a:r>
          </a:p>
        </p:txBody>
      </p:sp>
      <p:sp>
        <p:nvSpPr>
          <p:cNvPr id="85" name="Rounded Rectangle 13"/>
          <p:cNvSpPr/>
          <p:nvPr/>
        </p:nvSpPr>
        <p:spPr>
          <a:xfrm>
            <a:off x="2558349" y="4803859"/>
            <a:ext cx="749937" cy="615431"/>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Schools, public spaces, and amenities</a:t>
            </a:r>
          </a:p>
        </p:txBody>
      </p:sp>
      <p:sp>
        <p:nvSpPr>
          <p:cNvPr id="96" name="Rounded Rectangle 13"/>
          <p:cNvSpPr/>
          <p:nvPr/>
        </p:nvSpPr>
        <p:spPr>
          <a:xfrm>
            <a:off x="232304" y="3666348"/>
            <a:ext cx="556386" cy="411462"/>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Security of tenure</a:t>
            </a:r>
          </a:p>
        </p:txBody>
      </p:sp>
      <p:sp>
        <p:nvSpPr>
          <p:cNvPr id="97" name="Rounded Rectangle 13"/>
          <p:cNvSpPr/>
          <p:nvPr/>
        </p:nvSpPr>
        <p:spPr>
          <a:xfrm>
            <a:off x="547905" y="4838413"/>
            <a:ext cx="703213" cy="586280"/>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t>Voluntary relocation from high-risk areas</a:t>
            </a:r>
          </a:p>
        </p:txBody>
      </p:sp>
      <p:sp>
        <p:nvSpPr>
          <p:cNvPr id="104" name="Rounded Rectangle 13"/>
          <p:cNvSpPr/>
          <p:nvPr/>
        </p:nvSpPr>
        <p:spPr>
          <a:xfrm>
            <a:off x="1032355" y="3936743"/>
            <a:ext cx="773541" cy="668123"/>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Support and enhance construction supply chain</a:t>
            </a:r>
          </a:p>
        </p:txBody>
      </p:sp>
      <p:sp>
        <p:nvSpPr>
          <p:cNvPr id="110" name="Rounded Rectangle 13"/>
          <p:cNvSpPr/>
          <p:nvPr/>
        </p:nvSpPr>
        <p:spPr>
          <a:xfrm>
            <a:off x="2278038" y="3959136"/>
            <a:ext cx="803045" cy="591978"/>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Complement capacity of municipal authorities</a:t>
            </a:r>
          </a:p>
        </p:txBody>
      </p:sp>
      <p:sp>
        <p:nvSpPr>
          <p:cNvPr id="115" name="Rounded Rectangle 186"/>
          <p:cNvSpPr/>
          <p:nvPr/>
        </p:nvSpPr>
        <p:spPr>
          <a:xfrm>
            <a:off x="9848008" y="4582787"/>
            <a:ext cx="805806" cy="644179"/>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Support government health campaigns</a:t>
            </a:r>
          </a:p>
        </p:txBody>
      </p:sp>
      <p:sp>
        <p:nvSpPr>
          <p:cNvPr id="139" name="Rounded Rectangle 72"/>
          <p:cNvSpPr/>
          <p:nvPr/>
        </p:nvSpPr>
        <p:spPr>
          <a:xfrm>
            <a:off x="9182452" y="1785851"/>
            <a:ext cx="827611" cy="745022"/>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Preventative health and hygiene behaviors are adopted</a:t>
            </a:r>
          </a:p>
        </p:txBody>
      </p:sp>
      <p:sp>
        <p:nvSpPr>
          <p:cNvPr id="141" name="Rounded Rectangle 186"/>
          <p:cNvSpPr/>
          <p:nvPr/>
        </p:nvSpPr>
        <p:spPr>
          <a:xfrm>
            <a:off x="9518273" y="3712004"/>
            <a:ext cx="781494" cy="587411"/>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Training and equipping of community health assets</a:t>
            </a:r>
          </a:p>
        </p:txBody>
      </p:sp>
      <p:sp>
        <p:nvSpPr>
          <p:cNvPr id="151" name="TextBox 150"/>
          <p:cNvSpPr txBox="1"/>
          <p:nvPr/>
        </p:nvSpPr>
        <p:spPr>
          <a:xfrm rot="9032314" flipV="1">
            <a:off x="11121714" y="110021"/>
            <a:ext cx="1543245" cy="230832"/>
          </a:xfrm>
          <a:prstGeom prst="rect">
            <a:avLst/>
          </a:prstGeom>
          <a:noFill/>
        </p:spPr>
        <p:txBody>
          <a:bodyPr wrap="square" rtlCol="0" anchor="t">
            <a:spAutoFit/>
          </a:bodyPr>
          <a:lstStyle/>
          <a:p>
            <a:r>
              <a:rPr lang="en-US" sz="900"/>
              <a:t>SO3 links to this</a:t>
            </a:r>
          </a:p>
        </p:txBody>
      </p:sp>
      <p:cxnSp>
        <p:nvCxnSpPr>
          <p:cNvPr id="136" name="Straight Arrow Connector 135"/>
          <p:cNvCxnSpPr>
            <a:cxnSpLocks/>
          </p:cNvCxnSpPr>
          <p:nvPr/>
        </p:nvCxnSpPr>
        <p:spPr>
          <a:xfrm flipV="1">
            <a:off x="11502586" y="559607"/>
            <a:ext cx="535994" cy="341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p:cNvCxnSpPr>
          <p:nvPr/>
        </p:nvCxnSpPr>
        <p:spPr>
          <a:xfrm flipH="1" flipV="1">
            <a:off x="7566290" y="2686762"/>
            <a:ext cx="79826" cy="896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cxnSpLocks/>
          </p:cNvCxnSpPr>
          <p:nvPr/>
        </p:nvCxnSpPr>
        <p:spPr>
          <a:xfrm flipH="1" flipV="1">
            <a:off x="6319759" y="2487120"/>
            <a:ext cx="13525" cy="374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ounded Rectangle 13"/>
          <p:cNvSpPr/>
          <p:nvPr/>
        </p:nvSpPr>
        <p:spPr>
          <a:xfrm>
            <a:off x="8522083" y="3757591"/>
            <a:ext cx="664797" cy="474950"/>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Savings and credit services</a:t>
            </a:r>
          </a:p>
        </p:txBody>
      </p:sp>
      <p:sp>
        <p:nvSpPr>
          <p:cNvPr id="155" name="Rounded Rectangle 13"/>
          <p:cNvSpPr/>
          <p:nvPr/>
        </p:nvSpPr>
        <p:spPr>
          <a:xfrm>
            <a:off x="6835712" y="2988187"/>
            <a:ext cx="678272" cy="438696"/>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Income-generating activities</a:t>
            </a:r>
          </a:p>
        </p:txBody>
      </p:sp>
      <p:cxnSp>
        <p:nvCxnSpPr>
          <p:cNvPr id="156" name="Straight Arrow Connector 155"/>
          <p:cNvCxnSpPr>
            <a:cxnSpLocks/>
          </p:cNvCxnSpPr>
          <p:nvPr/>
        </p:nvCxnSpPr>
        <p:spPr>
          <a:xfrm flipH="1" flipV="1">
            <a:off x="8575737" y="2715715"/>
            <a:ext cx="22596" cy="53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Rounded Rectangle 13"/>
          <p:cNvSpPr/>
          <p:nvPr/>
        </p:nvSpPr>
        <p:spPr>
          <a:xfrm>
            <a:off x="6486138" y="3600558"/>
            <a:ext cx="755463" cy="767349"/>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Support set up and training of digital payment systems</a:t>
            </a:r>
          </a:p>
        </p:txBody>
      </p:sp>
      <p:sp>
        <p:nvSpPr>
          <p:cNvPr id="162" name="Rounded Rectangle 13"/>
          <p:cNvSpPr/>
          <p:nvPr/>
        </p:nvSpPr>
        <p:spPr>
          <a:xfrm>
            <a:off x="8086422" y="1785851"/>
            <a:ext cx="1051480" cy="849343"/>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have access to an effective range of financial tools and services (formal or informal)</a:t>
            </a:r>
          </a:p>
        </p:txBody>
      </p:sp>
      <p:cxnSp>
        <p:nvCxnSpPr>
          <p:cNvPr id="163" name="Straight Arrow Connector 162"/>
          <p:cNvCxnSpPr>
            <a:cxnSpLocks/>
            <a:stCxn id="141" idx="0"/>
          </p:cNvCxnSpPr>
          <p:nvPr/>
        </p:nvCxnSpPr>
        <p:spPr>
          <a:xfrm flipV="1">
            <a:off x="9909020" y="3331841"/>
            <a:ext cx="63590" cy="380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3"/>
          <p:cNvSpPr/>
          <p:nvPr/>
        </p:nvSpPr>
        <p:spPr>
          <a:xfrm>
            <a:off x="7102422" y="1785851"/>
            <a:ext cx="949793" cy="816454"/>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have a diverse range of employment and income opportunities</a:t>
            </a:r>
          </a:p>
        </p:txBody>
      </p:sp>
      <p:sp>
        <p:nvSpPr>
          <p:cNvPr id="165" name="Rounded Rectangle 13"/>
          <p:cNvSpPr/>
          <p:nvPr/>
        </p:nvSpPr>
        <p:spPr>
          <a:xfrm>
            <a:off x="6218895" y="1785850"/>
            <a:ext cx="856709" cy="630203"/>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Affected individuals are  connected to social safety net support</a:t>
            </a:r>
          </a:p>
        </p:txBody>
      </p:sp>
      <p:sp>
        <p:nvSpPr>
          <p:cNvPr id="166" name="Rounded Rectangle 13"/>
          <p:cNvSpPr/>
          <p:nvPr/>
        </p:nvSpPr>
        <p:spPr>
          <a:xfrm>
            <a:off x="8232161" y="3114540"/>
            <a:ext cx="602676" cy="503248"/>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Financial literacy training</a:t>
            </a:r>
          </a:p>
        </p:txBody>
      </p:sp>
      <p:sp>
        <p:nvSpPr>
          <p:cNvPr id="167" name="Rounded Rectangle 13"/>
          <p:cNvSpPr/>
          <p:nvPr/>
        </p:nvSpPr>
        <p:spPr>
          <a:xfrm>
            <a:off x="7423806" y="3515262"/>
            <a:ext cx="690366" cy="562548"/>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Calibri" panose="020F0502020204030204"/>
              </a:rPr>
              <a:t>M</a:t>
            </a:r>
            <a:r>
              <a:rPr kumimoji="0" lang="en-US" sz="800" b="0" i="0" u="none" strike="noStrike" kern="1200" cap="none" spc="0" normalizeH="0" baseline="0" noProof="0" err="1">
                <a:ln>
                  <a:noFill/>
                </a:ln>
                <a:solidFill>
                  <a:prstClr val="black"/>
                </a:solidFill>
                <a:effectLst/>
                <a:uLnTx/>
                <a:uFillTx/>
                <a:latin typeface="Calibri" panose="020F0502020204030204"/>
              </a:rPr>
              <a:t>arket</a:t>
            </a:r>
            <a:r>
              <a:rPr kumimoji="0" lang="en-US" sz="800" b="0" i="0" u="none" strike="noStrike" kern="1200" cap="none" spc="0" normalizeH="0" baseline="0" noProof="0">
                <a:ln>
                  <a:noFill/>
                </a:ln>
                <a:solidFill>
                  <a:prstClr val="black"/>
                </a:solidFill>
                <a:effectLst/>
                <a:uLnTx/>
                <a:uFillTx/>
                <a:latin typeface="Calibri" panose="020F0502020204030204"/>
              </a:rPr>
              <a:t> and supply chain mapping</a:t>
            </a:r>
          </a:p>
        </p:txBody>
      </p:sp>
      <p:sp>
        <p:nvSpPr>
          <p:cNvPr id="168" name="Rounded Rectangle 13"/>
          <p:cNvSpPr/>
          <p:nvPr/>
        </p:nvSpPr>
        <p:spPr>
          <a:xfrm>
            <a:off x="5881569" y="2860083"/>
            <a:ext cx="845155" cy="701866"/>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Support government with beneficiary registration</a:t>
            </a:r>
          </a:p>
        </p:txBody>
      </p:sp>
      <p:sp>
        <p:nvSpPr>
          <p:cNvPr id="172" name="Rounded Rectangle 13"/>
          <p:cNvSpPr/>
          <p:nvPr/>
        </p:nvSpPr>
        <p:spPr>
          <a:xfrm>
            <a:off x="7682339" y="2901784"/>
            <a:ext cx="450219" cy="415863"/>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1"/>
                </a:solidFill>
                <a:latin typeface="Calibri" panose="020F0502020204030204"/>
              </a:rPr>
              <a:t>Hire local</a:t>
            </a:r>
            <a:endParaRPr kumimoji="0" lang="en-US" sz="800" b="0" i="0" u="none" strike="noStrike" kern="1200" cap="none" spc="0" normalizeH="0" baseline="0" noProof="0">
              <a:ln>
                <a:noFill/>
              </a:ln>
              <a:solidFill>
                <a:schemeClr val="tx1"/>
              </a:solidFill>
              <a:effectLst/>
              <a:uLnTx/>
              <a:uFillTx/>
              <a:latin typeface="Calibri" panose="020F0502020204030204"/>
            </a:endParaRPr>
          </a:p>
        </p:txBody>
      </p:sp>
      <p:sp>
        <p:nvSpPr>
          <p:cNvPr id="174" name="Rounded Rectangle 13"/>
          <p:cNvSpPr/>
          <p:nvPr/>
        </p:nvSpPr>
        <p:spPr>
          <a:xfrm>
            <a:off x="7271911" y="4184730"/>
            <a:ext cx="828513" cy="541747"/>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Calibri" panose="020F0502020204030204"/>
              </a:rPr>
              <a:t>S</a:t>
            </a:r>
            <a:r>
              <a:rPr kumimoji="0" lang="en-US" sz="800" b="0" i="0" u="none" strike="noStrike" kern="1200" cap="none" spc="0" normalizeH="0" baseline="0" noProof="0">
                <a:ln>
                  <a:noFill/>
                </a:ln>
                <a:solidFill>
                  <a:prstClr val="black"/>
                </a:solidFill>
                <a:effectLst/>
                <a:uLnTx/>
                <a:uFillTx/>
                <a:latin typeface="Calibri" panose="020F0502020204030204"/>
              </a:rPr>
              <a:t>kills training based on market demand</a:t>
            </a:r>
          </a:p>
        </p:txBody>
      </p:sp>
      <p:sp>
        <p:nvSpPr>
          <p:cNvPr id="111" name="Rounded Rectangle 186"/>
          <p:cNvSpPr/>
          <p:nvPr/>
        </p:nvSpPr>
        <p:spPr>
          <a:xfrm>
            <a:off x="8915415" y="3053533"/>
            <a:ext cx="772602" cy="621691"/>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Preventative health and hygiene education</a:t>
            </a:r>
          </a:p>
        </p:txBody>
      </p:sp>
      <p:sp>
        <p:nvSpPr>
          <p:cNvPr id="126" name="Rounded Rectangle 13"/>
          <p:cNvSpPr/>
          <p:nvPr/>
        </p:nvSpPr>
        <p:spPr>
          <a:xfrm>
            <a:off x="2801342" y="3179464"/>
            <a:ext cx="781870" cy="463138"/>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Natural resource management</a:t>
            </a:r>
          </a:p>
        </p:txBody>
      </p:sp>
      <p:cxnSp>
        <p:nvCxnSpPr>
          <p:cNvPr id="176" name="Straight Arrow Connector 175"/>
          <p:cNvCxnSpPr>
            <a:cxnSpLocks/>
          </p:cNvCxnSpPr>
          <p:nvPr/>
        </p:nvCxnSpPr>
        <p:spPr>
          <a:xfrm flipV="1">
            <a:off x="11670593" y="2511147"/>
            <a:ext cx="8309" cy="61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7" name="Rounded Rectangle 13"/>
          <p:cNvSpPr/>
          <p:nvPr/>
        </p:nvSpPr>
        <p:spPr>
          <a:xfrm>
            <a:off x="11079180" y="893847"/>
            <a:ext cx="1067489" cy="80189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Communities are self-organized and connected for recovery</a:t>
            </a:r>
          </a:p>
        </p:txBody>
      </p:sp>
      <p:sp>
        <p:nvSpPr>
          <p:cNvPr id="178" name="Rounded Rectangle 72"/>
          <p:cNvSpPr/>
          <p:nvPr/>
        </p:nvSpPr>
        <p:spPr>
          <a:xfrm>
            <a:off x="11079809" y="2022083"/>
            <a:ext cx="1070128" cy="450539"/>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Communities are connected with external actors</a:t>
            </a:r>
          </a:p>
        </p:txBody>
      </p:sp>
      <p:sp>
        <p:nvSpPr>
          <p:cNvPr id="179" name="Rounded Rectangle 72"/>
          <p:cNvSpPr/>
          <p:nvPr/>
        </p:nvSpPr>
        <p:spPr>
          <a:xfrm>
            <a:off x="11158639" y="2927162"/>
            <a:ext cx="999458" cy="792060"/>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Groups have identified priorities and acted on them for the common good</a:t>
            </a:r>
          </a:p>
        </p:txBody>
      </p:sp>
      <p:sp>
        <p:nvSpPr>
          <p:cNvPr id="180" name="Rounded Rectangle 72"/>
          <p:cNvSpPr/>
          <p:nvPr/>
        </p:nvSpPr>
        <p:spPr>
          <a:xfrm>
            <a:off x="11188394" y="4184977"/>
            <a:ext cx="939948" cy="541500"/>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Community groups are supported or formed</a:t>
            </a:r>
          </a:p>
        </p:txBody>
      </p:sp>
      <p:cxnSp>
        <p:nvCxnSpPr>
          <p:cNvPr id="181" name="Straight Arrow Connector 180"/>
          <p:cNvCxnSpPr>
            <a:cxnSpLocks/>
          </p:cNvCxnSpPr>
          <p:nvPr/>
        </p:nvCxnSpPr>
        <p:spPr>
          <a:xfrm flipV="1">
            <a:off x="11670593" y="3757591"/>
            <a:ext cx="0" cy="420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3"/>
          <p:cNvSpPr/>
          <p:nvPr/>
        </p:nvSpPr>
        <p:spPr>
          <a:xfrm>
            <a:off x="8712351" y="893847"/>
            <a:ext cx="2206870" cy="462746"/>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Affected individuals are able to manage disaster-caused health risks and access recovered health systems</a:t>
            </a:r>
          </a:p>
        </p:txBody>
      </p:sp>
      <p:sp>
        <p:nvSpPr>
          <p:cNvPr id="142" name="Rounded Rectangle 13"/>
          <p:cNvSpPr/>
          <p:nvPr/>
        </p:nvSpPr>
        <p:spPr>
          <a:xfrm>
            <a:off x="1789802" y="3008207"/>
            <a:ext cx="842296" cy="905107"/>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Advocate for safe settlements and well-planned built environments </a:t>
            </a:r>
          </a:p>
        </p:txBody>
      </p:sp>
      <p:sp>
        <p:nvSpPr>
          <p:cNvPr id="148" name="Rounded Rectangle 13"/>
          <p:cNvSpPr/>
          <p:nvPr/>
        </p:nvSpPr>
        <p:spPr>
          <a:xfrm>
            <a:off x="8123015" y="4295790"/>
            <a:ext cx="816534" cy="510647"/>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rPr>
              <a:t>Productive asset</a:t>
            </a:r>
            <a:r>
              <a:rPr lang="en-US" sz="800">
                <a:solidFill>
                  <a:prstClr val="black"/>
                </a:solidFill>
                <a:latin typeface="Calibri" panose="020F0502020204030204"/>
              </a:rPr>
              <a:t> replacement</a:t>
            </a:r>
            <a:endParaRPr kumimoji="0" lang="en-US" sz="800" b="0" i="0" u="none" strike="noStrike" kern="1200" cap="none" spc="0" normalizeH="0" baseline="0" noProof="0">
              <a:ln>
                <a:noFill/>
              </a:ln>
              <a:solidFill>
                <a:prstClr val="black"/>
              </a:solidFill>
              <a:effectLst/>
              <a:uLnTx/>
              <a:uFillTx/>
              <a:latin typeface="Calibri" panose="020F0502020204030204"/>
            </a:endParaRPr>
          </a:p>
        </p:txBody>
      </p:sp>
      <p:sp>
        <p:nvSpPr>
          <p:cNvPr id="119" name="TextBox 118"/>
          <p:cNvSpPr txBox="1"/>
          <p:nvPr/>
        </p:nvSpPr>
        <p:spPr>
          <a:xfrm rot="16659081">
            <a:off x="3164659" y="1286435"/>
            <a:ext cx="924147" cy="230832"/>
          </a:xfrm>
          <a:prstGeom prst="rect">
            <a:avLst/>
          </a:prstGeom>
          <a:noFill/>
        </p:spPr>
        <p:txBody>
          <a:bodyPr wrap="square" rtlCol="0" anchor="t">
            <a:spAutoFit/>
          </a:bodyPr>
          <a:lstStyle/>
          <a:p>
            <a:r>
              <a:rPr lang="en-US" sz="900"/>
              <a:t>Links to SO3</a:t>
            </a:r>
          </a:p>
        </p:txBody>
      </p:sp>
      <p:sp>
        <p:nvSpPr>
          <p:cNvPr id="190" name="Rounded Rectangle 13"/>
          <p:cNvSpPr/>
          <p:nvPr/>
        </p:nvSpPr>
        <p:spPr>
          <a:xfrm>
            <a:off x="1549371" y="4652803"/>
            <a:ext cx="882562" cy="691479"/>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Support and training for ongoing maintenance and operations</a:t>
            </a:r>
          </a:p>
        </p:txBody>
      </p:sp>
      <p:sp>
        <p:nvSpPr>
          <p:cNvPr id="120" name="Rounded Rectangle 13"/>
          <p:cNvSpPr/>
          <p:nvPr/>
        </p:nvSpPr>
        <p:spPr>
          <a:xfrm>
            <a:off x="10340566" y="3544938"/>
            <a:ext cx="660877" cy="474950"/>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Calibri" panose="020F0502020204030204"/>
              </a:rPr>
              <a:t>Support clinical services</a:t>
            </a:r>
            <a:endParaRPr kumimoji="0" lang="en-US" sz="800" b="0" i="0" u="none" strike="noStrike" kern="1200" cap="none" spc="0" normalizeH="0" baseline="0" noProof="0">
              <a:ln>
                <a:noFill/>
              </a:ln>
              <a:solidFill>
                <a:prstClr val="black"/>
              </a:solidFill>
              <a:effectLst/>
              <a:uLnTx/>
              <a:uFillTx/>
              <a:latin typeface="Calibri" panose="020F0502020204030204"/>
            </a:endParaRPr>
          </a:p>
        </p:txBody>
      </p:sp>
      <p:sp>
        <p:nvSpPr>
          <p:cNvPr id="113" name="Rounded Rectangle 13">
            <a:extLst>
              <a:ext uri="{FF2B5EF4-FFF2-40B4-BE49-F238E27FC236}">
                <a16:creationId xmlns:a16="http://schemas.microsoft.com/office/drawing/2014/main" id="{B02F61AB-FB01-4489-AC4D-48FCF7086788}"/>
              </a:ext>
            </a:extLst>
          </p:cNvPr>
          <p:cNvSpPr/>
          <p:nvPr/>
        </p:nvSpPr>
        <p:spPr>
          <a:xfrm>
            <a:off x="3539001" y="4700872"/>
            <a:ext cx="816957" cy="567388"/>
          </a:xfrm>
          <a:prstGeom prst="roundRect">
            <a:avLst>
              <a:gd name="adj" fmla="val 8896"/>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chemeClr val="tx1"/>
                </a:solidFill>
              </a:rPr>
              <a:t>Construct or rehabilitate health facilities</a:t>
            </a:r>
          </a:p>
        </p:txBody>
      </p:sp>
      <p:sp>
        <p:nvSpPr>
          <p:cNvPr id="131" name="Rounded Rectangle 72"/>
          <p:cNvSpPr/>
          <p:nvPr/>
        </p:nvSpPr>
        <p:spPr>
          <a:xfrm>
            <a:off x="9742946" y="2613164"/>
            <a:ext cx="830832" cy="621210"/>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algn="ctr"/>
            <a:r>
              <a:rPr lang="en-US" sz="800"/>
              <a:t>Disaster-caused emerging health needs are addressed</a:t>
            </a:r>
          </a:p>
        </p:txBody>
      </p:sp>
      <p:cxnSp>
        <p:nvCxnSpPr>
          <p:cNvPr id="152" name="Straight Arrow Connector 151"/>
          <p:cNvCxnSpPr>
            <a:cxnSpLocks/>
          </p:cNvCxnSpPr>
          <p:nvPr/>
        </p:nvCxnSpPr>
        <p:spPr>
          <a:xfrm flipH="1" flipV="1">
            <a:off x="5062074" y="2561938"/>
            <a:ext cx="682" cy="380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cxnSpLocks/>
          </p:cNvCxnSpPr>
          <p:nvPr/>
        </p:nvCxnSpPr>
        <p:spPr>
          <a:xfrm flipH="1" flipV="1">
            <a:off x="4428455" y="2440422"/>
            <a:ext cx="341809" cy="507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cxnSpLocks/>
          </p:cNvCxnSpPr>
          <p:nvPr/>
        </p:nvCxnSpPr>
        <p:spPr>
          <a:xfrm flipH="1" flipV="1">
            <a:off x="5628410" y="1491658"/>
            <a:ext cx="2489" cy="44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Rounded Rectangle 72"/>
          <p:cNvSpPr/>
          <p:nvPr/>
        </p:nvSpPr>
        <p:spPr>
          <a:xfrm>
            <a:off x="4177049" y="893847"/>
            <a:ext cx="1895995" cy="47890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Affected individuals have re-established a sense of place</a:t>
            </a:r>
          </a:p>
        </p:txBody>
      </p:sp>
      <p:sp>
        <p:nvSpPr>
          <p:cNvPr id="186" name="Rounded Rectangle 72"/>
          <p:cNvSpPr/>
          <p:nvPr/>
        </p:nvSpPr>
        <p:spPr>
          <a:xfrm>
            <a:off x="3680315" y="1785851"/>
            <a:ext cx="869782" cy="637847"/>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Affected individuals have access to psychological first aid</a:t>
            </a:r>
          </a:p>
        </p:txBody>
      </p:sp>
      <p:sp>
        <p:nvSpPr>
          <p:cNvPr id="187" name="Rounded Rectangle 186"/>
          <p:cNvSpPr/>
          <p:nvPr/>
        </p:nvSpPr>
        <p:spPr>
          <a:xfrm>
            <a:off x="4686725" y="2861716"/>
            <a:ext cx="880202" cy="438872"/>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Psychosocial support training</a:t>
            </a:r>
          </a:p>
        </p:txBody>
      </p:sp>
      <p:cxnSp>
        <p:nvCxnSpPr>
          <p:cNvPr id="189" name="Straight Arrow Connector 188"/>
          <p:cNvCxnSpPr>
            <a:cxnSpLocks/>
            <a:stCxn id="196" idx="0"/>
          </p:cNvCxnSpPr>
          <p:nvPr/>
        </p:nvCxnSpPr>
        <p:spPr>
          <a:xfrm flipH="1" flipV="1">
            <a:off x="4223488" y="2476552"/>
            <a:ext cx="18394" cy="39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Rounded Rectangle 72"/>
          <p:cNvSpPr/>
          <p:nvPr/>
        </p:nvSpPr>
        <p:spPr>
          <a:xfrm>
            <a:off x="5520651" y="1785851"/>
            <a:ext cx="646716" cy="657803"/>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Cultural activities have resumed</a:t>
            </a:r>
          </a:p>
        </p:txBody>
      </p:sp>
      <p:sp>
        <p:nvSpPr>
          <p:cNvPr id="196" name="Rounded Rectangle 72"/>
          <p:cNvSpPr/>
          <p:nvPr/>
        </p:nvSpPr>
        <p:spPr>
          <a:xfrm>
            <a:off x="3865169" y="2867226"/>
            <a:ext cx="753426" cy="427540"/>
          </a:xfrm>
          <a:prstGeom prst="roundRect">
            <a:avLst/>
          </a:prstGeom>
          <a:solidFill>
            <a:schemeClr val="accent1">
              <a:lumMod val="40000"/>
              <a:lumOff val="6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a:solidFill>
                  <a:srgbClr val="000000"/>
                </a:solidFill>
                <a:latin typeface="Calibri" panose="020F0502020204030204"/>
              </a:rPr>
              <a:t>Create or reinforce pathways</a:t>
            </a:r>
          </a:p>
        </p:txBody>
      </p:sp>
      <p:sp>
        <p:nvSpPr>
          <p:cNvPr id="197" name="Rounded Rectangle 72"/>
          <p:cNvSpPr/>
          <p:nvPr/>
        </p:nvSpPr>
        <p:spPr>
          <a:xfrm>
            <a:off x="4592948" y="1785851"/>
            <a:ext cx="899827" cy="766164"/>
          </a:xfrm>
          <a:prstGeom prst="roundRect">
            <a:avLst/>
          </a:prstGeom>
          <a:solidFill>
            <a:schemeClr val="tx2">
              <a:lumMod val="40000"/>
              <a:lumOff val="60000"/>
            </a:schemeClr>
          </a:solidFill>
          <a:ln>
            <a:solidFill>
              <a:schemeClr val="tx2">
                <a:lumMod val="60000"/>
                <a:lumOff val="40000"/>
              </a:schemeClr>
            </a:solidFill>
          </a:ln>
        </p:spPr>
        <p:style>
          <a:lnRef idx="1">
            <a:schemeClr val="accent6"/>
          </a:lnRef>
          <a:fillRef idx="1001">
            <a:schemeClr val="lt2"/>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00000"/>
                </a:solidFill>
                <a:latin typeface="Calibri" panose="020F0502020204030204"/>
              </a:rPr>
              <a:t>Affected individuals have access to community</a:t>
            </a: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 support groups and resources</a:t>
            </a:r>
          </a:p>
        </p:txBody>
      </p:sp>
      <p:cxnSp>
        <p:nvCxnSpPr>
          <p:cNvPr id="198" name="Straight Arrow Connector 197"/>
          <p:cNvCxnSpPr>
            <a:cxnSpLocks/>
            <a:stCxn id="197" idx="0"/>
          </p:cNvCxnSpPr>
          <p:nvPr/>
        </p:nvCxnSpPr>
        <p:spPr>
          <a:xfrm flipV="1">
            <a:off x="5042862" y="1491659"/>
            <a:ext cx="2183" cy="29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cxnSpLocks/>
          </p:cNvCxnSpPr>
          <p:nvPr/>
        </p:nvCxnSpPr>
        <p:spPr>
          <a:xfrm flipV="1">
            <a:off x="4434055" y="1435471"/>
            <a:ext cx="6497" cy="356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61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a:cxnSpLocks/>
          </p:cNvCxnSpPr>
          <p:nvPr/>
        </p:nvCxnSpPr>
        <p:spPr>
          <a:xfrm flipV="1">
            <a:off x="10067433" y="1595858"/>
            <a:ext cx="67914" cy="935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flipV="1">
            <a:off x="9484883" y="1554932"/>
            <a:ext cx="132970" cy="417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p:cNvCxnSpPr>
          <p:nvPr/>
        </p:nvCxnSpPr>
        <p:spPr>
          <a:xfrm flipH="1" flipV="1">
            <a:off x="4861495" y="1512598"/>
            <a:ext cx="58227" cy="437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cxnSpLocks/>
          </p:cNvCxnSpPr>
          <p:nvPr/>
        </p:nvCxnSpPr>
        <p:spPr>
          <a:xfrm flipV="1">
            <a:off x="10743166" y="1554932"/>
            <a:ext cx="11523" cy="32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852705" y="46614"/>
            <a:ext cx="8815295" cy="691892"/>
          </a:xfrm>
          <a:prstGeom prst="roundRect">
            <a:avLst/>
          </a:prstGeom>
          <a:solidFill>
            <a:schemeClr val="accent6">
              <a:lumMod val="60000"/>
              <a:lumOff val="4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400" b="1">
                <a:solidFill>
                  <a:schemeClr val="accent6">
                    <a:lumMod val="50000"/>
                  </a:schemeClr>
                </a:solidFill>
                <a:cs typeface="Arial"/>
              </a:rPr>
              <a:t>Strategic Objective 3:  Communities prepared for future disaster</a:t>
            </a:r>
          </a:p>
          <a:p>
            <a:pPr algn="ctr" defTabSz="457200"/>
            <a:r>
              <a:rPr lang="en-US" sz="1400" b="1">
                <a:solidFill>
                  <a:schemeClr val="accent6">
                    <a:lumMod val="50000"/>
                  </a:schemeClr>
                </a:solidFill>
                <a:cs typeface="Arial"/>
              </a:rPr>
              <a:t>Affected households and communities are aware of their disaster vulnerabilities and risks and can take action to reduce losses during recurring shocks and hazards, as well as future disasters.</a:t>
            </a:r>
          </a:p>
        </p:txBody>
      </p:sp>
      <p:cxnSp>
        <p:nvCxnSpPr>
          <p:cNvPr id="128" name="Straight Arrow Connector 127">
            <a:extLst>
              <a:ext uri="{FF2B5EF4-FFF2-40B4-BE49-F238E27FC236}">
                <a16:creationId xmlns:a16="http://schemas.microsoft.com/office/drawing/2014/main" id="{807A57CE-4EE8-4675-899A-08AB5355D3AB}"/>
              </a:ext>
            </a:extLst>
          </p:cNvPr>
          <p:cNvCxnSpPr>
            <a:cxnSpLocks/>
          </p:cNvCxnSpPr>
          <p:nvPr/>
        </p:nvCxnSpPr>
        <p:spPr>
          <a:xfrm flipV="1">
            <a:off x="739659" y="1548720"/>
            <a:ext cx="378565" cy="364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ounded Rectangle 13">
            <a:extLst>
              <a:ext uri="{FF2B5EF4-FFF2-40B4-BE49-F238E27FC236}">
                <a16:creationId xmlns:a16="http://schemas.microsoft.com/office/drawing/2014/main" id="{03395008-1E77-498D-A37D-D027B48E30EB}"/>
              </a:ext>
            </a:extLst>
          </p:cNvPr>
          <p:cNvSpPr/>
          <p:nvPr/>
        </p:nvSpPr>
        <p:spPr>
          <a:xfrm>
            <a:off x="87078" y="1897660"/>
            <a:ext cx="1066137" cy="727160"/>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Participatory community assessments</a:t>
            </a:r>
          </a:p>
        </p:txBody>
      </p:sp>
      <p:sp>
        <p:nvSpPr>
          <p:cNvPr id="119" name="Rounded Rectangle 13">
            <a:extLst>
              <a:ext uri="{FF2B5EF4-FFF2-40B4-BE49-F238E27FC236}">
                <a16:creationId xmlns:a16="http://schemas.microsoft.com/office/drawing/2014/main" id="{72004A0C-559E-4CC0-B1F2-F8272DCCB74F}"/>
              </a:ext>
            </a:extLst>
          </p:cNvPr>
          <p:cNvSpPr/>
          <p:nvPr/>
        </p:nvSpPr>
        <p:spPr>
          <a:xfrm>
            <a:off x="3520969" y="927473"/>
            <a:ext cx="2611118" cy="543193"/>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are self-organized</a:t>
            </a:r>
          </a:p>
        </p:txBody>
      </p:sp>
      <p:sp>
        <p:nvSpPr>
          <p:cNvPr id="157" name="Rounded Rectangle 13">
            <a:extLst>
              <a:ext uri="{FF2B5EF4-FFF2-40B4-BE49-F238E27FC236}">
                <a16:creationId xmlns:a16="http://schemas.microsoft.com/office/drawing/2014/main" id="{064B312D-076D-4C11-8B4A-BCF37153EF14}"/>
              </a:ext>
            </a:extLst>
          </p:cNvPr>
          <p:cNvSpPr/>
          <p:nvPr/>
        </p:nvSpPr>
        <p:spPr>
          <a:xfrm>
            <a:off x="746108" y="929296"/>
            <a:ext cx="2370071" cy="535584"/>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understand local risks and capacities</a:t>
            </a:r>
          </a:p>
        </p:txBody>
      </p:sp>
      <p:cxnSp>
        <p:nvCxnSpPr>
          <p:cNvPr id="81" name="Straight Arrow Connector 80"/>
          <p:cNvCxnSpPr>
            <a:cxnSpLocks/>
          </p:cNvCxnSpPr>
          <p:nvPr/>
        </p:nvCxnSpPr>
        <p:spPr>
          <a:xfrm flipH="1" flipV="1">
            <a:off x="2475227" y="1595858"/>
            <a:ext cx="237430" cy="284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13"/>
          <p:cNvSpPr/>
          <p:nvPr/>
        </p:nvSpPr>
        <p:spPr>
          <a:xfrm>
            <a:off x="3241460" y="1876599"/>
            <a:ext cx="1043954" cy="755750"/>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Preparedness committees</a:t>
            </a:r>
          </a:p>
        </p:txBody>
      </p:sp>
      <p:sp>
        <p:nvSpPr>
          <p:cNvPr id="76" name="Rounded Rectangle 177"/>
          <p:cNvSpPr/>
          <p:nvPr/>
        </p:nvSpPr>
        <p:spPr>
          <a:xfrm>
            <a:off x="5770379" y="1859176"/>
            <a:ext cx="757064" cy="799713"/>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Local response teams</a:t>
            </a:r>
          </a:p>
        </p:txBody>
      </p:sp>
      <p:sp>
        <p:nvSpPr>
          <p:cNvPr id="112" name="Rounded Rectangle 177"/>
          <p:cNvSpPr/>
          <p:nvPr/>
        </p:nvSpPr>
        <p:spPr>
          <a:xfrm>
            <a:off x="9003716" y="1871765"/>
            <a:ext cx="857893" cy="535029"/>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Evacuation routes</a:t>
            </a:r>
          </a:p>
        </p:txBody>
      </p:sp>
      <p:cxnSp>
        <p:nvCxnSpPr>
          <p:cNvPr id="85" name="Straight Arrow Connector 84"/>
          <p:cNvCxnSpPr>
            <a:cxnSpLocks/>
          </p:cNvCxnSpPr>
          <p:nvPr/>
        </p:nvCxnSpPr>
        <p:spPr>
          <a:xfrm flipV="1">
            <a:off x="3722036" y="1546428"/>
            <a:ext cx="130080" cy="337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810D3E-22DC-4936-85AE-5F89B060C43C}"/>
              </a:ext>
            </a:extLst>
          </p:cNvPr>
          <p:cNvCxnSpPr>
            <a:cxnSpLocks/>
          </p:cNvCxnSpPr>
          <p:nvPr/>
        </p:nvCxnSpPr>
        <p:spPr>
          <a:xfrm flipH="1" flipV="1">
            <a:off x="5929101" y="1557381"/>
            <a:ext cx="126681" cy="301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13"/>
          <p:cNvSpPr/>
          <p:nvPr/>
        </p:nvSpPr>
        <p:spPr>
          <a:xfrm>
            <a:off x="9459423" y="919780"/>
            <a:ext cx="2502667" cy="543193"/>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implement preparedness actions</a:t>
            </a:r>
          </a:p>
        </p:txBody>
      </p:sp>
      <p:sp>
        <p:nvSpPr>
          <p:cNvPr id="47" name="Rounded Rectangle 13"/>
          <p:cNvSpPr/>
          <p:nvPr/>
        </p:nvSpPr>
        <p:spPr>
          <a:xfrm>
            <a:off x="6574318" y="919780"/>
            <a:ext cx="2502667" cy="543193"/>
          </a:xfrm>
          <a:prstGeom prst="roundRect">
            <a:avLst/>
          </a:prstGeom>
          <a:solidFill>
            <a:schemeClr val="accent6">
              <a:lumMod val="50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r>
              <a:rPr lang="en-US" sz="1200"/>
              <a:t>Communities are connected with external entities to access additional areas of expertise</a:t>
            </a:r>
          </a:p>
        </p:txBody>
      </p:sp>
      <p:sp>
        <p:nvSpPr>
          <p:cNvPr id="73" name="Rounded Rectangle 177"/>
          <p:cNvSpPr/>
          <p:nvPr/>
        </p:nvSpPr>
        <p:spPr>
          <a:xfrm>
            <a:off x="11159953" y="2428243"/>
            <a:ext cx="987152" cy="628680"/>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Early warning systems</a:t>
            </a:r>
          </a:p>
        </p:txBody>
      </p:sp>
      <p:cxnSp>
        <p:nvCxnSpPr>
          <p:cNvPr id="77" name="Straight Arrow Connector 76"/>
          <p:cNvCxnSpPr>
            <a:cxnSpLocks/>
            <a:stCxn id="73" idx="0"/>
          </p:cNvCxnSpPr>
          <p:nvPr/>
        </p:nvCxnSpPr>
        <p:spPr>
          <a:xfrm flipH="1" flipV="1">
            <a:off x="11476639" y="1536687"/>
            <a:ext cx="176890" cy="891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177"/>
          <p:cNvSpPr/>
          <p:nvPr/>
        </p:nvSpPr>
        <p:spPr>
          <a:xfrm>
            <a:off x="10302060" y="1876244"/>
            <a:ext cx="857893" cy="543982"/>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Micro-mitigation measures</a:t>
            </a:r>
          </a:p>
        </p:txBody>
      </p:sp>
      <p:sp>
        <p:nvSpPr>
          <p:cNvPr id="48" name="Rounded Rectangle 177"/>
          <p:cNvSpPr/>
          <p:nvPr/>
        </p:nvSpPr>
        <p:spPr>
          <a:xfrm>
            <a:off x="9602398" y="2512941"/>
            <a:ext cx="857893" cy="543982"/>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Macro-mitigation measures</a:t>
            </a:r>
          </a:p>
        </p:txBody>
      </p:sp>
      <p:sp>
        <p:nvSpPr>
          <p:cNvPr id="66" name="Rounded Rectangle 13"/>
          <p:cNvSpPr/>
          <p:nvPr/>
        </p:nvSpPr>
        <p:spPr>
          <a:xfrm>
            <a:off x="2214432" y="1888034"/>
            <a:ext cx="951059" cy="763631"/>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Community trainings</a:t>
            </a:r>
          </a:p>
        </p:txBody>
      </p:sp>
      <p:sp>
        <p:nvSpPr>
          <p:cNvPr id="74" name="Rounded Rectangle 13"/>
          <p:cNvSpPr/>
          <p:nvPr/>
        </p:nvSpPr>
        <p:spPr>
          <a:xfrm>
            <a:off x="1196514" y="1897660"/>
            <a:ext cx="965961" cy="757845"/>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Awareness campaigns</a:t>
            </a:r>
          </a:p>
        </p:txBody>
      </p:sp>
      <p:cxnSp>
        <p:nvCxnSpPr>
          <p:cNvPr id="82" name="Straight Arrow Connector 81"/>
          <p:cNvCxnSpPr>
            <a:cxnSpLocks/>
          </p:cNvCxnSpPr>
          <p:nvPr/>
        </p:nvCxnSpPr>
        <p:spPr>
          <a:xfrm flipV="1">
            <a:off x="1725419" y="1551903"/>
            <a:ext cx="73650" cy="341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3"/>
          <p:cNvSpPr/>
          <p:nvPr/>
        </p:nvSpPr>
        <p:spPr>
          <a:xfrm>
            <a:off x="4341465" y="1893307"/>
            <a:ext cx="1368801" cy="755750"/>
          </a:xfrm>
          <a:prstGeom prst="roundRect">
            <a:avLst/>
          </a:prstGeom>
          <a:solidFill>
            <a:schemeClr val="accent6">
              <a:lumMod val="20000"/>
              <a:lumOff val="80000"/>
            </a:schemeClr>
          </a:solidFill>
          <a:ln>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50">
                <a:solidFill>
                  <a:schemeClr val="bg2">
                    <a:lumMod val="10000"/>
                  </a:schemeClr>
                </a:solidFill>
              </a:rPr>
              <a:t>Household, school, and business preparedness plans</a:t>
            </a:r>
          </a:p>
        </p:txBody>
      </p:sp>
    </p:spTree>
    <p:extLst>
      <p:ext uri="{BB962C8B-B14F-4D97-AF65-F5344CB8AC3E}">
        <p14:creationId xmlns:p14="http://schemas.microsoft.com/office/powerpoint/2010/main" val="403289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1aa50f89-6ba2-4f40-995a-84b2d20bc3d0" xsi:nil="true"/>
    <Priority xmlns="1aa50f89-6ba2-4f40-995a-84b2d20bc3d0" xsi:nil="true"/>
    <Status xmlns="1aa50f89-6ba2-4f40-995a-84b2d20bc3d0">In Development</Status>
    <Comments xmlns="1aa50f89-6ba2-4f40-995a-84b2d20bc3d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DBC7FCD2DEAB4186EEA7BD368DC950" ma:contentTypeVersion="15" ma:contentTypeDescription="Create a new document." ma:contentTypeScope="" ma:versionID="154c53c9684206a7bd06ef81718ef001">
  <xsd:schema xmlns:xsd="http://www.w3.org/2001/XMLSchema" xmlns:xs="http://www.w3.org/2001/XMLSchema" xmlns:p="http://schemas.microsoft.com/office/2006/metadata/properties" xmlns:ns2="1aa50f89-6ba2-4f40-995a-84b2d20bc3d0" targetNamespace="http://schemas.microsoft.com/office/2006/metadata/properties" ma:root="true" ma:fieldsID="4ab877f2cc471b0021d75dfbc1a89a4e" ns2:_="">
    <xsd:import namespace="1aa50f89-6ba2-4f40-995a-84b2d20bc3d0"/>
    <xsd:element name="properties">
      <xsd:complexType>
        <xsd:sequence>
          <xsd:element name="documentManagement">
            <xsd:complexType>
              <xsd:all>
                <xsd:element ref="ns2:Category" minOccurs="0"/>
                <xsd:element ref="ns2:Status" minOccurs="0"/>
                <xsd:element ref="ns2:Priority" minOccurs="0"/>
                <xsd:element ref="ns2:MediaServiceMetadata" minOccurs="0"/>
                <xsd:element ref="ns2:MediaServiceFastMetadata" minOccurs="0"/>
                <xsd:element ref="ns2:Comments" minOccurs="0"/>
                <xsd:element ref="ns2:MediaServiceAutoTags" minOccurs="0"/>
                <xsd:element ref="ns2:MediaServiceEventHashCode" minOccurs="0"/>
                <xsd:element ref="ns2:MediaServiceGeneration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a50f89-6ba2-4f40-995a-84b2d20bc3d0" elementFormDefault="qualified">
    <xsd:import namespace="http://schemas.microsoft.com/office/2006/documentManagement/types"/>
    <xsd:import namespace="http://schemas.microsoft.com/office/infopath/2007/PartnerControls"/>
    <xsd:element name="Category" ma:index="4" nillable="true" ma:displayName="Category" ma:format="Dropdown" ma:internalName="Category" ma:readOnly="false">
      <xsd:simpleType>
        <xsd:restriction base="dms:Choice">
          <xsd:enumeration value="HR"/>
          <xsd:enumeration value="FINANCE"/>
          <xsd:enumeration value="GENERAL"/>
          <xsd:enumeration value="M&amp;E"/>
          <xsd:enumeration value="KM"/>
          <xsd:enumeration value="PM"/>
          <xsd:enumeration value="PARTNERSHIPS"/>
          <xsd:enumeration value="MYOP"/>
          <xsd:enumeration value="COMMUNICATIONS"/>
          <xsd:enumeration value="VOLUNTEERS"/>
          <xsd:enumeration value="OPERATIONS"/>
          <xsd:enumeration value="LEARNING"/>
        </xsd:restriction>
      </xsd:simpleType>
    </xsd:element>
    <xsd:element name="Status" ma:index="5" nillable="true" ma:displayName="Status" ma:default="In Development" ma:format="Dropdown" ma:internalName="Status" ma:readOnly="false">
      <xsd:simpleType>
        <xsd:restriction base="dms:Choice">
          <xsd:enumeration value="Existing"/>
          <xsd:enumeration value="In Development"/>
          <xsd:enumeration value="Needs to be Developed"/>
        </xsd:restriction>
      </xsd:simpleType>
    </xsd:element>
    <xsd:element name="Priority" ma:index="6" nillable="true" ma:displayName="Priority" ma:format="Dropdown" ma:internalName="Priority" ma:readOnly="false">
      <xsd:simpleType>
        <xsd:restriction base="dms:Choice">
          <xsd:enumeration value="FY18"/>
          <xsd:enumeration value="FY19"/>
          <xsd:enumeration value="FY20"/>
          <xsd:enumeration value="FY21"/>
          <xsd:enumeration value="FY22"/>
        </xsd:restriction>
      </xsd:simpleType>
    </xsd:element>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Comments" ma:index="9" nillable="true" ma:displayName="Comments" ma:internalName="Comments" ma:readOnly="false">
      <xsd:simpleType>
        <xsd:restriction base="dms:Note">
          <xsd:maxLength value="255"/>
        </xsd:restriction>
      </xsd:simpleType>
    </xsd:element>
    <xsd:element name="MediaServiceAutoTags" ma:index="10" nillable="true" ma:displayName="Tags" ma:internalName="MediaServiceAutoTags"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3DC7405C-3F77-4C93-8C4F-009D417E2005}">
  <ds:schemaRefs>
    <ds:schemaRef ds:uri="http://schemas.microsoft.com/office/2006/metadata/properties"/>
    <ds:schemaRef ds:uri="http://schemas.microsoft.com/office/infopath/2007/PartnerControls"/>
    <ds:schemaRef ds:uri="1aa50f89-6ba2-4f40-995a-84b2d20bc3d0"/>
  </ds:schemaRefs>
</ds:datastoreItem>
</file>

<file path=customXml/itemProps2.xml><?xml version="1.0" encoding="utf-8"?>
<ds:datastoreItem xmlns:ds="http://schemas.openxmlformats.org/officeDocument/2006/customXml" ds:itemID="{CC942C0A-3B6D-4E1B-A53C-FBAFBC8784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a50f89-6ba2-4f40-995a-84b2d20bc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BC6C15-28A2-493B-B9F8-BBB899601A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GW2</dc:creator>
  <cp:revision>3</cp:revision>
  <dcterms:created xsi:type="dcterms:W3CDTF">2018-08-15T21:55:50Z</dcterms:created>
  <dcterms:modified xsi:type="dcterms:W3CDTF">2019-05-21T18:00:58Z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0x010100ACDBC7FCD2DEAB4186EEA7BD368DC950</vt:lpwstr>
  </property>
  <property fmtid="{D5CDD505-2E9C-101B-9397-08002B2CF9AE}" pid="3" name="AuthorIds_UIVersion_60928">
    <vt:lpwstr>384</vt:lpwstr>
  </property>
  <property fmtid="{D5CDD505-2E9C-101B-9397-08002B2CF9AE}" pid="4" name="AuthorIds_UIVersion_68096">
    <vt:lpwstr>384</vt:lpwstr>
  </property>
</Properties>
</file>