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93" r:id="rId6"/>
    <p:sldId id="260" r:id="rId7"/>
    <p:sldId id="261" r:id="rId8"/>
    <p:sldId id="262" r:id="rId9"/>
    <p:sldId id="300" r:id="rId10"/>
    <p:sldId id="301" r:id="rId11"/>
    <p:sldId id="292" r:id="rId12"/>
    <p:sldId id="294" r:id="rId13"/>
    <p:sldId id="264" r:id="rId14"/>
    <p:sldId id="265" r:id="rId15"/>
    <p:sldId id="266" r:id="rId16"/>
    <p:sldId id="295" r:id="rId17"/>
    <p:sldId id="267" r:id="rId18"/>
    <p:sldId id="296" r:id="rId19"/>
    <p:sldId id="268" r:id="rId20"/>
    <p:sldId id="277" r:id="rId21"/>
    <p:sldId id="278" r:id="rId22"/>
    <p:sldId id="279" r:id="rId23"/>
    <p:sldId id="280" r:id="rId24"/>
    <p:sldId id="297" r:id="rId25"/>
    <p:sldId id="269" r:id="rId26"/>
    <p:sldId id="283" r:id="rId27"/>
    <p:sldId id="284" r:id="rId28"/>
    <p:sldId id="281" r:id="rId29"/>
    <p:sldId id="285" r:id="rId30"/>
    <p:sldId id="271" r:id="rId31"/>
    <p:sldId id="272" r:id="rId32"/>
    <p:sldId id="273" r:id="rId33"/>
    <p:sldId id="274" r:id="rId34"/>
    <p:sldId id="275" r:id="rId35"/>
    <p:sldId id="276" r:id="rId36"/>
    <p:sldId id="287" r:id="rId37"/>
    <p:sldId id="288" r:id="rId38"/>
    <p:sldId id="289" r:id="rId39"/>
    <p:sldId id="298" r:id="rId40"/>
    <p:sldId id="291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49" autoAdjust="0"/>
  </p:normalViewPr>
  <p:slideViewPr>
    <p:cSldViewPr snapToGrid="0">
      <p:cViewPr varScale="1">
        <p:scale>
          <a:sx n="98" d="100"/>
          <a:sy n="98" d="100"/>
        </p:scale>
        <p:origin x="101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shm-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cam-service-eth-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s\msc\res\cam-service-eth-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Browser\CameraServiseMeasu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</a:t>
            </a:r>
            <a:r>
              <a:rPr lang="sr-Cyrl-RS"/>
              <a:t>Време уписа</a:t>
            </a:r>
            <a:r>
              <a:rPr lang="sr-Cyrl-RS" baseline="0"/>
              <a:t> једног фрејма у зону дељене меморије у </a:t>
            </a:r>
            <a:r>
              <a:rPr lang="sr-Cyrl-RS" sz="1400" b="0" i="0" u="none" strike="noStrike" baseline="0">
                <a:effectLst/>
              </a:rPr>
              <a:t>us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Cam0!$A$1:$A$200</c:f>
              <c:numCache>
                <c:formatCode>General</c:formatCode>
                <c:ptCount val="200"/>
                <c:pt idx="0">
                  <c:v>3795</c:v>
                </c:pt>
                <c:pt idx="1">
                  <c:v>1145</c:v>
                </c:pt>
                <c:pt idx="2">
                  <c:v>811</c:v>
                </c:pt>
                <c:pt idx="3">
                  <c:v>617</c:v>
                </c:pt>
                <c:pt idx="4">
                  <c:v>548</c:v>
                </c:pt>
                <c:pt idx="5">
                  <c:v>490</c:v>
                </c:pt>
                <c:pt idx="6">
                  <c:v>451</c:v>
                </c:pt>
                <c:pt idx="7">
                  <c:v>1506</c:v>
                </c:pt>
                <c:pt idx="8">
                  <c:v>2405</c:v>
                </c:pt>
                <c:pt idx="9">
                  <c:v>5825</c:v>
                </c:pt>
                <c:pt idx="10">
                  <c:v>1442</c:v>
                </c:pt>
                <c:pt idx="11">
                  <c:v>1177</c:v>
                </c:pt>
                <c:pt idx="12">
                  <c:v>767</c:v>
                </c:pt>
                <c:pt idx="13">
                  <c:v>604</c:v>
                </c:pt>
                <c:pt idx="14">
                  <c:v>612</c:v>
                </c:pt>
                <c:pt idx="15">
                  <c:v>556</c:v>
                </c:pt>
                <c:pt idx="16">
                  <c:v>482</c:v>
                </c:pt>
                <c:pt idx="17">
                  <c:v>492</c:v>
                </c:pt>
                <c:pt idx="18">
                  <c:v>432</c:v>
                </c:pt>
                <c:pt idx="19">
                  <c:v>445</c:v>
                </c:pt>
                <c:pt idx="20">
                  <c:v>423</c:v>
                </c:pt>
                <c:pt idx="21">
                  <c:v>445</c:v>
                </c:pt>
                <c:pt idx="22">
                  <c:v>420</c:v>
                </c:pt>
                <c:pt idx="23">
                  <c:v>451</c:v>
                </c:pt>
                <c:pt idx="24">
                  <c:v>511</c:v>
                </c:pt>
                <c:pt idx="25">
                  <c:v>557</c:v>
                </c:pt>
                <c:pt idx="26">
                  <c:v>467</c:v>
                </c:pt>
                <c:pt idx="27">
                  <c:v>467</c:v>
                </c:pt>
                <c:pt idx="28">
                  <c:v>440</c:v>
                </c:pt>
                <c:pt idx="29">
                  <c:v>398</c:v>
                </c:pt>
                <c:pt idx="30">
                  <c:v>457</c:v>
                </c:pt>
                <c:pt idx="31">
                  <c:v>435</c:v>
                </c:pt>
                <c:pt idx="32">
                  <c:v>440</c:v>
                </c:pt>
                <c:pt idx="33">
                  <c:v>405</c:v>
                </c:pt>
                <c:pt idx="34">
                  <c:v>471</c:v>
                </c:pt>
                <c:pt idx="35">
                  <c:v>425</c:v>
                </c:pt>
                <c:pt idx="36">
                  <c:v>447</c:v>
                </c:pt>
                <c:pt idx="37">
                  <c:v>408</c:v>
                </c:pt>
                <c:pt idx="38">
                  <c:v>401</c:v>
                </c:pt>
                <c:pt idx="39">
                  <c:v>429</c:v>
                </c:pt>
                <c:pt idx="40">
                  <c:v>403</c:v>
                </c:pt>
                <c:pt idx="41">
                  <c:v>450</c:v>
                </c:pt>
                <c:pt idx="42">
                  <c:v>409</c:v>
                </c:pt>
                <c:pt idx="43">
                  <c:v>431</c:v>
                </c:pt>
                <c:pt idx="44">
                  <c:v>400</c:v>
                </c:pt>
                <c:pt idx="45">
                  <c:v>399</c:v>
                </c:pt>
                <c:pt idx="46">
                  <c:v>470</c:v>
                </c:pt>
                <c:pt idx="47">
                  <c:v>474</c:v>
                </c:pt>
                <c:pt idx="48">
                  <c:v>434</c:v>
                </c:pt>
                <c:pt idx="49">
                  <c:v>390</c:v>
                </c:pt>
                <c:pt idx="50">
                  <c:v>395</c:v>
                </c:pt>
                <c:pt idx="51">
                  <c:v>1001</c:v>
                </c:pt>
                <c:pt idx="52">
                  <c:v>1138</c:v>
                </c:pt>
                <c:pt idx="53">
                  <c:v>1609</c:v>
                </c:pt>
                <c:pt idx="54">
                  <c:v>1458</c:v>
                </c:pt>
                <c:pt idx="55">
                  <c:v>7134</c:v>
                </c:pt>
                <c:pt idx="56">
                  <c:v>1116</c:v>
                </c:pt>
                <c:pt idx="57">
                  <c:v>897</c:v>
                </c:pt>
                <c:pt idx="58">
                  <c:v>678</c:v>
                </c:pt>
                <c:pt idx="59">
                  <c:v>540</c:v>
                </c:pt>
                <c:pt idx="60">
                  <c:v>494</c:v>
                </c:pt>
                <c:pt idx="61">
                  <c:v>433</c:v>
                </c:pt>
                <c:pt idx="62">
                  <c:v>459</c:v>
                </c:pt>
                <c:pt idx="63">
                  <c:v>504</c:v>
                </c:pt>
                <c:pt idx="64">
                  <c:v>556</c:v>
                </c:pt>
                <c:pt idx="65">
                  <c:v>479</c:v>
                </c:pt>
                <c:pt idx="66">
                  <c:v>476</c:v>
                </c:pt>
                <c:pt idx="67">
                  <c:v>493</c:v>
                </c:pt>
                <c:pt idx="68">
                  <c:v>482</c:v>
                </c:pt>
                <c:pt idx="69">
                  <c:v>457</c:v>
                </c:pt>
                <c:pt idx="70">
                  <c:v>470</c:v>
                </c:pt>
                <c:pt idx="71">
                  <c:v>434</c:v>
                </c:pt>
                <c:pt idx="72">
                  <c:v>457</c:v>
                </c:pt>
                <c:pt idx="73">
                  <c:v>525</c:v>
                </c:pt>
                <c:pt idx="74">
                  <c:v>512</c:v>
                </c:pt>
                <c:pt idx="75">
                  <c:v>464</c:v>
                </c:pt>
                <c:pt idx="76">
                  <c:v>470</c:v>
                </c:pt>
                <c:pt idx="77">
                  <c:v>464</c:v>
                </c:pt>
                <c:pt idx="78">
                  <c:v>463</c:v>
                </c:pt>
                <c:pt idx="79">
                  <c:v>399</c:v>
                </c:pt>
                <c:pt idx="80">
                  <c:v>436</c:v>
                </c:pt>
                <c:pt idx="81">
                  <c:v>441</c:v>
                </c:pt>
                <c:pt idx="82">
                  <c:v>412</c:v>
                </c:pt>
                <c:pt idx="83">
                  <c:v>437</c:v>
                </c:pt>
                <c:pt idx="84">
                  <c:v>459</c:v>
                </c:pt>
                <c:pt idx="85">
                  <c:v>471</c:v>
                </c:pt>
                <c:pt idx="86">
                  <c:v>406</c:v>
                </c:pt>
                <c:pt idx="87">
                  <c:v>421</c:v>
                </c:pt>
                <c:pt idx="88">
                  <c:v>421</c:v>
                </c:pt>
                <c:pt idx="89">
                  <c:v>397</c:v>
                </c:pt>
                <c:pt idx="90">
                  <c:v>418</c:v>
                </c:pt>
                <c:pt idx="91">
                  <c:v>394</c:v>
                </c:pt>
                <c:pt idx="92">
                  <c:v>415</c:v>
                </c:pt>
                <c:pt idx="93">
                  <c:v>391</c:v>
                </c:pt>
                <c:pt idx="94">
                  <c:v>382</c:v>
                </c:pt>
                <c:pt idx="95">
                  <c:v>435</c:v>
                </c:pt>
                <c:pt idx="96">
                  <c:v>383</c:v>
                </c:pt>
                <c:pt idx="97">
                  <c:v>1287</c:v>
                </c:pt>
                <c:pt idx="98">
                  <c:v>1305</c:v>
                </c:pt>
                <c:pt idx="99">
                  <c:v>7858</c:v>
                </c:pt>
                <c:pt idx="100">
                  <c:v>1288</c:v>
                </c:pt>
                <c:pt idx="101">
                  <c:v>920</c:v>
                </c:pt>
                <c:pt idx="102">
                  <c:v>716</c:v>
                </c:pt>
                <c:pt idx="103">
                  <c:v>617</c:v>
                </c:pt>
                <c:pt idx="104">
                  <c:v>557</c:v>
                </c:pt>
                <c:pt idx="105">
                  <c:v>469</c:v>
                </c:pt>
                <c:pt idx="106">
                  <c:v>428</c:v>
                </c:pt>
                <c:pt idx="107">
                  <c:v>403</c:v>
                </c:pt>
                <c:pt idx="108">
                  <c:v>452</c:v>
                </c:pt>
                <c:pt idx="109">
                  <c:v>471</c:v>
                </c:pt>
                <c:pt idx="110">
                  <c:v>422</c:v>
                </c:pt>
                <c:pt idx="111">
                  <c:v>454</c:v>
                </c:pt>
                <c:pt idx="112">
                  <c:v>473</c:v>
                </c:pt>
                <c:pt idx="113">
                  <c:v>507</c:v>
                </c:pt>
                <c:pt idx="114">
                  <c:v>502</c:v>
                </c:pt>
                <c:pt idx="115">
                  <c:v>476</c:v>
                </c:pt>
                <c:pt idx="116">
                  <c:v>458</c:v>
                </c:pt>
                <c:pt idx="117">
                  <c:v>458</c:v>
                </c:pt>
                <c:pt idx="118">
                  <c:v>464</c:v>
                </c:pt>
                <c:pt idx="119">
                  <c:v>471</c:v>
                </c:pt>
                <c:pt idx="120">
                  <c:v>454</c:v>
                </c:pt>
                <c:pt idx="121">
                  <c:v>452</c:v>
                </c:pt>
                <c:pt idx="122">
                  <c:v>463</c:v>
                </c:pt>
                <c:pt idx="123">
                  <c:v>465</c:v>
                </c:pt>
                <c:pt idx="124">
                  <c:v>502</c:v>
                </c:pt>
                <c:pt idx="125">
                  <c:v>447</c:v>
                </c:pt>
                <c:pt idx="126">
                  <c:v>448</c:v>
                </c:pt>
                <c:pt idx="127">
                  <c:v>449</c:v>
                </c:pt>
                <c:pt idx="128">
                  <c:v>443</c:v>
                </c:pt>
                <c:pt idx="129">
                  <c:v>439</c:v>
                </c:pt>
                <c:pt idx="130">
                  <c:v>434</c:v>
                </c:pt>
                <c:pt idx="131">
                  <c:v>426</c:v>
                </c:pt>
                <c:pt idx="132">
                  <c:v>430</c:v>
                </c:pt>
                <c:pt idx="133">
                  <c:v>417</c:v>
                </c:pt>
                <c:pt idx="134">
                  <c:v>473</c:v>
                </c:pt>
                <c:pt idx="135">
                  <c:v>448</c:v>
                </c:pt>
                <c:pt idx="136">
                  <c:v>429</c:v>
                </c:pt>
                <c:pt idx="137">
                  <c:v>424</c:v>
                </c:pt>
                <c:pt idx="138">
                  <c:v>418</c:v>
                </c:pt>
                <c:pt idx="139">
                  <c:v>415</c:v>
                </c:pt>
                <c:pt idx="140">
                  <c:v>379</c:v>
                </c:pt>
                <c:pt idx="141">
                  <c:v>417</c:v>
                </c:pt>
                <c:pt idx="142">
                  <c:v>403</c:v>
                </c:pt>
                <c:pt idx="143">
                  <c:v>2978</c:v>
                </c:pt>
                <c:pt idx="144">
                  <c:v>1395</c:v>
                </c:pt>
                <c:pt idx="145">
                  <c:v>1521</c:v>
                </c:pt>
                <c:pt idx="146">
                  <c:v>1352</c:v>
                </c:pt>
                <c:pt idx="147">
                  <c:v>5664</c:v>
                </c:pt>
                <c:pt idx="148">
                  <c:v>1062</c:v>
                </c:pt>
                <c:pt idx="149">
                  <c:v>786</c:v>
                </c:pt>
                <c:pt idx="150">
                  <c:v>711</c:v>
                </c:pt>
                <c:pt idx="151">
                  <c:v>564</c:v>
                </c:pt>
                <c:pt idx="152">
                  <c:v>557</c:v>
                </c:pt>
                <c:pt idx="153">
                  <c:v>534</c:v>
                </c:pt>
                <c:pt idx="154">
                  <c:v>481</c:v>
                </c:pt>
                <c:pt idx="155">
                  <c:v>494</c:v>
                </c:pt>
                <c:pt idx="156">
                  <c:v>474</c:v>
                </c:pt>
                <c:pt idx="157">
                  <c:v>490</c:v>
                </c:pt>
                <c:pt idx="158">
                  <c:v>456</c:v>
                </c:pt>
                <c:pt idx="159">
                  <c:v>469</c:v>
                </c:pt>
                <c:pt idx="160">
                  <c:v>474</c:v>
                </c:pt>
                <c:pt idx="161">
                  <c:v>547</c:v>
                </c:pt>
                <c:pt idx="162">
                  <c:v>492</c:v>
                </c:pt>
                <c:pt idx="163">
                  <c:v>482</c:v>
                </c:pt>
                <c:pt idx="164">
                  <c:v>443</c:v>
                </c:pt>
                <c:pt idx="165">
                  <c:v>403</c:v>
                </c:pt>
                <c:pt idx="166">
                  <c:v>456</c:v>
                </c:pt>
                <c:pt idx="167">
                  <c:v>409</c:v>
                </c:pt>
                <c:pt idx="168">
                  <c:v>436</c:v>
                </c:pt>
                <c:pt idx="169">
                  <c:v>400</c:v>
                </c:pt>
                <c:pt idx="170">
                  <c:v>470</c:v>
                </c:pt>
                <c:pt idx="171">
                  <c:v>422</c:v>
                </c:pt>
                <c:pt idx="172">
                  <c:v>443</c:v>
                </c:pt>
                <c:pt idx="173">
                  <c:v>429</c:v>
                </c:pt>
                <c:pt idx="174">
                  <c:v>402</c:v>
                </c:pt>
                <c:pt idx="175">
                  <c:v>421</c:v>
                </c:pt>
                <c:pt idx="176">
                  <c:v>383</c:v>
                </c:pt>
                <c:pt idx="177">
                  <c:v>403</c:v>
                </c:pt>
                <c:pt idx="178">
                  <c:v>379</c:v>
                </c:pt>
                <c:pt idx="179">
                  <c:v>376</c:v>
                </c:pt>
                <c:pt idx="180">
                  <c:v>378</c:v>
                </c:pt>
                <c:pt idx="181">
                  <c:v>383</c:v>
                </c:pt>
                <c:pt idx="182">
                  <c:v>430</c:v>
                </c:pt>
                <c:pt idx="183">
                  <c:v>469</c:v>
                </c:pt>
                <c:pt idx="184">
                  <c:v>494</c:v>
                </c:pt>
                <c:pt idx="185">
                  <c:v>460</c:v>
                </c:pt>
                <c:pt idx="186">
                  <c:v>438</c:v>
                </c:pt>
                <c:pt idx="187">
                  <c:v>605</c:v>
                </c:pt>
                <c:pt idx="188">
                  <c:v>6521</c:v>
                </c:pt>
                <c:pt idx="189">
                  <c:v>3759</c:v>
                </c:pt>
                <c:pt idx="190">
                  <c:v>1533</c:v>
                </c:pt>
                <c:pt idx="191">
                  <c:v>1032</c:v>
                </c:pt>
                <c:pt idx="192">
                  <c:v>709</c:v>
                </c:pt>
                <c:pt idx="193">
                  <c:v>544</c:v>
                </c:pt>
                <c:pt idx="194">
                  <c:v>800</c:v>
                </c:pt>
                <c:pt idx="195">
                  <c:v>628</c:v>
                </c:pt>
                <c:pt idx="196">
                  <c:v>506</c:v>
                </c:pt>
                <c:pt idx="197">
                  <c:v>495</c:v>
                </c:pt>
                <c:pt idx="198">
                  <c:v>474</c:v>
                </c:pt>
                <c:pt idx="199">
                  <c:v>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15-48BC-83F0-11F7842D6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847320"/>
        <c:axId val="407783040"/>
      </c:lineChart>
      <c:catAx>
        <c:axId val="3668473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783040"/>
        <c:crosses val="autoZero"/>
        <c:auto val="1"/>
        <c:lblAlgn val="ctr"/>
        <c:lblOffset val="100"/>
        <c:noMultiLvlLbl val="0"/>
      </c:catAx>
      <c:valAx>
        <c:axId val="4077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847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 копирања једног фрејма из зоне дељене меморије наменске платформе у зону дељене меморије софтверске магистрале у </a:t>
            </a:r>
            <a:r>
              <a:rPr lang="en-US"/>
              <a:t>us</a:t>
            </a:r>
            <a:endParaRPr lang="sr-Cyrl-R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camAdap2faeShm!$A$1:$A$200</c:f>
              <c:numCache>
                <c:formatCode>General</c:formatCode>
                <c:ptCount val="200"/>
                <c:pt idx="0">
                  <c:v>20718</c:v>
                </c:pt>
                <c:pt idx="1">
                  <c:v>5377</c:v>
                </c:pt>
                <c:pt idx="2">
                  <c:v>3268</c:v>
                </c:pt>
                <c:pt idx="3">
                  <c:v>3196</c:v>
                </c:pt>
                <c:pt idx="4">
                  <c:v>2256</c:v>
                </c:pt>
                <c:pt idx="5">
                  <c:v>4268</c:v>
                </c:pt>
                <c:pt idx="6">
                  <c:v>3209</c:v>
                </c:pt>
                <c:pt idx="7">
                  <c:v>10786</c:v>
                </c:pt>
                <c:pt idx="8">
                  <c:v>4663</c:v>
                </c:pt>
                <c:pt idx="9">
                  <c:v>5365</c:v>
                </c:pt>
                <c:pt idx="10">
                  <c:v>3476</c:v>
                </c:pt>
                <c:pt idx="11">
                  <c:v>3477</c:v>
                </c:pt>
                <c:pt idx="12">
                  <c:v>2525</c:v>
                </c:pt>
                <c:pt idx="13">
                  <c:v>3975</c:v>
                </c:pt>
                <c:pt idx="14">
                  <c:v>10205</c:v>
                </c:pt>
                <c:pt idx="15">
                  <c:v>3546</c:v>
                </c:pt>
                <c:pt idx="16">
                  <c:v>5963</c:v>
                </c:pt>
                <c:pt idx="17">
                  <c:v>4000</c:v>
                </c:pt>
                <c:pt idx="18">
                  <c:v>3166</c:v>
                </c:pt>
                <c:pt idx="19">
                  <c:v>2540</c:v>
                </c:pt>
                <c:pt idx="20">
                  <c:v>1516</c:v>
                </c:pt>
                <c:pt idx="21">
                  <c:v>4738</c:v>
                </c:pt>
                <c:pt idx="22">
                  <c:v>4884</c:v>
                </c:pt>
                <c:pt idx="23">
                  <c:v>3526</c:v>
                </c:pt>
                <c:pt idx="24">
                  <c:v>3331</c:v>
                </c:pt>
                <c:pt idx="25">
                  <c:v>3534</c:v>
                </c:pt>
                <c:pt idx="26">
                  <c:v>1542</c:v>
                </c:pt>
                <c:pt idx="27">
                  <c:v>5572</c:v>
                </c:pt>
                <c:pt idx="28">
                  <c:v>3743</c:v>
                </c:pt>
                <c:pt idx="29">
                  <c:v>2558</c:v>
                </c:pt>
                <c:pt idx="30">
                  <c:v>2190</c:v>
                </c:pt>
                <c:pt idx="31">
                  <c:v>3189</c:v>
                </c:pt>
                <c:pt idx="32">
                  <c:v>14334</c:v>
                </c:pt>
                <c:pt idx="33">
                  <c:v>1483</c:v>
                </c:pt>
                <c:pt idx="34">
                  <c:v>3559</c:v>
                </c:pt>
                <c:pt idx="35">
                  <c:v>2928</c:v>
                </c:pt>
                <c:pt idx="36">
                  <c:v>2862</c:v>
                </c:pt>
                <c:pt idx="37">
                  <c:v>4061</c:v>
                </c:pt>
                <c:pt idx="38">
                  <c:v>12441</c:v>
                </c:pt>
                <c:pt idx="39">
                  <c:v>2373</c:v>
                </c:pt>
                <c:pt idx="40">
                  <c:v>3549</c:v>
                </c:pt>
                <c:pt idx="41">
                  <c:v>4151</c:v>
                </c:pt>
                <c:pt idx="42">
                  <c:v>3290</c:v>
                </c:pt>
                <c:pt idx="43">
                  <c:v>3258</c:v>
                </c:pt>
                <c:pt idx="44">
                  <c:v>8989</c:v>
                </c:pt>
                <c:pt idx="45">
                  <c:v>3726</c:v>
                </c:pt>
                <c:pt idx="46">
                  <c:v>3192</c:v>
                </c:pt>
                <c:pt idx="47">
                  <c:v>794</c:v>
                </c:pt>
                <c:pt idx="48">
                  <c:v>2852</c:v>
                </c:pt>
                <c:pt idx="49">
                  <c:v>3062</c:v>
                </c:pt>
                <c:pt idx="50">
                  <c:v>3203</c:v>
                </c:pt>
                <c:pt idx="51">
                  <c:v>3202</c:v>
                </c:pt>
                <c:pt idx="52">
                  <c:v>5784</c:v>
                </c:pt>
                <c:pt idx="53">
                  <c:v>7361</c:v>
                </c:pt>
                <c:pt idx="54">
                  <c:v>4643</c:v>
                </c:pt>
                <c:pt idx="55">
                  <c:v>2343</c:v>
                </c:pt>
                <c:pt idx="56">
                  <c:v>4287</c:v>
                </c:pt>
                <c:pt idx="57">
                  <c:v>3253</c:v>
                </c:pt>
                <c:pt idx="58">
                  <c:v>4237</c:v>
                </c:pt>
                <c:pt idx="59">
                  <c:v>8608</c:v>
                </c:pt>
                <c:pt idx="60">
                  <c:v>4050</c:v>
                </c:pt>
                <c:pt idx="61">
                  <c:v>3229</c:v>
                </c:pt>
                <c:pt idx="62">
                  <c:v>3181</c:v>
                </c:pt>
                <c:pt idx="63">
                  <c:v>3258</c:v>
                </c:pt>
                <c:pt idx="64">
                  <c:v>5333</c:v>
                </c:pt>
                <c:pt idx="65">
                  <c:v>3134</c:v>
                </c:pt>
                <c:pt idx="66">
                  <c:v>5037</c:v>
                </c:pt>
                <c:pt idx="67">
                  <c:v>6128</c:v>
                </c:pt>
                <c:pt idx="68">
                  <c:v>2366</c:v>
                </c:pt>
                <c:pt idx="69">
                  <c:v>6459</c:v>
                </c:pt>
                <c:pt idx="70">
                  <c:v>2336</c:v>
                </c:pt>
                <c:pt idx="71">
                  <c:v>3726</c:v>
                </c:pt>
                <c:pt idx="72">
                  <c:v>9810</c:v>
                </c:pt>
                <c:pt idx="73">
                  <c:v>3351</c:v>
                </c:pt>
                <c:pt idx="74">
                  <c:v>2620</c:v>
                </c:pt>
                <c:pt idx="75">
                  <c:v>2344</c:v>
                </c:pt>
                <c:pt idx="76">
                  <c:v>3312</c:v>
                </c:pt>
                <c:pt idx="77">
                  <c:v>3182</c:v>
                </c:pt>
                <c:pt idx="78">
                  <c:v>3198</c:v>
                </c:pt>
                <c:pt idx="79">
                  <c:v>9274</c:v>
                </c:pt>
                <c:pt idx="80">
                  <c:v>5700</c:v>
                </c:pt>
                <c:pt idx="81">
                  <c:v>4394</c:v>
                </c:pt>
                <c:pt idx="82">
                  <c:v>3248</c:v>
                </c:pt>
                <c:pt idx="83">
                  <c:v>3238</c:v>
                </c:pt>
                <c:pt idx="84">
                  <c:v>3220</c:v>
                </c:pt>
                <c:pt idx="85">
                  <c:v>2075</c:v>
                </c:pt>
                <c:pt idx="86">
                  <c:v>10450</c:v>
                </c:pt>
                <c:pt idx="87">
                  <c:v>2371</c:v>
                </c:pt>
                <c:pt idx="88">
                  <c:v>3907</c:v>
                </c:pt>
                <c:pt idx="89">
                  <c:v>3536</c:v>
                </c:pt>
                <c:pt idx="90">
                  <c:v>3428</c:v>
                </c:pt>
                <c:pt idx="91">
                  <c:v>2922</c:v>
                </c:pt>
                <c:pt idx="92">
                  <c:v>9890</c:v>
                </c:pt>
                <c:pt idx="93">
                  <c:v>5172</c:v>
                </c:pt>
                <c:pt idx="94">
                  <c:v>4702</c:v>
                </c:pt>
                <c:pt idx="95">
                  <c:v>5870</c:v>
                </c:pt>
                <c:pt idx="96">
                  <c:v>4240</c:v>
                </c:pt>
                <c:pt idx="97">
                  <c:v>6553</c:v>
                </c:pt>
                <c:pt idx="98">
                  <c:v>7894</c:v>
                </c:pt>
                <c:pt idx="99">
                  <c:v>1125</c:v>
                </c:pt>
                <c:pt idx="100">
                  <c:v>4324</c:v>
                </c:pt>
                <c:pt idx="101">
                  <c:v>2557</c:v>
                </c:pt>
                <c:pt idx="102">
                  <c:v>3766</c:v>
                </c:pt>
                <c:pt idx="103">
                  <c:v>12959</c:v>
                </c:pt>
                <c:pt idx="104">
                  <c:v>3312</c:v>
                </c:pt>
                <c:pt idx="105">
                  <c:v>5525</c:v>
                </c:pt>
                <c:pt idx="106">
                  <c:v>4196</c:v>
                </c:pt>
                <c:pt idx="107">
                  <c:v>9246</c:v>
                </c:pt>
                <c:pt idx="108">
                  <c:v>6192</c:v>
                </c:pt>
                <c:pt idx="109">
                  <c:v>5404</c:v>
                </c:pt>
                <c:pt idx="110">
                  <c:v>3553</c:v>
                </c:pt>
                <c:pt idx="111">
                  <c:v>3194</c:v>
                </c:pt>
                <c:pt idx="112">
                  <c:v>7115</c:v>
                </c:pt>
                <c:pt idx="113">
                  <c:v>13023</c:v>
                </c:pt>
                <c:pt idx="114">
                  <c:v>3500</c:v>
                </c:pt>
                <c:pt idx="115">
                  <c:v>3208</c:v>
                </c:pt>
                <c:pt idx="116">
                  <c:v>4131</c:v>
                </c:pt>
                <c:pt idx="117">
                  <c:v>14440</c:v>
                </c:pt>
                <c:pt idx="118">
                  <c:v>4518</c:v>
                </c:pt>
                <c:pt idx="119">
                  <c:v>4073</c:v>
                </c:pt>
                <c:pt idx="120">
                  <c:v>4075</c:v>
                </c:pt>
                <c:pt idx="121">
                  <c:v>3468</c:v>
                </c:pt>
                <c:pt idx="122">
                  <c:v>3392</c:v>
                </c:pt>
                <c:pt idx="123">
                  <c:v>10280</c:v>
                </c:pt>
                <c:pt idx="124">
                  <c:v>4040</c:v>
                </c:pt>
                <c:pt idx="125">
                  <c:v>4696</c:v>
                </c:pt>
                <c:pt idx="126">
                  <c:v>3560</c:v>
                </c:pt>
                <c:pt idx="127">
                  <c:v>4570</c:v>
                </c:pt>
                <c:pt idx="128">
                  <c:v>3719</c:v>
                </c:pt>
                <c:pt idx="129">
                  <c:v>8420</c:v>
                </c:pt>
                <c:pt idx="130">
                  <c:v>10074</c:v>
                </c:pt>
                <c:pt idx="131">
                  <c:v>2387</c:v>
                </c:pt>
                <c:pt idx="132">
                  <c:v>2437</c:v>
                </c:pt>
                <c:pt idx="133">
                  <c:v>3476</c:v>
                </c:pt>
                <c:pt idx="134">
                  <c:v>3510</c:v>
                </c:pt>
                <c:pt idx="135">
                  <c:v>5214</c:v>
                </c:pt>
                <c:pt idx="136">
                  <c:v>8177</c:v>
                </c:pt>
                <c:pt idx="137">
                  <c:v>4688</c:v>
                </c:pt>
                <c:pt idx="138">
                  <c:v>3538</c:v>
                </c:pt>
                <c:pt idx="139">
                  <c:v>4749</c:v>
                </c:pt>
                <c:pt idx="140">
                  <c:v>4433</c:v>
                </c:pt>
                <c:pt idx="141">
                  <c:v>3750</c:v>
                </c:pt>
                <c:pt idx="142">
                  <c:v>6721</c:v>
                </c:pt>
                <c:pt idx="143">
                  <c:v>9946</c:v>
                </c:pt>
                <c:pt idx="144">
                  <c:v>2428</c:v>
                </c:pt>
                <c:pt idx="145">
                  <c:v>3035</c:v>
                </c:pt>
                <c:pt idx="146">
                  <c:v>3477</c:v>
                </c:pt>
                <c:pt idx="147">
                  <c:v>2476</c:v>
                </c:pt>
                <c:pt idx="148">
                  <c:v>5146</c:v>
                </c:pt>
                <c:pt idx="149">
                  <c:v>8768</c:v>
                </c:pt>
                <c:pt idx="150">
                  <c:v>3402</c:v>
                </c:pt>
                <c:pt idx="151">
                  <c:v>1789</c:v>
                </c:pt>
                <c:pt idx="152">
                  <c:v>3469</c:v>
                </c:pt>
                <c:pt idx="153">
                  <c:v>4776</c:v>
                </c:pt>
                <c:pt idx="154">
                  <c:v>5823</c:v>
                </c:pt>
                <c:pt idx="155">
                  <c:v>9904</c:v>
                </c:pt>
                <c:pt idx="156">
                  <c:v>3423</c:v>
                </c:pt>
                <c:pt idx="157">
                  <c:v>3738</c:v>
                </c:pt>
                <c:pt idx="158">
                  <c:v>4512</c:v>
                </c:pt>
                <c:pt idx="159">
                  <c:v>3212</c:v>
                </c:pt>
                <c:pt idx="160">
                  <c:v>10377</c:v>
                </c:pt>
                <c:pt idx="161">
                  <c:v>3467</c:v>
                </c:pt>
                <c:pt idx="162">
                  <c:v>5400</c:v>
                </c:pt>
                <c:pt idx="163">
                  <c:v>2661</c:v>
                </c:pt>
                <c:pt idx="164">
                  <c:v>2583</c:v>
                </c:pt>
                <c:pt idx="165">
                  <c:v>3245</c:v>
                </c:pt>
                <c:pt idx="166">
                  <c:v>7313</c:v>
                </c:pt>
                <c:pt idx="167">
                  <c:v>7811</c:v>
                </c:pt>
                <c:pt idx="168">
                  <c:v>4071</c:v>
                </c:pt>
                <c:pt idx="169">
                  <c:v>3172</c:v>
                </c:pt>
                <c:pt idx="170">
                  <c:v>3226</c:v>
                </c:pt>
                <c:pt idx="171">
                  <c:v>3066</c:v>
                </c:pt>
                <c:pt idx="172">
                  <c:v>4375</c:v>
                </c:pt>
                <c:pt idx="173">
                  <c:v>3621</c:v>
                </c:pt>
                <c:pt idx="174">
                  <c:v>11628</c:v>
                </c:pt>
                <c:pt idx="175">
                  <c:v>1167</c:v>
                </c:pt>
                <c:pt idx="176">
                  <c:v>2235</c:v>
                </c:pt>
                <c:pt idx="177">
                  <c:v>3217</c:v>
                </c:pt>
                <c:pt idx="178">
                  <c:v>4275</c:v>
                </c:pt>
                <c:pt idx="179">
                  <c:v>2516</c:v>
                </c:pt>
                <c:pt idx="180">
                  <c:v>3432</c:v>
                </c:pt>
                <c:pt idx="181">
                  <c:v>4254</c:v>
                </c:pt>
                <c:pt idx="182">
                  <c:v>5488</c:v>
                </c:pt>
                <c:pt idx="183">
                  <c:v>2318</c:v>
                </c:pt>
                <c:pt idx="184">
                  <c:v>3484</c:v>
                </c:pt>
                <c:pt idx="185">
                  <c:v>9398</c:v>
                </c:pt>
                <c:pt idx="186">
                  <c:v>4045</c:v>
                </c:pt>
                <c:pt idx="187">
                  <c:v>2829</c:v>
                </c:pt>
                <c:pt idx="188">
                  <c:v>3109</c:v>
                </c:pt>
                <c:pt idx="189">
                  <c:v>3160</c:v>
                </c:pt>
                <c:pt idx="190">
                  <c:v>3230</c:v>
                </c:pt>
                <c:pt idx="191">
                  <c:v>5341</c:v>
                </c:pt>
                <c:pt idx="192">
                  <c:v>11455</c:v>
                </c:pt>
                <c:pt idx="193">
                  <c:v>5009</c:v>
                </c:pt>
                <c:pt idx="194">
                  <c:v>7164</c:v>
                </c:pt>
                <c:pt idx="195">
                  <c:v>5012</c:v>
                </c:pt>
                <c:pt idx="196">
                  <c:v>9085</c:v>
                </c:pt>
                <c:pt idx="197">
                  <c:v>4515</c:v>
                </c:pt>
                <c:pt idx="198">
                  <c:v>6473</c:v>
                </c:pt>
                <c:pt idx="199">
                  <c:v>6805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2E-4B82-B38E-363A6841A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5009936"/>
        <c:axId val="505011248"/>
      </c:lineChart>
      <c:catAx>
        <c:axId val="505009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011248"/>
        <c:crosses val="autoZero"/>
        <c:auto val="1"/>
        <c:lblAlgn val="ctr"/>
        <c:lblOffset val="100"/>
        <c:noMultiLvlLbl val="0"/>
      </c:catAx>
      <c:valAx>
        <c:axId val="50501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00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достављања једног фрејма претплаћеној локалној апликацији адаптивне платформе у </a:t>
            </a:r>
            <a:r>
              <a:rPr lang="en-US" baseline="0"/>
              <a:t>us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</c:f>
              <c:numCache>
                <c:formatCode>General</c:formatCode>
                <c:ptCount val="200"/>
                <c:pt idx="0">
                  <c:v>1858</c:v>
                </c:pt>
                <c:pt idx="1">
                  <c:v>4021</c:v>
                </c:pt>
                <c:pt idx="2">
                  <c:v>2263</c:v>
                </c:pt>
                <c:pt idx="3">
                  <c:v>12064</c:v>
                </c:pt>
                <c:pt idx="4">
                  <c:v>21439</c:v>
                </c:pt>
                <c:pt idx="5">
                  <c:v>25579</c:v>
                </c:pt>
                <c:pt idx="6">
                  <c:v>22875</c:v>
                </c:pt>
                <c:pt idx="7">
                  <c:v>4425</c:v>
                </c:pt>
                <c:pt idx="8">
                  <c:v>4293</c:v>
                </c:pt>
                <c:pt idx="9">
                  <c:v>5591</c:v>
                </c:pt>
                <c:pt idx="10">
                  <c:v>2348</c:v>
                </c:pt>
                <c:pt idx="11">
                  <c:v>1820</c:v>
                </c:pt>
                <c:pt idx="12">
                  <c:v>2177</c:v>
                </c:pt>
                <c:pt idx="13">
                  <c:v>2015</c:v>
                </c:pt>
                <c:pt idx="14">
                  <c:v>2125</c:v>
                </c:pt>
                <c:pt idx="15">
                  <c:v>5274</c:v>
                </c:pt>
                <c:pt idx="16">
                  <c:v>17800</c:v>
                </c:pt>
                <c:pt idx="17">
                  <c:v>20045</c:v>
                </c:pt>
                <c:pt idx="18">
                  <c:v>24009</c:v>
                </c:pt>
                <c:pt idx="19">
                  <c:v>834</c:v>
                </c:pt>
                <c:pt idx="20">
                  <c:v>4727</c:v>
                </c:pt>
                <c:pt idx="21">
                  <c:v>5098</c:v>
                </c:pt>
                <c:pt idx="22">
                  <c:v>5089</c:v>
                </c:pt>
                <c:pt idx="23">
                  <c:v>1474</c:v>
                </c:pt>
                <c:pt idx="24">
                  <c:v>8201</c:v>
                </c:pt>
                <c:pt idx="25">
                  <c:v>13653</c:v>
                </c:pt>
                <c:pt idx="26">
                  <c:v>17872</c:v>
                </c:pt>
                <c:pt idx="27">
                  <c:v>23319</c:v>
                </c:pt>
                <c:pt idx="28">
                  <c:v>6051</c:v>
                </c:pt>
                <c:pt idx="29">
                  <c:v>7560</c:v>
                </c:pt>
                <c:pt idx="30">
                  <c:v>8974</c:v>
                </c:pt>
                <c:pt idx="31">
                  <c:v>4499</c:v>
                </c:pt>
                <c:pt idx="32">
                  <c:v>7397</c:v>
                </c:pt>
                <c:pt idx="33">
                  <c:v>11932</c:v>
                </c:pt>
                <c:pt idx="34">
                  <c:v>8336</c:v>
                </c:pt>
                <c:pt idx="35">
                  <c:v>4522</c:v>
                </c:pt>
                <c:pt idx="36">
                  <c:v>16792</c:v>
                </c:pt>
                <c:pt idx="37">
                  <c:v>969</c:v>
                </c:pt>
                <c:pt idx="38">
                  <c:v>21010</c:v>
                </c:pt>
                <c:pt idx="39">
                  <c:v>19383</c:v>
                </c:pt>
                <c:pt idx="40">
                  <c:v>9061</c:v>
                </c:pt>
                <c:pt idx="41">
                  <c:v>8643</c:v>
                </c:pt>
                <c:pt idx="42">
                  <c:v>10955</c:v>
                </c:pt>
                <c:pt idx="43">
                  <c:v>661</c:v>
                </c:pt>
                <c:pt idx="44">
                  <c:v>14919</c:v>
                </c:pt>
                <c:pt idx="45">
                  <c:v>16086</c:v>
                </c:pt>
                <c:pt idx="46">
                  <c:v>5027</c:v>
                </c:pt>
                <c:pt idx="47">
                  <c:v>22555</c:v>
                </c:pt>
                <c:pt idx="48">
                  <c:v>17118</c:v>
                </c:pt>
                <c:pt idx="49">
                  <c:v>8024</c:v>
                </c:pt>
                <c:pt idx="50">
                  <c:v>9398</c:v>
                </c:pt>
                <c:pt idx="51">
                  <c:v>10277</c:v>
                </c:pt>
                <c:pt idx="52">
                  <c:v>6912</c:v>
                </c:pt>
                <c:pt idx="53">
                  <c:v>7838</c:v>
                </c:pt>
                <c:pt idx="54">
                  <c:v>9846</c:v>
                </c:pt>
                <c:pt idx="55">
                  <c:v>17387</c:v>
                </c:pt>
                <c:pt idx="56">
                  <c:v>23288</c:v>
                </c:pt>
                <c:pt idx="57">
                  <c:v>6896</c:v>
                </c:pt>
                <c:pt idx="58">
                  <c:v>1526</c:v>
                </c:pt>
                <c:pt idx="59">
                  <c:v>1584</c:v>
                </c:pt>
                <c:pt idx="60">
                  <c:v>25788</c:v>
                </c:pt>
                <c:pt idx="61">
                  <c:v>12885</c:v>
                </c:pt>
                <c:pt idx="62">
                  <c:v>24363</c:v>
                </c:pt>
                <c:pt idx="63">
                  <c:v>4200</c:v>
                </c:pt>
                <c:pt idx="64">
                  <c:v>15016</c:v>
                </c:pt>
                <c:pt idx="65">
                  <c:v>7617</c:v>
                </c:pt>
                <c:pt idx="66">
                  <c:v>8774</c:v>
                </c:pt>
                <c:pt idx="67">
                  <c:v>20661</c:v>
                </c:pt>
                <c:pt idx="68">
                  <c:v>18373</c:v>
                </c:pt>
                <c:pt idx="69">
                  <c:v>5736</c:v>
                </c:pt>
                <c:pt idx="70">
                  <c:v>20476</c:v>
                </c:pt>
                <c:pt idx="71">
                  <c:v>35913</c:v>
                </c:pt>
                <c:pt idx="72">
                  <c:v>16115</c:v>
                </c:pt>
                <c:pt idx="73">
                  <c:v>4765</c:v>
                </c:pt>
                <c:pt idx="74">
                  <c:v>12332</c:v>
                </c:pt>
                <c:pt idx="75">
                  <c:v>9077</c:v>
                </c:pt>
                <c:pt idx="76">
                  <c:v>8488</c:v>
                </c:pt>
                <c:pt idx="77">
                  <c:v>6893</c:v>
                </c:pt>
                <c:pt idx="78">
                  <c:v>11601</c:v>
                </c:pt>
                <c:pt idx="79">
                  <c:v>16127</c:v>
                </c:pt>
                <c:pt idx="80">
                  <c:v>24307</c:v>
                </c:pt>
                <c:pt idx="81">
                  <c:v>17060</c:v>
                </c:pt>
                <c:pt idx="82">
                  <c:v>20022</c:v>
                </c:pt>
                <c:pt idx="83">
                  <c:v>18780</c:v>
                </c:pt>
                <c:pt idx="84">
                  <c:v>3978</c:v>
                </c:pt>
                <c:pt idx="85">
                  <c:v>8150</c:v>
                </c:pt>
                <c:pt idx="86">
                  <c:v>11392</c:v>
                </c:pt>
                <c:pt idx="87">
                  <c:v>11999</c:v>
                </c:pt>
                <c:pt idx="88">
                  <c:v>10376</c:v>
                </c:pt>
                <c:pt idx="89">
                  <c:v>5277</c:v>
                </c:pt>
                <c:pt idx="90">
                  <c:v>19992</c:v>
                </c:pt>
                <c:pt idx="91">
                  <c:v>17418</c:v>
                </c:pt>
                <c:pt idx="92">
                  <c:v>18315</c:v>
                </c:pt>
                <c:pt idx="93">
                  <c:v>20389</c:v>
                </c:pt>
                <c:pt idx="94">
                  <c:v>908</c:v>
                </c:pt>
                <c:pt idx="95">
                  <c:v>20370</c:v>
                </c:pt>
                <c:pt idx="96">
                  <c:v>6929</c:v>
                </c:pt>
                <c:pt idx="97">
                  <c:v>8481</c:v>
                </c:pt>
                <c:pt idx="98">
                  <c:v>13990</c:v>
                </c:pt>
                <c:pt idx="99">
                  <c:v>9473</c:v>
                </c:pt>
                <c:pt idx="100">
                  <c:v>13342</c:v>
                </c:pt>
                <c:pt idx="101">
                  <c:v>6558</c:v>
                </c:pt>
                <c:pt idx="102">
                  <c:v>4778</c:v>
                </c:pt>
                <c:pt idx="103">
                  <c:v>13599</c:v>
                </c:pt>
                <c:pt idx="104">
                  <c:v>14630</c:v>
                </c:pt>
                <c:pt idx="105">
                  <c:v>17415</c:v>
                </c:pt>
                <c:pt idx="106">
                  <c:v>17793</c:v>
                </c:pt>
                <c:pt idx="107">
                  <c:v>23967</c:v>
                </c:pt>
                <c:pt idx="108">
                  <c:v>6111</c:v>
                </c:pt>
                <c:pt idx="109">
                  <c:v>22495</c:v>
                </c:pt>
                <c:pt idx="110">
                  <c:v>6644</c:v>
                </c:pt>
                <c:pt idx="111">
                  <c:v>13596</c:v>
                </c:pt>
                <c:pt idx="112">
                  <c:v>6009</c:v>
                </c:pt>
                <c:pt idx="113">
                  <c:v>6280</c:v>
                </c:pt>
                <c:pt idx="114">
                  <c:v>6945</c:v>
                </c:pt>
                <c:pt idx="115">
                  <c:v>7660</c:v>
                </c:pt>
                <c:pt idx="116">
                  <c:v>4981</c:v>
                </c:pt>
                <c:pt idx="117">
                  <c:v>6112</c:v>
                </c:pt>
                <c:pt idx="118">
                  <c:v>3932</c:v>
                </c:pt>
                <c:pt idx="119">
                  <c:v>749</c:v>
                </c:pt>
                <c:pt idx="120">
                  <c:v>3942</c:v>
                </c:pt>
                <c:pt idx="121">
                  <c:v>11844</c:v>
                </c:pt>
                <c:pt idx="122">
                  <c:v>4883</c:v>
                </c:pt>
                <c:pt idx="123">
                  <c:v>3481</c:v>
                </c:pt>
                <c:pt idx="124">
                  <c:v>20926</c:v>
                </c:pt>
                <c:pt idx="125">
                  <c:v>20505</c:v>
                </c:pt>
                <c:pt idx="126">
                  <c:v>20886</c:v>
                </c:pt>
                <c:pt idx="127">
                  <c:v>22800</c:v>
                </c:pt>
                <c:pt idx="128">
                  <c:v>20172</c:v>
                </c:pt>
                <c:pt idx="129">
                  <c:v>21779</c:v>
                </c:pt>
                <c:pt idx="130">
                  <c:v>6596</c:v>
                </c:pt>
                <c:pt idx="131">
                  <c:v>5215</c:v>
                </c:pt>
                <c:pt idx="132">
                  <c:v>7652</c:v>
                </c:pt>
                <c:pt idx="133">
                  <c:v>8820</c:v>
                </c:pt>
                <c:pt idx="134">
                  <c:v>13321</c:v>
                </c:pt>
                <c:pt idx="135">
                  <c:v>12285</c:v>
                </c:pt>
                <c:pt idx="136">
                  <c:v>15647</c:v>
                </c:pt>
                <c:pt idx="137">
                  <c:v>13799</c:v>
                </c:pt>
                <c:pt idx="138">
                  <c:v>22427</c:v>
                </c:pt>
                <c:pt idx="139">
                  <c:v>23801</c:v>
                </c:pt>
                <c:pt idx="140">
                  <c:v>24673</c:v>
                </c:pt>
                <c:pt idx="141">
                  <c:v>16461</c:v>
                </c:pt>
                <c:pt idx="142">
                  <c:v>12695</c:v>
                </c:pt>
                <c:pt idx="143">
                  <c:v>8800</c:v>
                </c:pt>
                <c:pt idx="144">
                  <c:v>12437</c:v>
                </c:pt>
                <c:pt idx="145">
                  <c:v>9496</c:v>
                </c:pt>
                <c:pt idx="146">
                  <c:v>7148</c:v>
                </c:pt>
                <c:pt idx="147">
                  <c:v>6186</c:v>
                </c:pt>
                <c:pt idx="148">
                  <c:v>12167</c:v>
                </c:pt>
                <c:pt idx="149">
                  <c:v>4085</c:v>
                </c:pt>
                <c:pt idx="150">
                  <c:v>9127</c:v>
                </c:pt>
                <c:pt idx="151">
                  <c:v>18375</c:v>
                </c:pt>
                <c:pt idx="152">
                  <c:v>18632</c:v>
                </c:pt>
                <c:pt idx="153">
                  <c:v>17547</c:v>
                </c:pt>
                <c:pt idx="154">
                  <c:v>24106</c:v>
                </c:pt>
                <c:pt idx="155">
                  <c:v>21228</c:v>
                </c:pt>
                <c:pt idx="156">
                  <c:v>1139</c:v>
                </c:pt>
                <c:pt idx="157">
                  <c:v>15248</c:v>
                </c:pt>
                <c:pt idx="158">
                  <c:v>10192</c:v>
                </c:pt>
                <c:pt idx="159">
                  <c:v>10261</c:v>
                </c:pt>
                <c:pt idx="160">
                  <c:v>918</c:v>
                </c:pt>
                <c:pt idx="161">
                  <c:v>6967</c:v>
                </c:pt>
                <c:pt idx="162">
                  <c:v>5364</c:v>
                </c:pt>
                <c:pt idx="163">
                  <c:v>7217</c:v>
                </c:pt>
                <c:pt idx="164">
                  <c:v>15376</c:v>
                </c:pt>
                <c:pt idx="165">
                  <c:v>22941</c:v>
                </c:pt>
                <c:pt idx="166">
                  <c:v>27314</c:v>
                </c:pt>
                <c:pt idx="167">
                  <c:v>23058</c:v>
                </c:pt>
                <c:pt idx="168">
                  <c:v>9597</c:v>
                </c:pt>
                <c:pt idx="169">
                  <c:v>1428</c:v>
                </c:pt>
                <c:pt idx="170">
                  <c:v>12410</c:v>
                </c:pt>
                <c:pt idx="171">
                  <c:v>12970</c:v>
                </c:pt>
                <c:pt idx="172">
                  <c:v>15646</c:v>
                </c:pt>
                <c:pt idx="173">
                  <c:v>25241</c:v>
                </c:pt>
                <c:pt idx="174">
                  <c:v>19151</c:v>
                </c:pt>
                <c:pt idx="175">
                  <c:v>22511</c:v>
                </c:pt>
                <c:pt idx="176">
                  <c:v>23748</c:v>
                </c:pt>
                <c:pt idx="177">
                  <c:v>18734</c:v>
                </c:pt>
                <c:pt idx="178">
                  <c:v>13166</c:v>
                </c:pt>
                <c:pt idx="179">
                  <c:v>6701</c:v>
                </c:pt>
                <c:pt idx="180">
                  <c:v>7115</c:v>
                </c:pt>
                <c:pt idx="181">
                  <c:v>24736</c:v>
                </c:pt>
                <c:pt idx="182">
                  <c:v>971</c:v>
                </c:pt>
                <c:pt idx="183">
                  <c:v>12053</c:v>
                </c:pt>
                <c:pt idx="184">
                  <c:v>10059</c:v>
                </c:pt>
                <c:pt idx="185">
                  <c:v>8813</c:v>
                </c:pt>
                <c:pt idx="186">
                  <c:v>14829</c:v>
                </c:pt>
                <c:pt idx="187">
                  <c:v>29323</c:v>
                </c:pt>
                <c:pt idx="188">
                  <c:v>16125</c:v>
                </c:pt>
                <c:pt idx="189">
                  <c:v>937</c:v>
                </c:pt>
                <c:pt idx="190">
                  <c:v>22211</c:v>
                </c:pt>
                <c:pt idx="191">
                  <c:v>21211</c:v>
                </c:pt>
                <c:pt idx="192">
                  <c:v>21438</c:v>
                </c:pt>
                <c:pt idx="193">
                  <c:v>20164</c:v>
                </c:pt>
                <c:pt idx="194">
                  <c:v>21864</c:v>
                </c:pt>
                <c:pt idx="195">
                  <c:v>25627</c:v>
                </c:pt>
                <c:pt idx="196">
                  <c:v>7084</c:v>
                </c:pt>
                <c:pt idx="197">
                  <c:v>7722</c:v>
                </c:pt>
                <c:pt idx="198">
                  <c:v>9170</c:v>
                </c:pt>
                <c:pt idx="199">
                  <c:v>3481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31-418F-8FA1-5E14FB806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883408"/>
        <c:axId val="573883736"/>
      </c:lineChart>
      <c:catAx>
        <c:axId val="5738834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83736"/>
        <c:crosses val="autoZero"/>
        <c:auto val="1"/>
        <c:lblAlgn val="ctr"/>
        <c:lblOffset val="100"/>
        <c:noMultiLvlLbl val="0"/>
      </c:catAx>
      <c:valAx>
        <c:axId val="57388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8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потребно локалној апликацији адаптивне платформе за преузимање фрејма из зоне дељене меморије у </a:t>
            </a:r>
            <a:r>
              <a:rPr lang="sr-Latn-RS" baseline="0"/>
              <a:t>us</a:t>
            </a:r>
            <a:endParaRPr lang="sr-Cyrl-R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aaAppGet!$A$1:$A$200</c:f>
              <c:numCache>
                <c:formatCode>General</c:formatCode>
                <c:ptCount val="200"/>
                <c:pt idx="0">
                  <c:v>655</c:v>
                </c:pt>
                <c:pt idx="1">
                  <c:v>730</c:v>
                </c:pt>
                <c:pt idx="2">
                  <c:v>2172</c:v>
                </c:pt>
                <c:pt idx="3">
                  <c:v>2241</c:v>
                </c:pt>
                <c:pt idx="4">
                  <c:v>738</c:v>
                </c:pt>
                <c:pt idx="5">
                  <c:v>773</c:v>
                </c:pt>
                <c:pt idx="6">
                  <c:v>692</c:v>
                </c:pt>
                <c:pt idx="7">
                  <c:v>734</c:v>
                </c:pt>
                <c:pt idx="8">
                  <c:v>729</c:v>
                </c:pt>
                <c:pt idx="9">
                  <c:v>773</c:v>
                </c:pt>
                <c:pt idx="10">
                  <c:v>2132</c:v>
                </c:pt>
                <c:pt idx="11">
                  <c:v>2179</c:v>
                </c:pt>
                <c:pt idx="12">
                  <c:v>1051</c:v>
                </c:pt>
                <c:pt idx="13">
                  <c:v>1098</c:v>
                </c:pt>
                <c:pt idx="14">
                  <c:v>870</c:v>
                </c:pt>
                <c:pt idx="15">
                  <c:v>924</c:v>
                </c:pt>
                <c:pt idx="16">
                  <c:v>948</c:v>
                </c:pt>
                <c:pt idx="17">
                  <c:v>1005</c:v>
                </c:pt>
                <c:pt idx="18">
                  <c:v>2847</c:v>
                </c:pt>
                <c:pt idx="19">
                  <c:v>2889</c:v>
                </c:pt>
                <c:pt idx="20">
                  <c:v>988</c:v>
                </c:pt>
                <c:pt idx="21">
                  <c:v>1039</c:v>
                </c:pt>
                <c:pt idx="22">
                  <c:v>978</c:v>
                </c:pt>
                <c:pt idx="23">
                  <c:v>1038</c:v>
                </c:pt>
                <c:pt idx="24">
                  <c:v>2491</c:v>
                </c:pt>
                <c:pt idx="25">
                  <c:v>3171</c:v>
                </c:pt>
                <c:pt idx="26">
                  <c:v>1149</c:v>
                </c:pt>
                <c:pt idx="27">
                  <c:v>1394</c:v>
                </c:pt>
                <c:pt idx="28">
                  <c:v>709</c:v>
                </c:pt>
                <c:pt idx="29">
                  <c:v>768</c:v>
                </c:pt>
                <c:pt idx="30">
                  <c:v>1723</c:v>
                </c:pt>
                <c:pt idx="31">
                  <c:v>1763</c:v>
                </c:pt>
                <c:pt idx="32">
                  <c:v>2380</c:v>
                </c:pt>
                <c:pt idx="33">
                  <c:v>2456</c:v>
                </c:pt>
                <c:pt idx="34">
                  <c:v>1754</c:v>
                </c:pt>
                <c:pt idx="35">
                  <c:v>1791</c:v>
                </c:pt>
                <c:pt idx="36">
                  <c:v>1779</c:v>
                </c:pt>
                <c:pt idx="37">
                  <c:v>1830</c:v>
                </c:pt>
                <c:pt idx="38">
                  <c:v>1679</c:v>
                </c:pt>
                <c:pt idx="39">
                  <c:v>1863</c:v>
                </c:pt>
                <c:pt idx="40">
                  <c:v>2701</c:v>
                </c:pt>
                <c:pt idx="41">
                  <c:v>3289</c:v>
                </c:pt>
                <c:pt idx="42">
                  <c:v>1897</c:v>
                </c:pt>
                <c:pt idx="43">
                  <c:v>1988</c:v>
                </c:pt>
                <c:pt idx="44">
                  <c:v>2932</c:v>
                </c:pt>
                <c:pt idx="45">
                  <c:v>2992</c:v>
                </c:pt>
                <c:pt idx="46">
                  <c:v>18153</c:v>
                </c:pt>
                <c:pt idx="47">
                  <c:v>18285</c:v>
                </c:pt>
                <c:pt idx="48">
                  <c:v>14433</c:v>
                </c:pt>
                <c:pt idx="49">
                  <c:v>14504</c:v>
                </c:pt>
                <c:pt idx="50">
                  <c:v>15240</c:v>
                </c:pt>
                <c:pt idx="51">
                  <c:v>15287</c:v>
                </c:pt>
                <c:pt idx="52">
                  <c:v>1622</c:v>
                </c:pt>
                <c:pt idx="53">
                  <c:v>1684</c:v>
                </c:pt>
                <c:pt idx="54">
                  <c:v>1683</c:v>
                </c:pt>
                <c:pt idx="55">
                  <c:v>1721</c:v>
                </c:pt>
                <c:pt idx="56">
                  <c:v>4536</c:v>
                </c:pt>
                <c:pt idx="57">
                  <c:v>4609</c:v>
                </c:pt>
                <c:pt idx="58">
                  <c:v>1335</c:v>
                </c:pt>
                <c:pt idx="59">
                  <c:v>1634</c:v>
                </c:pt>
                <c:pt idx="60">
                  <c:v>1952</c:v>
                </c:pt>
                <c:pt idx="61">
                  <c:v>2355</c:v>
                </c:pt>
                <c:pt idx="62">
                  <c:v>1925</c:v>
                </c:pt>
                <c:pt idx="63">
                  <c:v>1991</c:v>
                </c:pt>
                <c:pt idx="64">
                  <c:v>1266</c:v>
                </c:pt>
                <c:pt idx="65">
                  <c:v>1321</c:v>
                </c:pt>
                <c:pt idx="66">
                  <c:v>2493</c:v>
                </c:pt>
                <c:pt idx="67">
                  <c:v>2547</c:v>
                </c:pt>
                <c:pt idx="68">
                  <c:v>1605</c:v>
                </c:pt>
                <c:pt idx="69">
                  <c:v>1654</c:v>
                </c:pt>
                <c:pt idx="70">
                  <c:v>1825</c:v>
                </c:pt>
                <c:pt idx="71">
                  <c:v>2920</c:v>
                </c:pt>
                <c:pt idx="72">
                  <c:v>1417</c:v>
                </c:pt>
                <c:pt idx="73">
                  <c:v>1463</c:v>
                </c:pt>
                <c:pt idx="74">
                  <c:v>1040</c:v>
                </c:pt>
                <c:pt idx="75">
                  <c:v>1074</c:v>
                </c:pt>
                <c:pt idx="76">
                  <c:v>1809</c:v>
                </c:pt>
                <c:pt idx="77">
                  <c:v>1846</c:v>
                </c:pt>
                <c:pt idx="78">
                  <c:v>716</c:v>
                </c:pt>
                <c:pt idx="79">
                  <c:v>752</c:v>
                </c:pt>
                <c:pt idx="80">
                  <c:v>1268</c:v>
                </c:pt>
                <c:pt idx="81">
                  <c:v>1309</c:v>
                </c:pt>
                <c:pt idx="82">
                  <c:v>1191</c:v>
                </c:pt>
                <c:pt idx="83">
                  <c:v>1230</c:v>
                </c:pt>
                <c:pt idx="84">
                  <c:v>2242</c:v>
                </c:pt>
                <c:pt idx="85">
                  <c:v>750</c:v>
                </c:pt>
                <c:pt idx="86">
                  <c:v>794</c:v>
                </c:pt>
                <c:pt idx="87">
                  <c:v>1179</c:v>
                </c:pt>
                <c:pt idx="88">
                  <c:v>1213</c:v>
                </c:pt>
                <c:pt idx="89">
                  <c:v>2462</c:v>
                </c:pt>
                <c:pt idx="90">
                  <c:v>2491</c:v>
                </c:pt>
                <c:pt idx="91">
                  <c:v>1159</c:v>
                </c:pt>
                <c:pt idx="92">
                  <c:v>1200</c:v>
                </c:pt>
                <c:pt idx="93">
                  <c:v>1236</c:v>
                </c:pt>
                <c:pt idx="94">
                  <c:v>1282</c:v>
                </c:pt>
                <c:pt idx="95">
                  <c:v>16664</c:v>
                </c:pt>
                <c:pt idx="96">
                  <c:v>16735</c:v>
                </c:pt>
                <c:pt idx="97">
                  <c:v>16675</c:v>
                </c:pt>
                <c:pt idx="98">
                  <c:v>16717</c:v>
                </c:pt>
                <c:pt idx="99">
                  <c:v>19319</c:v>
                </c:pt>
                <c:pt idx="100">
                  <c:v>19382</c:v>
                </c:pt>
                <c:pt idx="101">
                  <c:v>1460</c:v>
                </c:pt>
                <c:pt idx="102">
                  <c:v>1699</c:v>
                </c:pt>
                <c:pt idx="103">
                  <c:v>2036</c:v>
                </c:pt>
                <c:pt idx="104">
                  <c:v>2512</c:v>
                </c:pt>
                <c:pt idx="105">
                  <c:v>2323</c:v>
                </c:pt>
                <c:pt idx="106">
                  <c:v>2405</c:v>
                </c:pt>
                <c:pt idx="107">
                  <c:v>1321</c:v>
                </c:pt>
                <c:pt idx="108">
                  <c:v>1356</c:v>
                </c:pt>
                <c:pt idx="109">
                  <c:v>2042</c:v>
                </c:pt>
                <c:pt idx="110">
                  <c:v>2078</c:v>
                </c:pt>
                <c:pt idx="111">
                  <c:v>1913</c:v>
                </c:pt>
                <c:pt idx="112">
                  <c:v>1969</c:v>
                </c:pt>
                <c:pt idx="113">
                  <c:v>2042</c:v>
                </c:pt>
                <c:pt idx="114">
                  <c:v>2076</c:v>
                </c:pt>
                <c:pt idx="115">
                  <c:v>1221</c:v>
                </c:pt>
                <c:pt idx="116">
                  <c:v>1276</c:v>
                </c:pt>
                <c:pt idx="117">
                  <c:v>1285</c:v>
                </c:pt>
                <c:pt idx="118">
                  <c:v>1319</c:v>
                </c:pt>
                <c:pt idx="119">
                  <c:v>3287</c:v>
                </c:pt>
                <c:pt idx="120">
                  <c:v>4504</c:v>
                </c:pt>
                <c:pt idx="121">
                  <c:v>594</c:v>
                </c:pt>
                <c:pt idx="122">
                  <c:v>637</c:v>
                </c:pt>
                <c:pt idx="123">
                  <c:v>1354</c:v>
                </c:pt>
                <c:pt idx="124">
                  <c:v>1386</c:v>
                </c:pt>
                <c:pt idx="125">
                  <c:v>1784</c:v>
                </c:pt>
                <c:pt idx="126">
                  <c:v>2310</c:v>
                </c:pt>
                <c:pt idx="127">
                  <c:v>1293</c:v>
                </c:pt>
                <c:pt idx="128">
                  <c:v>1354</c:v>
                </c:pt>
                <c:pt idx="129">
                  <c:v>1421</c:v>
                </c:pt>
                <c:pt idx="130">
                  <c:v>1464</c:v>
                </c:pt>
                <c:pt idx="131">
                  <c:v>2700</c:v>
                </c:pt>
                <c:pt idx="132">
                  <c:v>2778</c:v>
                </c:pt>
                <c:pt idx="133">
                  <c:v>2078</c:v>
                </c:pt>
                <c:pt idx="134">
                  <c:v>2123</c:v>
                </c:pt>
                <c:pt idx="135">
                  <c:v>2005</c:v>
                </c:pt>
                <c:pt idx="136">
                  <c:v>2042</c:v>
                </c:pt>
                <c:pt idx="137">
                  <c:v>1360</c:v>
                </c:pt>
                <c:pt idx="138">
                  <c:v>1422</c:v>
                </c:pt>
                <c:pt idx="139">
                  <c:v>1227</c:v>
                </c:pt>
                <c:pt idx="140">
                  <c:v>1513</c:v>
                </c:pt>
                <c:pt idx="141">
                  <c:v>1947</c:v>
                </c:pt>
                <c:pt idx="142">
                  <c:v>2328</c:v>
                </c:pt>
                <c:pt idx="143">
                  <c:v>1079</c:v>
                </c:pt>
                <c:pt idx="144">
                  <c:v>1737</c:v>
                </c:pt>
                <c:pt idx="145">
                  <c:v>1235</c:v>
                </c:pt>
                <c:pt idx="146">
                  <c:v>1281</c:v>
                </c:pt>
                <c:pt idx="147">
                  <c:v>856</c:v>
                </c:pt>
                <c:pt idx="148">
                  <c:v>951</c:v>
                </c:pt>
                <c:pt idx="149">
                  <c:v>1200</c:v>
                </c:pt>
                <c:pt idx="150">
                  <c:v>1230</c:v>
                </c:pt>
                <c:pt idx="151">
                  <c:v>1673</c:v>
                </c:pt>
                <c:pt idx="152">
                  <c:v>1559</c:v>
                </c:pt>
                <c:pt idx="153">
                  <c:v>6295</c:v>
                </c:pt>
                <c:pt idx="154">
                  <c:v>19147</c:v>
                </c:pt>
                <c:pt idx="155">
                  <c:v>4175</c:v>
                </c:pt>
                <c:pt idx="156">
                  <c:v>4291</c:v>
                </c:pt>
                <c:pt idx="157">
                  <c:v>22873</c:v>
                </c:pt>
                <c:pt idx="158">
                  <c:v>1503</c:v>
                </c:pt>
                <c:pt idx="159">
                  <c:v>18391</c:v>
                </c:pt>
                <c:pt idx="160">
                  <c:v>19172</c:v>
                </c:pt>
                <c:pt idx="161">
                  <c:v>1107</c:v>
                </c:pt>
                <c:pt idx="162">
                  <c:v>1179</c:v>
                </c:pt>
                <c:pt idx="163">
                  <c:v>739</c:v>
                </c:pt>
                <c:pt idx="164">
                  <c:v>772</c:v>
                </c:pt>
                <c:pt idx="165">
                  <c:v>765</c:v>
                </c:pt>
                <c:pt idx="166">
                  <c:v>808</c:v>
                </c:pt>
                <c:pt idx="167">
                  <c:v>1118</c:v>
                </c:pt>
                <c:pt idx="168">
                  <c:v>1175</c:v>
                </c:pt>
                <c:pt idx="169">
                  <c:v>2870</c:v>
                </c:pt>
                <c:pt idx="170">
                  <c:v>2917</c:v>
                </c:pt>
                <c:pt idx="171">
                  <c:v>703</c:v>
                </c:pt>
                <c:pt idx="172">
                  <c:v>761</c:v>
                </c:pt>
                <c:pt idx="173">
                  <c:v>1154</c:v>
                </c:pt>
                <c:pt idx="174">
                  <c:v>1253</c:v>
                </c:pt>
                <c:pt idx="175">
                  <c:v>1879</c:v>
                </c:pt>
                <c:pt idx="176">
                  <c:v>1923</c:v>
                </c:pt>
                <c:pt idx="177">
                  <c:v>1131</c:v>
                </c:pt>
                <c:pt idx="178">
                  <c:v>1196</c:v>
                </c:pt>
                <c:pt idx="179">
                  <c:v>1656</c:v>
                </c:pt>
                <c:pt idx="180">
                  <c:v>1691</c:v>
                </c:pt>
                <c:pt idx="181">
                  <c:v>1949</c:v>
                </c:pt>
                <c:pt idx="182">
                  <c:v>1993</c:v>
                </c:pt>
                <c:pt idx="183">
                  <c:v>1429</c:v>
                </c:pt>
                <c:pt idx="184">
                  <c:v>1564</c:v>
                </c:pt>
                <c:pt idx="185">
                  <c:v>1751</c:v>
                </c:pt>
                <c:pt idx="186">
                  <c:v>1796</c:v>
                </c:pt>
                <c:pt idx="187">
                  <c:v>1040</c:v>
                </c:pt>
                <c:pt idx="188">
                  <c:v>1134</c:v>
                </c:pt>
                <c:pt idx="189">
                  <c:v>1627</c:v>
                </c:pt>
                <c:pt idx="190">
                  <c:v>1663</c:v>
                </c:pt>
                <c:pt idx="191">
                  <c:v>540</c:v>
                </c:pt>
                <c:pt idx="192">
                  <c:v>575</c:v>
                </c:pt>
                <c:pt idx="193">
                  <c:v>1791</c:v>
                </c:pt>
                <c:pt idx="194">
                  <c:v>1826</c:v>
                </c:pt>
                <c:pt idx="195">
                  <c:v>827</c:v>
                </c:pt>
                <c:pt idx="196">
                  <c:v>1505</c:v>
                </c:pt>
                <c:pt idx="197">
                  <c:v>17924</c:v>
                </c:pt>
                <c:pt idx="198">
                  <c:v>18208</c:v>
                </c:pt>
                <c:pt idx="199">
                  <c:v>17623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0F-4C41-A106-17BE84F73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791288"/>
        <c:axId val="411790960"/>
      </c:lineChart>
      <c:catAx>
        <c:axId val="4117912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790960"/>
        <c:crosses val="autoZero"/>
        <c:auto val="1"/>
        <c:lblAlgn val="ctr"/>
        <c:lblOffset val="100"/>
        <c:noMultiLvlLbl val="0"/>
      </c:catAx>
      <c:valAx>
        <c:axId val="4117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791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b="0" i="0" baseline="0">
                <a:effectLst/>
              </a:rPr>
              <a:t>Време достављања једног фрејма претплаћеној удаљеној апликацији адаптивне платформе у </a:t>
            </a:r>
            <a:r>
              <a:rPr lang="en-US" sz="1800" b="0" i="0" baseline="0">
                <a:effectLst/>
              </a:rPr>
              <a:t>us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'Full-time-FAC-ETH'!$A$1:$A$200</c:f>
              <c:numCache>
                <c:formatCode>General</c:formatCode>
                <c:ptCount val="200"/>
                <c:pt idx="0">
                  <c:v>9548</c:v>
                </c:pt>
                <c:pt idx="1">
                  <c:v>8885</c:v>
                </c:pt>
                <c:pt idx="2">
                  <c:v>24449</c:v>
                </c:pt>
                <c:pt idx="3">
                  <c:v>10621</c:v>
                </c:pt>
                <c:pt idx="4">
                  <c:v>25543</c:v>
                </c:pt>
                <c:pt idx="5">
                  <c:v>36533</c:v>
                </c:pt>
                <c:pt idx="6">
                  <c:v>36141</c:v>
                </c:pt>
                <c:pt idx="7">
                  <c:v>21764</c:v>
                </c:pt>
                <c:pt idx="8">
                  <c:v>46874</c:v>
                </c:pt>
                <c:pt idx="9">
                  <c:v>15033</c:v>
                </c:pt>
                <c:pt idx="10">
                  <c:v>35739</c:v>
                </c:pt>
                <c:pt idx="11">
                  <c:v>15400</c:v>
                </c:pt>
                <c:pt idx="12">
                  <c:v>32424</c:v>
                </c:pt>
                <c:pt idx="13">
                  <c:v>31459</c:v>
                </c:pt>
                <c:pt idx="14">
                  <c:v>12843</c:v>
                </c:pt>
                <c:pt idx="15">
                  <c:v>19464</c:v>
                </c:pt>
                <c:pt idx="16">
                  <c:v>10720</c:v>
                </c:pt>
                <c:pt idx="17">
                  <c:v>8345</c:v>
                </c:pt>
                <c:pt idx="18">
                  <c:v>6416</c:v>
                </c:pt>
                <c:pt idx="19">
                  <c:v>11818</c:v>
                </c:pt>
                <c:pt idx="20">
                  <c:v>14929</c:v>
                </c:pt>
                <c:pt idx="21">
                  <c:v>4647</c:v>
                </c:pt>
                <c:pt idx="22">
                  <c:v>24223</c:v>
                </c:pt>
                <c:pt idx="23">
                  <c:v>26077</c:v>
                </c:pt>
                <c:pt idx="24">
                  <c:v>35467</c:v>
                </c:pt>
                <c:pt idx="25">
                  <c:v>17280</c:v>
                </c:pt>
                <c:pt idx="26">
                  <c:v>17100</c:v>
                </c:pt>
                <c:pt idx="27">
                  <c:v>30680</c:v>
                </c:pt>
                <c:pt idx="28">
                  <c:v>3532</c:v>
                </c:pt>
                <c:pt idx="29">
                  <c:v>4618</c:v>
                </c:pt>
                <c:pt idx="30">
                  <c:v>35785</c:v>
                </c:pt>
                <c:pt idx="31">
                  <c:v>8672</c:v>
                </c:pt>
                <c:pt idx="32">
                  <c:v>27221</c:v>
                </c:pt>
                <c:pt idx="33">
                  <c:v>8864</c:v>
                </c:pt>
                <c:pt idx="34">
                  <c:v>34471</c:v>
                </c:pt>
                <c:pt idx="35">
                  <c:v>67802</c:v>
                </c:pt>
                <c:pt idx="36">
                  <c:v>40464</c:v>
                </c:pt>
                <c:pt idx="37">
                  <c:v>14126</c:v>
                </c:pt>
                <c:pt idx="38">
                  <c:v>11902</c:v>
                </c:pt>
                <c:pt idx="39">
                  <c:v>28525</c:v>
                </c:pt>
                <c:pt idx="40">
                  <c:v>10525</c:v>
                </c:pt>
                <c:pt idx="41">
                  <c:v>31783</c:v>
                </c:pt>
                <c:pt idx="42">
                  <c:v>9533</c:v>
                </c:pt>
                <c:pt idx="43">
                  <c:v>3854</c:v>
                </c:pt>
                <c:pt idx="44">
                  <c:v>27323</c:v>
                </c:pt>
                <c:pt idx="45">
                  <c:v>27910</c:v>
                </c:pt>
                <c:pt idx="46">
                  <c:v>9130</c:v>
                </c:pt>
                <c:pt idx="47">
                  <c:v>5694</c:v>
                </c:pt>
                <c:pt idx="48">
                  <c:v>19764</c:v>
                </c:pt>
                <c:pt idx="49">
                  <c:v>14576</c:v>
                </c:pt>
                <c:pt idx="50">
                  <c:v>8929</c:v>
                </c:pt>
                <c:pt idx="51">
                  <c:v>5750</c:v>
                </c:pt>
                <c:pt idx="52">
                  <c:v>4643</c:v>
                </c:pt>
                <c:pt idx="53">
                  <c:v>6441</c:v>
                </c:pt>
                <c:pt idx="54">
                  <c:v>25219</c:v>
                </c:pt>
                <c:pt idx="55">
                  <c:v>10651</c:v>
                </c:pt>
                <c:pt idx="56">
                  <c:v>36529</c:v>
                </c:pt>
                <c:pt idx="57">
                  <c:v>23896</c:v>
                </c:pt>
                <c:pt idx="58">
                  <c:v>15907</c:v>
                </c:pt>
                <c:pt idx="59">
                  <c:v>33429</c:v>
                </c:pt>
                <c:pt idx="60">
                  <c:v>17303</c:v>
                </c:pt>
                <c:pt idx="61">
                  <c:v>49726</c:v>
                </c:pt>
                <c:pt idx="62">
                  <c:v>4100</c:v>
                </c:pt>
                <c:pt idx="63">
                  <c:v>7397</c:v>
                </c:pt>
                <c:pt idx="64">
                  <c:v>5251</c:v>
                </c:pt>
                <c:pt idx="65">
                  <c:v>7780</c:v>
                </c:pt>
                <c:pt idx="66">
                  <c:v>5547</c:v>
                </c:pt>
                <c:pt idx="67">
                  <c:v>3742</c:v>
                </c:pt>
                <c:pt idx="68">
                  <c:v>3029</c:v>
                </c:pt>
                <c:pt idx="69">
                  <c:v>4869</c:v>
                </c:pt>
                <c:pt idx="70">
                  <c:v>21810</c:v>
                </c:pt>
                <c:pt idx="71">
                  <c:v>41785</c:v>
                </c:pt>
                <c:pt idx="72">
                  <c:v>36044</c:v>
                </c:pt>
                <c:pt idx="73">
                  <c:v>36212</c:v>
                </c:pt>
                <c:pt idx="74">
                  <c:v>13251</c:v>
                </c:pt>
                <c:pt idx="75">
                  <c:v>31737</c:v>
                </c:pt>
                <c:pt idx="76">
                  <c:v>8663</c:v>
                </c:pt>
                <c:pt idx="77">
                  <c:v>16635</c:v>
                </c:pt>
                <c:pt idx="78">
                  <c:v>24802</c:v>
                </c:pt>
                <c:pt idx="79">
                  <c:v>26201</c:v>
                </c:pt>
                <c:pt idx="80">
                  <c:v>33541</c:v>
                </c:pt>
                <c:pt idx="81">
                  <c:v>32953</c:v>
                </c:pt>
                <c:pt idx="82">
                  <c:v>30440</c:v>
                </c:pt>
                <c:pt idx="83">
                  <c:v>24503</c:v>
                </c:pt>
                <c:pt idx="84">
                  <c:v>27904</c:v>
                </c:pt>
                <c:pt idx="85">
                  <c:v>19167</c:v>
                </c:pt>
                <c:pt idx="86">
                  <c:v>6811</c:v>
                </c:pt>
                <c:pt idx="87">
                  <c:v>11787</c:v>
                </c:pt>
                <c:pt idx="88">
                  <c:v>8807</c:v>
                </c:pt>
                <c:pt idx="89">
                  <c:v>31893</c:v>
                </c:pt>
                <c:pt idx="90">
                  <c:v>26764</c:v>
                </c:pt>
                <c:pt idx="91">
                  <c:v>22539</c:v>
                </c:pt>
                <c:pt idx="92">
                  <c:v>27122</c:v>
                </c:pt>
                <c:pt idx="93">
                  <c:v>11986</c:v>
                </c:pt>
                <c:pt idx="94">
                  <c:v>25752</c:v>
                </c:pt>
                <c:pt idx="95">
                  <c:v>31463</c:v>
                </c:pt>
                <c:pt idx="96">
                  <c:v>4372</c:v>
                </c:pt>
                <c:pt idx="97">
                  <c:v>4442</c:v>
                </c:pt>
                <c:pt idx="98">
                  <c:v>32485</c:v>
                </c:pt>
                <c:pt idx="99">
                  <c:v>9560</c:v>
                </c:pt>
                <c:pt idx="100">
                  <c:v>29136</c:v>
                </c:pt>
                <c:pt idx="101">
                  <c:v>29165</c:v>
                </c:pt>
                <c:pt idx="102">
                  <c:v>26883</c:v>
                </c:pt>
                <c:pt idx="103">
                  <c:v>22191</c:v>
                </c:pt>
                <c:pt idx="104">
                  <c:v>13427</c:v>
                </c:pt>
                <c:pt idx="105">
                  <c:v>26809</c:v>
                </c:pt>
                <c:pt idx="106">
                  <c:v>12900</c:v>
                </c:pt>
                <c:pt idx="107">
                  <c:v>11116</c:v>
                </c:pt>
                <c:pt idx="108">
                  <c:v>14336</c:v>
                </c:pt>
                <c:pt idx="109">
                  <c:v>24815</c:v>
                </c:pt>
                <c:pt idx="110">
                  <c:v>4528</c:v>
                </c:pt>
                <c:pt idx="111">
                  <c:v>28456</c:v>
                </c:pt>
                <c:pt idx="112">
                  <c:v>8600</c:v>
                </c:pt>
                <c:pt idx="113">
                  <c:v>49413</c:v>
                </c:pt>
                <c:pt idx="114">
                  <c:v>28609</c:v>
                </c:pt>
                <c:pt idx="115">
                  <c:v>34765</c:v>
                </c:pt>
                <c:pt idx="116">
                  <c:v>35510</c:v>
                </c:pt>
                <c:pt idx="117">
                  <c:v>36359</c:v>
                </c:pt>
                <c:pt idx="118">
                  <c:v>31683</c:v>
                </c:pt>
                <c:pt idx="119">
                  <c:v>4313</c:v>
                </c:pt>
                <c:pt idx="120">
                  <c:v>25829</c:v>
                </c:pt>
                <c:pt idx="121">
                  <c:v>10356</c:v>
                </c:pt>
                <c:pt idx="122">
                  <c:v>15171</c:v>
                </c:pt>
                <c:pt idx="123">
                  <c:v>32066</c:v>
                </c:pt>
                <c:pt idx="124">
                  <c:v>32170</c:v>
                </c:pt>
                <c:pt idx="125">
                  <c:v>24064</c:v>
                </c:pt>
                <c:pt idx="126">
                  <c:v>3776</c:v>
                </c:pt>
                <c:pt idx="127">
                  <c:v>15879</c:v>
                </c:pt>
                <c:pt idx="128">
                  <c:v>29443</c:v>
                </c:pt>
                <c:pt idx="129">
                  <c:v>24106</c:v>
                </c:pt>
                <c:pt idx="130">
                  <c:v>9009</c:v>
                </c:pt>
                <c:pt idx="131">
                  <c:v>8929</c:v>
                </c:pt>
                <c:pt idx="132">
                  <c:v>16935</c:v>
                </c:pt>
                <c:pt idx="133">
                  <c:v>26490</c:v>
                </c:pt>
                <c:pt idx="134">
                  <c:v>35215</c:v>
                </c:pt>
                <c:pt idx="135">
                  <c:v>43192</c:v>
                </c:pt>
                <c:pt idx="136">
                  <c:v>12531</c:v>
                </c:pt>
                <c:pt idx="137">
                  <c:v>42612</c:v>
                </c:pt>
                <c:pt idx="138">
                  <c:v>30684</c:v>
                </c:pt>
                <c:pt idx="139">
                  <c:v>9764</c:v>
                </c:pt>
                <c:pt idx="140">
                  <c:v>3587</c:v>
                </c:pt>
                <c:pt idx="141">
                  <c:v>9357</c:v>
                </c:pt>
                <c:pt idx="142">
                  <c:v>24114</c:v>
                </c:pt>
                <c:pt idx="143">
                  <c:v>3022</c:v>
                </c:pt>
                <c:pt idx="144">
                  <c:v>25199</c:v>
                </c:pt>
                <c:pt idx="145">
                  <c:v>25179</c:v>
                </c:pt>
                <c:pt idx="146">
                  <c:v>33554</c:v>
                </c:pt>
                <c:pt idx="147">
                  <c:v>6230</c:v>
                </c:pt>
                <c:pt idx="148">
                  <c:v>7538</c:v>
                </c:pt>
                <c:pt idx="149">
                  <c:v>26141</c:v>
                </c:pt>
                <c:pt idx="150">
                  <c:v>12702</c:v>
                </c:pt>
                <c:pt idx="151">
                  <c:v>31214</c:v>
                </c:pt>
                <c:pt idx="152">
                  <c:v>17635</c:v>
                </c:pt>
                <c:pt idx="153">
                  <c:v>10265</c:v>
                </c:pt>
                <c:pt idx="154">
                  <c:v>39007</c:v>
                </c:pt>
                <c:pt idx="155">
                  <c:v>38366</c:v>
                </c:pt>
                <c:pt idx="156">
                  <c:v>42229</c:v>
                </c:pt>
                <c:pt idx="157">
                  <c:v>6617</c:v>
                </c:pt>
                <c:pt idx="158">
                  <c:v>4015</c:v>
                </c:pt>
                <c:pt idx="159">
                  <c:v>19007</c:v>
                </c:pt>
                <c:pt idx="160">
                  <c:v>20834</c:v>
                </c:pt>
                <c:pt idx="161">
                  <c:v>6931</c:v>
                </c:pt>
                <c:pt idx="162">
                  <c:v>27337</c:v>
                </c:pt>
                <c:pt idx="163">
                  <c:v>13502</c:v>
                </c:pt>
                <c:pt idx="164">
                  <c:v>18248</c:v>
                </c:pt>
                <c:pt idx="165">
                  <c:v>12135</c:v>
                </c:pt>
                <c:pt idx="166">
                  <c:v>29416</c:v>
                </c:pt>
                <c:pt idx="167">
                  <c:v>39211</c:v>
                </c:pt>
                <c:pt idx="168">
                  <c:v>11517</c:v>
                </c:pt>
                <c:pt idx="169">
                  <c:v>35148</c:v>
                </c:pt>
                <c:pt idx="170">
                  <c:v>11891</c:v>
                </c:pt>
                <c:pt idx="171">
                  <c:v>32899</c:v>
                </c:pt>
                <c:pt idx="172">
                  <c:v>3620</c:v>
                </c:pt>
                <c:pt idx="173">
                  <c:v>26577</c:v>
                </c:pt>
                <c:pt idx="174">
                  <c:v>4032</c:v>
                </c:pt>
                <c:pt idx="175">
                  <c:v>7010</c:v>
                </c:pt>
                <c:pt idx="176">
                  <c:v>7586</c:v>
                </c:pt>
                <c:pt idx="177">
                  <c:v>4191</c:v>
                </c:pt>
                <c:pt idx="178">
                  <c:v>3838</c:v>
                </c:pt>
                <c:pt idx="179">
                  <c:v>28070</c:v>
                </c:pt>
                <c:pt idx="180">
                  <c:v>28812</c:v>
                </c:pt>
                <c:pt idx="181">
                  <c:v>50251</c:v>
                </c:pt>
                <c:pt idx="182">
                  <c:v>64018</c:v>
                </c:pt>
                <c:pt idx="183">
                  <c:v>23092</c:v>
                </c:pt>
                <c:pt idx="184">
                  <c:v>45068</c:v>
                </c:pt>
                <c:pt idx="185">
                  <c:v>44174</c:v>
                </c:pt>
                <c:pt idx="186">
                  <c:v>29136</c:v>
                </c:pt>
                <c:pt idx="187">
                  <c:v>7157</c:v>
                </c:pt>
                <c:pt idx="188">
                  <c:v>39917</c:v>
                </c:pt>
                <c:pt idx="189">
                  <c:v>27060</c:v>
                </c:pt>
                <c:pt idx="190">
                  <c:v>3063</c:v>
                </c:pt>
                <c:pt idx="191">
                  <c:v>27857</c:v>
                </c:pt>
                <c:pt idx="192">
                  <c:v>3838</c:v>
                </c:pt>
                <c:pt idx="193">
                  <c:v>7966</c:v>
                </c:pt>
                <c:pt idx="194">
                  <c:v>11238</c:v>
                </c:pt>
                <c:pt idx="195">
                  <c:v>17812</c:v>
                </c:pt>
                <c:pt idx="196">
                  <c:v>23622</c:v>
                </c:pt>
                <c:pt idx="197">
                  <c:v>58379</c:v>
                </c:pt>
                <c:pt idx="198">
                  <c:v>33012</c:v>
                </c:pt>
                <c:pt idx="199">
                  <c:v>41463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64-4A0B-804A-BD058F3CA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514992"/>
        <c:axId val="412514664"/>
      </c:lineChart>
      <c:catAx>
        <c:axId val="4125149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14664"/>
        <c:crosses val="autoZero"/>
        <c:auto val="1"/>
        <c:lblAlgn val="ctr"/>
        <c:lblOffset val="100"/>
        <c:noMultiLvlLbl val="0"/>
      </c:catAx>
      <c:valAx>
        <c:axId val="41251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51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 преузимања</a:t>
            </a:r>
            <a:r>
              <a:rPr lang="sr-Cyrl-RS" baseline="0"/>
              <a:t> једног фрејма путем етернет магистрале у </a:t>
            </a:r>
            <a:r>
              <a:rPr lang="en-US" baseline="0"/>
              <a:t>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'FAC-ETH'!$A$1:$A$200</c:f>
              <c:numCache>
                <c:formatCode>General</c:formatCode>
                <c:ptCount val="200"/>
                <c:pt idx="0">
                  <c:v>10103</c:v>
                </c:pt>
                <c:pt idx="1">
                  <c:v>1256</c:v>
                </c:pt>
                <c:pt idx="2">
                  <c:v>5001</c:v>
                </c:pt>
                <c:pt idx="3">
                  <c:v>2921</c:v>
                </c:pt>
                <c:pt idx="4">
                  <c:v>2555</c:v>
                </c:pt>
                <c:pt idx="5">
                  <c:v>1176</c:v>
                </c:pt>
                <c:pt idx="6">
                  <c:v>1667</c:v>
                </c:pt>
                <c:pt idx="7">
                  <c:v>1695</c:v>
                </c:pt>
                <c:pt idx="8">
                  <c:v>1538</c:v>
                </c:pt>
                <c:pt idx="9">
                  <c:v>1496</c:v>
                </c:pt>
                <c:pt idx="10">
                  <c:v>1657</c:v>
                </c:pt>
                <c:pt idx="11">
                  <c:v>1179</c:v>
                </c:pt>
                <c:pt idx="12">
                  <c:v>1733</c:v>
                </c:pt>
                <c:pt idx="13">
                  <c:v>3320</c:v>
                </c:pt>
                <c:pt idx="14">
                  <c:v>1277</c:v>
                </c:pt>
                <c:pt idx="15">
                  <c:v>1398</c:v>
                </c:pt>
                <c:pt idx="16">
                  <c:v>1577</c:v>
                </c:pt>
                <c:pt idx="17">
                  <c:v>1225</c:v>
                </c:pt>
                <c:pt idx="18">
                  <c:v>1315</c:v>
                </c:pt>
                <c:pt idx="19">
                  <c:v>1349</c:v>
                </c:pt>
                <c:pt idx="20">
                  <c:v>4847</c:v>
                </c:pt>
                <c:pt idx="21">
                  <c:v>4729</c:v>
                </c:pt>
                <c:pt idx="22">
                  <c:v>6384</c:v>
                </c:pt>
                <c:pt idx="23">
                  <c:v>2589</c:v>
                </c:pt>
                <c:pt idx="24">
                  <c:v>2560</c:v>
                </c:pt>
                <c:pt idx="25">
                  <c:v>4484</c:v>
                </c:pt>
                <c:pt idx="26">
                  <c:v>4898</c:v>
                </c:pt>
                <c:pt idx="27">
                  <c:v>3515</c:v>
                </c:pt>
                <c:pt idx="28">
                  <c:v>4588</c:v>
                </c:pt>
                <c:pt idx="29">
                  <c:v>4260</c:v>
                </c:pt>
                <c:pt idx="30">
                  <c:v>4430</c:v>
                </c:pt>
                <c:pt idx="31">
                  <c:v>6029</c:v>
                </c:pt>
                <c:pt idx="32">
                  <c:v>1178</c:v>
                </c:pt>
                <c:pt idx="33">
                  <c:v>2028</c:v>
                </c:pt>
                <c:pt idx="34">
                  <c:v>1252</c:v>
                </c:pt>
                <c:pt idx="35">
                  <c:v>1419</c:v>
                </c:pt>
                <c:pt idx="36">
                  <c:v>1241</c:v>
                </c:pt>
                <c:pt idx="37">
                  <c:v>1396</c:v>
                </c:pt>
                <c:pt idx="38">
                  <c:v>1448</c:v>
                </c:pt>
                <c:pt idx="39">
                  <c:v>1202</c:v>
                </c:pt>
                <c:pt idx="40">
                  <c:v>1389</c:v>
                </c:pt>
                <c:pt idx="41">
                  <c:v>1360</c:v>
                </c:pt>
                <c:pt idx="42">
                  <c:v>1277</c:v>
                </c:pt>
                <c:pt idx="43">
                  <c:v>1573</c:v>
                </c:pt>
                <c:pt idx="44">
                  <c:v>4115</c:v>
                </c:pt>
                <c:pt idx="45">
                  <c:v>2209</c:v>
                </c:pt>
                <c:pt idx="46">
                  <c:v>1791</c:v>
                </c:pt>
                <c:pt idx="47">
                  <c:v>3415</c:v>
                </c:pt>
                <c:pt idx="48">
                  <c:v>2388</c:v>
                </c:pt>
                <c:pt idx="49">
                  <c:v>1725</c:v>
                </c:pt>
                <c:pt idx="50">
                  <c:v>1799</c:v>
                </c:pt>
                <c:pt idx="51">
                  <c:v>1665</c:v>
                </c:pt>
                <c:pt idx="52">
                  <c:v>2010</c:v>
                </c:pt>
                <c:pt idx="53">
                  <c:v>1430</c:v>
                </c:pt>
                <c:pt idx="54">
                  <c:v>6794</c:v>
                </c:pt>
                <c:pt idx="55">
                  <c:v>1476</c:v>
                </c:pt>
                <c:pt idx="56">
                  <c:v>1681</c:v>
                </c:pt>
                <c:pt idx="57">
                  <c:v>3500</c:v>
                </c:pt>
                <c:pt idx="58">
                  <c:v>4524</c:v>
                </c:pt>
                <c:pt idx="59">
                  <c:v>1599</c:v>
                </c:pt>
                <c:pt idx="60">
                  <c:v>1481</c:v>
                </c:pt>
                <c:pt idx="61">
                  <c:v>1604</c:v>
                </c:pt>
                <c:pt idx="62">
                  <c:v>1455</c:v>
                </c:pt>
                <c:pt idx="63">
                  <c:v>1506</c:v>
                </c:pt>
                <c:pt idx="64">
                  <c:v>4518</c:v>
                </c:pt>
                <c:pt idx="65">
                  <c:v>5038</c:v>
                </c:pt>
                <c:pt idx="66">
                  <c:v>3619</c:v>
                </c:pt>
                <c:pt idx="67">
                  <c:v>2781</c:v>
                </c:pt>
                <c:pt idx="68">
                  <c:v>1581</c:v>
                </c:pt>
                <c:pt idx="69">
                  <c:v>1759</c:v>
                </c:pt>
                <c:pt idx="70">
                  <c:v>2104</c:v>
                </c:pt>
                <c:pt idx="71">
                  <c:v>6102</c:v>
                </c:pt>
                <c:pt idx="72">
                  <c:v>2152</c:v>
                </c:pt>
                <c:pt idx="73">
                  <c:v>1477</c:v>
                </c:pt>
                <c:pt idx="74">
                  <c:v>1592</c:v>
                </c:pt>
                <c:pt idx="75">
                  <c:v>1479</c:v>
                </c:pt>
                <c:pt idx="76">
                  <c:v>1623</c:v>
                </c:pt>
                <c:pt idx="77">
                  <c:v>1524</c:v>
                </c:pt>
                <c:pt idx="78">
                  <c:v>1838</c:v>
                </c:pt>
                <c:pt idx="79">
                  <c:v>1451</c:v>
                </c:pt>
                <c:pt idx="80">
                  <c:v>1496</c:v>
                </c:pt>
                <c:pt idx="81">
                  <c:v>1611</c:v>
                </c:pt>
                <c:pt idx="82">
                  <c:v>1592</c:v>
                </c:pt>
                <c:pt idx="83">
                  <c:v>1628</c:v>
                </c:pt>
                <c:pt idx="84">
                  <c:v>6312</c:v>
                </c:pt>
                <c:pt idx="85">
                  <c:v>1572</c:v>
                </c:pt>
                <c:pt idx="86">
                  <c:v>1581</c:v>
                </c:pt>
                <c:pt idx="87">
                  <c:v>1563</c:v>
                </c:pt>
                <c:pt idx="88">
                  <c:v>1572</c:v>
                </c:pt>
                <c:pt idx="89">
                  <c:v>1834</c:v>
                </c:pt>
                <c:pt idx="90">
                  <c:v>1324</c:v>
                </c:pt>
                <c:pt idx="91">
                  <c:v>1383</c:v>
                </c:pt>
                <c:pt idx="92">
                  <c:v>1365</c:v>
                </c:pt>
                <c:pt idx="93">
                  <c:v>1228</c:v>
                </c:pt>
                <c:pt idx="94">
                  <c:v>1257</c:v>
                </c:pt>
                <c:pt idx="95">
                  <c:v>8861</c:v>
                </c:pt>
                <c:pt idx="96">
                  <c:v>1558</c:v>
                </c:pt>
                <c:pt idx="97">
                  <c:v>1370</c:v>
                </c:pt>
                <c:pt idx="98">
                  <c:v>9635</c:v>
                </c:pt>
                <c:pt idx="99">
                  <c:v>1313</c:v>
                </c:pt>
                <c:pt idx="100">
                  <c:v>1519</c:v>
                </c:pt>
                <c:pt idx="101">
                  <c:v>1707</c:v>
                </c:pt>
                <c:pt idx="102">
                  <c:v>1609</c:v>
                </c:pt>
                <c:pt idx="103">
                  <c:v>1692</c:v>
                </c:pt>
                <c:pt idx="104">
                  <c:v>1374</c:v>
                </c:pt>
                <c:pt idx="105">
                  <c:v>1944</c:v>
                </c:pt>
                <c:pt idx="106">
                  <c:v>1603</c:v>
                </c:pt>
                <c:pt idx="107">
                  <c:v>6716</c:v>
                </c:pt>
                <c:pt idx="108">
                  <c:v>11305</c:v>
                </c:pt>
                <c:pt idx="109">
                  <c:v>1710</c:v>
                </c:pt>
                <c:pt idx="110">
                  <c:v>2253</c:v>
                </c:pt>
                <c:pt idx="111">
                  <c:v>2044</c:v>
                </c:pt>
                <c:pt idx="112">
                  <c:v>9499</c:v>
                </c:pt>
                <c:pt idx="113">
                  <c:v>1467</c:v>
                </c:pt>
                <c:pt idx="114">
                  <c:v>3479</c:v>
                </c:pt>
                <c:pt idx="115">
                  <c:v>3559</c:v>
                </c:pt>
                <c:pt idx="116">
                  <c:v>3376</c:v>
                </c:pt>
                <c:pt idx="117">
                  <c:v>3200</c:v>
                </c:pt>
                <c:pt idx="118">
                  <c:v>1644</c:v>
                </c:pt>
                <c:pt idx="119">
                  <c:v>1798</c:v>
                </c:pt>
                <c:pt idx="120">
                  <c:v>1589</c:v>
                </c:pt>
                <c:pt idx="121">
                  <c:v>1528</c:v>
                </c:pt>
                <c:pt idx="122">
                  <c:v>4187</c:v>
                </c:pt>
                <c:pt idx="123">
                  <c:v>2132</c:v>
                </c:pt>
                <c:pt idx="124">
                  <c:v>1291</c:v>
                </c:pt>
                <c:pt idx="125">
                  <c:v>1305</c:v>
                </c:pt>
                <c:pt idx="126">
                  <c:v>8573</c:v>
                </c:pt>
                <c:pt idx="127">
                  <c:v>1354</c:v>
                </c:pt>
                <c:pt idx="128">
                  <c:v>1378</c:v>
                </c:pt>
                <c:pt idx="129">
                  <c:v>1918</c:v>
                </c:pt>
                <c:pt idx="130">
                  <c:v>8894</c:v>
                </c:pt>
                <c:pt idx="131">
                  <c:v>1291</c:v>
                </c:pt>
                <c:pt idx="132">
                  <c:v>1887</c:v>
                </c:pt>
                <c:pt idx="133">
                  <c:v>1595</c:v>
                </c:pt>
                <c:pt idx="134">
                  <c:v>1592</c:v>
                </c:pt>
                <c:pt idx="135">
                  <c:v>1630</c:v>
                </c:pt>
                <c:pt idx="136">
                  <c:v>1582</c:v>
                </c:pt>
                <c:pt idx="137">
                  <c:v>1586</c:v>
                </c:pt>
                <c:pt idx="138">
                  <c:v>1442</c:v>
                </c:pt>
                <c:pt idx="139">
                  <c:v>1667</c:v>
                </c:pt>
                <c:pt idx="140">
                  <c:v>1723</c:v>
                </c:pt>
                <c:pt idx="141">
                  <c:v>1685</c:v>
                </c:pt>
                <c:pt idx="142">
                  <c:v>1542</c:v>
                </c:pt>
                <c:pt idx="143">
                  <c:v>1594</c:v>
                </c:pt>
                <c:pt idx="144">
                  <c:v>10586</c:v>
                </c:pt>
                <c:pt idx="145">
                  <c:v>1606</c:v>
                </c:pt>
                <c:pt idx="146">
                  <c:v>1528</c:v>
                </c:pt>
                <c:pt idx="147">
                  <c:v>2315</c:v>
                </c:pt>
                <c:pt idx="148">
                  <c:v>4500</c:v>
                </c:pt>
                <c:pt idx="149">
                  <c:v>2376</c:v>
                </c:pt>
                <c:pt idx="150">
                  <c:v>3977</c:v>
                </c:pt>
                <c:pt idx="151">
                  <c:v>2133</c:v>
                </c:pt>
                <c:pt idx="152">
                  <c:v>6628</c:v>
                </c:pt>
                <c:pt idx="153">
                  <c:v>2639</c:v>
                </c:pt>
                <c:pt idx="154">
                  <c:v>2184</c:v>
                </c:pt>
                <c:pt idx="155">
                  <c:v>5827</c:v>
                </c:pt>
                <c:pt idx="156">
                  <c:v>4054</c:v>
                </c:pt>
                <c:pt idx="157">
                  <c:v>5007</c:v>
                </c:pt>
                <c:pt idx="158">
                  <c:v>2069</c:v>
                </c:pt>
                <c:pt idx="159">
                  <c:v>4378</c:v>
                </c:pt>
                <c:pt idx="160">
                  <c:v>4743</c:v>
                </c:pt>
                <c:pt idx="161">
                  <c:v>2203</c:v>
                </c:pt>
                <c:pt idx="162">
                  <c:v>1366</c:v>
                </c:pt>
                <c:pt idx="163">
                  <c:v>1262</c:v>
                </c:pt>
                <c:pt idx="164">
                  <c:v>1291</c:v>
                </c:pt>
                <c:pt idx="165">
                  <c:v>1978</c:v>
                </c:pt>
                <c:pt idx="166">
                  <c:v>1533</c:v>
                </c:pt>
                <c:pt idx="167">
                  <c:v>2266</c:v>
                </c:pt>
                <c:pt idx="168">
                  <c:v>2141</c:v>
                </c:pt>
                <c:pt idx="169">
                  <c:v>1589</c:v>
                </c:pt>
                <c:pt idx="170">
                  <c:v>1547</c:v>
                </c:pt>
                <c:pt idx="171">
                  <c:v>1607</c:v>
                </c:pt>
                <c:pt idx="172">
                  <c:v>1606</c:v>
                </c:pt>
                <c:pt idx="173">
                  <c:v>1538</c:v>
                </c:pt>
                <c:pt idx="174">
                  <c:v>21697</c:v>
                </c:pt>
                <c:pt idx="175">
                  <c:v>1618</c:v>
                </c:pt>
                <c:pt idx="176">
                  <c:v>2243</c:v>
                </c:pt>
                <c:pt idx="177">
                  <c:v>1376</c:v>
                </c:pt>
                <c:pt idx="178">
                  <c:v>1388</c:v>
                </c:pt>
                <c:pt idx="179">
                  <c:v>1664</c:v>
                </c:pt>
                <c:pt idx="180">
                  <c:v>1254</c:v>
                </c:pt>
                <c:pt idx="181">
                  <c:v>1366</c:v>
                </c:pt>
                <c:pt idx="182">
                  <c:v>1274</c:v>
                </c:pt>
                <c:pt idx="183">
                  <c:v>1449</c:v>
                </c:pt>
                <c:pt idx="184">
                  <c:v>1303</c:v>
                </c:pt>
                <c:pt idx="185">
                  <c:v>1366</c:v>
                </c:pt>
                <c:pt idx="186">
                  <c:v>1366</c:v>
                </c:pt>
                <c:pt idx="187">
                  <c:v>1510</c:v>
                </c:pt>
                <c:pt idx="188">
                  <c:v>1525</c:v>
                </c:pt>
                <c:pt idx="189">
                  <c:v>1581</c:v>
                </c:pt>
                <c:pt idx="190">
                  <c:v>1530</c:v>
                </c:pt>
                <c:pt idx="191">
                  <c:v>1588</c:v>
                </c:pt>
                <c:pt idx="192">
                  <c:v>1476</c:v>
                </c:pt>
                <c:pt idx="193">
                  <c:v>2689</c:v>
                </c:pt>
                <c:pt idx="194">
                  <c:v>1477</c:v>
                </c:pt>
                <c:pt idx="195">
                  <c:v>1507</c:v>
                </c:pt>
                <c:pt idx="196">
                  <c:v>1756</c:v>
                </c:pt>
                <c:pt idx="197">
                  <c:v>9569</c:v>
                </c:pt>
                <c:pt idx="198">
                  <c:v>1408</c:v>
                </c:pt>
                <c:pt idx="199">
                  <c:v>1293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FA-46C4-B2B1-483E4F059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414936"/>
        <c:axId val="423413952"/>
      </c:lineChart>
      <c:catAx>
        <c:axId val="423414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13952"/>
        <c:crosses val="autoZero"/>
        <c:auto val="1"/>
        <c:lblAlgn val="ctr"/>
        <c:lblOffset val="100"/>
        <c:noMultiLvlLbl val="0"/>
      </c:catAx>
      <c:valAx>
        <c:axId val="42341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414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/>
              <a:t>Време</a:t>
            </a:r>
            <a:r>
              <a:rPr lang="sr-Cyrl-RS" baseline="0"/>
              <a:t> потребно за исцртавање једног фрејма у </a:t>
            </a:r>
            <a:r>
              <a:rPr lang="sr-Latn-RS" baseline="0"/>
              <a:t>us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</c:f>
              <c:numCache>
                <c:formatCode>General</c:formatCode>
                <c:ptCount val="200"/>
                <c:pt idx="0">
                  <c:v>14626</c:v>
                </c:pt>
                <c:pt idx="1">
                  <c:v>24779</c:v>
                </c:pt>
                <c:pt idx="2">
                  <c:v>29708</c:v>
                </c:pt>
                <c:pt idx="3">
                  <c:v>31777</c:v>
                </c:pt>
                <c:pt idx="4">
                  <c:v>28380</c:v>
                </c:pt>
                <c:pt idx="5">
                  <c:v>31434</c:v>
                </c:pt>
                <c:pt idx="6">
                  <c:v>32436</c:v>
                </c:pt>
                <c:pt idx="7">
                  <c:v>30778</c:v>
                </c:pt>
                <c:pt idx="8">
                  <c:v>31651</c:v>
                </c:pt>
                <c:pt idx="9">
                  <c:v>31943</c:v>
                </c:pt>
                <c:pt idx="10">
                  <c:v>32045</c:v>
                </c:pt>
                <c:pt idx="11">
                  <c:v>31827</c:v>
                </c:pt>
                <c:pt idx="12">
                  <c:v>31696</c:v>
                </c:pt>
                <c:pt idx="13">
                  <c:v>32700</c:v>
                </c:pt>
                <c:pt idx="14">
                  <c:v>31556</c:v>
                </c:pt>
                <c:pt idx="15">
                  <c:v>31503</c:v>
                </c:pt>
                <c:pt idx="16">
                  <c:v>32412</c:v>
                </c:pt>
                <c:pt idx="17">
                  <c:v>31589</c:v>
                </c:pt>
                <c:pt idx="18">
                  <c:v>30707</c:v>
                </c:pt>
                <c:pt idx="19">
                  <c:v>31488</c:v>
                </c:pt>
                <c:pt idx="20">
                  <c:v>31876</c:v>
                </c:pt>
                <c:pt idx="21">
                  <c:v>31152</c:v>
                </c:pt>
                <c:pt idx="22">
                  <c:v>32206</c:v>
                </c:pt>
                <c:pt idx="23">
                  <c:v>31152</c:v>
                </c:pt>
                <c:pt idx="24">
                  <c:v>32092</c:v>
                </c:pt>
                <c:pt idx="25">
                  <c:v>31553</c:v>
                </c:pt>
                <c:pt idx="26">
                  <c:v>30626</c:v>
                </c:pt>
                <c:pt idx="27">
                  <c:v>31652</c:v>
                </c:pt>
                <c:pt idx="28">
                  <c:v>46030</c:v>
                </c:pt>
                <c:pt idx="29">
                  <c:v>7738</c:v>
                </c:pt>
                <c:pt idx="30">
                  <c:v>24645</c:v>
                </c:pt>
                <c:pt idx="31">
                  <c:v>26421</c:v>
                </c:pt>
                <c:pt idx="32">
                  <c:v>29445</c:v>
                </c:pt>
                <c:pt idx="33">
                  <c:v>29463</c:v>
                </c:pt>
                <c:pt idx="34">
                  <c:v>31420</c:v>
                </c:pt>
                <c:pt idx="35">
                  <c:v>26567</c:v>
                </c:pt>
                <c:pt idx="36">
                  <c:v>31022</c:v>
                </c:pt>
                <c:pt idx="37">
                  <c:v>32097</c:v>
                </c:pt>
                <c:pt idx="38">
                  <c:v>31687</c:v>
                </c:pt>
                <c:pt idx="39">
                  <c:v>31647</c:v>
                </c:pt>
                <c:pt idx="40">
                  <c:v>32181</c:v>
                </c:pt>
                <c:pt idx="41">
                  <c:v>28784</c:v>
                </c:pt>
                <c:pt idx="42">
                  <c:v>31772</c:v>
                </c:pt>
                <c:pt idx="43">
                  <c:v>31394</c:v>
                </c:pt>
                <c:pt idx="44">
                  <c:v>32113</c:v>
                </c:pt>
                <c:pt idx="45">
                  <c:v>32756</c:v>
                </c:pt>
                <c:pt idx="46">
                  <c:v>30564</c:v>
                </c:pt>
                <c:pt idx="47">
                  <c:v>31790</c:v>
                </c:pt>
                <c:pt idx="48">
                  <c:v>31435</c:v>
                </c:pt>
                <c:pt idx="49">
                  <c:v>32256</c:v>
                </c:pt>
                <c:pt idx="50">
                  <c:v>29372</c:v>
                </c:pt>
                <c:pt idx="51">
                  <c:v>31502</c:v>
                </c:pt>
                <c:pt idx="52">
                  <c:v>31668</c:v>
                </c:pt>
                <c:pt idx="53">
                  <c:v>31349</c:v>
                </c:pt>
                <c:pt idx="54">
                  <c:v>31542</c:v>
                </c:pt>
                <c:pt idx="55">
                  <c:v>29067</c:v>
                </c:pt>
                <c:pt idx="56">
                  <c:v>29614</c:v>
                </c:pt>
                <c:pt idx="57">
                  <c:v>27272</c:v>
                </c:pt>
                <c:pt idx="58">
                  <c:v>67063</c:v>
                </c:pt>
                <c:pt idx="59">
                  <c:v>19695</c:v>
                </c:pt>
                <c:pt idx="60">
                  <c:v>12213</c:v>
                </c:pt>
                <c:pt idx="61">
                  <c:v>25705</c:v>
                </c:pt>
                <c:pt idx="62">
                  <c:v>21344</c:v>
                </c:pt>
                <c:pt idx="63">
                  <c:v>27599</c:v>
                </c:pt>
                <c:pt idx="64">
                  <c:v>30269</c:v>
                </c:pt>
                <c:pt idx="65">
                  <c:v>31113</c:v>
                </c:pt>
                <c:pt idx="66">
                  <c:v>27443</c:v>
                </c:pt>
                <c:pt idx="67">
                  <c:v>31327</c:v>
                </c:pt>
                <c:pt idx="68">
                  <c:v>31019</c:v>
                </c:pt>
                <c:pt idx="69">
                  <c:v>29448</c:v>
                </c:pt>
                <c:pt idx="70">
                  <c:v>29916</c:v>
                </c:pt>
                <c:pt idx="71">
                  <c:v>31638</c:v>
                </c:pt>
                <c:pt idx="72">
                  <c:v>28733</c:v>
                </c:pt>
                <c:pt idx="73">
                  <c:v>31919</c:v>
                </c:pt>
                <c:pt idx="74">
                  <c:v>32281</c:v>
                </c:pt>
                <c:pt idx="75">
                  <c:v>31442</c:v>
                </c:pt>
                <c:pt idx="76">
                  <c:v>33396</c:v>
                </c:pt>
                <c:pt idx="77">
                  <c:v>29645</c:v>
                </c:pt>
                <c:pt idx="78">
                  <c:v>33490</c:v>
                </c:pt>
                <c:pt idx="79">
                  <c:v>29869</c:v>
                </c:pt>
                <c:pt idx="80">
                  <c:v>32813</c:v>
                </c:pt>
                <c:pt idx="81">
                  <c:v>30948</c:v>
                </c:pt>
                <c:pt idx="82">
                  <c:v>31993</c:v>
                </c:pt>
                <c:pt idx="83">
                  <c:v>31540</c:v>
                </c:pt>
                <c:pt idx="84">
                  <c:v>31223</c:v>
                </c:pt>
                <c:pt idx="85">
                  <c:v>25577</c:v>
                </c:pt>
                <c:pt idx="86">
                  <c:v>31957</c:v>
                </c:pt>
                <c:pt idx="87">
                  <c:v>31576</c:v>
                </c:pt>
                <c:pt idx="88">
                  <c:v>47420</c:v>
                </c:pt>
                <c:pt idx="89">
                  <c:v>8458</c:v>
                </c:pt>
                <c:pt idx="90">
                  <c:v>22582</c:v>
                </c:pt>
                <c:pt idx="91">
                  <c:v>25807</c:v>
                </c:pt>
                <c:pt idx="92">
                  <c:v>34161</c:v>
                </c:pt>
                <c:pt idx="93">
                  <c:v>30956</c:v>
                </c:pt>
                <c:pt idx="94">
                  <c:v>32564</c:v>
                </c:pt>
                <c:pt idx="95">
                  <c:v>29780</c:v>
                </c:pt>
                <c:pt idx="96">
                  <c:v>29113</c:v>
                </c:pt>
                <c:pt idx="97">
                  <c:v>25797</c:v>
                </c:pt>
                <c:pt idx="98">
                  <c:v>28769</c:v>
                </c:pt>
                <c:pt idx="99">
                  <c:v>28792</c:v>
                </c:pt>
                <c:pt idx="100">
                  <c:v>29172</c:v>
                </c:pt>
                <c:pt idx="101">
                  <c:v>28071</c:v>
                </c:pt>
                <c:pt idx="102">
                  <c:v>28723</c:v>
                </c:pt>
                <c:pt idx="103">
                  <c:v>31211</c:v>
                </c:pt>
                <c:pt idx="104">
                  <c:v>29529</c:v>
                </c:pt>
                <c:pt idx="105">
                  <c:v>29659</c:v>
                </c:pt>
                <c:pt idx="106">
                  <c:v>29903</c:v>
                </c:pt>
                <c:pt idx="107">
                  <c:v>29644</c:v>
                </c:pt>
                <c:pt idx="108">
                  <c:v>31279</c:v>
                </c:pt>
                <c:pt idx="109">
                  <c:v>32296</c:v>
                </c:pt>
                <c:pt idx="110">
                  <c:v>32925</c:v>
                </c:pt>
                <c:pt idx="111">
                  <c:v>31894</c:v>
                </c:pt>
                <c:pt idx="112">
                  <c:v>30391</c:v>
                </c:pt>
                <c:pt idx="113">
                  <c:v>31239</c:v>
                </c:pt>
                <c:pt idx="114">
                  <c:v>31681</c:v>
                </c:pt>
                <c:pt idx="115">
                  <c:v>29860</c:v>
                </c:pt>
                <c:pt idx="116">
                  <c:v>31316</c:v>
                </c:pt>
                <c:pt idx="117">
                  <c:v>31467</c:v>
                </c:pt>
                <c:pt idx="118">
                  <c:v>40937</c:v>
                </c:pt>
                <c:pt idx="119">
                  <c:v>20956</c:v>
                </c:pt>
                <c:pt idx="120">
                  <c:v>25280</c:v>
                </c:pt>
                <c:pt idx="121">
                  <c:v>28834</c:v>
                </c:pt>
                <c:pt idx="122">
                  <c:v>29080</c:v>
                </c:pt>
                <c:pt idx="123">
                  <c:v>29562</c:v>
                </c:pt>
                <c:pt idx="124">
                  <c:v>27072</c:v>
                </c:pt>
                <c:pt idx="125">
                  <c:v>28896</c:v>
                </c:pt>
                <c:pt idx="126">
                  <c:v>28635</c:v>
                </c:pt>
                <c:pt idx="127">
                  <c:v>28069</c:v>
                </c:pt>
                <c:pt idx="128">
                  <c:v>26203</c:v>
                </c:pt>
                <c:pt idx="129">
                  <c:v>29491</c:v>
                </c:pt>
                <c:pt idx="130">
                  <c:v>27602</c:v>
                </c:pt>
                <c:pt idx="131">
                  <c:v>28872</c:v>
                </c:pt>
                <c:pt idx="132">
                  <c:v>32770</c:v>
                </c:pt>
                <c:pt idx="133">
                  <c:v>31383</c:v>
                </c:pt>
                <c:pt idx="134">
                  <c:v>30618</c:v>
                </c:pt>
                <c:pt idx="135">
                  <c:v>29219</c:v>
                </c:pt>
                <c:pt idx="136">
                  <c:v>33720</c:v>
                </c:pt>
                <c:pt idx="137">
                  <c:v>30902</c:v>
                </c:pt>
                <c:pt idx="138">
                  <c:v>29418</c:v>
                </c:pt>
                <c:pt idx="139">
                  <c:v>29320</c:v>
                </c:pt>
                <c:pt idx="140">
                  <c:v>29845</c:v>
                </c:pt>
                <c:pt idx="141">
                  <c:v>28019</c:v>
                </c:pt>
                <c:pt idx="142">
                  <c:v>29125</c:v>
                </c:pt>
                <c:pt idx="143">
                  <c:v>24190</c:v>
                </c:pt>
                <c:pt idx="144">
                  <c:v>30640</c:v>
                </c:pt>
                <c:pt idx="145">
                  <c:v>22394</c:v>
                </c:pt>
                <c:pt idx="146">
                  <c:v>28649</c:v>
                </c:pt>
                <c:pt idx="147">
                  <c:v>30276</c:v>
                </c:pt>
                <c:pt idx="148">
                  <c:v>32498</c:v>
                </c:pt>
                <c:pt idx="149">
                  <c:v>26156</c:v>
                </c:pt>
                <c:pt idx="150">
                  <c:v>25567</c:v>
                </c:pt>
                <c:pt idx="151">
                  <c:v>23800</c:v>
                </c:pt>
                <c:pt idx="152">
                  <c:v>32007</c:v>
                </c:pt>
                <c:pt idx="153">
                  <c:v>31854</c:v>
                </c:pt>
                <c:pt idx="154">
                  <c:v>29819</c:v>
                </c:pt>
                <c:pt idx="155">
                  <c:v>28107</c:v>
                </c:pt>
                <c:pt idx="156">
                  <c:v>31128</c:v>
                </c:pt>
                <c:pt idx="157">
                  <c:v>29917</c:v>
                </c:pt>
                <c:pt idx="158">
                  <c:v>30648</c:v>
                </c:pt>
                <c:pt idx="159">
                  <c:v>30033</c:v>
                </c:pt>
                <c:pt idx="160">
                  <c:v>29884</c:v>
                </c:pt>
                <c:pt idx="161">
                  <c:v>30903</c:v>
                </c:pt>
                <c:pt idx="162">
                  <c:v>29439</c:v>
                </c:pt>
                <c:pt idx="163">
                  <c:v>29963</c:v>
                </c:pt>
                <c:pt idx="164">
                  <c:v>26400</c:v>
                </c:pt>
                <c:pt idx="165">
                  <c:v>31503</c:v>
                </c:pt>
                <c:pt idx="166">
                  <c:v>31783</c:v>
                </c:pt>
                <c:pt idx="167">
                  <c:v>31992</c:v>
                </c:pt>
                <c:pt idx="168">
                  <c:v>26465</c:v>
                </c:pt>
                <c:pt idx="169">
                  <c:v>32126</c:v>
                </c:pt>
                <c:pt idx="170">
                  <c:v>30563</c:v>
                </c:pt>
                <c:pt idx="171">
                  <c:v>31912</c:v>
                </c:pt>
                <c:pt idx="172">
                  <c:v>32197</c:v>
                </c:pt>
                <c:pt idx="173">
                  <c:v>30571</c:v>
                </c:pt>
                <c:pt idx="174">
                  <c:v>32453</c:v>
                </c:pt>
                <c:pt idx="175">
                  <c:v>30647</c:v>
                </c:pt>
                <c:pt idx="176">
                  <c:v>30269</c:v>
                </c:pt>
                <c:pt idx="177">
                  <c:v>33158</c:v>
                </c:pt>
                <c:pt idx="178">
                  <c:v>43511</c:v>
                </c:pt>
                <c:pt idx="179">
                  <c:v>13361</c:v>
                </c:pt>
                <c:pt idx="180">
                  <c:v>23776</c:v>
                </c:pt>
                <c:pt idx="181">
                  <c:v>26589</c:v>
                </c:pt>
                <c:pt idx="182">
                  <c:v>31830</c:v>
                </c:pt>
                <c:pt idx="183">
                  <c:v>33058</c:v>
                </c:pt>
                <c:pt idx="184">
                  <c:v>29926</c:v>
                </c:pt>
                <c:pt idx="185">
                  <c:v>31945</c:v>
                </c:pt>
                <c:pt idx="186">
                  <c:v>30755</c:v>
                </c:pt>
                <c:pt idx="187">
                  <c:v>31842</c:v>
                </c:pt>
                <c:pt idx="188">
                  <c:v>31656</c:v>
                </c:pt>
                <c:pt idx="189">
                  <c:v>31801</c:v>
                </c:pt>
                <c:pt idx="190">
                  <c:v>31955</c:v>
                </c:pt>
                <c:pt idx="191">
                  <c:v>32034</c:v>
                </c:pt>
                <c:pt idx="192">
                  <c:v>31892</c:v>
                </c:pt>
                <c:pt idx="193">
                  <c:v>31821</c:v>
                </c:pt>
                <c:pt idx="194">
                  <c:v>30793</c:v>
                </c:pt>
                <c:pt idx="195">
                  <c:v>32383</c:v>
                </c:pt>
                <c:pt idx="196">
                  <c:v>31117</c:v>
                </c:pt>
                <c:pt idx="197">
                  <c:v>32874</c:v>
                </c:pt>
                <c:pt idx="198">
                  <c:v>31321</c:v>
                </c:pt>
                <c:pt idx="199">
                  <c:v>31975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22-447E-B881-740735CEA9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3281232"/>
        <c:axId val="353278936"/>
      </c:lineChart>
      <c:catAx>
        <c:axId val="3532812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78936"/>
        <c:crosses val="autoZero"/>
        <c:auto val="1"/>
        <c:lblAlgn val="ctr"/>
        <c:lblOffset val="100"/>
        <c:noMultiLvlLbl val="0"/>
      </c:catAx>
      <c:valAx>
        <c:axId val="353278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28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b="0" i="0" baseline="0" dirty="0">
                <a:effectLst/>
              </a:rPr>
              <a:t>Време потребно за исцртавање једног фрема за локалну апликацију</a:t>
            </a:r>
            <a:r>
              <a:rPr lang="en-US" sz="1800" b="0" i="0" baseline="0" dirty="0">
                <a:effectLst/>
              </a:rPr>
              <a:t> </a:t>
            </a:r>
            <a:r>
              <a:rPr lang="sr-Cyrl-RS" sz="1800" b="0" i="0" baseline="0" dirty="0">
                <a:effectLst/>
              </a:rPr>
              <a:t>адаптивне платформе у току прикупљања садржаја са свих 6 камера у </a:t>
            </a:r>
            <a:r>
              <a:rPr lang="en-US" sz="1800" b="0" i="0" baseline="0" dirty="0" err="1">
                <a:effectLst/>
              </a:rPr>
              <a:t>ms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Sheet4!$A$1:$A$200</c:f>
              <c:numCache>
                <c:formatCode>General</c:formatCode>
                <c:ptCount val="200"/>
                <c:pt idx="0">
                  <c:v>35.197699999999998</c:v>
                </c:pt>
                <c:pt idx="1">
                  <c:v>39.602600000000002</c:v>
                </c:pt>
                <c:pt idx="2">
                  <c:v>48.360300000000002</c:v>
                </c:pt>
                <c:pt idx="3">
                  <c:v>39.919699999999999</c:v>
                </c:pt>
                <c:pt idx="4">
                  <c:v>41.816699999999997</c:v>
                </c:pt>
                <c:pt idx="5">
                  <c:v>30.774000000000001</c:v>
                </c:pt>
                <c:pt idx="6">
                  <c:v>45.231200000000001</c:v>
                </c:pt>
                <c:pt idx="7">
                  <c:v>43.956800000000001</c:v>
                </c:pt>
                <c:pt idx="8">
                  <c:v>36.604399999999998</c:v>
                </c:pt>
                <c:pt idx="9">
                  <c:v>36.066000000000003</c:v>
                </c:pt>
                <c:pt idx="10">
                  <c:v>41.634999999999998</c:v>
                </c:pt>
                <c:pt idx="11">
                  <c:v>38.509099999999997</c:v>
                </c:pt>
                <c:pt idx="12">
                  <c:v>45.9861</c:v>
                </c:pt>
                <c:pt idx="13">
                  <c:v>48.770200000000003</c:v>
                </c:pt>
                <c:pt idx="14">
                  <c:v>39.764200000000002</c:v>
                </c:pt>
                <c:pt idx="15">
                  <c:v>36.255800000000001</c:v>
                </c:pt>
                <c:pt idx="16">
                  <c:v>52.450899999999997</c:v>
                </c:pt>
                <c:pt idx="17">
                  <c:v>30.4755</c:v>
                </c:pt>
                <c:pt idx="18">
                  <c:v>47.415799999999997</c:v>
                </c:pt>
                <c:pt idx="19">
                  <c:v>33.1813</c:v>
                </c:pt>
                <c:pt idx="20">
                  <c:v>43.6205</c:v>
                </c:pt>
                <c:pt idx="21">
                  <c:v>49.244399999999999</c:v>
                </c:pt>
                <c:pt idx="22">
                  <c:v>40.0092</c:v>
                </c:pt>
                <c:pt idx="23">
                  <c:v>32.490099999999998</c:v>
                </c:pt>
                <c:pt idx="24">
                  <c:v>40.7149</c:v>
                </c:pt>
                <c:pt idx="25">
                  <c:v>37.035499999999999</c:v>
                </c:pt>
                <c:pt idx="26">
                  <c:v>39.185600000000001</c:v>
                </c:pt>
                <c:pt idx="27">
                  <c:v>46.149500000000003</c:v>
                </c:pt>
                <c:pt idx="28">
                  <c:v>54.001800000000003</c:v>
                </c:pt>
                <c:pt idx="29">
                  <c:v>38.7742</c:v>
                </c:pt>
                <c:pt idx="30">
                  <c:v>53.306600000000003</c:v>
                </c:pt>
                <c:pt idx="31">
                  <c:v>33.963700000000003</c:v>
                </c:pt>
                <c:pt idx="32">
                  <c:v>53.28</c:v>
                </c:pt>
                <c:pt idx="33">
                  <c:v>39.930300000000003</c:v>
                </c:pt>
                <c:pt idx="34">
                  <c:v>53.734499999999997</c:v>
                </c:pt>
                <c:pt idx="35">
                  <c:v>39.077100000000002</c:v>
                </c:pt>
                <c:pt idx="36">
                  <c:v>47.246099999999998</c:v>
                </c:pt>
                <c:pt idx="37">
                  <c:v>48.063600000000001</c:v>
                </c:pt>
                <c:pt idx="38">
                  <c:v>32.5884</c:v>
                </c:pt>
                <c:pt idx="39">
                  <c:v>54.426200000000001</c:v>
                </c:pt>
                <c:pt idx="40">
                  <c:v>53.768000000000001</c:v>
                </c:pt>
                <c:pt idx="41">
                  <c:v>54.958500000000001</c:v>
                </c:pt>
                <c:pt idx="42">
                  <c:v>46.804200000000002</c:v>
                </c:pt>
                <c:pt idx="43">
                  <c:v>32.276299999999999</c:v>
                </c:pt>
                <c:pt idx="44">
                  <c:v>36.9345</c:v>
                </c:pt>
                <c:pt idx="45">
                  <c:v>54.770800000000001</c:v>
                </c:pt>
                <c:pt idx="46">
                  <c:v>54.4011</c:v>
                </c:pt>
                <c:pt idx="47">
                  <c:v>47.366599999999998</c:v>
                </c:pt>
                <c:pt idx="48">
                  <c:v>47.337600000000002</c:v>
                </c:pt>
                <c:pt idx="49">
                  <c:v>35.426000000000002</c:v>
                </c:pt>
                <c:pt idx="50">
                  <c:v>41.651000000000003</c:v>
                </c:pt>
                <c:pt idx="51">
                  <c:v>45.6873</c:v>
                </c:pt>
                <c:pt idx="52">
                  <c:v>38.975000000000001</c:v>
                </c:pt>
                <c:pt idx="53">
                  <c:v>36.586500000000001</c:v>
                </c:pt>
                <c:pt idx="54">
                  <c:v>47.716700000000003</c:v>
                </c:pt>
                <c:pt idx="55">
                  <c:v>36.662799999999997</c:v>
                </c:pt>
                <c:pt idx="56">
                  <c:v>48.747799999999998</c:v>
                </c:pt>
                <c:pt idx="57">
                  <c:v>41.813400000000001</c:v>
                </c:pt>
                <c:pt idx="58">
                  <c:v>52.241599999999998</c:v>
                </c:pt>
                <c:pt idx="59">
                  <c:v>33.4512</c:v>
                </c:pt>
                <c:pt idx="60">
                  <c:v>32.082599999999999</c:v>
                </c:pt>
                <c:pt idx="61">
                  <c:v>40.8949</c:v>
                </c:pt>
                <c:pt idx="62">
                  <c:v>30.0943</c:v>
                </c:pt>
                <c:pt idx="63">
                  <c:v>37.704300000000003</c:v>
                </c:pt>
                <c:pt idx="64">
                  <c:v>38.677999999999997</c:v>
                </c:pt>
                <c:pt idx="65">
                  <c:v>54.615699999999997</c:v>
                </c:pt>
                <c:pt idx="66">
                  <c:v>43.249299999999998</c:v>
                </c:pt>
                <c:pt idx="67">
                  <c:v>45.528500000000001</c:v>
                </c:pt>
                <c:pt idx="68">
                  <c:v>48.354999999999997</c:v>
                </c:pt>
                <c:pt idx="69">
                  <c:v>51.885800000000003</c:v>
                </c:pt>
                <c:pt idx="70">
                  <c:v>38.5944</c:v>
                </c:pt>
                <c:pt idx="71">
                  <c:v>53.446899999999999</c:v>
                </c:pt>
                <c:pt idx="72">
                  <c:v>30.272200000000002</c:v>
                </c:pt>
                <c:pt idx="73">
                  <c:v>41.857100000000003</c:v>
                </c:pt>
                <c:pt idx="74">
                  <c:v>44.000799999999998</c:v>
                </c:pt>
                <c:pt idx="75">
                  <c:v>50.950099999999999</c:v>
                </c:pt>
                <c:pt idx="76">
                  <c:v>35.766599999999997</c:v>
                </c:pt>
                <c:pt idx="77">
                  <c:v>52.556800000000003</c:v>
                </c:pt>
                <c:pt idx="78">
                  <c:v>54.080500000000001</c:v>
                </c:pt>
                <c:pt idx="79">
                  <c:v>54.902200000000001</c:v>
                </c:pt>
                <c:pt idx="80">
                  <c:v>34.814100000000003</c:v>
                </c:pt>
                <c:pt idx="81">
                  <c:v>51.561599999999999</c:v>
                </c:pt>
                <c:pt idx="82">
                  <c:v>49.854799999999997</c:v>
                </c:pt>
                <c:pt idx="83">
                  <c:v>42.371699999999997</c:v>
                </c:pt>
                <c:pt idx="84">
                  <c:v>49.9495</c:v>
                </c:pt>
                <c:pt idx="85">
                  <c:v>54.140599999999999</c:v>
                </c:pt>
                <c:pt idx="86">
                  <c:v>45.326700000000002</c:v>
                </c:pt>
                <c:pt idx="87">
                  <c:v>34.262300000000003</c:v>
                </c:pt>
                <c:pt idx="88">
                  <c:v>39.308700000000002</c:v>
                </c:pt>
                <c:pt idx="89">
                  <c:v>38.992699999999999</c:v>
                </c:pt>
                <c:pt idx="90">
                  <c:v>49.6325</c:v>
                </c:pt>
                <c:pt idx="91">
                  <c:v>51.205100000000002</c:v>
                </c:pt>
                <c:pt idx="92">
                  <c:v>54.742899999999999</c:v>
                </c:pt>
                <c:pt idx="93">
                  <c:v>35.5077</c:v>
                </c:pt>
                <c:pt idx="94">
                  <c:v>53.7761</c:v>
                </c:pt>
                <c:pt idx="95">
                  <c:v>45.235900000000001</c:v>
                </c:pt>
                <c:pt idx="96">
                  <c:v>31.1965</c:v>
                </c:pt>
                <c:pt idx="97">
                  <c:v>47.953899999999997</c:v>
                </c:pt>
                <c:pt idx="98">
                  <c:v>32.478099999999998</c:v>
                </c:pt>
                <c:pt idx="99">
                  <c:v>57.604199999999999</c:v>
                </c:pt>
                <c:pt idx="100">
                  <c:v>32.055799999999998</c:v>
                </c:pt>
                <c:pt idx="101">
                  <c:v>57.671199999999999</c:v>
                </c:pt>
                <c:pt idx="102">
                  <c:v>33.988900000000001</c:v>
                </c:pt>
                <c:pt idx="103">
                  <c:v>48.625700000000002</c:v>
                </c:pt>
                <c:pt idx="104">
                  <c:v>56.8643</c:v>
                </c:pt>
                <c:pt idx="105">
                  <c:v>37.910400000000003</c:v>
                </c:pt>
                <c:pt idx="106">
                  <c:v>56.209099999999999</c:v>
                </c:pt>
                <c:pt idx="107">
                  <c:v>39.879800000000003</c:v>
                </c:pt>
                <c:pt idx="108">
                  <c:v>50.075899999999997</c:v>
                </c:pt>
                <c:pt idx="109">
                  <c:v>38.495699999999999</c:v>
                </c:pt>
                <c:pt idx="110">
                  <c:v>37.652900000000002</c:v>
                </c:pt>
                <c:pt idx="111">
                  <c:v>52.256599999999999</c:v>
                </c:pt>
                <c:pt idx="112">
                  <c:v>32.764699999999998</c:v>
                </c:pt>
                <c:pt idx="113">
                  <c:v>37.699199999999998</c:v>
                </c:pt>
                <c:pt idx="114">
                  <c:v>49.076300000000003</c:v>
                </c:pt>
                <c:pt idx="115">
                  <c:v>43.8018</c:v>
                </c:pt>
                <c:pt idx="116">
                  <c:v>52.746499999999997</c:v>
                </c:pt>
                <c:pt idx="117">
                  <c:v>57.112400000000001</c:v>
                </c:pt>
                <c:pt idx="118">
                  <c:v>38.318899999999999</c:v>
                </c:pt>
                <c:pt idx="119">
                  <c:v>37.630699999999997</c:v>
                </c:pt>
                <c:pt idx="120">
                  <c:v>58.474299999999999</c:v>
                </c:pt>
                <c:pt idx="121">
                  <c:v>50.480200000000004</c:v>
                </c:pt>
                <c:pt idx="122">
                  <c:v>42.009799999999998</c:v>
                </c:pt>
                <c:pt idx="123">
                  <c:v>56.682299999999998</c:v>
                </c:pt>
                <c:pt idx="124">
                  <c:v>58.507199999999997</c:v>
                </c:pt>
                <c:pt idx="125">
                  <c:v>57.248100000000001</c:v>
                </c:pt>
                <c:pt idx="126">
                  <c:v>43.841999999999999</c:v>
                </c:pt>
                <c:pt idx="127">
                  <c:v>50.003100000000003</c:v>
                </c:pt>
                <c:pt idx="128">
                  <c:v>38.579000000000001</c:v>
                </c:pt>
                <c:pt idx="129">
                  <c:v>48.843400000000003</c:v>
                </c:pt>
                <c:pt idx="130">
                  <c:v>40.605200000000004</c:v>
                </c:pt>
                <c:pt idx="131">
                  <c:v>48.121499999999997</c:v>
                </c:pt>
                <c:pt idx="132">
                  <c:v>33.525100000000002</c:v>
                </c:pt>
                <c:pt idx="133">
                  <c:v>53.610500000000002</c:v>
                </c:pt>
                <c:pt idx="134">
                  <c:v>48.5092</c:v>
                </c:pt>
                <c:pt idx="135">
                  <c:v>33.377400000000002</c:v>
                </c:pt>
                <c:pt idx="136">
                  <c:v>58.012799999999999</c:v>
                </c:pt>
                <c:pt idx="137">
                  <c:v>55.811100000000003</c:v>
                </c:pt>
                <c:pt idx="138">
                  <c:v>44.503999999999998</c:v>
                </c:pt>
                <c:pt idx="139">
                  <c:v>46.7958</c:v>
                </c:pt>
                <c:pt idx="140">
                  <c:v>35.928400000000003</c:v>
                </c:pt>
                <c:pt idx="141">
                  <c:v>55.078200000000002</c:v>
                </c:pt>
                <c:pt idx="142">
                  <c:v>39.621699999999997</c:v>
                </c:pt>
                <c:pt idx="143">
                  <c:v>42.27</c:v>
                </c:pt>
                <c:pt idx="144">
                  <c:v>40.696300000000001</c:v>
                </c:pt>
                <c:pt idx="145">
                  <c:v>42.655500000000004</c:v>
                </c:pt>
                <c:pt idx="146">
                  <c:v>58.014600000000002</c:v>
                </c:pt>
                <c:pt idx="147">
                  <c:v>39.868099999999998</c:v>
                </c:pt>
                <c:pt idx="148">
                  <c:v>33.0717</c:v>
                </c:pt>
                <c:pt idx="149">
                  <c:v>54.4833</c:v>
                </c:pt>
                <c:pt idx="150">
                  <c:v>58.212699999999998</c:v>
                </c:pt>
                <c:pt idx="151">
                  <c:v>55.0002</c:v>
                </c:pt>
                <c:pt idx="152">
                  <c:v>37.484400000000001</c:v>
                </c:pt>
                <c:pt idx="153">
                  <c:v>51.471899999999998</c:v>
                </c:pt>
                <c:pt idx="154">
                  <c:v>40.879899999999999</c:v>
                </c:pt>
                <c:pt idx="155">
                  <c:v>58.147799999999997</c:v>
                </c:pt>
                <c:pt idx="156">
                  <c:v>58.998699999999999</c:v>
                </c:pt>
                <c:pt idx="157">
                  <c:v>42.255099999999999</c:v>
                </c:pt>
                <c:pt idx="158">
                  <c:v>44.2376</c:v>
                </c:pt>
                <c:pt idx="159">
                  <c:v>51.515700000000002</c:v>
                </c:pt>
                <c:pt idx="160">
                  <c:v>49.367600000000003</c:v>
                </c:pt>
                <c:pt idx="161">
                  <c:v>47.463900000000002</c:v>
                </c:pt>
                <c:pt idx="162">
                  <c:v>47.664000000000001</c:v>
                </c:pt>
                <c:pt idx="163">
                  <c:v>56.167099999999998</c:v>
                </c:pt>
                <c:pt idx="164">
                  <c:v>46.2622</c:v>
                </c:pt>
                <c:pt idx="165">
                  <c:v>51.028599999999997</c:v>
                </c:pt>
                <c:pt idx="166">
                  <c:v>58.17</c:v>
                </c:pt>
                <c:pt idx="167">
                  <c:v>32.8262</c:v>
                </c:pt>
                <c:pt idx="168">
                  <c:v>55.4071</c:v>
                </c:pt>
                <c:pt idx="169">
                  <c:v>44.204599999999999</c:v>
                </c:pt>
                <c:pt idx="170">
                  <c:v>58.986699999999999</c:v>
                </c:pt>
                <c:pt idx="171">
                  <c:v>47.3508</c:v>
                </c:pt>
                <c:pt idx="172">
                  <c:v>57.635100000000001</c:v>
                </c:pt>
                <c:pt idx="173">
                  <c:v>57.300600000000003</c:v>
                </c:pt>
                <c:pt idx="174">
                  <c:v>41.9011</c:v>
                </c:pt>
                <c:pt idx="175">
                  <c:v>47.730499999999999</c:v>
                </c:pt>
                <c:pt idx="176">
                  <c:v>33.651299999999999</c:v>
                </c:pt>
                <c:pt idx="177">
                  <c:v>40.382100000000001</c:v>
                </c:pt>
                <c:pt idx="178">
                  <c:v>51.2592</c:v>
                </c:pt>
                <c:pt idx="179">
                  <c:v>56.869799999999998</c:v>
                </c:pt>
                <c:pt idx="180">
                  <c:v>43.092100000000002</c:v>
                </c:pt>
                <c:pt idx="181">
                  <c:v>35.0336</c:v>
                </c:pt>
                <c:pt idx="182">
                  <c:v>51.591999999999999</c:v>
                </c:pt>
                <c:pt idx="183">
                  <c:v>48.944099999999999</c:v>
                </c:pt>
                <c:pt idx="184">
                  <c:v>43.676099999999998</c:v>
                </c:pt>
                <c:pt idx="185">
                  <c:v>50.3155</c:v>
                </c:pt>
                <c:pt idx="186">
                  <c:v>54.327399999999997</c:v>
                </c:pt>
                <c:pt idx="187">
                  <c:v>55.762599999999999</c:v>
                </c:pt>
                <c:pt idx="188">
                  <c:v>55.122199999999999</c:v>
                </c:pt>
                <c:pt idx="189">
                  <c:v>32.613</c:v>
                </c:pt>
                <c:pt idx="190">
                  <c:v>39.459099999999999</c:v>
                </c:pt>
                <c:pt idx="191">
                  <c:v>47.496099999999998</c:v>
                </c:pt>
                <c:pt idx="192">
                  <c:v>41.695700000000002</c:v>
                </c:pt>
                <c:pt idx="193">
                  <c:v>45.264499999999998</c:v>
                </c:pt>
                <c:pt idx="194">
                  <c:v>54.048200000000001</c:v>
                </c:pt>
                <c:pt idx="195">
                  <c:v>32.8857</c:v>
                </c:pt>
                <c:pt idx="196">
                  <c:v>53.158999999999999</c:v>
                </c:pt>
                <c:pt idx="197">
                  <c:v>36.936100000000003</c:v>
                </c:pt>
                <c:pt idx="198">
                  <c:v>42.599499999999999</c:v>
                </c:pt>
                <c:pt idx="199">
                  <c:v>56.815300000000001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AC-44D6-B975-F1DEAC182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815272"/>
        <c:axId val="561816584"/>
      </c:lineChart>
      <c:catAx>
        <c:axId val="561815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16584"/>
        <c:crosses val="autoZero"/>
        <c:auto val="1"/>
        <c:lblAlgn val="ctr"/>
        <c:lblOffset val="100"/>
        <c:noMultiLvlLbl val="0"/>
      </c:catAx>
      <c:valAx>
        <c:axId val="56181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1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r-Cyrl-RS" sz="1800" dirty="0"/>
              <a:t>Време</a:t>
            </a:r>
            <a:r>
              <a:rPr lang="sr-Cyrl-RS" sz="1800" baseline="0" dirty="0"/>
              <a:t> потребно за исцртавање једног фрема за удаљену апликацију </a:t>
            </a:r>
            <a:r>
              <a:rPr lang="sr-Cyrl-RS" sz="1800" b="0" i="0" u="none" strike="noStrike" baseline="0" dirty="0">
                <a:effectLst/>
              </a:rPr>
              <a:t>адаптивне платформе</a:t>
            </a:r>
            <a:r>
              <a:rPr lang="sr-Cyrl-RS" sz="1800" baseline="0" dirty="0"/>
              <a:t> у току прикупљања садржаја са свих 6 камера у </a:t>
            </a:r>
            <a:r>
              <a:rPr lang="en-US" sz="1800" baseline="0" dirty="0" err="1"/>
              <a:t>ms</a:t>
            </a:r>
            <a:endParaRPr lang="en-US" sz="1800" dirty="0"/>
          </a:p>
        </c:rich>
      </c:tx>
      <c:layout>
        <c:manualLayout>
          <c:xMode val="edge"/>
          <c:yMode val="edge"/>
          <c:x val="0.1078663020022515"/>
          <c:y val="4.41629657483165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460875137883415E-2"/>
          <c:y val="0.35704285708655642"/>
          <c:w val="0.91778036767020277"/>
          <c:h val="0.566722359141583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Sheet3!$A$1:$A$200</c:f>
              <c:numCache>
                <c:formatCode>General</c:formatCode>
                <c:ptCount val="200"/>
                <c:pt idx="0">
                  <c:v>46.896599999999999</c:v>
                </c:pt>
                <c:pt idx="1">
                  <c:v>59.163499999999999</c:v>
                </c:pt>
                <c:pt idx="2">
                  <c:v>56.504800000000003</c:v>
                </c:pt>
                <c:pt idx="3">
                  <c:v>67.859800000000007</c:v>
                </c:pt>
                <c:pt idx="4">
                  <c:v>76.474000000000004</c:v>
                </c:pt>
                <c:pt idx="5">
                  <c:v>46.3748</c:v>
                </c:pt>
                <c:pt idx="6">
                  <c:v>80.090299999999999</c:v>
                </c:pt>
                <c:pt idx="7">
                  <c:v>78.066500000000005</c:v>
                </c:pt>
                <c:pt idx="8">
                  <c:v>49.1387</c:v>
                </c:pt>
                <c:pt idx="9">
                  <c:v>48.343899999999998</c:v>
                </c:pt>
                <c:pt idx="10">
                  <c:v>82.226699999999994</c:v>
                </c:pt>
                <c:pt idx="11">
                  <c:v>64.477599999999995</c:v>
                </c:pt>
                <c:pt idx="12">
                  <c:v>51.9801</c:v>
                </c:pt>
                <c:pt idx="13">
                  <c:v>52.1111</c:v>
                </c:pt>
                <c:pt idx="14">
                  <c:v>60.148400000000002</c:v>
                </c:pt>
                <c:pt idx="15">
                  <c:v>77.984700000000004</c:v>
                </c:pt>
                <c:pt idx="16">
                  <c:v>54.692300000000003</c:v>
                </c:pt>
                <c:pt idx="17">
                  <c:v>49.909799999999997</c:v>
                </c:pt>
                <c:pt idx="18">
                  <c:v>81.290400000000005</c:v>
                </c:pt>
                <c:pt idx="19">
                  <c:v>57.3232</c:v>
                </c:pt>
                <c:pt idx="20">
                  <c:v>60.784399999999998</c:v>
                </c:pt>
                <c:pt idx="21">
                  <c:v>57.935200000000002</c:v>
                </c:pt>
                <c:pt idx="22">
                  <c:v>74.185000000000002</c:v>
                </c:pt>
                <c:pt idx="23">
                  <c:v>57.370199999999997</c:v>
                </c:pt>
                <c:pt idx="24">
                  <c:v>79.586699999999993</c:v>
                </c:pt>
                <c:pt idx="25">
                  <c:v>83.991500000000002</c:v>
                </c:pt>
                <c:pt idx="26">
                  <c:v>45.805799999999998</c:v>
                </c:pt>
                <c:pt idx="27">
                  <c:v>61.589100000000002</c:v>
                </c:pt>
                <c:pt idx="28">
                  <c:v>64.392899999999997</c:v>
                </c:pt>
                <c:pt idx="29">
                  <c:v>70.955500000000001</c:v>
                </c:pt>
                <c:pt idx="30">
                  <c:v>53.786200000000001</c:v>
                </c:pt>
                <c:pt idx="31">
                  <c:v>69.381500000000003</c:v>
                </c:pt>
                <c:pt idx="32">
                  <c:v>64.074799999999996</c:v>
                </c:pt>
                <c:pt idx="33">
                  <c:v>46.812399999999997</c:v>
                </c:pt>
                <c:pt idx="34">
                  <c:v>73.538799999999995</c:v>
                </c:pt>
                <c:pt idx="35">
                  <c:v>49.158700000000003</c:v>
                </c:pt>
                <c:pt idx="36">
                  <c:v>69.682100000000005</c:v>
                </c:pt>
                <c:pt idx="37">
                  <c:v>66.584699999999998</c:v>
                </c:pt>
                <c:pt idx="38">
                  <c:v>63.884399999999999</c:v>
                </c:pt>
                <c:pt idx="39">
                  <c:v>74.585099999999997</c:v>
                </c:pt>
                <c:pt idx="40">
                  <c:v>49.714300000000001</c:v>
                </c:pt>
                <c:pt idx="41">
                  <c:v>51.177700000000002</c:v>
                </c:pt>
                <c:pt idx="42">
                  <c:v>49.634799999999998</c:v>
                </c:pt>
                <c:pt idx="43">
                  <c:v>49.098999999999997</c:v>
                </c:pt>
                <c:pt idx="44">
                  <c:v>58.039400000000001</c:v>
                </c:pt>
                <c:pt idx="45">
                  <c:v>59.709400000000002</c:v>
                </c:pt>
                <c:pt idx="46">
                  <c:v>77.215800000000002</c:v>
                </c:pt>
                <c:pt idx="47">
                  <c:v>64.5839</c:v>
                </c:pt>
                <c:pt idx="48">
                  <c:v>62.204599999999999</c:v>
                </c:pt>
                <c:pt idx="49">
                  <c:v>76.331999999999994</c:v>
                </c:pt>
                <c:pt idx="50">
                  <c:v>84.051699999999997</c:v>
                </c:pt>
                <c:pt idx="51">
                  <c:v>81.884200000000007</c:v>
                </c:pt>
                <c:pt idx="52">
                  <c:v>79.028800000000004</c:v>
                </c:pt>
                <c:pt idx="53">
                  <c:v>47.7181</c:v>
                </c:pt>
                <c:pt idx="54">
                  <c:v>66.270600000000002</c:v>
                </c:pt>
                <c:pt idx="55">
                  <c:v>72.004000000000005</c:v>
                </c:pt>
                <c:pt idx="56">
                  <c:v>69.474100000000007</c:v>
                </c:pt>
                <c:pt idx="57">
                  <c:v>75.693600000000004</c:v>
                </c:pt>
                <c:pt idx="58">
                  <c:v>76.472300000000004</c:v>
                </c:pt>
                <c:pt idx="59">
                  <c:v>56.642499999999998</c:v>
                </c:pt>
                <c:pt idx="60">
                  <c:v>58.375999999999998</c:v>
                </c:pt>
                <c:pt idx="61">
                  <c:v>54.870399999999997</c:v>
                </c:pt>
                <c:pt idx="62">
                  <c:v>52.611199999999997</c:v>
                </c:pt>
                <c:pt idx="63">
                  <c:v>74.722999999999999</c:v>
                </c:pt>
                <c:pt idx="64">
                  <c:v>69.555999999999997</c:v>
                </c:pt>
                <c:pt idx="65">
                  <c:v>56.559100000000001</c:v>
                </c:pt>
                <c:pt idx="66">
                  <c:v>67.611800000000002</c:v>
                </c:pt>
                <c:pt idx="67">
                  <c:v>46.497199999999999</c:v>
                </c:pt>
                <c:pt idx="68">
                  <c:v>52.734000000000002</c:v>
                </c:pt>
                <c:pt idx="69">
                  <c:v>51.311700000000002</c:v>
                </c:pt>
                <c:pt idx="70">
                  <c:v>72.506600000000006</c:v>
                </c:pt>
                <c:pt idx="71">
                  <c:v>65.794899999999998</c:v>
                </c:pt>
                <c:pt idx="72">
                  <c:v>76.844700000000003</c:v>
                </c:pt>
                <c:pt idx="73">
                  <c:v>79.013900000000007</c:v>
                </c:pt>
                <c:pt idx="74">
                  <c:v>84.788600000000002</c:v>
                </c:pt>
                <c:pt idx="75">
                  <c:v>65.208799999999997</c:v>
                </c:pt>
                <c:pt idx="76">
                  <c:v>72.3566</c:v>
                </c:pt>
                <c:pt idx="77">
                  <c:v>55.021999999999998</c:v>
                </c:pt>
                <c:pt idx="78">
                  <c:v>80.855900000000005</c:v>
                </c:pt>
                <c:pt idx="79">
                  <c:v>76.2376</c:v>
                </c:pt>
                <c:pt idx="80">
                  <c:v>56.852499999999999</c:v>
                </c:pt>
                <c:pt idx="81">
                  <c:v>75.812799999999996</c:v>
                </c:pt>
                <c:pt idx="82">
                  <c:v>58.551499999999997</c:v>
                </c:pt>
                <c:pt idx="83">
                  <c:v>71.676000000000002</c:v>
                </c:pt>
                <c:pt idx="84">
                  <c:v>82.612700000000004</c:v>
                </c:pt>
                <c:pt idx="85">
                  <c:v>69.452699999999993</c:v>
                </c:pt>
                <c:pt idx="86">
                  <c:v>82.832700000000003</c:v>
                </c:pt>
                <c:pt idx="87">
                  <c:v>77.557699999999997</c:v>
                </c:pt>
                <c:pt idx="88">
                  <c:v>76.102800000000002</c:v>
                </c:pt>
                <c:pt idx="89">
                  <c:v>62.219900000000003</c:v>
                </c:pt>
                <c:pt idx="90">
                  <c:v>53.651000000000003</c:v>
                </c:pt>
                <c:pt idx="91">
                  <c:v>61.341700000000003</c:v>
                </c:pt>
                <c:pt idx="92">
                  <c:v>54.834400000000002</c:v>
                </c:pt>
                <c:pt idx="93">
                  <c:v>56.947800000000001</c:v>
                </c:pt>
                <c:pt idx="94">
                  <c:v>79.465400000000002</c:v>
                </c:pt>
                <c:pt idx="95">
                  <c:v>74.263999999999996</c:v>
                </c:pt>
                <c:pt idx="96">
                  <c:v>50.576000000000001</c:v>
                </c:pt>
                <c:pt idx="97">
                  <c:v>50.687800000000003</c:v>
                </c:pt>
                <c:pt idx="98">
                  <c:v>49.072499999999998</c:v>
                </c:pt>
                <c:pt idx="99">
                  <c:v>46.286700000000003</c:v>
                </c:pt>
                <c:pt idx="100">
                  <c:v>90.887799999999999</c:v>
                </c:pt>
                <c:pt idx="101">
                  <c:v>68.941500000000005</c:v>
                </c:pt>
                <c:pt idx="102">
                  <c:v>79.356099999999998</c:v>
                </c:pt>
                <c:pt idx="103">
                  <c:v>55.680300000000003</c:v>
                </c:pt>
                <c:pt idx="104">
                  <c:v>69.906199999999998</c:v>
                </c:pt>
                <c:pt idx="105">
                  <c:v>57.802</c:v>
                </c:pt>
                <c:pt idx="106">
                  <c:v>93.765000000000001</c:v>
                </c:pt>
                <c:pt idx="107">
                  <c:v>76.408299999999997</c:v>
                </c:pt>
                <c:pt idx="108">
                  <c:v>83.7196</c:v>
                </c:pt>
                <c:pt idx="109">
                  <c:v>69.717200000000005</c:v>
                </c:pt>
                <c:pt idx="110">
                  <c:v>78.795400000000001</c:v>
                </c:pt>
                <c:pt idx="111">
                  <c:v>86.909800000000004</c:v>
                </c:pt>
                <c:pt idx="112">
                  <c:v>70.064899999999994</c:v>
                </c:pt>
                <c:pt idx="113">
                  <c:v>81.828999999999994</c:v>
                </c:pt>
                <c:pt idx="114">
                  <c:v>68.237899999999996</c:v>
                </c:pt>
                <c:pt idx="115">
                  <c:v>76.435199999999995</c:v>
                </c:pt>
                <c:pt idx="116">
                  <c:v>79.001499999999993</c:v>
                </c:pt>
                <c:pt idx="117">
                  <c:v>62.753999999999998</c:v>
                </c:pt>
                <c:pt idx="118">
                  <c:v>82.433999999999997</c:v>
                </c:pt>
                <c:pt idx="119">
                  <c:v>70.292199999999994</c:v>
                </c:pt>
                <c:pt idx="120">
                  <c:v>57.438000000000002</c:v>
                </c:pt>
                <c:pt idx="121">
                  <c:v>73.880700000000004</c:v>
                </c:pt>
                <c:pt idx="122">
                  <c:v>56.939300000000003</c:v>
                </c:pt>
                <c:pt idx="123">
                  <c:v>77.101200000000006</c:v>
                </c:pt>
                <c:pt idx="124">
                  <c:v>87.795599999999993</c:v>
                </c:pt>
                <c:pt idx="125">
                  <c:v>77.830100000000002</c:v>
                </c:pt>
                <c:pt idx="126">
                  <c:v>82.828900000000004</c:v>
                </c:pt>
                <c:pt idx="127">
                  <c:v>67.572500000000005</c:v>
                </c:pt>
                <c:pt idx="128">
                  <c:v>58.915500000000002</c:v>
                </c:pt>
                <c:pt idx="129">
                  <c:v>67.294399999999996</c:v>
                </c:pt>
                <c:pt idx="130">
                  <c:v>70.534800000000004</c:v>
                </c:pt>
                <c:pt idx="131">
                  <c:v>61.670400000000001</c:v>
                </c:pt>
                <c:pt idx="132">
                  <c:v>88.422799999999995</c:v>
                </c:pt>
                <c:pt idx="133">
                  <c:v>79.902900000000002</c:v>
                </c:pt>
                <c:pt idx="134">
                  <c:v>67.987700000000004</c:v>
                </c:pt>
                <c:pt idx="135">
                  <c:v>68.980699999999999</c:v>
                </c:pt>
                <c:pt idx="136">
                  <c:v>66.250699999999995</c:v>
                </c:pt>
                <c:pt idx="137">
                  <c:v>94.239500000000007</c:v>
                </c:pt>
                <c:pt idx="138">
                  <c:v>87.705699999999993</c:v>
                </c:pt>
                <c:pt idx="139">
                  <c:v>56.564999999999998</c:v>
                </c:pt>
                <c:pt idx="140">
                  <c:v>66.939499999999995</c:v>
                </c:pt>
                <c:pt idx="141">
                  <c:v>56.816899999999997</c:v>
                </c:pt>
                <c:pt idx="142">
                  <c:v>56.2027</c:v>
                </c:pt>
                <c:pt idx="143">
                  <c:v>60.5349</c:v>
                </c:pt>
                <c:pt idx="144">
                  <c:v>63.018099999999997</c:v>
                </c:pt>
                <c:pt idx="145">
                  <c:v>85.154499999999999</c:v>
                </c:pt>
                <c:pt idx="146">
                  <c:v>56.617899999999999</c:v>
                </c:pt>
                <c:pt idx="147">
                  <c:v>94.001099999999994</c:v>
                </c:pt>
                <c:pt idx="148">
                  <c:v>68.022800000000004</c:v>
                </c:pt>
                <c:pt idx="149">
                  <c:v>56.213500000000003</c:v>
                </c:pt>
                <c:pt idx="150">
                  <c:v>87.671400000000006</c:v>
                </c:pt>
                <c:pt idx="151">
                  <c:v>55.129600000000003</c:v>
                </c:pt>
                <c:pt idx="152">
                  <c:v>74.2333</c:v>
                </c:pt>
                <c:pt idx="153">
                  <c:v>63.8718</c:v>
                </c:pt>
                <c:pt idx="154">
                  <c:v>55.322699999999998</c:v>
                </c:pt>
                <c:pt idx="155">
                  <c:v>89.745099999999994</c:v>
                </c:pt>
                <c:pt idx="156">
                  <c:v>57.161299999999997</c:v>
                </c:pt>
                <c:pt idx="157">
                  <c:v>80.415700000000001</c:v>
                </c:pt>
                <c:pt idx="158">
                  <c:v>77.123400000000004</c:v>
                </c:pt>
                <c:pt idx="159">
                  <c:v>60.4617</c:v>
                </c:pt>
                <c:pt idx="160">
                  <c:v>60.244100000000003</c:v>
                </c:pt>
                <c:pt idx="161">
                  <c:v>60.755800000000001</c:v>
                </c:pt>
                <c:pt idx="162">
                  <c:v>58.290500000000002</c:v>
                </c:pt>
                <c:pt idx="163">
                  <c:v>83.346000000000004</c:v>
                </c:pt>
                <c:pt idx="164">
                  <c:v>71.422399999999996</c:v>
                </c:pt>
                <c:pt idx="165">
                  <c:v>78.052400000000006</c:v>
                </c:pt>
                <c:pt idx="166">
                  <c:v>65.108800000000002</c:v>
                </c:pt>
                <c:pt idx="167">
                  <c:v>72.179000000000002</c:v>
                </c:pt>
                <c:pt idx="168">
                  <c:v>69.409400000000005</c:v>
                </c:pt>
                <c:pt idx="169">
                  <c:v>93.786799999999999</c:v>
                </c:pt>
                <c:pt idx="170">
                  <c:v>59.417400000000001</c:v>
                </c:pt>
                <c:pt idx="171">
                  <c:v>93.513099999999994</c:v>
                </c:pt>
                <c:pt idx="172">
                  <c:v>68.910300000000007</c:v>
                </c:pt>
                <c:pt idx="173">
                  <c:v>61.668300000000002</c:v>
                </c:pt>
                <c:pt idx="174">
                  <c:v>80.693399999999997</c:v>
                </c:pt>
                <c:pt idx="175">
                  <c:v>61.584299999999999</c:v>
                </c:pt>
                <c:pt idx="176">
                  <c:v>87.676199999999994</c:v>
                </c:pt>
                <c:pt idx="177">
                  <c:v>86.0578</c:v>
                </c:pt>
                <c:pt idx="178">
                  <c:v>91.915899999999993</c:v>
                </c:pt>
                <c:pt idx="179">
                  <c:v>74.242400000000004</c:v>
                </c:pt>
                <c:pt idx="180">
                  <c:v>92.164599999999993</c:v>
                </c:pt>
                <c:pt idx="181">
                  <c:v>76.4542</c:v>
                </c:pt>
                <c:pt idx="182">
                  <c:v>77.098500000000001</c:v>
                </c:pt>
                <c:pt idx="183">
                  <c:v>80.204099999999997</c:v>
                </c:pt>
                <c:pt idx="184">
                  <c:v>77.126599999999996</c:v>
                </c:pt>
                <c:pt idx="185">
                  <c:v>75.719899999999996</c:v>
                </c:pt>
                <c:pt idx="186">
                  <c:v>69.56</c:v>
                </c:pt>
                <c:pt idx="187">
                  <c:v>75.939800000000005</c:v>
                </c:pt>
                <c:pt idx="188">
                  <c:v>79.707700000000003</c:v>
                </c:pt>
                <c:pt idx="189">
                  <c:v>94.111400000000003</c:v>
                </c:pt>
                <c:pt idx="190">
                  <c:v>64.638099999999994</c:v>
                </c:pt>
                <c:pt idx="191">
                  <c:v>83.576800000000006</c:v>
                </c:pt>
                <c:pt idx="192">
                  <c:v>58.605200000000004</c:v>
                </c:pt>
                <c:pt idx="193">
                  <c:v>59.609900000000003</c:v>
                </c:pt>
                <c:pt idx="194">
                  <c:v>70.0154</c:v>
                </c:pt>
                <c:pt idx="195">
                  <c:v>94.932500000000005</c:v>
                </c:pt>
                <c:pt idx="196">
                  <c:v>85.579300000000003</c:v>
                </c:pt>
                <c:pt idx="197">
                  <c:v>56.2639</c:v>
                </c:pt>
                <c:pt idx="198">
                  <c:v>89.792400000000001</c:v>
                </c:pt>
                <c:pt idx="199">
                  <c:v>94.377200000000002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6D-428B-9B3E-8FD357CDBC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962120"/>
        <c:axId val="462980264"/>
      </c:lineChart>
      <c:catAx>
        <c:axId val="95962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980264"/>
        <c:crosses val="autoZero"/>
        <c:auto val="1"/>
        <c:lblAlgn val="ctr"/>
        <c:lblOffset val="100"/>
        <c:noMultiLvlLbl val="0"/>
      </c:catAx>
      <c:valAx>
        <c:axId val="462980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62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218C2-7343-4502-8DBC-BF026141FD57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CBF3-37F0-420D-959A-0BF960019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1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 </a:t>
            </a:r>
            <a:r>
              <a:rPr lang="en-US" dirty="0" err="1" smtClean="0"/>
              <a:t>sledecih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nekoliko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poglavlja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izlozicu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Problematiku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kojom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rad </a:t>
            </a:r>
            <a:r>
              <a:rPr lang="en-US" baseline="0" dirty="0" err="1" smtClean="0"/>
              <a:t>bavi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osnovu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predlozeno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zasnovano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AUTOSAR adaptive </a:t>
            </a:r>
            <a:r>
              <a:rPr lang="en-US" baseline="0" dirty="0" err="1" smtClean="0"/>
              <a:t>platformi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oformio</a:t>
            </a:r>
            <a:r>
              <a:rPr lang="en-US" baseline="0" dirty="0" smtClean="0"/>
              <a:t> AUTOSAR </a:t>
            </a:r>
            <a:r>
              <a:rPr lang="en-US" baseline="0" dirty="0" err="1" smtClean="0"/>
              <a:t>konzorcijum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Zatim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samog</a:t>
            </a:r>
            <a:r>
              <a:rPr lang="en-US" baseline="0" dirty="0" smtClean="0"/>
              <a:t> AUTOSAR </a:t>
            </a:r>
            <a:r>
              <a:rPr lang="en-US" baseline="0" dirty="0" err="1" smtClean="0"/>
              <a:t>konzorcijuma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uz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standarda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konzorcijum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razvija</a:t>
            </a:r>
            <a:r>
              <a:rPr lang="en-US" baseline="0" dirty="0" smtClean="0"/>
              <a:t>,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magistrala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osnove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distribuciju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sadrzaja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globalu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hardverskih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softverskih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magistrala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Same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kojoj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zasnovano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predlozeno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resenje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Motivaciju</a:t>
            </a:r>
            <a:r>
              <a:rPr lang="en-US" baseline="0" dirty="0" smtClean="0"/>
              <a:t> I concept </a:t>
            </a:r>
            <a:r>
              <a:rPr lang="en-US" baseline="0" dirty="0" err="1" smtClean="0"/>
              <a:t>izlozenog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Potom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kratak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funkcionalnosti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iznetog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sagledacemo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uspesnost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takvog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mogucnosti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poboljsavanje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9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3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062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Након иницијализације свих компоненти, она објављује своју доступност.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Остали сервиси и апликације се пријављују на догађаје које овај сервис емитује. Након тога, на одговарајући начин започињу приступању жељеним подацима.</a:t>
            </a:r>
          </a:p>
          <a:p>
            <a:endParaRPr lang="sr-Cyrl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Definisani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dogadjaji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ova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objavljuje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lang="sr-Cyrl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Remote events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удаљени догађаји – представљају догађаје који се достављају информације компонентама које су на удаљеној платформи. Осим информација о фрејму, ови догађаји пружају податке попут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адресе и порта, како би се конфигурисала клијентска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TCP/IP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компонента, којом се приступа удаљеној платформи.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events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локални догађаји – представљају догађаје који се достављају информације компонентама које су на локалној платформи. Поред информација о фрејму, ови догађаји пружају податке попут кључа којим се приступа ресурсу дељене меморије. </a:t>
            </a:r>
          </a:p>
          <a:p>
            <a:endParaRPr lang="sr-Cyrl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Дефинисањем ових догађај достављају се следеће информације: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Ширина фрејма;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Висина фрејма;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Величина целог фрејма. </a:t>
            </a:r>
          </a:p>
          <a:p>
            <a:endParaRPr lang="sr-Cyrl-R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464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dirty="0" smtClean="0"/>
              <a:t>Овако оформљена софтверска магистрала</a:t>
            </a:r>
            <a:r>
              <a:rPr lang="sr-Cyrl-RS" baseline="0" dirty="0" smtClean="0"/>
              <a:t> представља једну функционалну целину коју је могуће верификовати и тестирати њену пропусну моћ.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89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 приликом конфигурисања радног оквира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 &amp; Chains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није била омогућена употреба хардверске компоненте за компримовање кроз </a:t>
            </a:r>
            <a:r>
              <a:rPr lang="sr-Latn-R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Cyrl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оперативни систем, ни један од фрејмова дистрибуираних фрејмова није био компримован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36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Automobilska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industrija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prilikom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resavanja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izazova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autonomne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voznje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oslanja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napredne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vozacu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voznji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tj</a:t>
            </a:r>
            <a:r>
              <a:rPr lang="en-US" baseline="0" dirty="0" smtClean="0"/>
              <a:t>. ADAS-e. </a:t>
            </a:r>
            <a:r>
              <a:rPr lang="en-US" baseline="0" dirty="0" err="1" smtClean="0"/>
              <a:t>Iako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razlikuju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funkcionalnosti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krajnji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cilj</a:t>
            </a:r>
            <a:r>
              <a:rPr lang="en-US" baseline="0" dirty="0" smtClean="0"/>
              <a:t> ADAS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vozacu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upravljanje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vozilom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Kako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oni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razlikuju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svojoj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primeni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mogu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podeliti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informativne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poput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prikaza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okruzenja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vozila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prilikom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parkiranja</a:t>
            </a:r>
            <a:r>
              <a:rPr lang="en-US" b="1" baseline="0" dirty="0" smtClean="0"/>
              <a:t> </a:t>
            </a:r>
            <a:r>
              <a:rPr lang="en-US" b="0" baseline="0" dirty="0" err="1" smtClean="0"/>
              <a:t>i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bezbednosne</a:t>
            </a:r>
            <a:r>
              <a:rPr lang="en-US" b="0" baseline="0" dirty="0" smtClean="0"/>
              <a:t>, </a:t>
            </a:r>
            <a:r>
              <a:rPr lang="en-US" b="0" baseline="0" dirty="0" err="1" smtClean="0"/>
              <a:t>poput</a:t>
            </a:r>
            <a:r>
              <a:rPr lang="en-US" b="0" baseline="0" dirty="0" smtClean="0"/>
              <a:t> </a:t>
            </a:r>
            <a:r>
              <a:rPr lang="en-US" b="1" baseline="0" dirty="0" err="1" smtClean="0"/>
              <a:t>sistema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za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kocenje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prilikom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izletanja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pesaka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na</a:t>
            </a:r>
            <a:r>
              <a:rPr lang="en-US" b="1" baseline="0" dirty="0" smtClean="0"/>
              <a:t> put </a:t>
            </a:r>
            <a:r>
              <a:rPr lang="en-US" b="0" baseline="0" dirty="0" smtClean="0"/>
              <a:t>I </a:t>
            </a:r>
            <a:r>
              <a:rPr lang="en-US" b="0" baseline="0" dirty="0" err="1" smtClean="0"/>
              <a:t>mnogobrojnih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drugih</a:t>
            </a:r>
            <a:r>
              <a:rPr lang="en-US" b="0" baseline="0" dirty="0" smtClean="0"/>
              <a:t>.</a:t>
            </a:r>
            <a:endParaRPr lang="en-US" b="1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ADAS </a:t>
            </a:r>
            <a:r>
              <a:rPr lang="en-US" baseline="0" dirty="0" err="1" smtClean="0"/>
              <a:t>algoritmi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obradjuju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dobavljaju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visoke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preciznosti</a:t>
            </a:r>
            <a:r>
              <a:rPr lang="en-US" baseline="0" dirty="0" smtClean="0"/>
              <a:t> (LIDAR, RADAR, </a:t>
            </a:r>
            <a:r>
              <a:rPr lang="en-US" baseline="0" dirty="0" err="1" smtClean="0"/>
              <a:t>Kamera</a:t>
            </a:r>
            <a:r>
              <a:rPr lang="en-US" baseline="0" dirty="0" smtClean="0"/>
              <a:t>). </a:t>
            </a:r>
            <a:r>
              <a:rPr lang="en-US" baseline="0" dirty="0" err="1" smtClean="0"/>
              <a:t>Podaci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ulaznu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tacku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jedan</a:t>
            </a:r>
            <a:r>
              <a:rPr lang="en-US" baseline="0" dirty="0" smtClean="0"/>
              <a:t> ADAS </a:t>
            </a:r>
            <a:r>
              <a:rPr lang="en-US" baseline="0" dirty="0" err="1" smtClean="0"/>
              <a:t>algoritam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9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kvalitetniji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kvalitet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prikupljaju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okruzenja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znacajno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bolji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postoji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realnija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slika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okruzenju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vozila</a:t>
            </a:r>
            <a:r>
              <a:rPr lang="en-US" baseline="0" dirty="0" smtClean="0"/>
              <a:t>. Time, ADAS-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dobijaju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vise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samim</a:t>
            </a:r>
            <a:r>
              <a:rPr lang="en-US" baseline="0" dirty="0" smtClean="0"/>
              <a:t> time </a:t>
            </a:r>
            <a:r>
              <a:rPr lang="en-US" baseline="0" dirty="0" err="1" smtClean="0"/>
              <a:t>algoritam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izvrsava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preciznoscu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odredi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sledecu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akciju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koja</a:t>
            </a:r>
            <a:r>
              <a:rPr lang="en-US" baseline="0" dirty="0" smtClean="0"/>
              <a:t> mora </a:t>
            </a:r>
            <a:r>
              <a:rPr lang="en-US" baseline="0" dirty="0" err="1" smtClean="0"/>
              <a:t>biti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preuzeta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Kako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obraditi</a:t>
            </a:r>
            <a:r>
              <a:rPr lang="en-US" baseline="0" dirty="0" smtClean="0"/>
              <a:t> vise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znatno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kompleksnije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primeniti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istoj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procesorske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moci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algn="l"/>
            <a:r>
              <a:rPr lang="en-US" baseline="0" dirty="0" err="1" smtClean="0"/>
              <a:t>Iz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potrebe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nastaje</a:t>
            </a:r>
            <a:r>
              <a:rPr lang="en-US" baseline="0" dirty="0" smtClean="0"/>
              <a:t> problem</a:t>
            </a:r>
            <a:r>
              <a:rPr lang="sr-Cyrl-RS" baseline="0" dirty="0" smtClean="0"/>
              <a:t> </a:t>
            </a:r>
            <a:r>
              <a:rPr lang="en-US" baseline="0" dirty="0" err="1" smtClean="0"/>
              <a:t>nepostojece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standardizacije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signala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prikupljeni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senzora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visoke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rezolucije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visokh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performansi</a:t>
            </a:r>
            <a:r>
              <a:rPr lang="en-US" baseline="0" dirty="0" smtClean="0"/>
              <a:t>. Time, </a:t>
            </a:r>
            <a:r>
              <a:rPr lang="en-US" baseline="0" dirty="0" err="1" smtClean="0"/>
              <a:t>ukoliko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neadekvatan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pristupi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podacima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moguce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naskoditi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integritetu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naskoditi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pouzdanosti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izvrsavanja</a:t>
            </a:r>
            <a:r>
              <a:rPr lang="en-US" baseline="0" dirty="0" smtClean="0"/>
              <a:t> ADAS </a:t>
            </a:r>
            <a:r>
              <a:rPr lang="en-US" baseline="0" dirty="0" err="1" smtClean="0"/>
              <a:t>algoritma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kraju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katastrofalne</a:t>
            </a:r>
            <a:r>
              <a:rPr lang="en-US" baseline="0" dirty="0" smtClean="0"/>
              <a:t>, pa </a:t>
            </a:r>
            <a:r>
              <a:rPr lang="en-US" baseline="0" dirty="0" err="1" smtClean="0"/>
              <a:t>cak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fatalne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posledice</a:t>
            </a:r>
            <a:r>
              <a:rPr lang="en-US" baseline="0" dirty="0" smtClean="0"/>
              <a:t>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err="1" smtClean="0"/>
              <a:t>Kako</a:t>
            </a:r>
            <a:r>
              <a:rPr lang="en-US" baseline="0" dirty="0" smtClean="0"/>
              <a:t> bi se </a:t>
            </a:r>
            <a:r>
              <a:rPr lang="en-US" baseline="0" dirty="0" err="1" smtClean="0"/>
              <a:t>zapocelo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moze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uzeti</a:t>
            </a:r>
            <a:r>
              <a:rPr lang="en-US" baseline="0" dirty="0" smtClean="0"/>
              <a:t> AUTOSAR Adaptive standard, </a:t>
            </a:r>
            <a:r>
              <a:rPr lang="en-US" baseline="0" dirty="0" err="1" smtClean="0"/>
              <a:t>koja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moderni</a:t>
            </a:r>
            <a:r>
              <a:rPr lang="en-US" baseline="0" dirty="0" smtClean="0"/>
              <a:t> standard,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procesorske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moci</a:t>
            </a:r>
            <a:r>
              <a:rPr lang="en-US" baseline="0" dirty="0" smtClean="0"/>
              <a:t>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err="1" smtClean="0"/>
              <a:t>Tako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predlog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resenja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iznesenog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ovaj</a:t>
            </a:r>
            <a:r>
              <a:rPr lang="en-US" baseline="0" dirty="0" smtClean="0"/>
              <a:t> rad </a:t>
            </a:r>
            <a:r>
              <a:rPr lang="en-US" baseline="0" dirty="0" err="1" smtClean="0"/>
              <a:t>iznosi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softversku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magistralu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distribuciju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signala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okviru</a:t>
            </a:r>
            <a:r>
              <a:rPr lang="en-US" baseline="0" dirty="0" smtClean="0"/>
              <a:t> AUTOSAR adaptive </a:t>
            </a:r>
            <a:r>
              <a:rPr lang="en-US" baseline="0" dirty="0" err="1" smtClean="0"/>
              <a:t>platforme</a:t>
            </a:r>
            <a:r>
              <a:rPr lang="en-US" baseline="0" dirty="0" smtClean="0"/>
              <a:t>.</a:t>
            </a:r>
          </a:p>
          <a:p>
            <a:pPr algn="l"/>
            <a:endParaRPr lang="en-US" baseline="0" dirty="0" smtClean="0"/>
          </a:p>
          <a:p>
            <a:pPr algn="l"/>
            <a:r>
              <a:rPr lang="en-US" baseline="0" dirty="0" smtClean="0"/>
              <a:t>AUTOSAR adaptive, standard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propratna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platforma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predstavljaju</a:t>
            </a:r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5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Autosar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predstavlja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konzorcijum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okupljen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velikog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prozivodjaca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vozila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opreme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vozila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raznovrsnih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Cilj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konzorcijuma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-&gt;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Stvaranje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jedinstvenog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koji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svaki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proizvodjac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implementira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svoj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Sam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konzorcijum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okupljen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idejom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se standard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razvija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zajednici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prilikom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implementacije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standardizovanih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clanovi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takmice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Clanovi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podeljeni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4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grupe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sada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razvili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standard,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drugom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aktivno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Подела се врши на следећи начин: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Чланови оснивачи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 Partner)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чине девет првобитних чланова који су започели формирање овог конзорцијума.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Премијум чланови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Premium Members)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чини их 46 чланова, где они могу бити произвођачи возила, произвођачи оригиналне опреме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Equipment Manufacturers, </a:t>
            </a:r>
            <a:r>
              <a:rPr lang="sr-Cyrl-R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ОЕМ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произвођачи различитих софтверских алата, полупроводничких компоненти, итд. Ови чланови су се касније прикључили конзорцијуму.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Партнери за равој и производњу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partners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ову групу чини 28 чланова који су задужени за развој компоненти које задовољавају прописане стандарде ове групације. </a:t>
            </a:r>
          </a:p>
          <a:p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Сарадници (енг.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Associates and Attendees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 </a:t>
            </a:r>
            <a:r>
              <a:rPr lang="sr-Cyrl-R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последњу групацију у овој хијерархији чине компаније које сарађују са члановима свих осталих група и користе тренутно доступни стандард.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3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Izvrsava</a:t>
            </a:r>
            <a:r>
              <a:rPr lang="en-US" dirty="0" smtClean="0"/>
              <a:t> se RTOS </a:t>
            </a:r>
            <a:r>
              <a:rPr lang="en-US" dirty="0" err="1" smtClean="0"/>
              <a:t>na</a:t>
            </a:r>
            <a:r>
              <a:rPr lang="en-US" dirty="0" smtClean="0"/>
              <a:t> ECU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21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Koegzistira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AUTOSAR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classicom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nije</a:t>
            </a:r>
            <a:r>
              <a:rPr lang="en-US" baseline="0" dirty="0" smtClean="0"/>
              <a:t> mu </a:t>
            </a:r>
            <a:r>
              <a:rPr lang="en-US" baseline="0" dirty="0" err="1" smtClean="0"/>
              <a:t>ideja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zameni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ARA</a:t>
            </a:r>
            <a:r>
              <a:rPr lang="en-US" baseline="0" dirty="0" smtClean="0"/>
              <a:t> – Adaptive AUTOSAR execution ENVIRONMENT – </a:t>
            </a:r>
            <a:r>
              <a:rPr lang="en-US" baseline="0" dirty="0" err="1" smtClean="0"/>
              <a:t>realizacija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prosirenja</a:t>
            </a:r>
            <a:endParaRPr lang="sr-Cyrl-RS" baseline="0" dirty="0" smtClean="0"/>
          </a:p>
          <a:p>
            <a:r>
              <a:rPr lang="sr-Latn-RS" b="1" baseline="0" dirty="0" smtClean="0"/>
              <a:t>Kratak opis EM, SM i CM</a:t>
            </a:r>
            <a:endParaRPr lang="en-US" b="1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958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Koegzistira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AUTOSAR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classicom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nije</a:t>
            </a:r>
            <a:r>
              <a:rPr lang="en-US" baseline="0" dirty="0" smtClean="0"/>
              <a:t> mu </a:t>
            </a:r>
            <a:r>
              <a:rPr lang="en-US" baseline="0" dirty="0" err="1" smtClean="0"/>
              <a:t>ideja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zameni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ARA</a:t>
            </a:r>
            <a:r>
              <a:rPr lang="en-US" baseline="0" dirty="0" smtClean="0"/>
              <a:t> – Adaptive AUTOSAR execution ENVIRONMENT – </a:t>
            </a:r>
            <a:r>
              <a:rPr lang="en-US" baseline="0" dirty="0" err="1" smtClean="0"/>
              <a:t>realizacija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prosirenja</a:t>
            </a:r>
            <a:endParaRPr lang="sr-Cyrl-RS" baseline="0" dirty="0" smtClean="0"/>
          </a:p>
          <a:p>
            <a:r>
              <a:rPr lang="sr-Latn-RS" b="1" baseline="0" dirty="0" smtClean="0"/>
              <a:t>Kratak opis EM, SM i CM</a:t>
            </a:r>
            <a:endParaRPr lang="en-US" b="1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1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Koegzistira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AUTOSAR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classicom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nije</a:t>
            </a:r>
            <a:r>
              <a:rPr lang="en-US" baseline="0" dirty="0" smtClean="0"/>
              <a:t> mu </a:t>
            </a:r>
            <a:r>
              <a:rPr lang="en-US" baseline="0" dirty="0" err="1" smtClean="0"/>
              <a:t>ideja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zameni</a:t>
            </a:r>
            <a:r>
              <a:rPr lang="en-US" baseline="0" dirty="0" smtClean="0"/>
              <a:t>.</a:t>
            </a:r>
            <a:endParaRPr lang="en-US" dirty="0" smtClean="0"/>
          </a:p>
          <a:p>
            <a:r>
              <a:rPr lang="en-US" dirty="0" smtClean="0"/>
              <a:t>ARA</a:t>
            </a:r>
            <a:r>
              <a:rPr lang="en-US" baseline="0" dirty="0" smtClean="0"/>
              <a:t> – Adaptive AUTOSAR execution ENVIRONMENT – </a:t>
            </a:r>
            <a:r>
              <a:rPr lang="en-US" baseline="0" dirty="0" err="1" smtClean="0"/>
              <a:t>realizacija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prosirenja</a:t>
            </a:r>
            <a:endParaRPr lang="sr-Cyrl-RS" baseline="0" dirty="0" smtClean="0"/>
          </a:p>
          <a:p>
            <a:r>
              <a:rPr lang="sr-Latn-RS" b="1" baseline="0" dirty="0" smtClean="0"/>
              <a:t>Kratak opis EM, SM i CM</a:t>
            </a:r>
            <a:endParaRPr lang="en-US" b="1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Scalable Service Oriented </a:t>
            </a:r>
            <a:r>
              <a:rPr lang="en-US" baseline="0" dirty="0" err="1" smtClean="0"/>
              <a:t>MiddlewarE</a:t>
            </a:r>
            <a:r>
              <a:rPr lang="en-US" baseline="0" dirty="0" smtClean="0"/>
              <a:t> over 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409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ARA</a:t>
            </a:r>
            <a:r>
              <a:rPr lang="sr-Cyrl-RS" i="1" dirty="0" smtClean="0"/>
              <a:t> </a:t>
            </a:r>
            <a:r>
              <a:rPr lang="sr-Cyrl-RS" i="0" dirty="0" smtClean="0"/>
              <a:t>представља</a:t>
            </a:r>
            <a:r>
              <a:rPr lang="sr-Cyrl-RS" i="0" baseline="0" dirty="0" smtClean="0"/>
              <a:t> низ сервиса и апликација које се извршавају. Како би се знало која апликација, односно сервис, је потребна да се извршава у одређеном стању платформе, постоје манифест фајлови, чија је улога дефинисања потребних апликација, ресурса које оне користе, као и све потребне информације којима сервис проглашава своју доступност.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0CBF3-37F0-420D-959A-0BF960019D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50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CFD6-3914-43FA-82AE-6C2BCB2F5304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ustomShape 2"/>
          <p:cNvSpPr/>
          <p:nvPr userDrawn="1"/>
        </p:nvSpPr>
        <p:spPr>
          <a:xfrm rot="327000">
            <a:off x="3538" y="688282"/>
            <a:ext cx="12038895" cy="107928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45" y="119011"/>
            <a:ext cx="822790" cy="89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28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CC82-B1B9-4FA0-8152-83F9205EC05D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5540-753E-45C0-B9BF-6D0C4961FF7B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4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41144-3E58-4F0C-80C7-41BD6C897C65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65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AB60-E104-4C26-85F8-BFBAAF410C05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94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D567-557C-4499-9E8F-C30ACB70317C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9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4387"/>
            <a:ext cx="10515600" cy="1078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CED2-3B6D-476F-AB4E-28DD0D82C9EA}" type="datetime1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249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F60D-8E4D-469F-97F8-9F2C592593FA}" type="datetime1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29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E2FF-5053-403D-9275-4E14153D1110}" type="datetime1">
              <a:rPr lang="en-GB" smtClean="0"/>
              <a:t>08/06/2020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71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ADD0-3696-40BD-BE2A-05759D46E0E7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53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6DF5-004A-4FE5-B5D3-D22AA8BA7689}" type="datetime1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862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3D76-B2D5-4BE5-8772-D05C92B298FC}" type="datetime1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BB91-4764-4098-A9EE-EA9330E916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ustomShape 1"/>
          <p:cNvSpPr/>
          <p:nvPr userDrawn="1"/>
        </p:nvSpPr>
        <p:spPr>
          <a:xfrm>
            <a:off x="0" y="-1"/>
            <a:ext cx="12192000" cy="1590676"/>
          </a:xfrm>
          <a:custGeom>
            <a:avLst/>
            <a:gdLst/>
            <a:ahLst/>
            <a:cxnLst/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15"/>
          <p:cNvPicPr/>
          <p:nvPr userDrawn="1"/>
        </p:nvPicPr>
        <p:blipFill>
          <a:blip r:embed="rId13"/>
          <a:srcRect b="42519"/>
          <a:stretch/>
        </p:blipFill>
        <p:spPr>
          <a:xfrm>
            <a:off x="10992180" y="54985"/>
            <a:ext cx="1079280" cy="620280"/>
          </a:xfrm>
          <a:prstGeom prst="rect">
            <a:avLst/>
          </a:prstGeom>
          <a:ln w="9360"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1450"/>
            <a:ext cx="10515600" cy="1061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ustomShape 3"/>
          <p:cNvSpPr/>
          <p:nvPr userDrawn="1"/>
        </p:nvSpPr>
        <p:spPr>
          <a:xfrm rot="382187">
            <a:off x="64576" y="878156"/>
            <a:ext cx="12105021" cy="1047924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4"/>
          <p:cNvSpPr/>
          <p:nvPr userDrawn="1"/>
        </p:nvSpPr>
        <p:spPr>
          <a:xfrm rot="382187">
            <a:off x="58085" y="944755"/>
            <a:ext cx="12105021" cy="1041670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5"/>
          <p:cNvSpPr/>
          <p:nvPr userDrawn="1"/>
        </p:nvSpPr>
        <p:spPr>
          <a:xfrm rot="382187">
            <a:off x="47631" y="1019288"/>
            <a:ext cx="12106452" cy="1051051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6"/>
          <p:cNvSpPr/>
          <p:nvPr userDrawn="1"/>
        </p:nvSpPr>
        <p:spPr>
          <a:xfrm rot="382187">
            <a:off x="55610" y="962052"/>
            <a:ext cx="12106452" cy="1085797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/>
          <p:cNvSpPr/>
          <p:nvPr userDrawn="1"/>
        </p:nvSpPr>
        <p:spPr>
          <a:xfrm rot="5018244">
            <a:off x="7507108" y="2597238"/>
            <a:ext cx="6938715" cy="1552593"/>
          </a:xfrm>
          <a:custGeom>
            <a:avLst/>
            <a:gdLst/>
            <a:ahLst/>
            <a:cxnLst/>
            <a:rect l="l" t="t" r="r" b="b"/>
            <a:pathLst>
              <a:path w="3171" h="426">
                <a:moveTo>
                  <a:pt x="0" y="426"/>
                </a:moveTo>
                <a:cubicBezTo>
                  <a:pt x="1377" y="0"/>
                  <a:pt x="2716" y="29"/>
                  <a:pt x="3171" y="56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4"/>
          <p:cNvSpPr/>
          <p:nvPr userDrawn="1"/>
        </p:nvSpPr>
        <p:spPr>
          <a:xfrm rot="5018244">
            <a:off x="7499119" y="2665509"/>
            <a:ext cx="6938715" cy="1543327"/>
          </a:xfrm>
          <a:custGeom>
            <a:avLst/>
            <a:gdLst/>
            <a:ahLst/>
            <a:cxnLst/>
            <a:rect l="l" t="t" r="r" b="b"/>
            <a:pathLst>
              <a:path w="3171" h="423">
                <a:moveTo>
                  <a:pt x="0" y="423"/>
                </a:moveTo>
                <a:cubicBezTo>
                  <a:pt x="1374" y="0"/>
                  <a:pt x="2711" y="30"/>
                  <a:pt x="3171" y="5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5"/>
          <p:cNvSpPr/>
          <p:nvPr userDrawn="1"/>
        </p:nvSpPr>
        <p:spPr>
          <a:xfrm rot="5018244">
            <a:off x="7490835" y="2737608"/>
            <a:ext cx="6939534" cy="1557226"/>
          </a:xfrm>
          <a:custGeom>
            <a:avLst/>
            <a:gdLst/>
            <a:ahLst/>
            <a:cxnLst/>
            <a:rect l="l" t="t" r="r" b="b"/>
            <a:pathLst>
              <a:path w="3171" h="427">
                <a:moveTo>
                  <a:pt x="0" y="427"/>
                </a:moveTo>
                <a:cubicBezTo>
                  <a:pt x="1369" y="0"/>
                  <a:pt x="2702" y="25"/>
                  <a:pt x="3171" y="52"/>
                </a:cubicBezTo>
              </a:path>
            </a:pathLst>
          </a:custGeom>
          <a:noFill/>
          <a:ln w="6480">
            <a:solidFill>
              <a:srgbClr val="EFB3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6"/>
          <p:cNvSpPr/>
          <p:nvPr userDrawn="1"/>
        </p:nvSpPr>
        <p:spPr>
          <a:xfrm rot="5018244">
            <a:off x="7507127" y="2671078"/>
            <a:ext cx="6939535" cy="1608705"/>
          </a:xfrm>
          <a:custGeom>
            <a:avLst/>
            <a:gdLst/>
            <a:ahLst/>
            <a:cxnLst/>
            <a:rect l="l" t="t" r="r" b="b"/>
            <a:pathLst>
              <a:path w="3171" h="441">
                <a:moveTo>
                  <a:pt x="0" y="441"/>
                </a:moveTo>
                <a:cubicBezTo>
                  <a:pt x="1372" y="0"/>
                  <a:pt x="2713" y="16"/>
                  <a:pt x="3171" y="37"/>
                </a:cubicBezTo>
              </a:path>
            </a:pathLst>
          </a:custGeom>
          <a:noFill/>
          <a:ln w="6480">
            <a:solidFill>
              <a:srgbClr val="62567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52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FB1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025" y="2758899"/>
            <a:ext cx="9144000" cy="2387600"/>
          </a:xfrm>
        </p:spPr>
        <p:txBody>
          <a:bodyPr>
            <a:normAutofit/>
          </a:bodyPr>
          <a:lstStyle/>
          <a:p>
            <a:r>
              <a:rPr lang="sr-Cyrl-CS" sz="4000" b="1" dirty="0"/>
              <a:t>Реализација софтверске магистрале за дистрибуцију видео сигнала у возилу на „</a:t>
            </a:r>
            <a:r>
              <a:rPr lang="en-US" sz="4000" b="1" dirty="0"/>
              <a:t>Adaptive AUTOSAR</a:t>
            </a:r>
            <a:r>
              <a:rPr lang="sr-Cyrl-CS" sz="4000" b="1" dirty="0"/>
              <a:t>“ </a:t>
            </a:r>
            <a:r>
              <a:rPr lang="sr-Cyrl-RS" sz="4000" b="1" dirty="0"/>
              <a:t>платформи</a:t>
            </a:r>
            <a:r>
              <a:rPr lang="en-US" sz="4000" dirty="0"/>
              <a:t/>
            </a:r>
            <a:br>
              <a:rPr lang="en-US" sz="4000" dirty="0"/>
            </a:br>
            <a:endParaRPr lang="en-GB" sz="4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023" y="1513625"/>
            <a:ext cx="1515831" cy="1515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1924" y="5616146"/>
            <a:ext cx="240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7030A0"/>
                </a:solidFill>
              </a:rPr>
              <a:t>Аутор: Роберт Шандор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6087" y="5616146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dirty="0" smtClean="0">
                <a:solidFill>
                  <a:srgbClr val="7030A0"/>
                </a:solidFill>
              </a:rPr>
              <a:t>Ментор: Милан Бјелица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6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0"/>
            <a:ext cx="5222131" cy="4183299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/>
              <a:t>K</a:t>
            </a:r>
            <a:r>
              <a:rPr lang="sr-Cyrl-RS" dirty="0"/>
              <a:t>омуникацију у оквиру једне и са удаљеним адаптивним платформама :</a:t>
            </a:r>
          </a:p>
          <a:p>
            <a:pPr lvl="1"/>
            <a:r>
              <a:rPr lang="en-US" i="1" dirty="0"/>
              <a:t>Communication Management</a:t>
            </a:r>
            <a:r>
              <a:rPr lang="en-US" dirty="0"/>
              <a:t>(</a:t>
            </a:r>
            <a:r>
              <a:rPr lang="en-US" i="1" dirty="0"/>
              <a:t>CM</a:t>
            </a:r>
            <a:r>
              <a:rPr lang="en-US" dirty="0" smtClean="0"/>
              <a:t>)</a:t>
            </a:r>
            <a:endParaRPr lang="sr-Cyrl-RS" dirty="0" smtClean="0"/>
          </a:p>
          <a:p>
            <a:r>
              <a:rPr lang="sr-Cyrl-RS" dirty="0" smtClean="0"/>
              <a:t>Заснован на </a:t>
            </a:r>
            <a:r>
              <a:rPr lang="en-US" i="1" dirty="0" smtClean="0"/>
              <a:t>SOME/IP</a:t>
            </a:r>
            <a:endParaRPr lang="en-US" i="1" dirty="0"/>
          </a:p>
          <a:p>
            <a:r>
              <a:rPr lang="sr-Cyrl-RS" dirty="0" smtClean="0"/>
              <a:t>Манифест датотека сваке апликације и сервиса који се ослања на </a:t>
            </a:r>
            <a:r>
              <a:rPr lang="en-US" i="1" dirty="0" smtClean="0"/>
              <a:t>CM</a:t>
            </a:r>
            <a:r>
              <a:rPr lang="sr-Cyrl-RS" dirty="0" smtClean="0"/>
              <a:t> описује догађаје и типове података које сервис креира</a:t>
            </a:r>
            <a:r>
              <a:rPr lang="en-US" dirty="0" smtClean="0"/>
              <a:t>, </a:t>
            </a:r>
            <a:r>
              <a:rPr lang="sr-Cyrl-RS" dirty="0" smtClean="0"/>
              <a:t>као и начин приступа истим</a:t>
            </a:r>
          </a:p>
          <a:p>
            <a:r>
              <a:rPr lang="sr-Cyrl-RS" dirty="0" smtClean="0"/>
              <a:t>По објављивању доступности, друге апликације и сервиси се пријављују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69" y="1725849"/>
            <a:ext cx="4962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5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0"/>
            <a:ext cx="4482829" cy="4290303"/>
          </a:xfrm>
        </p:spPr>
        <p:txBody>
          <a:bodyPr>
            <a:normAutofit/>
          </a:bodyPr>
          <a:lstStyle/>
          <a:p>
            <a:r>
              <a:rPr lang="sr-Cyrl-RS" dirty="0" smtClean="0"/>
              <a:t>Сачињен из великог броја сервиса и апликација</a:t>
            </a:r>
          </a:p>
          <a:p>
            <a:r>
              <a:rPr lang="sr-Cyrl-RS" dirty="0" smtClean="0"/>
              <a:t>Апликације и сервиси дефинисани у манифест датотекама</a:t>
            </a:r>
          </a:p>
          <a:p>
            <a:r>
              <a:rPr lang="en-US" i="1" dirty="0" smtClean="0"/>
              <a:t>ARA – AUTOSAR Runtime for Adaptive applications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11</a:t>
            </a:fld>
            <a:endParaRPr lang="en-GB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57" y="1915444"/>
            <a:ext cx="5807736" cy="34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9747"/>
            <a:ext cx="10515600" cy="1061449"/>
          </a:xfrm>
        </p:spPr>
        <p:txBody>
          <a:bodyPr/>
          <a:lstStyle/>
          <a:p>
            <a:pPr algn="ctr"/>
            <a:r>
              <a:rPr lang="en-US" dirty="0"/>
              <a:t>M</a:t>
            </a:r>
            <a:r>
              <a:rPr lang="sr-Cyrl-RS" dirty="0"/>
              <a:t>агистрале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2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sr-Cyrl-RS" dirty="0"/>
              <a:t>агистрале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29214"/>
          </a:xfrm>
        </p:spPr>
        <p:txBody>
          <a:bodyPr/>
          <a:lstStyle/>
          <a:p>
            <a:r>
              <a:rPr lang="sr-Cyrl-RS" dirty="0" smtClean="0"/>
              <a:t>Физичке компоненте чија је намена повезивање спољних или унутрашњих уређаја са процесором</a:t>
            </a:r>
          </a:p>
          <a:p>
            <a:r>
              <a:rPr lang="sr-Cyrl-RS" dirty="0" smtClean="0"/>
              <a:t>Поред хардверских магистрала попут оптичких влакана и каблова, постоје и софтверске, које су најчешће реализоване у виду комуникационих протокола</a:t>
            </a:r>
          </a:p>
          <a:p>
            <a:r>
              <a:rPr lang="sr-Cyrl-RS" dirty="0" smtClean="0"/>
              <a:t>Руковање хардверском магистралом - потребан руковаоц (</a:t>
            </a:r>
            <a:r>
              <a:rPr lang="sr-Latn-RS" dirty="0" smtClean="0"/>
              <a:t>e</a:t>
            </a:r>
            <a:r>
              <a:rPr lang="sr-Cyrl-RS" dirty="0" smtClean="0"/>
              <a:t>нг. </a:t>
            </a:r>
            <a:r>
              <a:rPr lang="en-US" i="1" dirty="0" smtClean="0"/>
              <a:t>Driver</a:t>
            </a:r>
            <a:r>
              <a:rPr lang="sr-Cyrl-RS" dirty="0" smtClean="0"/>
              <a:t>)</a:t>
            </a:r>
          </a:p>
          <a:p>
            <a:r>
              <a:rPr lang="sr-Cyrl-RS" dirty="0" smtClean="0"/>
              <a:t>Руковање софтверском </a:t>
            </a:r>
            <a:r>
              <a:rPr lang="sr-Cyrl-RS" dirty="0"/>
              <a:t>магистралом</a:t>
            </a:r>
            <a:r>
              <a:rPr lang="sr-Cyrl-RS" dirty="0" smtClean="0"/>
              <a:t> – посредством оперативног система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9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Хардверске 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508500"/>
          </a:xfrm>
        </p:spPr>
        <p:txBody>
          <a:bodyPr>
            <a:normAutofit/>
          </a:bodyPr>
          <a:lstStyle/>
          <a:p>
            <a:r>
              <a:rPr lang="ru-RU" dirty="0" smtClean="0"/>
              <a:t>Потребно </a:t>
            </a:r>
            <a:r>
              <a:rPr lang="ru-RU" dirty="0"/>
              <a:t>је да </a:t>
            </a:r>
            <a:r>
              <a:rPr lang="ru-RU" dirty="0" smtClean="0"/>
              <a:t>буду стандардизоване и да постоји протокол по којем функционише комуникација између страна које учествују у размени информација</a:t>
            </a:r>
            <a:endParaRPr lang="en-US" dirty="0" smtClean="0"/>
          </a:p>
          <a:p>
            <a:r>
              <a:rPr lang="en-US" i="1" dirty="0" smtClean="0"/>
              <a:t>USB</a:t>
            </a:r>
            <a:r>
              <a:rPr lang="sr-Cyrl-RS" i="1" dirty="0" smtClean="0"/>
              <a:t>, </a:t>
            </a:r>
            <a:r>
              <a:rPr lang="en-US" i="1" dirty="0" smtClean="0"/>
              <a:t>PCI</a:t>
            </a:r>
            <a:r>
              <a:rPr lang="sr-Cyrl-RS" i="1" dirty="0" smtClean="0"/>
              <a:t>, </a:t>
            </a:r>
            <a:r>
              <a:rPr lang="en-US" i="1" dirty="0"/>
              <a:t>PCI-</a:t>
            </a:r>
            <a:r>
              <a:rPr lang="sr-Cyrl-RS" i="1" dirty="0"/>
              <a:t>Е </a:t>
            </a:r>
            <a:r>
              <a:rPr lang="sr-Cyrl-RS" i="1" dirty="0" smtClean="0"/>
              <a:t>– </a:t>
            </a:r>
            <a:r>
              <a:rPr lang="sr-Cyrl-RS" dirty="0" smtClean="0"/>
              <a:t>стандардизоване магистрале за преношење података великом брзином у персоналним рачунарима</a:t>
            </a:r>
          </a:p>
          <a:p>
            <a:r>
              <a:rPr lang="en-US" i="1" dirty="0" smtClean="0"/>
              <a:t>CAN</a:t>
            </a:r>
            <a:r>
              <a:rPr lang="sr-Cyrl-RS" i="1" dirty="0" smtClean="0"/>
              <a:t>, </a:t>
            </a:r>
            <a:r>
              <a:rPr lang="en-US" i="1" dirty="0"/>
              <a:t>LIN </a:t>
            </a:r>
            <a:r>
              <a:rPr lang="sr-Cyrl-RS" i="1" dirty="0" smtClean="0"/>
              <a:t>- </a:t>
            </a:r>
            <a:r>
              <a:rPr lang="sr-Cyrl-RS" dirty="0"/>
              <a:t>стандардизоване магистрале за преношење података </a:t>
            </a:r>
            <a:r>
              <a:rPr lang="sr-Cyrl-RS" dirty="0" smtClean="0"/>
              <a:t>на наменским платформама у возилима</a:t>
            </a:r>
          </a:p>
          <a:p>
            <a:r>
              <a:rPr lang="en-US" i="1" dirty="0" smtClean="0"/>
              <a:t>ETHERNET</a:t>
            </a:r>
            <a:r>
              <a:rPr lang="en-US" dirty="0" smtClean="0"/>
              <a:t> – </a:t>
            </a:r>
            <a:r>
              <a:rPr lang="sr-Cyrl-RS" dirty="0" smtClean="0"/>
              <a:t>Превасходно типичан за персоналне рачунаре и потрошачку електронику, све већа употреба у аутомобилској индустрији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Софтверске магистрале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Cyrl-RS" dirty="0" smtClean="0"/>
              <a:t>Представљају </a:t>
            </a:r>
            <a:r>
              <a:rPr lang="sr-Cyrl-RS" dirty="0"/>
              <a:t>начин на који се остварује међупроцесна комуникација (енг. </a:t>
            </a:r>
            <a:r>
              <a:rPr lang="en-US" i="1" dirty="0" smtClean="0"/>
              <a:t>IPC</a:t>
            </a:r>
            <a:r>
              <a:rPr lang="en-US" dirty="0" smtClean="0"/>
              <a:t>)</a:t>
            </a:r>
            <a:endParaRPr lang="sr-Cyrl-RS" dirty="0" smtClean="0"/>
          </a:p>
          <a:p>
            <a:r>
              <a:rPr lang="ru-RU" dirty="0" smtClean="0"/>
              <a:t>Не </a:t>
            </a:r>
            <a:r>
              <a:rPr lang="ru-RU" dirty="0"/>
              <a:t>морају поседовати посебан физички </a:t>
            </a:r>
            <a:r>
              <a:rPr lang="ru-RU" dirty="0" smtClean="0"/>
              <a:t>медијум</a:t>
            </a:r>
          </a:p>
          <a:p>
            <a:r>
              <a:rPr lang="ru-RU" dirty="0" smtClean="0"/>
              <a:t>Потребно </a:t>
            </a:r>
            <a:r>
              <a:rPr lang="ru-RU" dirty="0"/>
              <a:t>је да постоји установљени протокол у комуникацији између пријемне и предајне </a:t>
            </a:r>
            <a:r>
              <a:rPr lang="ru-RU" dirty="0" smtClean="0"/>
              <a:t>стране</a:t>
            </a:r>
          </a:p>
          <a:p>
            <a:r>
              <a:rPr lang="en-US" i="1" dirty="0" smtClean="0"/>
              <a:t>Linux</a:t>
            </a:r>
            <a:r>
              <a:rPr lang="en-US" dirty="0" smtClean="0"/>
              <a:t> </a:t>
            </a:r>
            <a:r>
              <a:rPr lang="sr-Cyrl-RS" dirty="0" smtClean="0"/>
              <a:t>оперативни систем нуди механизмен попут:</a:t>
            </a:r>
          </a:p>
          <a:p>
            <a:pPr lvl="1"/>
            <a:r>
              <a:rPr lang="en-US" i="1" dirty="0" smtClean="0"/>
              <a:t>D-bus</a:t>
            </a:r>
            <a:r>
              <a:rPr lang="sr-Cyrl-RS" i="1" dirty="0" smtClean="0"/>
              <a:t> – </a:t>
            </a:r>
            <a:r>
              <a:rPr lang="sr-Cyrl-RS" dirty="0" smtClean="0"/>
              <a:t>софтверска магистрала за размену порука</a:t>
            </a:r>
          </a:p>
          <a:p>
            <a:pPr lvl="1"/>
            <a:r>
              <a:rPr lang="en-US" i="1" dirty="0" smtClean="0"/>
              <a:t>Pipes</a:t>
            </a:r>
            <a:r>
              <a:rPr lang="sr-Cyrl-RS" dirty="0"/>
              <a:t> </a:t>
            </a:r>
            <a:r>
              <a:rPr lang="sr-Cyrl-RS" i="1" dirty="0" smtClean="0"/>
              <a:t>– </a:t>
            </a:r>
            <a:r>
              <a:rPr lang="sr-Cyrl-RS" dirty="0" smtClean="0"/>
              <a:t>проточна обрада</a:t>
            </a:r>
          </a:p>
          <a:p>
            <a:r>
              <a:rPr lang="sr-Cyrl-RS" dirty="0" smtClean="0"/>
              <a:t>Употреба дељене меморије (</a:t>
            </a:r>
            <a:r>
              <a:rPr lang="en-US" i="1" dirty="0" err="1" smtClean="0"/>
              <a:t>shmem</a:t>
            </a:r>
            <a:r>
              <a:rPr lang="en-US" dirty="0" smtClean="0"/>
              <a:t>)</a:t>
            </a:r>
            <a:r>
              <a:rPr lang="sr-Cyrl-RS" dirty="0" smtClean="0"/>
              <a:t> и других комуникационих протокола такође представља својеврстан вид софтверске магистрале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1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6752"/>
            <a:ext cx="10515600" cy="1061449"/>
          </a:xfrm>
        </p:spPr>
        <p:txBody>
          <a:bodyPr/>
          <a:lstStyle/>
          <a:p>
            <a:pPr algn="ctr"/>
            <a:r>
              <a:rPr lang="sr-Cyrl-RS" dirty="0"/>
              <a:t>Хардверска платформа – </a:t>
            </a:r>
            <a:r>
              <a:rPr lang="en-US" i="1" dirty="0"/>
              <a:t>ALPHA AMV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2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Хардверска платформа – </a:t>
            </a:r>
            <a:r>
              <a:rPr lang="en-US" i="1" dirty="0"/>
              <a:t>ALPHA </a:t>
            </a:r>
            <a:r>
              <a:rPr lang="en-US" i="1" dirty="0" smtClean="0"/>
              <a:t>AMV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sr-Cyrl-RS" dirty="0"/>
              <a:t>З</a:t>
            </a:r>
            <a:r>
              <a:rPr lang="ru-RU" dirty="0" smtClean="0"/>
              <a:t>аснована </a:t>
            </a:r>
            <a:r>
              <a:rPr lang="ru-RU" dirty="0"/>
              <a:t>је на систему на чипу (енг. </a:t>
            </a:r>
            <a:r>
              <a:rPr lang="ru-RU" i="1" dirty="0"/>
              <a:t>SoC</a:t>
            </a:r>
            <a:r>
              <a:rPr lang="ru-RU" dirty="0"/>
              <a:t>) </a:t>
            </a:r>
            <a:r>
              <a:rPr lang="ru-RU" i="1" dirty="0" smtClean="0"/>
              <a:t>TDA2x</a:t>
            </a:r>
          </a:p>
          <a:p>
            <a:r>
              <a:rPr lang="ru-RU" dirty="0" smtClean="0"/>
              <a:t>Подржава </a:t>
            </a:r>
            <a:r>
              <a:rPr lang="en-US" i="1" dirty="0" smtClean="0"/>
              <a:t>PSE51</a:t>
            </a:r>
            <a:r>
              <a:rPr lang="en-US" dirty="0" smtClean="0"/>
              <a:t> </a:t>
            </a:r>
            <a:r>
              <a:rPr lang="sr-Cyrl-RS" dirty="0" smtClean="0"/>
              <a:t>оперативне системе</a:t>
            </a:r>
            <a:endParaRPr lang="ru-RU" i="1" dirty="0" smtClean="0"/>
          </a:p>
          <a:p>
            <a:r>
              <a:rPr lang="ru-RU" dirty="0" smtClean="0"/>
              <a:t>Платформа </a:t>
            </a:r>
            <a:r>
              <a:rPr lang="ru-RU" dirty="0"/>
              <a:t>поседује три оваква чипа </a:t>
            </a:r>
            <a:r>
              <a:rPr lang="ru-RU" dirty="0" smtClean="0"/>
              <a:t>са више процесорских компоненти:</a:t>
            </a:r>
          </a:p>
          <a:p>
            <a:pPr lvl="1"/>
            <a:r>
              <a:rPr lang="en-US" i="1" dirty="0"/>
              <a:t>2 x ARM Cortex A15 @ </a:t>
            </a:r>
            <a:r>
              <a:rPr lang="en-US" i="1" dirty="0" smtClean="0"/>
              <a:t>1176MHz</a:t>
            </a:r>
            <a:endParaRPr lang="en-US" i="1" dirty="0"/>
          </a:p>
          <a:p>
            <a:pPr lvl="1"/>
            <a:r>
              <a:rPr lang="en-US" i="1" dirty="0" smtClean="0"/>
              <a:t>2 </a:t>
            </a:r>
            <a:r>
              <a:rPr lang="en-US" i="1" dirty="0"/>
              <a:t>x Dual core ARM Cortex M4 @ </a:t>
            </a:r>
            <a:r>
              <a:rPr lang="en-US" i="1" dirty="0" smtClean="0"/>
              <a:t>220MHz</a:t>
            </a:r>
            <a:endParaRPr lang="en-US" i="1" dirty="0"/>
          </a:p>
          <a:p>
            <a:pPr lvl="1"/>
            <a:r>
              <a:rPr lang="en-US" i="1" dirty="0" smtClean="0"/>
              <a:t>2 </a:t>
            </a:r>
            <a:r>
              <a:rPr lang="en-US" i="1" dirty="0"/>
              <a:t>x DSP C66x @ </a:t>
            </a:r>
            <a:r>
              <a:rPr lang="en-US" i="1" dirty="0" smtClean="0"/>
              <a:t>750MHz</a:t>
            </a:r>
            <a:endParaRPr lang="en-US" i="1" dirty="0"/>
          </a:p>
          <a:p>
            <a:pPr lvl="1"/>
            <a:r>
              <a:rPr lang="en-US" i="1" dirty="0" smtClean="0"/>
              <a:t>IVA </a:t>
            </a:r>
            <a:r>
              <a:rPr lang="en-US" i="1" dirty="0"/>
              <a:t>HD </a:t>
            </a:r>
            <a:r>
              <a:rPr lang="en-US" i="1" dirty="0" smtClean="0"/>
              <a:t>Coprocessor</a:t>
            </a:r>
            <a:endParaRPr lang="en-US" i="1" dirty="0"/>
          </a:p>
          <a:p>
            <a:pPr lvl="1"/>
            <a:r>
              <a:rPr lang="en-US" i="1" dirty="0" smtClean="0"/>
              <a:t>4 </a:t>
            </a:r>
            <a:r>
              <a:rPr lang="en-US" i="1" dirty="0"/>
              <a:t>x EVE Analytic </a:t>
            </a:r>
            <a:r>
              <a:rPr lang="en-US" i="1" dirty="0" smtClean="0"/>
              <a:t>Processor</a:t>
            </a:r>
            <a:endParaRPr lang="en-US" i="1" dirty="0"/>
          </a:p>
          <a:p>
            <a:pPr lvl="1"/>
            <a:r>
              <a:rPr lang="en-US" i="1" dirty="0" smtClean="0"/>
              <a:t>GPU </a:t>
            </a:r>
            <a:r>
              <a:rPr lang="en-US" i="1" dirty="0"/>
              <a:t>SGX544 @ </a:t>
            </a:r>
            <a:r>
              <a:rPr lang="en-US" i="1" dirty="0" smtClean="0"/>
              <a:t>560MHz</a:t>
            </a:r>
            <a:endParaRPr lang="sr-Cyrl-RS" i="1" dirty="0" smtClean="0"/>
          </a:p>
          <a:p>
            <a:r>
              <a:rPr lang="sr-Cyrl-RS" dirty="0" smtClean="0"/>
              <a:t>1 </a:t>
            </a:r>
            <a:r>
              <a:rPr lang="sr-Latn-RS" i="1" dirty="0" smtClean="0"/>
              <a:t>Gbit/s</a:t>
            </a:r>
            <a:r>
              <a:rPr lang="sr-Latn-RS" dirty="0" smtClean="0"/>
              <a:t> </a:t>
            </a:r>
            <a:r>
              <a:rPr lang="sr-Cyrl-RS" dirty="0" smtClean="0"/>
              <a:t>етернет магистрала</a:t>
            </a:r>
            <a:endParaRPr lang="sr-Cyrl-RS" i="1" dirty="0" smtClean="0"/>
          </a:p>
          <a:p>
            <a:r>
              <a:rPr lang="ru-RU" dirty="0" smtClean="0"/>
              <a:t>Софтверска подршка на платформи -</a:t>
            </a:r>
            <a:r>
              <a:rPr lang="ru-RU" i="1" dirty="0" smtClean="0"/>
              <a:t>Vision SDK</a:t>
            </a:r>
          </a:p>
          <a:p>
            <a:r>
              <a:rPr lang="en-US" i="1" dirty="0" smtClean="0"/>
              <a:t>Links &amp; Chains</a:t>
            </a:r>
            <a:r>
              <a:rPr lang="sr-Cyrl-RS" dirty="0"/>
              <a:t> </a:t>
            </a:r>
            <a:r>
              <a:rPr lang="sr-Cyrl-RS" dirty="0" smtClean="0"/>
              <a:t>радни оквир - </a:t>
            </a:r>
            <a:r>
              <a:rPr lang="ru-RU" dirty="0" smtClean="0"/>
              <a:t>реализација </a:t>
            </a:r>
            <a:r>
              <a:rPr lang="ru-RU" dirty="0"/>
              <a:t>комуникације између компоненти у проточној обради </a:t>
            </a:r>
            <a:endParaRPr lang="ru-RU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940" y="3332939"/>
            <a:ext cx="10515600" cy="1061449"/>
          </a:xfrm>
        </p:spPr>
        <p:txBody>
          <a:bodyPr/>
          <a:lstStyle/>
          <a:p>
            <a:pPr algn="ctr"/>
            <a:r>
              <a:rPr lang="sr-Cyrl-RS" dirty="0"/>
              <a:t>Концепт решења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Концепт </a:t>
            </a:r>
            <a:r>
              <a:rPr lang="sr-Cyrl-RS" dirty="0" smtClean="0"/>
              <a:t>решења - </a:t>
            </a:r>
            <a:r>
              <a:rPr lang="ru-RU" dirty="0"/>
              <a:t>Софтверска магистрала за дистрибуцију видео сигнала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dirty="0"/>
              <a:t>Основна </a:t>
            </a:r>
            <a:r>
              <a:rPr lang="sr-Cyrl-RS" dirty="0" smtClean="0"/>
              <a:t>идеја - </a:t>
            </a:r>
            <a:r>
              <a:rPr lang="sr-Cyrl-RS" dirty="0"/>
              <a:t>олакшавање и апстракција достављања видео садржаја крајњем кориснику, тј. апликацији која врши манипулацију истог </a:t>
            </a:r>
            <a:endParaRPr lang="sr-Cyrl-RS" dirty="0" smtClean="0"/>
          </a:p>
          <a:p>
            <a:r>
              <a:rPr lang="sr-Cyrl-RS" dirty="0" smtClean="0"/>
              <a:t>Задаци: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онемогућавање </a:t>
            </a:r>
            <a:r>
              <a:rPr lang="ru-RU" dirty="0"/>
              <a:t>недозвољеног приступа одређеним сегментима меморије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онемогућавање преписивања </a:t>
            </a:r>
            <a:r>
              <a:rPr lang="ru-RU" dirty="0"/>
              <a:t>оригиналних података, подацима из једне од апликација која обрађује добављени видео </a:t>
            </a:r>
            <a:r>
              <a:rPr lang="ru-RU" dirty="0" smtClean="0"/>
              <a:t>сигнал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једноставан и безбедан приступ потребним информацијама - </a:t>
            </a:r>
            <a:r>
              <a:rPr lang="ru-RU" dirty="0"/>
              <a:t>лишила потребе познавања детаља хардверске платформе на </a:t>
            </a:r>
            <a:r>
              <a:rPr lang="sr-Cyrl-RS" dirty="0"/>
              <a:t>којој се извршава </a:t>
            </a:r>
            <a:r>
              <a:rPr lang="sr-Cyrl-RS" dirty="0" smtClean="0"/>
              <a:t>алгоритам.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Cyrl-RS" dirty="0" smtClean="0"/>
              <a:t>Увод</a:t>
            </a:r>
          </a:p>
          <a:p>
            <a:r>
              <a:rPr lang="en-US" i="1" dirty="0" smtClean="0"/>
              <a:t>AUTOSAR</a:t>
            </a:r>
            <a:endParaRPr lang="sr-Cyrl-RS" i="1" dirty="0" smtClean="0"/>
          </a:p>
          <a:p>
            <a:pPr lvl="1"/>
            <a:r>
              <a:rPr lang="en-US" i="1" dirty="0" smtClean="0"/>
              <a:t>AUTOSAR</a:t>
            </a:r>
            <a:r>
              <a:rPr lang="sr-Cyrl-RS" i="1" dirty="0" smtClean="0"/>
              <a:t> </a:t>
            </a:r>
            <a:r>
              <a:rPr lang="sr-Cyrl-RS" dirty="0" smtClean="0"/>
              <a:t>кроз верзије и платформе</a:t>
            </a:r>
          </a:p>
          <a:p>
            <a:pPr lvl="2"/>
            <a:r>
              <a:rPr lang="en-US" i="1" dirty="0" smtClean="0"/>
              <a:t>AUTOSAR</a:t>
            </a:r>
            <a:r>
              <a:rPr lang="sr-Cyrl-RS" i="1" dirty="0" smtClean="0"/>
              <a:t> </a:t>
            </a:r>
            <a:r>
              <a:rPr lang="en-US" i="1" dirty="0" smtClean="0"/>
              <a:t>(Classic)</a:t>
            </a:r>
          </a:p>
          <a:p>
            <a:pPr lvl="2"/>
            <a:r>
              <a:rPr lang="en-US" i="1" dirty="0" smtClean="0"/>
              <a:t>AUTOSAR Adaptive</a:t>
            </a:r>
            <a:endParaRPr lang="sr-Cyrl-RS" dirty="0" smtClean="0"/>
          </a:p>
          <a:p>
            <a:r>
              <a:rPr lang="en-US" dirty="0" smtClean="0"/>
              <a:t>M</a:t>
            </a:r>
            <a:r>
              <a:rPr lang="sr-Cyrl-RS" dirty="0" smtClean="0"/>
              <a:t>агистрале</a:t>
            </a:r>
          </a:p>
          <a:p>
            <a:pPr lvl="1"/>
            <a:r>
              <a:rPr lang="sr-Cyrl-RS" dirty="0" smtClean="0"/>
              <a:t>Хардверска</a:t>
            </a:r>
          </a:p>
          <a:p>
            <a:pPr lvl="1"/>
            <a:r>
              <a:rPr lang="sr-Cyrl-RS" dirty="0" smtClean="0"/>
              <a:t>Софтверска</a:t>
            </a:r>
          </a:p>
          <a:p>
            <a:r>
              <a:rPr lang="sr-Cyrl-RS" dirty="0" smtClean="0"/>
              <a:t>Хардверска платформа – </a:t>
            </a:r>
            <a:r>
              <a:rPr lang="en-US" i="1" dirty="0" smtClean="0"/>
              <a:t>ALPHA AMV</a:t>
            </a:r>
            <a:endParaRPr lang="sr-Cyrl-RS" i="1" dirty="0" smtClean="0"/>
          </a:p>
          <a:p>
            <a:r>
              <a:rPr lang="sr-Cyrl-RS" dirty="0" smtClean="0"/>
              <a:t>Концепт решења</a:t>
            </a:r>
          </a:p>
          <a:p>
            <a:r>
              <a:rPr lang="sr-Cyrl-RS" dirty="0" smtClean="0"/>
              <a:t>Верификација и тестирање решења</a:t>
            </a:r>
          </a:p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53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Концепт </a:t>
            </a:r>
            <a:r>
              <a:rPr lang="sr-Cyrl-RS" dirty="0" smtClean="0"/>
              <a:t>решења - </a:t>
            </a:r>
            <a:r>
              <a:rPr lang="ru-RU" dirty="0"/>
              <a:t>Софтверска магистрала за дистрибуцију видео сигнала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6992566" cy="4173572"/>
          </a:xfrm>
        </p:spPr>
        <p:txBody>
          <a:bodyPr>
            <a:normAutofit/>
          </a:bodyPr>
          <a:lstStyle/>
          <a:p>
            <a:r>
              <a:rPr lang="sr-Cyrl-RS" dirty="0" smtClean="0"/>
              <a:t>Слојевита архитектура решења: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апстракцију наменске </a:t>
            </a:r>
            <a:r>
              <a:rPr lang="ru-RU" dirty="0" smtClean="0"/>
              <a:t>платформе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апстракцију дистрибуције добављеног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Слој за информисање о карактеристикама прибављеног видео </a:t>
            </a:r>
            <a:r>
              <a:rPr lang="ru-RU" dirty="0" smtClean="0"/>
              <a:t>сигнала</a:t>
            </a:r>
            <a:endParaRPr lang="en-US" dirty="0" smtClean="0"/>
          </a:p>
          <a:p>
            <a:r>
              <a:rPr lang="sr-Cyrl-RS" dirty="0" smtClean="0"/>
              <a:t>Заснована на ревизији стандарда </a:t>
            </a:r>
            <a:r>
              <a:rPr lang="en-US" i="1" dirty="0" smtClean="0"/>
              <a:t>R18-03,</a:t>
            </a:r>
            <a:r>
              <a:rPr lang="sr-Cyrl-RS" i="1" dirty="0" smtClean="0"/>
              <a:t> </a:t>
            </a:r>
            <a:r>
              <a:rPr lang="sr-Cyrl-RS" dirty="0" smtClean="0"/>
              <a:t>адаптивне платформе</a:t>
            </a:r>
            <a:endParaRPr lang="ru-RU" i="1" dirty="0" smtClean="0"/>
          </a:p>
          <a:p>
            <a:r>
              <a:rPr lang="ru-RU" dirty="0" smtClean="0"/>
              <a:t>Интеграција у </a:t>
            </a:r>
            <a:r>
              <a:rPr lang="sr-Cyrl-RS" dirty="0" smtClean="0"/>
              <a:t>адаптивну платформу, ослањање на функционалност </a:t>
            </a:r>
            <a:r>
              <a:rPr lang="en-US" i="1" dirty="0" smtClean="0"/>
              <a:t>EM </a:t>
            </a:r>
            <a:r>
              <a:rPr lang="sr-Cyrl-RS" dirty="0" smtClean="0"/>
              <a:t>и </a:t>
            </a:r>
            <a:r>
              <a:rPr lang="en-US" i="1" dirty="0" smtClean="0"/>
              <a:t>CM</a:t>
            </a:r>
            <a:endParaRPr lang="sr-Cyrl-R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36" y="1661024"/>
            <a:ext cx="24860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апстракцију наменске </a:t>
            </a:r>
            <a:r>
              <a:rPr lang="ru-RU" dirty="0" smtClean="0"/>
              <a:t>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1"/>
            <a:ext cx="5416685" cy="40860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Сакрива </a:t>
            </a:r>
            <a:r>
              <a:rPr lang="ru-RU" dirty="0"/>
              <a:t>процес иницијализације хардверске платформе, затим конфигурације камера и других потребних модула </a:t>
            </a:r>
            <a:r>
              <a:rPr lang="ru-RU" dirty="0" smtClean="0"/>
              <a:t>платформе</a:t>
            </a:r>
          </a:p>
          <a:p>
            <a:r>
              <a:rPr lang="ru-RU" dirty="0"/>
              <a:t>П</a:t>
            </a:r>
            <a:r>
              <a:rPr lang="ru-RU" dirty="0" smtClean="0"/>
              <a:t>остиже се </a:t>
            </a:r>
            <a:r>
              <a:rPr lang="ru-RU" dirty="0"/>
              <a:t>апстракција складиштења видео сигнала </a:t>
            </a:r>
            <a:r>
              <a:rPr lang="ru-RU" dirty="0" smtClean="0"/>
              <a:t>на платформи и пр</a:t>
            </a:r>
            <a:r>
              <a:rPr lang="en-US" dirty="0"/>
              <a:t>y</a:t>
            </a:r>
            <a:r>
              <a:rPr lang="ru-RU" dirty="0" smtClean="0"/>
              <a:t>жа јединствени начин његовог </a:t>
            </a:r>
            <a:r>
              <a:rPr lang="ru-RU" dirty="0" smtClean="0"/>
              <a:t>добављања</a:t>
            </a:r>
          </a:p>
          <a:p>
            <a:r>
              <a:rPr lang="ru-RU" dirty="0" smtClean="0"/>
              <a:t>Спрега ка вишем слоју платформе увек иста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55" y="1662422"/>
            <a:ext cx="3881690" cy="44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апстракцију дистрибуције добављеног видео сигнала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1"/>
            <a:ext cx="4706565" cy="4066566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У</a:t>
            </a:r>
            <a:r>
              <a:rPr lang="ru-RU" dirty="0" smtClean="0"/>
              <a:t> </a:t>
            </a:r>
            <a:r>
              <a:rPr lang="ru-RU" dirty="0"/>
              <a:t>потпуности независан од хардверске платформе на којој се </a:t>
            </a:r>
            <a:r>
              <a:rPr lang="ru-RU" dirty="0" smtClean="0"/>
              <a:t>извршава</a:t>
            </a:r>
          </a:p>
          <a:p>
            <a:r>
              <a:rPr lang="ru-RU" dirty="0" smtClean="0"/>
              <a:t>Ослања се </a:t>
            </a:r>
            <a:r>
              <a:rPr lang="ru-RU" dirty="0"/>
              <a:t>на функционалности </a:t>
            </a:r>
            <a:r>
              <a:rPr lang="ru-RU" i="1" dirty="0"/>
              <a:t>Linux </a:t>
            </a:r>
            <a:r>
              <a:rPr lang="ru-RU" dirty="0"/>
              <a:t>оперативног </a:t>
            </a:r>
            <a:r>
              <a:rPr lang="ru-RU" dirty="0" smtClean="0"/>
              <a:t>система</a:t>
            </a:r>
            <a:r>
              <a:rPr lang="sr-Cyrl-RS" dirty="0" smtClean="0"/>
              <a:t>:</a:t>
            </a:r>
          </a:p>
          <a:p>
            <a:pPr lvl="1"/>
            <a:r>
              <a:rPr lang="sr-Cyrl-RS" dirty="0" smtClean="0"/>
              <a:t>дељена меморија</a:t>
            </a:r>
          </a:p>
          <a:p>
            <a:pPr lvl="1"/>
            <a:r>
              <a:rPr lang="sr-Cyrl-RS" dirty="0" smtClean="0"/>
              <a:t>руковање </a:t>
            </a:r>
            <a:r>
              <a:rPr lang="sr-Cyrl-RS" dirty="0"/>
              <a:t>мрежним </a:t>
            </a:r>
            <a:r>
              <a:rPr lang="sr-Cyrl-RS" dirty="0" smtClean="0"/>
              <a:t>интерфејсом</a:t>
            </a:r>
            <a:endParaRPr lang="ru-RU" dirty="0"/>
          </a:p>
          <a:p>
            <a:r>
              <a:rPr lang="ru-RU" dirty="0" smtClean="0"/>
              <a:t>Двојака функција: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Пропагира </a:t>
            </a:r>
            <a:r>
              <a:rPr lang="ru-RU" dirty="0"/>
              <a:t>информације о сигналу са камера до последњег слоја софтверске </a:t>
            </a:r>
            <a:r>
              <a:rPr lang="ru-RU" dirty="0" smtClean="0"/>
              <a:t>магистрале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Дистрибуција </a:t>
            </a:r>
            <a:r>
              <a:rPr lang="ru-RU" dirty="0"/>
              <a:t>видео сигнала, како до удаљених платформи, тако и у оквиру </a:t>
            </a:r>
            <a:r>
              <a:rPr lang="ru-RU" dirty="0" smtClean="0"/>
              <a:t>локалне</a:t>
            </a:r>
          </a:p>
          <a:p>
            <a:r>
              <a:rPr lang="ru-RU" dirty="0" smtClean="0"/>
              <a:t>Две компоненте: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Спрега за комуникацију са слојем интегрисаним у адаптивну платформу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Спрега за комуникацију са апликацијом која обрађује видео сигнал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04" y="2194223"/>
            <a:ext cx="4756825" cy="32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Концепт решења - </a:t>
            </a:r>
            <a:r>
              <a:rPr lang="ru-RU" dirty="0"/>
              <a:t>Слој за информисање о карактеристикама прибављеног видео сигнала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5397230" cy="4261119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Задужен </a:t>
            </a:r>
            <a:r>
              <a:rPr lang="ru-RU" dirty="0"/>
              <a:t>је достављање квалитативних информација о самом сигналу апликацији која врши обраду видео </a:t>
            </a:r>
            <a:r>
              <a:rPr lang="ru-RU" dirty="0" smtClean="0"/>
              <a:t>сигнала.</a:t>
            </a:r>
          </a:p>
          <a:p>
            <a:r>
              <a:rPr lang="sr-Cyrl-RS" dirty="0" smtClean="0"/>
              <a:t>Интегрисан </a:t>
            </a:r>
            <a:r>
              <a:rPr lang="sr-Cyrl-RS" dirty="0"/>
              <a:t>у адаптивну платформу, о</a:t>
            </a:r>
            <a:r>
              <a:rPr lang="sr-Cyrl-RS" dirty="0" smtClean="0"/>
              <a:t>слања </a:t>
            </a:r>
            <a:r>
              <a:rPr lang="sr-Cyrl-RS" dirty="0"/>
              <a:t>се на </a:t>
            </a:r>
            <a:r>
              <a:rPr lang="sr-Cyrl-RS" dirty="0" smtClean="0"/>
              <a:t>њену </a:t>
            </a:r>
            <a:r>
              <a:rPr lang="en-US" i="1" dirty="0" smtClean="0"/>
              <a:t>CM</a:t>
            </a:r>
            <a:r>
              <a:rPr lang="en-US" dirty="0" smtClean="0"/>
              <a:t> </a:t>
            </a:r>
            <a:r>
              <a:rPr lang="sr-Cyrl-RS" dirty="0" smtClean="0"/>
              <a:t>компоненту</a:t>
            </a:r>
          </a:p>
          <a:p>
            <a:r>
              <a:rPr lang="sr-Cyrl-RS" dirty="0" smtClean="0"/>
              <a:t>Доступне функционалности објављене у манифест фајлу.</a:t>
            </a:r>
          </a:p>
          <a:p>
            <a:r>
              <a:rPr lang="sr-Cyrl-RS" dirty="0" smtClean="0"/>
              <a:t>Сервис објављује своју видљивост и доступност информација остатку система.</a:t>
            </a:r>
          </a:p>
          <a:p>
            <a:r>
              <a:rPr lang="ru-RU" dirty="0" smtClean="0"/>
              <a:t>Улога овог </a:t>
            </a:r>
            <a:r>
              <a:rPr lang="ru-RU" dirty="0"/>
              <a:t>слоја софтверске </a:t>
            </a:r>
            <a:r>
              <a:rPr lang="ru-RU" dirty="0" smtClean="0"/>
              <a:t>магистрале: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Покретање </a:t>
            </a:r>
            <a:r>
              <a:rPr lang="ru-RU" dirty="0"/>
              <a:t>слоја за апстракцију хардверске </a:t>
            </a:r>
            <a:r>
              <a:rPr lang="ru-RU" dirty="0" smtClean="0"/>
              <a:t>платформе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Покретање </a:t>
            </a:r>
            <a:r>
              <a:rPr lang="ru-RU" dirty="0"/>
              <a:t>слоја за дистрибуцију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/>
              <a:t>Информисање </a:t>
            </a:r>
            <a:r>
              <a:rPr lang="ru-RU" dirty="0"/>
              <a:t>апликација које врше обраду видео </a:t>
            </a:r>
            <a:r>
              <a:rPr lang="ru-RU" dirty="0" smtClean="0"/>
              <a:t>сигнала</a:t>
            </a:r>
          </a:p>
          <a:p>
            <a:pPr marL="971550" lvl="1" indent="-514350">
              <a:buFont typeface="+mj-lt"/>
              <a:buAutoNum type="arabicPeriod"/>
            </a:pPr>
            <a:endParaRPr lang="ru-RU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98" y="1350457"/>
            <a:ext cx="3639766" cy="48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3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63"/>
            <a:ext cx="10515600" cy="1061449"/>
          </a:xfrm>
        </p:spPr>
        <p:txBody>
          <a:bodyPr/>
          <a:lstStyle/>
          <a:p>
            <a:pPr algn="ctr"/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Тест предложеног решења софтверске магистрале покрива: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Преглед </a:t>
            </a:r>
            <a:r>
              <a:rPr lang="ru-RU" dirty="0"/>
              <a:t>потребног времена пропагације фрејма кроз систем </a:t>
            </a:r>
            <a:endParaRPr lang="ru-RU" dirty="0" smtClean="0"/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Приказ брзине </a:t>
            </a:r>
            <a:r>
              <a:rPr lang="ru-RU" dirty="0"/>
              <a:t>добављања </a:t>
            </a:r>
            <a:r>
              <a:rPr lang="ru-RU" dirty="0" smtClean="0"/>
              <a:t>фрејмова: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магистрала коришћена за </a:t>
            </a:r>
            <a:r>
              <a:rPr lang="ru-RU" dirty="0"/>
              <a:t>достављање фрејмова до апликација која се извршава на истој платформи на којој се извршава и софтверска </a:t>
            </a:r>
            <a:r>
              <a:rPr lang="ru-RU" dirty="0" smtClean="0"/>
              <a:t>магистрала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smtClean="0"/>
              <a:t> </a:t>
            </a:r>
            <a:r>
              <a:rPr lang="ru-RU" dirty="0"/>
              <a:t>магистрала коришћена за достављање фрејмова </a:t>
            </a:r>
            <a:r>
              <a:rPr lang="ru-RU" dirty="0" smtClean="0"/>
              <a:t>до </a:t>
            </a:r>
            <a:r>
              <a:rPr lang="ru-RU" dirty="0"/>
              <a:t>апликације која се извршава на удаљеној </a:t>
            </a:r>
            <a:r>
              <a:rPr lang="ru-RU" dirty="0" smtClean="0"/>
              <a:t>платформе</a:t>
            </a:r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sr-Cyrl-RS" dirty="0"/>
              <a:t>Верификација ваљаности предложеног решења – </a:t>
            </a:r>
            <a:r>
              <a:rPr lang="ru-RU" dirty="0"/>
              <a:t>пример употребе софтверске магистрале и камера сервиса који се ослања на њене функционаности за потребе информативне </a:t>
            </a:r>
            <a:r>
              <a:rPr lang="ru-RU" i="1" dirty="0"/>
              <a:t>ADAS </a:t>
            </a:r>
            <a:r>
              <a:rPr lang="ru-RU" dirty="0"/>
              <a:t>апликације</a:t>
            </a:r>
            <a:r>
              <a:rPr lang="ru-RU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5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831077" cy="4351338"/>
          </a:xfrm>
        </p:spPr>
        <p:txBody>
          <a:bodyPr/>
          <a:lstStyle/>
          <a:p>
            <a:r>
              <a:rPr lang="sr-Cyrl-RS" dirty="0" smtClean="0"/>
              <a:t>Тестно окружење: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ALPHA </a:t>
            </a:r>
            <a:r>
              <a:rPr lang="en-US" i="1" dirty="0"/>
              <a:t>AMV </a:t>
            </a:r>
            <a:r>
              <a:rPr lang="sr-Cyrl-RS" dirty="0"/>
              <a:t>са доступних 6 </a:t>
            </a:r>
            <a:r>
              <a:rPr lang="sr-Cyrl-RS" dirty="0" smtClean="0"/>
              <a:t>камера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ALPHA </a:t>
            </a:r>
            <a:r>
              <a:rPr lang="en-US" i="1" dirty="0" smtClean="0"/>
              <a:t>AMV</a:t>
            </a:r>
            <a:r>
              <a:rPr lang="sr-Cyrl-RS" i="1" dirty="0" smtClean="0"/>
              <a:t> </a:t>
            </a:r>
            <a:r>
              <a:rPr lang="sr-Cyrl-RS" dirty="0" smtClean="0"/>
              <a:t>без камера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smtClean="0"/>
              <a:t>Linux OS</a:t>
            </a:r>
            <a:r>
              <a:rPr lang="en-US" dirty="0" smtClean="0"/>
              <a:t> </a:t>
            </a:r>
            <a:r>
              <a:rPr lang="sr-Cyrl-RS" dirty="0" smtClean="0"/>
              <a:t>(језгро без закрпа за рад у реалном времену)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Cyrl-RS" dirty="0" smtClean="0"/>
              <a:t>Рутер пропусне моћи </a:t>
            </a:r>
            <a:r>
              <a:rPr lang="en-US" i="1" dirty="0"/>
              <a:t>1Gbit/s</a:t>
            </a:r>
            <a:endParaRPr lang="sr-Cyrl-RS" i="1" dirty="0" smtClean="0"/>
          </a:p>
          <a:p>
            <a:pPr marL="971550" lvl="1" indent="-514350">
              <a:buFont typeface="+mj-lt"/>
              <a:buAutoNum type="arabicPeriod"/>
            </a:pPr>
            <a:endParaRPr lang="sr-Cyrl-RS" i="1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81" y="1567455"/>
            <a:ext cx="5939119" cy="44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 и тестирање 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0"/>
            <a:ext cx="4200729" cy="4280576"/>
          </a:xfrm>
        </p:spPr>
        <p:txBody>
          <a:bodyPr>
            <a:normAutofit fontScale="85000" lnSpcReduction="20000"/>
          </a:bodyPr>
          <a:lstStyle/>
          <a:p>
            <a:r>
              <a:rPr lang="sr-Cyrl-RS" dirty="0" smtClean="0"/>
              <a:t>Посматрани случај – чување једног фрејма у зони дељене меморије хардверске платформе</a:t>
            </a:r>
          </a:p>
          <a:p>
            <a:r>
              <a:rPr lang="sr-Cyrl-RS" dirty="0" smtClean="0"/>
              <a:t>Карактеристике фрејма:</a:t>
            </a:r>
          </a:p>
          <a:p>
            <a:pPr lvl="1"/>
            <a:r>
              <a:rPr lang="sr-Cyrl-RS" dirty="0" smtClean="0"/>
              <a:t>Резолуција – 1280х720</a:t>
            </a:r>
          </a:p>
          <a:p>
            <a:pPr lvl="1"/>
            <a:r>
              <a:rPr lang="sr-Cyrl-RS" dirty="0" smtClean="0"/>
              <a:t>Број бита по једном пикселу – 12</a:t>
            </a:r>
          </a:p>
          <a:p>
            <a:pPr lvl="1"/>
            <a:r>
              <a:rPr lang="sr-Cyrl-RS" dirty="0" smtClean="0"/>
              <a:t>Величина једног фрејма – 1.7 </a:t>
            </a:r>
            <a:r>
              <a:rPr lang="en-US" i="1" dirty="0" smtClean="0"/>
              <a:t>MB</a:t>
            </a:r>
            <a:endParaRPr lang="sr-Cyrl-RS" i="1" dirty="0" smtClean="0"/>
          </a:p>
          <a:p>
            <a:pPr lvl="1"/>
            <a:r>
              <a:rPr lang="sr-Cyrl-RS" dirty="0" smtClean="0"/>
              <a:t>Распоред компоненти боје – </a:t>
            </a:r>
            <a:r>
              <a:rPr lang="en-US" i="1" dirty="0" smtClean="0"/>
              <a:t>YUV420</a:t>
            </a:r>
            <a:endParaRPr lang="sr-Cyrl-RS" i="1" dirty="0" smtClean="0"/>
          </a:p>
          <a:p>
            <a:r>
              <a:rPr lang="sr-Cyrl-RS" dirty="0" smtClean="0"/>
              <a:t>Просечно потребно време на узорку од 200 фрејмова - </a:t>
            </a:r>
            <a:r>
              <a:rPr lang="sr-Cyrl-RS" dirty="0"/>
              <a:t>622.6 </a:t>
            </a:r>
            <a:r>
              <a:rPr lang="sr-Cyrl-RS" i="1" dirty="0"/>
              <a:t>us</a:t>
            </a:r>
            <a:endParaRPr lang="sr-Cyrl-R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27</a:t>
            </a:fld>
            <a:endParaRPr lang="en-GB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AA33F-8E09-405A-BF62-077C236DE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960413"/>
              </p:ext>
            </p:extLst>
          </p:nvPr>
        </p:nvGraphicFramePr>
        <p:xfrm>
          <a:off x="5128098" y="1886963"/>
          <a:ext cx="6225702" cy="4202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34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</a:t>
            </a:r>
            <a:r>
              <a:rPr lang="sr-Cyrl-RS" dirty="0" smtClean="0"/>
              <a:t>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06566" cy="4351338"/>
          </a:xfrm>
        </p:spPr>
        <p:txBody>
          <a:bodyPr/>
          <a:lstStyle/>
          <a:p>
            <a:r>
              <a:rPr lang="sr-Cyrl-RS" dirty="0" smtClean="0"/>
              <a:t>Посматрани случај - </a:t>
            </a:r>
            <a:r>
              <a:rPr lang="sr-Cyrl-RS" dirty="0"/>
              <a:t>чување једног фрејма у дељеној меморији придруженој софтверској </a:t>
            </a:r>
            <a:r>
              <a:rPr lang="sr-Cyrl-RS" dirty="0" smtClean="0"/>
              <a:t>магистрали</a:t>
            </a:r>
            <a:endParaRPr lang="en-US" dirty="0" smtClean="0"/>
          </a:p>
          <a:p>
            <a:r>
              <a:rPr lang="sr-Cyrl-RS" dirty="0" smtClean="0"/>
              <a:t>Подразумева читање и копирање једног фрејма, из дељене меморије хардверске платформе у дељену меморију софтверске магистрале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28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2225"/>
            <a:ext cx="4701702" cy="47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578157" cy="4017929"/>
          </a:xfrm>
        </p:spPr>
        <p:txBody>
          <a:bodyPr/>
          <a:lstStyle/>
          <a:p>
            <a:r>
              <a:rPr lang="sr-Cyrl-RS" dirty="0" smtClean="0"/>
              <a:t>Просечно </a:t>
            </a:r>
            <a:r>
              <a:rPr lang="sr-Cyrl-RS" dirty="0"/>
              <a:t>потребно време на узорку од 200 фрејмова </a:t>
            </a:r>
            <a:r>
              <a:rPr lang="sr-Cyrl-RS" dirty="0" smtClean="0"/>
              <a:t>- </a:t>
            </a:r>
            <a:r>
              <a:rPr lang="sr-Cyrl-RS" dirty="0"/>
              <a:t>4.8</a:t>
            </a:r>
            <a:r>
              <a:rPr lang="sr-Latn-RS" i="1" dirty="0"/>
              <a:t>ms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29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593842-BE37-4501-A2CC-A5F3BAF4B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754711"/>
              </p:ext>
            </p:extLst>
          </p:nvPr>
        </p:nvGraphicFramePr>
        <p:xfrm>
          <a:off x="4416357" y="1847850"/>
          <a:ext cx="6780179" cy="3930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33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94115" cy="4351338"/>
          </a:xfrm>
        </p:spPr>
        <p:txBody>
          <a:bodyPr>
            <a:normAutofit/>
          </a:bodyPr>
          <a:lstStyle/>
          <a:p>
            <a:r>
              <a:rPr lang="sr-Cyrl-RS" dirty="0" smtClean="0"/>
              <a:t>Аутономна вожња - возила се ослањају на </a:t>
            </a:r>
            <a:r>
              <a:rPr lang="en-US" i="1" dirty="0" smtClean="0"/>
              <a:t>ADAS</a:t>
            </a:r>
            <a:r>
              <a:rPr lang="en-US" dirty="0" smtClean="0"/>
              <a:t> </a:t>
            </a:r>
            <a:r>
              <a:rPr lang="sr-Cyrl-RS" dirty="0" smtClean="0"/>
              <a:t>алгоритме, сензоре високе резолуције и наменске системе високих перформанси</a:t>
            </a:r>
          </a:p>
          <a:p>
            <a:r>
              <a:rPr lang="en-US" i="1" dirty="0"/>
              <a:t>ADAS</a:t>
            </a:r>
            <a:r>
              <a:rPr lang="en-US" dirty="0"/>
              <a:t> </a:t>
            </a:r>
            <a:r>
              <a:rPr lang="sr-Cyrl-RS" dirty="0" smtClean="0"/>
              <a:t>алгоритми – информативни и безбедносни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46" y="1847850"/>
            <a:ext cx="6230892" cy="40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716294" cy="4222210"/>
          </a:xfrm>
        </p:spPr>
        <p:txBody>
          <a:bodyPr>
            <a:normAutofit fontScale="92500" lnSpcReduction="20000"/>
          </a:bodyPr>
          <a:lstStyle/>
          <a:p>
            <a:r>
              <a:rPr lang="sr-Cyrl-RS" dirty="0" smtClean="0"/>
              <a:t>Посматрани случај – достављање једног фрејма </a:t>
            </a:r>
            <a:r>
              <a:rPr lang="sr-Cyrl-RS" dirty="0"/>
              <a:t>посредстом сервиса за информисање о доступности и квалитету </a:t>
            </a:r>
            <a:r>
              <a:rPr lang="sr-Cyrl-RS" dirty="0" smtClean="0"/>
              <a:t>сигнала</a:t>
            </a:r>
          </a:p>
          <a:p>
            <a:r>
              <a:rPr lang="sr-Cyrl-RS" dirty="0" smtClean="0"/>
              <a:t>Посредник у комуникацији апликација адаптивне платформе је </a:t>
            </a:r>
            <a:r>
              <a:rPr lang="en-US" i="1" dirty="0" smtClean="0"/>
              <a:t>Communication Management</a:t>
            </a:r>
            <a:endParaRPr lang="sr-Cyrl-RS" i="1" dirty="0"/>
          </a:p>
          <a:p>
            <a:r>
              <a:rPr lang="sr-Cyrl-RS" dirty="0" smtClean="0"/>
              <a:t>Два независна подслучаја: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Локална </a:t>
            </a:r>
            <a:r>
              <a:rPr lang="sr-Cyrl-RS" dirty="0"/>
              <a:t>апликација адаптивне платформе преузима доступни </a:t>
            </a:r>
            <a:r>
              <a:rPr lang="sr-Cyrl-RS" dirty="0" smtClean="0"/>
              <a:t>фрејм</a:t>
            </a:r>
          </a:p>
          <a:p>
            <a:pPr marL="0" indent="0">
              <a:buNone/>
            </a:pPr>
            <a:endParaRPr lang="sr-Cyrl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30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85" y="1694362"/>
            <a:ext cx="539623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006174" cy="4300031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Након информисања о доступности, време које је потребно да адаптивна апликација преузме један износи 12.3 </a:t>
            </a:r>
            <a:r>
              <a:rPr lang="sr-Latn-RS" i="1" dirty="0" smtClean="0"/>
              <a:t>m</a:t>
            </a:r>
            <a:r>
              <a:rPr lang="en-US" i="1" dirty="0" smtClean="0"/>
              <a:t>s</a:t>
            </a:r>
            <a:r>
              <a:rPr lang="sr-Cyrl-RS" dirty="0" smtClean="0"/>
              <a:t>, док време самог приступа зарад копирања из зоне дељене меморије износи свега 3.2</a:t>
            </a:r>
            <a:r>
              <a:rPr lang="sr-Latn-RS" i="1" dirty="0" smtClean="0"/>
              <a:t>m</a:t>
            </a:r>
            <a:r>
              <a:rPr lang="en-US" i="1" dirty="0" smtClean="0"/>
              <a:t>s</a:t>
            </a:r>
            <a:r>
              <a:rPr lang="sr-Cyrl-RS" dirty="0"/>
              <a:t> , на 200 </a:t>
            </a:r>
            <a:r>
              <a:rPr lang="sr-Cyrl-RS" dirty="0" smtClean="0"/>
              <a:t>фрејмова.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31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75F4D9-543C-4169-8536-548AB9C02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011430"/>
              </p:ext>
            </p:extLst>
          </p:nvPr>
        </p:nvGraphicFramePr>
        <p:xfrm>
          <a:off x="4844374" y="1864265"/>
          <a:ext cx="5885235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6ACD9A-160D-49DE-87E2-E0229EE25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453926"/>
              </p:ext>
            </p:extLst>
          </p:nvPr>
        </p:nvGraphicFramePr>
        <p:xfrm>
          <a:off x="4844374" y="3997865"/>
          <a:ext cx="5885235" cy="2465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94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</a:t>
            </a:r>
            <a:r>
              <a:rPr lang="ru-RU" dirty="0" smtClean="0"/>
              <a:t>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3441970" cy="4300031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2. Апликација </a:t>
            </a:r>
            <a:r>
              <a:rPr lang="sr-Cyrl-RS" dirty="0"/>
              <a:t>удаљене  адаптивне платформе добавља фрејм једне од </a:t>
            </a:r>
            <a:r>
              <a:rPr lang="sr-Cyrl-RS" dirty="0" smtClean="0"/>
              <a:t>камера</a:t>
            </a:r>
          </a:p>
          <a:p>
            <a:r>
              <a:rPr lang="sr-Cyrl-RS" dirty="0" smtClean="0"/>
              <a:t>Слање се врши путем етернет магистрале</a:t>
            </a:r>
          </a:p>
          <a:p>
            <a:r>
              <a:rPr lang="sr-Cyrl-RS" dirty="0" smtClean="0"/>
              <a:t>Фрејмови нису компримовани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32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0" y="1847850"/>
            <a:ext cx="6867728" cy="41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4152089" cy="4309759"/>
          </a:xfrm>
        </p:spPr>
        <p:txBody>
          <a:bodyPr/>
          <a:lstStyle/>
          <a:p>
            <a:r>
              <a:rPr lang="sr-Cyrl-RS" dirty="0" smtClean="0"/>
              <a:t>Просечно </a:t>
            </a:r>
            <a:r>
              <a:rPr lang="sr-Cyrl-RS" dirty="0"/>
              <a:t>време пута једног фрејма, од момента његове доступности до саме адаптивне апликације удаљене адаптивне платформе просечно износи 21.1</a:t>
            </a:r>
            <a:r>
              <a:rPr lang="sr-Latn-RS" i="1" dirty="0" smtClean="0"/>
              <a:t>ms</a:t>
            </a:r>
            <a:r>
              <a:rPr lang="sr-Cyrl-RS" dirty="0" smtClean="0"/>
              <a:t>, на узорку од 200 фрејмова.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33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B0C98C-CF9E-4371-8D42-09FE63426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735751"/>
              </p:ext>
            </p:extLst>
          </p:nvPr>
        </p:nvGraphicFramePr>
        <p:xfrm>
          <a:off x="5073784" y="1847849"/>
          <a:ext cx="6280015" cy="3833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2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Тестирање решења -  </a:t>
            </a:r>
            <a:r>
              <a:rPr lang="ru-RU" dirty="0"/>
              <a:t>Преглед потребног времена пропагације фрејма кроз систем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49"/>
            <a:ext cx="4093723" cy="4416763"/>
          </a:xfrm>
        </p:spPr>
        <p:txBody>
          <a:bodyPr/>
          <a:lstStyle/>
          <a:p>
            <a:r>
              <a:rPr lang="sr-Cyrl-RS" dirty="0" smtClean="0"/>
              <a:t>Уколико посматрамо искључиво време за које је потребно да се сваки фрејм достави путем етернет магистрале, на узорку  од 200 фрејмова, потребно време је знатно мање, износи 2.64</a:t>
            </a:r>
            <a:r>
              <a:rPr lang="en-US" i="1" dirty="0" err="1" smtClean="0"/>
              <a:t>ms.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34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C22BBF-8BE5-4325-A805-0B4213CD3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136907"/>
              </p:ext>
            </p:extLst>
          </p:nvPr>
        </p:nvGraphicFramePr>
        <p:xfrm>
          <a:off x="4931922" y="1847849"/>
          <a:ext cx="6157609" cy="3891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187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Верификација</a:t>
            </a:r>
            <a:r>
              <a:rPr lang="en-US" dirty="0" smtClean="0"/>
              <a:t> </a:t>
            </a:r>
            <a:r>
              <a:rPr lang="sr-Cyrl-RS" dirty="0" smtClean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0"/>
            <a:ext cx="9949775" cy="4387580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ru-RU" dirty="0"/>
              <a:t>употребе софтверске магистрале и камера сервиса који се ослања на њене функционаности за потребе информативне </a:t>
            </a:r>
            <a:r>
              <a:rPr lang="ru-RU" i="1" dirty="0"/>
              <a:t>ADAS </a:t>
            </a:r>
            <a:r>
              <a:rPr lang="ru-RU" dirty="0" smtClean="0"/>
              <a:t>апликације</a:t>
            </a:r>
          </a:p>
          <a:p>
            <a:r>
              <a:rPr lang="ru-RU" dirty="0" smtClean="0"/>
              <a:t>Посматрана два 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Локална апликација адаптивне платформе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 smtClean="0"/>
              <a:t>Удаљена апликација адаптивне платформе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49"/>
            <a:ext cx="4463374" cy="4407035"/>
          </a:xfrm>
        </p:spPr>
        <p:txBody>
          <a:bodyPr/>
          <a:lstStyle/>
          <a:p>
            <a:r>
              <a:rPr lang="sr-Cyrl-RS" dirty="0" smtClean="0"/>
              <a:t>Време исцртавања једног фрејма на узорку од 200 фрејмова, без посредства софтверске магистрале за дистрибуцију видео сигнала износи – 30</a:t>
            </a:r>
            <a:r>
              <a:rPr lang="en-US" i="1" dirty="0" err="1" smtClean="0"/>
              <a:t>ms</a:t>
            </a:r>
            <a:endParaRPr lang="sr-Cyrl-RS" i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36</a:t>
            </a:fld>
            <a:endParaRPr lang="en-GB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5A039C-3AC9-4555-8547-705776E9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368024"/>
              </p:ext>
            </p:extLst>
          </p:nvPr>
        </p:nvGraphicFramePr>
        <p:xfrm>
          <a:off x="5301574" y="1847849"/>
          <a:ext cx="5749047" cy="403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01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47851"/>
            <a:ext cx="9794133" cy="3940106"/>
          </a:xfrm>
        </p:spPr>
        <p:txBody>
          <a:bodyPr>
            <a:normAutofit/>
          </a:bodyPr>
          <a:lstStyle/>
          <a:p>
            <a:r>
              <a:rPr lang="sr-Cyrl-RS" dirty="0" smtClean="0"/>
              <a:t>Укључивањем </a:t>
            </a:r>
            <a:r>
              <a:rPr lang="sr-Cyrl-RS" dirty="0" smtClean="0"/>
              <a:t>софтверске магистарале у дистрибуцију, времена исцртавања на екран расту у оба случаја: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Локална апликација адаптивне платформе – 45.28</a:t>
            </a:r>
            <a:r>
              <a:rPr lang="en-US" dirty="0" err="1" smtClean="0"/>
              <a:t>ms</a:t>
            </a:r>
            <a:r>
              <a:rPr lang="sr-Cyrl-RS" dirty="0" smtClean="0"/>
              <a:t> (приближно 22 фрејма по секунди)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 smtClean="0"/>
              <a:t>Удаљена апликација </a:t>
            </a:r>
            <a:r>
              <a:rPr lang="sr-Cyrl-RS" dirty="0"/>
              <a:t>адаптивне платформе </a:t>
            </a:r>
            <a:r>
              <a:rPr lang="sr-Cyrl-RS" dirty="0" smtClean="0"/>
              <a:t> - </a:t>
            </a:r>
            <a:r>
              <a:rPr lang="sr-Cyrl-RS" dirty="0"/>
              <a:t>68.85</a:t>
            </a:r>
            <a:r>
              <a:rPr lang="sr-Latn-RS" dirty="0" smtClean="0"/>
              <a:t>ms</a:t>
            </a:r>
            <a:r>
              <a:rPr lang="sr-Cyrl-RS" dirty="0" smtClean="0"/>
              <a:t> (приближно 15 фрејмова по секунди)</a:t>
            </a:r>
          </a:p>
          <a:p>
            <a:r>
              <a:rPr lang="sr-Cyrl-RS" dirty="0" smtClean="0"/>
              <a:t>Оба посматрана случаја подразумевају употребу свих доступних камера на платформи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8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Верификација</a:t>
            </a:r>
            <a:r>
              <a:rPr lang="en-US" dirty="0"/>
              <a:t> </a:t>
            </a:r>
            <a:r>
              <a:rPr lang="sr-Cyrl-RS" dirty="0"/>
              <a:t>решења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38</a:t>
            </a:fld>
            <a:endParaRPr lang="en-GB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255B8D-6299-4353-A288-558C330B2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796148"/>
              </p:ext>
            </p:extLst>
          </p:nvPr>
        </p:nvGraphicFramePr>
        <p:xfrm>
          <a:off x="838200" y="1604659"/>
          <a:ext cx="4823298" cy="4426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E052A3-5479-4F33-BC6F-5FF3BAC59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4397009"/>
              </p:ext>
            </p:extLst>
          </p:nvPr>
        </p:nvGraphicFramePr>
        <p:xfrm>
          <a:off x="5962650" y="1717579"/>
          <a:ext cx="5263069" cy="4313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778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0838"/>
            <a:ext cx="9716311" cy="1034780"/>
          </a:xfrm>
        </p:spPr>
        <p:txBody>
          <a:bodyPr/>
          <a:lstStyle/>
          <a:p>
            <a:pPr algn="ctr"/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Увод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sr-Cyrl-RS" dirty="0"/>
          </a:p>
          <a:p>
            <a:r>
              <a:rPr lang="sr-Cyrl-RS" dirty="0"/>
              <a:t>Сензори високе резолуције – прикупљају податке из околине возила како би створили веродостојну слику његовог </a:t>
            </a:r>
            <a:r>
              <a:rPr lang="sr-Cyrl-RS" dirty="0" smtClean="0"/>
              <a:t>окружења</a:t>
            </a:r>
            <a:endParaRPr lang="sr-Cyrl-RS" dirty="0"/>
          </a:p>
          <a:p>
            <a:r>
              <a:rPr lang="sr-Cyrl-RS" dirty="0"/>
              <a:t>Наменске платформе високих перформанси - основа за брзо и безбедно извршавање </a:t>
            </a:r>
            <a:r>
              <a:rPr lang="en-US" i="1" dirty="0"/>
              <a:t>ADAS</a:t>
            </a:r>
            <a:r>
              <a:rPr lang="en-US" dirty="0"/>
              <a:t> </a:t>
            </a:r>
            <a:r>
              <a:rPr lang="sr-Cyrl-RS" dirty="0" smtClean="0"/>
              <a:t>алгоритама</a:t>
            </a:r>
          </a:p>
          <a:p>
            <a:r>
              <a:rPr lang="sr-Cyrl-RS" b="1" dirty="0" smtClean="0"/>
              <a:t>Проблем</a:t>
            </a:r>
            <a:r>
              <a:rPr lang="sr-Cyrl-RS" dirty="0" smtClean="0"/>
              <a:t> </a:t>
            </a:r>
            <a:r>
              <a:rPr lang="sr-Cyrl-RS" dirty="0"/>
              <a:t>– тренутно </a:t>
            </a:r>
            <a:r>
              <a:rPr lang="sr-Cyrl-RS" dirty="0" smtClean="0"/>
              <a:t>непостојећа </a:t>
            </a:r>
            <a:r>
              <a:rPr lang="sr-Cyrl-RS" dirty="0"/>
              <a:t>стандардизација начина руковања подацима прикупљених са сензора високе резолуције који се обрађујуј на платформама високих </a:t>
            </a:r>
            <a:r>
              <a:rPr lang="sr-Cyrl-RS" dirty="0" smtClean="0"/>
              <a:t>перформанси</a:t>
            </a:r>
          </a:p>
          <a:p>
            <a:r>
              <a:rPr lang="sr-Cyrl-RS" b="1" dirty="0" smtClean="0"/>
              <a:t>Предлог решења</a:t>
            </a:r>
            <a:r>
              <a:rPr lang="sr-Cyrl-RS" dirty="0" smtClean="0"/>
              <a:t> – Софтверска магистрала за дистрибуцију видео сигнала на </a:t>
            </a:r>
            <a:r>
              <a:rPr lang="en-US" i="1" dirty="0" smtClean="0"/>
              <a:t>AUTOSAR Adaptive</a:t>
            </a:r>
            <a:r>
              <a:rPr lang="en-US" dirty="0" smtClean="0"/>
              <a:t> </a:t>
            </a:r>
            <a:r>
              <a:rPr lang="sr-Cyrl-RS" dirty="0" smtClean="0"/>
              <a:t>платформи</a:t>
            </a:r>
            <a:endParaRPr lang="sr-Cyrl-R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24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9706583" cy="4309760"/>
          </a:xfrm>
        </p:spPr>
        <p:txBody>
          <a:bodyPr/>
          <a:lstStyle/>
          <a:p>
            <a:r>
              <a:rPr lang="sr-Cyrl-RS" dirty="0" smtClean="0"/>
              <a:t>Софтверска магистрала успешно развијена и интегрисана у </a:t>
            </a:r>
            <a:r>
              <a:rPr lang="en-US" i="1" dirty="0" smtClean="0"/>
              <a:t>AUTOSAR Adaptive </a:t>
            </a:r>
            <a:r>
              <a:rPr lang="sr-Cyrl-RS" dirty="0" smtClean="0"/>
              <a:t>платформу</a:t>
            </a:r>
          </a:p>
          <a:p>
            <a:r>
              <a:rPr lang="sr-Cyrl-RS" dirty="0" smtClean="0"/>
              <a:t>Могуће једноставно прилагодити је за било коју другу хардверску платформу, изменом искључиво једног слоја</a:t>
            </a:r>
            <a:endParaRPr lang="sr-Cyrl-RS" dirty="0" smtClean="0"/>
          </a:p>
          <a:p>
            <a:r>
              <a:rPr lang="sr-Cyrl-RS" dirty="0" smtClean="0"/>
              <a:t>Брзина достављања и обавештавања задовољавајућа за информативне алгоритме</a:t>
            </a:r>
          </a:p>
          <a:p>
            <a:r>
              <a:rPr lang="sr-Cyrl-RS" smtClean="0"/>
              <a:t>Даљи </a:t>
            </a:r>
            <a:r>
              <a:rPr lang="sr-Cyrl-RS" dirty="0" smtClean="0"/>
              <a:t>развој и унапређење:</a:t>
            </a:r>
          </a:p>
          <a:p>
            <a:pPr lvl="1"/>
            <a:r>
              <a:rPr lang="sr-Cyrl-RS" dirty="0" smtClean="0"/>
              <a:t>Укључивање софтверских и хардверских </a:t>
            </a:r>
            <a:r>
              <a:rPr lang="sr-Cyrl-RS" dirty="0" smtClean="0"/>
              <a:t>компоненти подржаних од стране </a:t>
            </a:r>
            <a:r>
              <a:rPr lang="en-US" i="1" dirty="0" smtClean="0"/>
              <a:t>AUTOSAR Adaptive</a:t>
            </a:r>
            <a:r>
              <a:rPr lang="sr-Cyrl-RS" dirty="0" smtClean="0"/>
              <a:t> стандарда за компримовање садржаја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13485"/>
            <a:ext cx="10515600" cy="1061449"/>
          </a:xfrm>
        </p:spPr>
        <p:txBody>
          <a:bodyPr/>
          <a:lstStyle/>
          <a:p>
            <a:pPr algn="ctr"/>
            <a:r>
              <a:rPr lang="sr-Cyrl-RS" dirty="0" smtClean="0"/>
              <a:t>ХВАЛА НА ПАЖЊИ!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7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830" y="2914650"/>
            <a:ext cx="10515600" cy="1061449"/>
          </a:xfrm>
        </p:spPr>
        <p:txBody>
          <a:bodyPr/>
          <a:lstStyle/>
          <a:p>
            <a:pPr algn="ctr"/>
            <a:r>
              <a:rPr lang="en-US" i="1" dirty="0"/>
              <a:t>AUTOSAR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7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AUTOSAR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187" y="1847850"/>
            <a:ext cx="5337243" cy="4134661"/>
          </a:xfrm>
        </p:spPr>
        <p:txBody>
          <a:bodyPr/>
          <a:lstStyle/>
          <a:p>
            <a:r>
              <a:rPr lang="sr-Cyrl-RS" dirty="0" smtClean="0"/>
              <a:t>Конзорцијум сачињен од великог броја произвођача возила и опреме за возила.</a:t>
            </a:r>
            <a:endParaRPr lang="en-US" dirty="0" smtClean="0"/>
          </a:p>
          <a:p>
            <a:r>
              <a:rPr lang="sr-Cyrl-RS" dirty="0" smtClean="0"/>
              <a:t>Творци 2 стандарда, тј. две платформе</a:t>
            </a:r>
          </a:p>
          <a:p>
            <a:r>
              <a:rPr lang="en-US" i="1" dirty="0"/>
              <a:t>AUTOSAR (Classic</a:t>
            </a:r>
            <a:r>
              <a:rPr lang="en-US" i="1" dirty="0" smtClean="0"/>
              <a:t>)</a:t>
            </a:r>
            <a:endParaRPr lang="sr-Cyrl-RS" i="1" dirty="0" smtClean="0"/>
          </a:p>
          <a:p>
            <a:r>
              <a:rPr lang="en-US" i="1" dirty="0" smtClean="0"/>
              <a:t>AUTOSAR </a:t>
            </a:r>
            <a:r>
              <a:rPr lang="en-US" i="1" dirty="0"/>
              <a:t>Adaptive</a:t>
            </a:r>
          </a:p>
          <a:p>
            <a:endParaRPr lang="sr-Cyrl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635" y="1847851"/>
            <a:ext cx="5680092" cy="381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</a:t>
            </a:r>
            <a:r>
              <a:rPr lang="ru-RU" dirty="0" smtClean="0"/>
              <a:t>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9871953" cy="4329214"/>
          </a:xfrm>
        </p:spPr>
        <p:txBody>
          <a:bodyPr/>
          <a:lstStyle/>
          <a:p>
            <a:r>
              <a:rPr lang="en-US" i="1" dirty="0" smtClean="0"/>
              <a:t>AUTOSAR </a:t>
            </a:r>
            <a:r>
              <a:rPr lang="en-US" i="1" dirty="0"/>
              <a:t>(Classic</a:t>
            </a:r>
            <a:r>
              <a:rPr lang="en-US" i="1" dirty="0" smtClean="0"/>
              <a:t>)</a:t>
            </a:r>
            <a:r>
              <a:rPr lang="sr-Cyrl-RS" dirty="0" smtClean="0"/>
              <a:t>  - стваран као стандард за микроконтролере и управљачке јединице које имају ограничене ресурсе</a:t>
            </a:r>
          </a:p>
          <a:p>
            <a:r>
              <a:rPr lang="sr-Cyrl-RS" dirty="0" smtClean="0"/>
              <a:t>Скуп функционалности ограничен:</a:t>
            </a:r>
          </a:p>
          <a:p>
            <a:pPr lvl="1"/>
            <a:r>
              <a:rPr lang="sr-Cyrl-RS" dirty="0" smtClean="0"/>
              <a:t>Контрола осталих платформи у возилу</a:t>
            </a:r>
          </a:p>
          <a:p>
            <a:pPr lvl="1"/>
            <a:r>
              <a:rPr lang="sr-Cyrl-RS" dirty="0" smtClean="0"/>
              <a:t>Руковање системима за управљање у возилу</a:t>
            </a:r>
          </a:p>
          <a:p>
            <a:r>
              <a:rPr lang="sr-Cyrl-RS" dirty="0" smtClean="0"/>
              <a:t>Рад платформи заснованих на овом систему је поуздан, међутим не подржава системе велике процесорске моћи</a:t>
            </a:r>
          </a:p>
          <a:p>
            <a:r>
              <a:rPr lang="sr-Cyrl-RS" dirty="0" smtClean="0"/>
              <a:t>Последица – развој </a:t>
            </a:r>
            <a:r>
              <a:rPr lang="en-US" i="1" dirty="0"/>
              <a:t>AUTOSAR </a:t>
            </a:r>
            <a:r>
              <a:rPr lang="en-US" i="1" dirty="0" smtClean="0"/>
              <a:t>Adaptive</a:t>
            </a:r>
            <a:r>
              <a:rPr lang="sr-Cyrl-RS" dirty="0"/>
              <a:t> </a:t>
            </a:r>
            <a:r>
              <a:rPr lang="sr-Cyrl-RS" dirty="0" smtClean="0"/>
              <a:t>стандарда и платформе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0"/>
            <a:ext cx="5348590" cy="4183299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AUTOSAR </a:t>
            </a:r>
            <a:r>
              <a:rPr lang="en-US" i="1" dirty="0" smtClean="0"/>
              <a:t>Adaptive</a:t>
            </a:r>
            <a:r>
              <a:rPr lang="sr-Cyrl-RS" i="1" dirty="0" smtClean="0"/>
              <a:t> – </a:t>
            </a:r>
            <a:r>
              <a:rPr lang="sr-Cyrl-RS" dirty="0" smtClean="0"/>
              <a:t>нови стандард, започет 2017. године</a:t>
            </a:r>
          </a:p>
          <a:p>
            <a:r>
              <a:rPr lang="sr-Cyrl-RS" dirty="0" smtClean="0"/>
              <a:t>Циљ – подршка платформи велике процесорске моћи</a:t>
            </a:r>
          </a:p>
          <a:p>
            <a:r>
              <a:rPr lang="sr-Cyrl-RS" dirty="0" smtClean="0"/>
              <a:t> Реализација – проширење оперативног система у виду извршног окружења</a:t>
            </a:r>
          </a:p>
          <a:p>
            <a:r>
              <a:rPr lang="sr-Cyrl-RS" dirty="0"/>
              <a:t>Потребан </a:t>
            </a:r>
            <a:r>
              <a:rPr lang="en-US" i="1" dirty="0"/>
              <a:t>POSIX (PSE)</a:t>
            </a:r>
            <a:r>
              <a:rPr lang="en-US" dirty="0"/>
              <a:t> 51</a:t>
            </a:r>
            <a:r>
              <a:rPr lang="sr-Cyrl-RS" dirty="0"/>
              <a:t> оперативни </a:t>
            </a:r>
            <a:r>
              <a:rPr lang="sr-Cyrl-RS" dirty="0" smtClean="0"/>
              <a:t>систем</a:t>
            </a:r>
          </a:p>
          <a:p>
            <a:r>
              <a:rPr lang="sr-Cyrl-RS" dirty="0" smtClean="0"/>
              <a:t>Заснован на сервисно оријентисаној архитектури (</a:t>
            </a:r>
            <a:r>
              <a:rPr lang="en-US" i="1" dirty="0" smtClean="0"/>
              <a:t>SOA</a:t>
            </a:r>
            <a:r>
              <a:rPr lang="sr-Cyrl-RS" i="1" dirty="0" smtClean="0"/>
              <a:t>)</a:t>
            </a:r>
            <a:endParaRPr lang="sr-Latn-RS" i="1" dirty="0" smtClean="0"/>
          </a:p>
          <a:p>
            <a:r>
              <a:rPr lang="sr-Cyrl-RS" dirty="0" smtClean="0"/>
              <a:t>Руковање стањима платформе:</a:t>
            </a:r>
          </a:p>
          <a:p>
            <a:pPr lvl="1"/>
            <a:r>
              <a:rPr lang="en-US" i="1" dirty="0" smtClean="0"/>
              <a:t>Execution Manager(EM)</a:t>
            </a:r>
            <a:endParaRPr lang="sr-Cyrl-RS" dirty="0" smtClean="0"/>
          </a:p>
          <a:p>
            <a:pPr lvl="1"/>
            <a:r>
              <a:rPr lang="en-US" i="1" dirty="0" smtClean="0"/>
              <a:t>State Management(SM)</a:t>
            </a: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69" y="1725849"/>
            <a:ext cx="4962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7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AUTOSAR</a:t>
            </a:r>
            <a:r>
              <a:rPr lang="ru-RU" dirty="0"/>
              <a:t> кроз верзије и платформе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47850"/>
            <a:ext cx="5348590" cy="4183299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EM</a:t>
            </a:r>
            <a:r>
              <a:rPr lang="sr-Cyrl-RS" i="1" dirty="0" smtClean="0"/>
              <a:t> </a:t>
            </a:r>
            <a:r>
              <a:rPr lang="sr-Cyrl-RS" dirty="0" smtClean="0"/>
              <a:t>– покретање адаптивне платформе и апликација</a:t>
            </a:r>
          </a:p>
          <a:p>
            <a:r>
              <a:rPr lang="sr-Cyrl-RS" dirty="0" smtClean="0"/>
              <a:t>Нема функцију распоређивача задатака, ослања се на функционалности </a:t>
            </a:r>
            <a:r>
              <a:rPr lang="en-US" i="1" dirty="0" smtClean="0"/>
              <a:t>OS-a.</a:t>
            </a:r>
            <a:endParaRPr lang="sr-Cyrl-RS" i="1" dirty="0" smtClean="0"/>
          </a:p>
          <a:p>
            <a:r>
              <a:rPr lang="sr-Cyrl-RS" dirty="0" smtClean="0"/>
              <a:t>Ослања се на две датотеке:</a:t>
            </a:r>
          </a:p>
          <a:p>
            <a:pPr lvl="1"/>
            <a:r>
              <a:rPr lang="en-US" i="1" dirty="0" smtClean="0"/>
              <a:t>Machine manifest</a:t>
            </a:r>
          </a:p>
          <a:p>
            <a:pPr lvl="1"/>
            <a:r>
              <a:rPr lang="en-US" i="1" dirty="0" smtClean="0"/>
              <a:t>Execution manifest</a:t>
            </a:r>
          </a:p>
          <a:p>
            <a:r>
              <a:rPr lang="en-US" i="1" dirty="0" smtClean="0"/>
              <a:t>SM </a:t>
            </a:r>
            <a:r>
              <a:rPr lang="en-US" dirty="0" smtClean="0"/>
              <a:t>– </a:t>
            </a:r>
            <a:r>
              <a:rPr lang="sr-Cyrl-RS" dirty="0" smtClean="0"/>
              <a:t>прелажење између стања платформе</a:t>
            </a:r>
          </a:p>
          <a:p>
            <a:r>
              <a:rPr lang="sr-Cyrl-RS" dirty="0" smtClean="0"/>
              <a:t>Стандардом описано како је потребно имплементирати компоненту, крајњи интегратор врши имплементацију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B91-4764-4098-A9EE-EA9330E91630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43" y="3161225"/>
            <a:ext cx="5793513" cy="12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62582B7-6C0C-436F-B6E8-ABD9B8EDA81C}" vid="{7CA24DC4-EBD0-4486-81FD-F6D91A1177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2832</TotalTime>
  <Words>2815</Words>
  <Application>Microsoft Office PowerPoint</Application>
  <PresentationFormat>Widescreen</PresentationFormat>
  <Paragraphs>326</Paragraphs>
  <Slides>41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Реализација софтверске магистрале за дистрибуцију видео сигнала у возилу на „Adaptive AUTOSAR“ платформи </vt:lpstr>
      <vt:lpstr>Садржај</vt:lpstr>
      <vt:lpstr>Увод</vt:lpstr>
      <vt:lpstr>Увод</vt:lpstr>
      <vt:lpstr>AUTOSAR</vt:lpstr>
      <vt:lpstr>AUTOSAR</vt:lpstr>
      <vt:lpstr>AUTOSAR кроз верзије и платформе</vt:lpstr>
      <vt:lpstr>AUTOSAR кроз верзије и платформе</vt:lpstr>
      <vt:lpstr>AUTOSAR кроз верзије и платформе</vt:lpstr>
      <vt:lpstr>AUTOSAR кроз верзије и платформе</vt:lpstr>
      <vt:lpstr>AUTOSAR кроз верзије и платформе</vt:lpstr>
      <vt:lpstr>Mагистрале</vt:lpstr>
      <vt:lpstr>Mагистрале</vt:lpstr>
      <vt:lpstr>Хардверске магистрале</vt:lpstr>
      <vt:lpstr>Софтверске магистрале</vt:lpstr>
      <vt:lpstr>Хардверска платформа – ALPHA AMV</vt:lpstr>
      <vt:lpstr>Хардверска платформа – ALPHA AMV</vt:lpstr>
      <vt:lpstr>Концепт решења</vt:lpstr>
      <vt:lpstr>Концепт решења - Софтверска магистрала за дистрибуцију видео сигнала </vt:lpstr>
      <vt:lpstr>Концепт решења - Софтверска магистрала за дистрибуцију видео сигнала </vt:lpstr>
      <vt:lpstr>Концепт решења - Слој за апстракцију наменске платформе</vt:lpstr>
      <vt:lpstr>Концепт решења - Слој за апстракцију дистрибуције добављеног видео сигнала</vt:lpstr>
      <vt:lpstr>Концепт решења - Слој за информисање о карактеристикама прибављеног видео сигнала</vt:lpstr>
      <vt:lpstr>Верификација и тестирање решења</vt:lpstr>
      <vt:lpstr>Верификација и тестирање решења</vt:lpstr>
      <vt:lpstr>Верификација и тестирање решења</vt:lpstr>
      <vt:lpstr>Верификација и тестирање решења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Тестирање решења -  Преглед потребног времена пропагације фрејма кроз систем</vt:lpstr>
      <vt:lpstr>Верификација решења</vt:lpstr>
      <vt:lpstr>Верификација решења</vt:lpstr>
      <vt:lpstr>Верификација решења</vt:lpstr>
      <vt:lpstr>Верификација решења</vt:lpstr>
      <vt:lpstr>Закључак</vt:lpstr>
      <vt:lpstr>Закључак</vt:lpstr>
      <vt:lpstr>ХВАЛА НА ПАЖЊИ!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Проширење руковаоца животним циклусом апликација у аутомобилу према стандарду AUTOSAR Adaptive</dc:title>
  <dc:creator>Mia Stepanovic</dc:creator>
  <cp:lastModifiedBy>Robert</cp:lastModifiedBy>
  <cp:revision>205</cp:revision>
  <dcterms:created xsi:type="dcterms:W3CDTF">2018-07-11T08:13:07Z</dcterms:created>
  <dcterms:modified xsi:type="dcterms:W3CDTF">2020-06-08T09:26:29Z</dcterms:modified>
</cp:coreProperties>
</file>