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69" r:id="rId19"/>
    <p:sldId id="281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49" autoAdjust="0"/>
  </p:normalViewPr>
  <p:slideViewPr>
    <p:cSldViewPr snapToGrid="0">
      <p:cViewPr varScale="1">
        <p:scale>
          <a:sx n="98" d="100"/>
          <a:sy n="9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18C2-7343-4502-8DBC-BF026141FD57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CBF3-37F0-420D-959A-0BF960019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1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CFD6-3914-43FA-82AE-6C2BCB2F5304}" type="datetime1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ustomShape 2"/>
          <p:cNvSpPr/>
          <p:nvPr userDrawn="1"/>
        </p:nvSpPr>
        <p:spPr>
          <a:xfrm rot="327000">
            <a:off x="3538" y="688282"/>
            <a:ext cx="12038895" cy="107928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119011"/>
            <a:ext cx="822790" cy="8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2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CC82-B1B9-4FA0-8152-83F9205EC05D}" type="datetime1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9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5540-753E-45C0-B9BF-6D0C4961FF7B}" type="datetime1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44-3E58-4F0C-80C7-41BD6C897C65}" type="datetime1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6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AB60-E104-4C26-85F8-BFBAAF410C05}" type="datetime1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4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D567-557C-4499-9E8F-C30ACB70317C}" type="datetime1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9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4387"/>
            <a:ext cx="10515600" cy="107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CED2-3B6D-476F-AB4E-28DD0D82C9EA}" type="datetime1">
              <a:rPr lang="en-GB" smtClean="0"/>
              <a:t>30/05/2020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24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F60D-8E4D-469F-97F8-9F2C592593FA}" type="datetime1">
              <a:rPr lang="en-GB" smtClean="0"/>
              <a:t>30/05/2020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2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E2FF-5053-403D-9275-4E14153D1110}" type="datetime1">
              <a:rPr lang="en-GB" smtClean="0"/>
              <a:t>30/05/2020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71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DD0-3696-40BD-BE2A-05759D46E0E7}" type="datetime1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6DF5-004A-4FE5-B5D3-D22AA8BA7689}" type="datetime1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6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3D76-B2D5-4BE5-8772-D05C92B298FC}" type="datetime1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ustomShape 1"/>
          <p:cNvSpPr/>
          <p:nvPr userDrawn="1"/>
        </p:nvSpPr>
        <p:spPr>
          <a:xfrm>
            <a:off x="0" y="-1"/>
            <a:ext cx="12192000" cy="1590676"/>
          </a:xfrm>
          <a:custGeom>
            <a:avLst/>
            <a:gdLst/>
            <a:ahLst/>
            <a:cxnLst/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15"/>
          <p:cNvPicPr/>
          <p:nvPr userDrawn="1"/>
        </p:nvPicPr>
        <p:blipFill>
          <a:blip r:embed="rId13"/>
          <a:srcRect b="42519"/>
          <a:stretch/>
        </p:blipFill>
        <p:spPr>
          <a:xfrm>
            <a:off x="10992180" y="54985"/>
            <a:ext cx="1079280" cy="620280"/>
          </a:xfrm>
          <a:prstGeom prst="rect">
            <a:avLst/>
          </a:prstGeom>
          <a:ln w="9360"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061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ustomShape 3"/>
          <p:cNvSpPr/>
          <p:nvPr userDrawn="1"/>
        </p:nvSpPr>
        <p:spPr>
          <a:xfrm rot="382187">
            <a:off x="64576" y="878156"/>
            <a:ext cx="12105021" cy="1047924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 userDrawn="1"/>
        </p:nvSpPr>
        <p:spPr>
          <a:xfrm rot="382187">
            <a:off x="58085" y="944755"/>
            <a:ext cx="12105021" cy="104167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 userDrawn="1"/>
        </p:nvSpPr>
        <p:spPr>
          <a:xfrm rot="382187">
            <a:off x="47631" y="1019288"/>
            <a:ext cx="12106452" cy="1051051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 userDrawn="1"/>
        </p:nvSpPr>
        <p:spPr>
          <a:xfrm rot="382187">
            <a:off x="55610" y="962052"/>
            <a:ext cx="12106452" cy="1085797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/>
          <p:cNvSpPr/>
          <p:nvPr userDrawn="1"/>
        </p:nvSpPr>
        <p:spPr>
          <a:xfrm rot="5018244">
            <a:off x="7507108" y="2597238"/>
            <a:ext cx="6938715" cy="1552593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 userDrawn="1"/>
        </p:nvSpPr>
        <p:spPr>
          <a:xfrm rot="5018244">
            <a:off x="7499119" y="2665509"/>
            <a:ext cx="6938715" cy="1543327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5"/>
          <p:cNvSpPr/>
          <p:nvPr userDrawn="1"/>
        </p:nvSpPr>
        <p:spPr>
          <a:xfrm rot="5018244">
            <a:off x="7490835" y="2737608"/>
            <a:ext cx="6939534" cy="1557226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6"/>
          <p:cNvSpPr/>
          <p:nvPr userDrawn="1"/>
        </p:nvSpPr>
        <p:spPr>
          <a:xfrm rot="5018244">
            <a:off x="7507127" y="2671078"/>
            <a:ext cx="6939535" cy="1608705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52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FB1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025" y="2758899"/>
            <a:ext cx="9144000" cy="2387600"/>
          </a:xfrm>
        </p:spPr>
        <p:txBody>
          <a:bodyPr>
            <a:normAutofit/>
          </a:bodyPr>
          <a:lstStyle/>
          <a:p>
            <a:r>
              <a:rPr lang="sr-Cyrl-CS" sz="4000" b="1" dirty="0"/>
              <a:t>Реализација софтверске магистрале за дистрибуцију видео сигнала у возилу на „</a:t>
            </a:r>
            <a:r>
              <a:rPr lang="en-US" sz="4000" b="1" dirty="0"/>
              <a:t>Adaptive AUTOSAR</a:t>
            </a:r>
            <a:r>
              <a:rPr lang="sr-Cyrl-CS" sz="4000" b="1" dirty="0"/>
              <a:t>“ </a:t>
            </a:r>
            <a:r>
              <a:rPr lang="sr-Cyrl-RS" sz="4000" b="1" dirty="0"/>
              <a:t>платформи</a:t>
            </a:r>
            <a:r>
              <a:rPr lang="en-US" sz="4000" dirty="0"/>
              <a:t/>
            </a:r>
            <a:br>
              <a:rPr lang="en-US" sz="4000" dirty="0"/>
            </a:br>
            <a:endParaRPr lang="en-GB" sz="4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23" y="1513625"/>
            <a:ext cx="1515831" cy="1515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1924" y="5616146"/>
            <a:ext cx="24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7030A0"/>
                </a:solidFill>
              </a:rPr>
              <a:t>Аутор: </a:t>
            </a:r>
            <a:r>
              <a:rPr lang="sr-Cyrl-RS" dirty="0" smtClean="0">
                <a:solidFill>
                  <a:srgbClr val="7030A0"/>
                </a:solidFill>
              </a:rPr>
              <a:t>Роберт Шандор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6087" y="5616146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7030A0"/>
                </a:solidFill>
              </a:rPr>
              <a:t>Ментор: Милан Бјелица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Хардверске 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508500"/>
          </a:xfrm>
        </p:spPr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/>
              <a:t>редстављају </a:t>
            </a:r>
            <a:r>
              <a:rPr lang="ru-RU" dirty="0"/>
              <a:t>директну везу између процесора и компоненте која може бити унутрашња или спољна у односу на читав </a:t>
            </a:r>
            <a:r>
              <a:rPr lang="ru-RU" dirty="0"/>
              <a:t>систем</a:t>
            </a:r>
          </a:p>
          <a:p>
            <a:r>
              <a:rPr lang="sr-Cyrl-RS" dirty="0"/>
              <a:t>З</a:t>
            </a:r>
            <a:r>
              <a:rPr lang="sr-Cyrl-RS" dirty="0" smtClean="0"/>
              <a:t>ахтева  </a:t>
            </a:r>
            <a:r>
              <a:rPr lang="sr-Cyrl-RS" dirty="0"/>
              <a:t>постојање </a:t>
            </a:r>
            <a:r>
              <a:rPr lang="sr-Cyrl-RS" dirty="0" smtClean="0"/>
              <a:t>руковаоца</a:t>
            </a:r>
          </a:p>
          <a:p>
            <a:r>
              <a:rPr lang="ru-RU" dirty="0"/>
              <a:t>П</a:t>
            </a:r>
            <a:r>
              <a:rPr lang="ru-RU" dirty="0" smtClean="0"/>
              <a:t>отребно </a:t>
            </a:r>
            <a:r>
              <a:rPr lang="ru-RU" dirty="0"/>
              <a:t>је да </a:t>
            </a:r>
            <a:r>
              <a:rPr lang="ru-RU" dirty="0" smtClean="0"/>
              <a:t>буду стандардизован и да постоји протокол по којем функционише комуникација између страна које учествују у размени информација</a:t>
            </a:r>
            <a:endParaRPr lang="en-US" dirty="0" smtClean="0"/>
          </a:p>
          <a:p>
            <a:r>
              <a:rPr lang="en-US" i="1" dirty="0" smtClean="0"/>
              <a:t>USB</a:t>
            </a:r>
            <a:r>
              <a:rPr lang="sr-Cyrl-RS" i="1" dirty="0" smtClean="0"/>
              <a:t>, </a:t>
            </a:r>
            <a:r>
              <a:rPr lang="en-US" i="1" dirty="0" smtClean="0"/>
              <a:t>PCI</a:t>
            </a:r>
            <a:r>
              <a:rPr lang="sr-Cyrl-RS" i="1" dirty="0" smtClean="0"/>
              <a:t>, </a:t>
            </a:r>
            <a:r>
              <a:rPr lang="en-US" i="1" dirty="0"/>
              <a:t>PCI-</a:t>
            </a:r>
            <a:r>
              <a:rPr lang="sr-Cyrl-RS" i="1" dirty="0"/>
              <a:t>Е </a:t>
            </a:r>
            <a:r>
              <a:rPr lang="sr-Cyrl-RS" i="1" dirty="0" smtClean="0"/>
              <a:t>– </a:t>
            </a:r>
            <a:r>
              <a:rPr lang="sr-Cyrl-RS" dirty="0" smtClean="0"/>
              <a:t>стандардизоване магистрале за преношење података великом брзином у персоналним рачунарима</a:t>
            </a:r>
          </a:p>
          <a:p>
            <a:r>
              <a:rPr lang="en-US" i="1" dirty="0" smtClean="0"/>
              <a:t>CAN</a:t>
            </a:r>
            <a:r>
              <a:rPr lang="sr-Cyrl-RS" i="1" dirty="0" smtClean="0"/>
              <a:t>, </a:t>
            </a:r>
            <a:r>
              <a:rPr lang="en-US" i="1" dirty="0"/>
              <a:t>LIN </a:t>
            </a:r>
            <a:r>
              <a:rPr lang="sr-Cyrl-RS" i="1" dirty="0" smtClean="0"/>
              <a:t>- </a:t>
            </a:r>
            <a:r>
              <a:rPr lang="sr-Cyrl-RS" dirty="0"/>
              <a:t>стандардизоване магистрале за преношење података </a:t>
            </a:r>
            <a:r>
              <a:rPr lang="sr-Cyrl-RS" dirty="0" smtClean="0"/>
              <a:t>на наменским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Софтверске 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dirty="0" smtClean="0"/>
              <a:t>Представљају </a:t>
            </a:r>
            <a:r>
              <a:rPr lang="sr-Cyrl-RS" dirty="0"/>
              <a:t>начин на који се остварује међупроцесна комуникација (енг. </a:t>
            </a:r>
            <a:r>
              <a:rPr lang="en-US" i="1" dirty="0" smtClean="0"/>
              <a:t>IPC</a:t>
            </a:r>
            <a:r>
              <a:rPr lang="en-US" dirty="0" smtClean="0"/>
              <a:t>)</a:t>
            </a:r>
            <a:endParaRPr lang="sr-Cyrl-RS" dirty="0" smtClean="0"/>
          </a:p>
          <a:p>
            <a:r>
              <a:rPr lang="ru-RU" dirty="0" smtClean="0"/>
              <a:t>Не </a:t>
            </a:r>
            <a:r>
              <a:rPr lang="ru-RU" dirty="0"/>
              <a:t>морају поседовати посебан физички </a:t>
            </a:r>
            <a:r>
              <a:rPr lang="ru-RU" dirty="0" smtClean="0"/>
              <a:t>медијум</a:t>
            </a:r>
          </a:p>
          <a:p>
            <a:r>
              <a:rPr lang="ru-RU" dirty="0" smtClean="0"/>
              <a:t>Потребно </a:t>
            </a:r>
            <a:r>
              <a:rPr lang="ru-RU" dirty="0"/>
              <a:t>је да постоји установљени протокол у комуникацији између пријемне и предајне </a:t>
            </a:r>
            <a:r>
              <a:rPr lang="ru-RU" dirty="0" smtClean="0"/>
              <a:t>стране</a:t>
            </a:r>
          </a:p>
          <a:p>
            <a:r>
              <a:rPr lang="en-US" i="1" dirty="0" smtClean="0"/>
              <a:t>Linux</a:t>
            </a:r>
            <a:r>
              <a:rPr lang="en-US" dirty="0" smtClean="0"/>
              <a:t> </a:t>
            </a:r>
            <a:r>
              <a:rPr lang="sr-Cyrl-RS" dirty="0" smtClean="0"/>
              <a:t>оперативни систем нуди механизмен попут:</a:t>
            </a:r>
          </a:p>
          <a:p>
            <a:pPr lvl="1"/>
            <a:r>
              <a:rPr lang="en-US" i="1" dirty="0" smtClean="0"/>
              <a:t>D-bus</a:t>
            </a:r>
            <a:r>
              <a:rPr lang="sr-Cyrl-RS" i="1" dirty="0" smtClean="0"/>
              <a:t> – </a:t>
            </a:r>
            <a:r>
              <a:rPr lang="sr-Cyrl-RS" dirty="0" smtClean="0"/>
              <a:t>софтверска магистрала за размену порука</a:t>
            </a:r>
          </a:p>
          <a:p>
            <a:pPr lvl="1"/>
            <a:r>
              <a:rPr lang="en-US" i="1" dirty="0" smtClean="0"/>
              <a:t>Pipes</a:t>
            </a:r>
            <a:r>
              <a:rPr lang="sr-Cyrl-RS" dirty="0"/>
              <a:t> </a:t>
            </a:r>
            <a:r>
              <a:rPr lang="sr-Cyrl-RS" i="1" dirty="0" smtClean="0"/>
              <a:t>– </a:t>
            </a:r>
            <a:r>
              <a:rPr lang="sr-Cyrl-RS" dirty="0" smtClean="0"/>
              <a:t>проточна обрада</a:t>
            </a:r>
          </a:p>
          <a:p>
            <a:r>
              <a:rPr lang="sr-Cyrl-RS" dirty="0" smtClean="0"/>
              <a:t>Употреба дељене меморије (</a:t>
            </a:r>
            <a:r>
              <a:rPr lang="en-US" i="1" dirty="0" err="1" smtClean="0"/>
              <a:t>shmem</a:t>
            </a:r>
            <a:r>
              <a:rPr lang="en-US" dirty="0" smtClean="0"/>
              <a:t>)</a:t>
            </a:r>
            <a:r>
              <a:rPr lang="sr-Cyrl-RS" dirty="0" smtClean="0"/>
              <a:t> и других комуникационих протокола такође представља својеврстан вид софтверске магистрале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1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Хардверска платформа – </a:t>
            </a:r>
            <a:r>
              <a:rPr lang="en-US" i="1" dirty="0"/>
              <a:t>ALPHA </a:t>
            </a:r>
            <a:r>
              <a:rPr lang="en-US" i="1" dirty="0" smtClean="0"/>
              <a:t>AMV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sr-Cyrl-RS" dirty="0"/>
              <a:t>З</a:t>
            </a:r>
            <a:r>
              <a:rPr lang="ru-RU" dirty="0" smtClean="0"/>
              <a:t>аснована </a:t>
            </a:r>
            <a:r>
              <a:rPr lang="ru-RU" dirty="0"/>
              <a:t>је на систему на чипу (енг. </a:t>
            </a:r>
            <a:r>
              <a:rPr lang="ru-RU" i="1" dirty="0"/>
              <a:t>SoC</a:t>
            </a:r>
            <a:r>
              <a:rPr lang="ru-RU" dirty="0"/>
              <a:t>) </a:t>
            </a:r>
            <a:r>
              <a:rPr lang="ru-RU" i="1" dirty="0" smtClean="0"/>
              <a:t>TDA2x</a:t>
            </a:r>
          </a:p>
          <a:p>
            <a:r>
              <a:rPr lang="ru-RU" dirty="0" smtClean="0"/>
              <a:t>Подржава </a:t>
            </a:r>
            <a:r>
              <a:rPr lang="en-US" i="1" dirty="0" smtClean="0"/>
              <a:t>PSE51</a:t>
            </a:r>
            <a:r>
              <a:rPr lang="en-US" dirty="0" smtClean="0"/>
              <a:t> </a:t>
            </a:r>
            <a:r>
              <a:rPr lang="sr-Cyrl-RS" dirty="0" smtClean="0"/>
              <a:t>оперативне системе</a:t>
            </a:r>
            <a:endParaRPr lang="ru-RU" i="1" dirty="0" smtClean="0"/>
          </a:p>
          <a:p>
            <a:r>
              <a:rPr lang="ru-RU" dirty="0" smtClean="0"/>
              <a:t>Платформа </a:t>
            </a:r>
            <a:r>
              <a:rPr lang="ru-RU" dirty="0"/>
              <a:t>поседује три оваква чипа </a:t>
            </a:r>
            <a:r>
              <a:rPr lang="ru-RU" dirty="0" smtClean="0"/>
              <a:t>са више процесорских компоненти:</a:t>
            </a:r>
          </a:p>
          <a:p>
            <a:pPr lvl="1"/>
            <a:r>
              <a:rPr lang="en-US" i="1" dirty="0"/>
              <a:t>2 x ARM Cortex A15 @ </a:t>
            </a:r>
            <a:r>
              <a:rPr lang="en-US" i="1" dirty="0" smtClean="0"/>
              <a:t>1176MHz</a:t>
            </a:r>
            <a:endParaRPr lang="en-US" i="1" dirty="0"/>
          </a:p>
          <a:p>
            <a:pPr lvl="1"/>
            <a:r>
              <a:rPr lang="en-US" i="1" dirty="0" smtClean="0"/>
              <a:t>2 </a:t>
            </a:r>
            <a:r>
              <a:rPr lang="en-US" i="1" dirty="0"/>
              <a:t>x Dual core ARM Cortex M4 @ </a:t>
            </a:r>
            <a:r>
              <a:rPr lang="en-US" i="1" dirty="0" smtClean="0"/>
              <a:t>220MHz</a:t>
            </a:r>
            <a:endParaRPr lang="en-US" i="1" dirty="0"/>
          </a:p>
          <a:p>
            <a:pPr lvl="1"/>
            <a:r>
              <a:rPr lang="en-US" i="1" dirty="0" smtClean="0"/>
              <a:t>2 </a:t>
            </a:r>
            <a:r>
              <a:rPr lang="en-US" i="1" dirty="0"/>
              <a:t>x DSP C66x @ </a:t>
            </a:r>
            <a:r>
              <a:rPr lang="en-US" i="1" dirty="0" smtClean="0"/>
              <a:t>750MHz</a:t>
            </a:r>
            <a:endParaRPr lang="en-US" i="1" dirty="0"/>
          </a:p>
          <a:p>
            <a:pPr lvl="1"/>
            <a:r>
              <a:rPr lang="en-US" i="1" dirty="0" smtClean="0"/>
              <a:t>IVA </a:t>
            </a:r>
            <a:r>
              <a:rPr lang="en-US" i="1" dirty="0"/>
              <a:t>HD </a:t>
            </a:r>
            <a:r>
              <a:rPr lang="en-US" i="1" dirty="0" smtClean="0"/>
              <a:t>Coprocessor</a:t>
            </a:r>
            <a:endParaRPr lang="en-US" i="1" dirty="0"/>
          </a:p>
          <a:p>
            <a:pPr lvl="1"/>
            <a:r>
              <a:rPr lang="en-US" i="1" dirty="0" smtClean="0"/>
              <a:t>4 </a:t>
            </a:r>
            <a:r>
              <a:rPr lang="en-US" i="1" dirty="0"/>
              <a:t>x EVE Analytic </a:t>
            </a:r>
            <a:r>
              <a:rPr lang="en-US" i="1" dirty="0" smtClean="0"/>
              <a:t>Processor</a:t>
            </a:r>
            <a:endParaRPr lang="en-US" i="1" dirty="0"/>
          </a:p>
          <a:p>
            <a:pPr lvl="1"/>
            <a:r>
              <a:rPr lang="en-US" i="1" dirty="0" smtClean="0"/>
              <a:t>GPU </a:t>
            </a:r>
            <a:r>
              <a:rPr lang="en-US" i="1" dirty="0"/>
              <a:t>SGX544 @ </a:t>
            </a:r>
            <a:r>
              <a:rPr lang="en-US" i="1" dirty="0" smtClean="0"/>
              <a:t>560MHz</a:t>
            </a:r>
            <a:endParaRPr lang="sr-Cyrl-RS" i="1" dirty="0" smtClean="0"/>
          </a:p>
          <a:p>
            <a:r>
              <a:rPr lang="ru-RU" dirty="0" smtClean="0"/>
              <a:t>Софтверска подршка на платформи -</a:t>
            </a:r>
            <a:r>
              <a:rPr lang="ru-RU" i="1" dirty="0" smtClean="0"/>
              <a:t>Vision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Концепт </a:t>
            </a:r>
            <a:r>
              <a:rPr lang="sr-Cyrl-RS" dirty="0" smtClean="0"/>
              <a:t>решења - </a:t>
            </a:r>
            <a:r>
              <a:rPr lang="ru-RU" dirty="0"/>
              <a:t>Софтверска магистрала за дистрибуцију видео сигнала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Основна </a:t>
            </a:r>
            <a:r>
              <a:rPr lang="sr-Cyrl-RS" dirty="0" smtClean="0"/>
              <a:t>идеја - </a:t>
            </a:r>
            <a:r>
              <a:rPr lang="sr-Cyrl-RS" dirty="0"/>
              <a:t>олакшавање и апстракција достављања видео садржаја крајњем кориснику, тј. апликацији која врши манипулацију истог </a:t>
            </a:r>
            <a:endParaRPr lang="sr-Cyrl-RS" dirty="0" smtClean="0"/>
          </a:p>
          <a:p>
            <a:r>
              <a:rPr lang="sr-Cyrl-RS" dirty="0" smtClean="0"/>
              <a:t>Задаци: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онемогућавање </a:t>
            </a:r>
            <a:r>
              <a:rPr lang="ru-RU" dirty="0"/>
              <a:t>недозвољеног приступа одређеним сегментима меморије 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онемогућавање преписивања </a:t>
            </a:r>
            <a:r>
              <a:rPr lang="ru-RU" dirty="0"/>
              <a:t>оригиналних података, подацима из једне од апликација која обрађује добављени видео </a:t>
            </a:r>
            <a:r>
              <a:rPr lang="ru-RU" dirty="0" smtClean="0"/>
              <a:t>сигнал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једноставан и безбедан приступ потребним информацијама - </a:t>
            </a:r>
            <a:r>
              <a:rPr lang="ru-RU" dirty="0"/>
              <a:t>лишила потребе познавања детаља хардверске платформе на </a:t>
            </a:r>
            <a:r>
              <a:rPr lang="sr-Cyrl-RS" dirty="0"/>
              <a:t>којој се извршава </a:t>
            </a:r>
            <a:r>
              <a:rPr lang="sr-Cyrl-RS" dirty="0" smtClean="0"/>
              <a:t>алгоритам.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Концепт </a:t>
            </a:r>
            <a:r>
              <a:rPr lang="sr-Cyrl-RS" dirty="0" smtClean="0"/>
              <a:t>решења - </a:t>
            </a:r>
            <a:r>
              <a:rPr lang="ru-RU" dirty="0"/>
              <a:t>Софтверска магистрала за дистрибуцију видео сигнала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6992566" cy="4173572"/>
          </a:xfrm>
        </p:spPr>
        <p:txBody>
          <a:bodyPr>
            <a:normAutofit/>
          </a:bodyPr>
          <a:lstStyle/>
          <a:p>
            <a:endParaRPr lang="sr-Cyrl-RS" dirty="0" smtClean="0"/>
          </a:p>
          <a:p>
            <a:endParaRPr lang="sr-Cyrl-RS" dirty="0"/>
          </a:p>
          <a:p>
            <a:r>
              <a:rPr lang="sr-Cyrl-RS" dirty="0" smtClean="0"/>
              <a:t>Слојевита архитектура решења: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апстракцију наменске </a:t>
            </a:r>
            <a:r>
              <a:rPr lang="ru-RU" dirty="0" smtClean="0"/>
              <a:t>платформе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апстракцију дистрибуције добављеног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информисање о карактеристикама прибављеног видео </a:t>
            </a:r>
            <a:r>
              <a:rPr lang="ru-RU" dirty="0" smtClean="0"/>
              <a:t>сигнала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36" y="1661024"/>
            <a:ext cx="24860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апстракцију наменске </a:t>
            </a:r>
            <a:r>
              <a:rPr lang="ru-RU" dirty="0" smtClean="0"/>
              <a:t>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1"/>
            <a:ext cx="5416685" cy="408602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Сакрива </a:t>
            </a:r>
            <a:r>
              <a:rPr lang="ru-RU" dirty="0"/>
              <a:t>процес иницијализације хардверске платформе, затим конфигурације камера и других потребних модула </a:t>
            </a:r>
            <a:r>
              <a:rPr lang="ru-RU" dirty="0" smtClean="0"/>
              <a:t>платформе</a:t>
            </a:r>
          </a:p>
          <a:p>
            <a:r>
              <a:rPr lang="ru-RU" dirty="0"/>
              <a:t>П</a:t>
            </a:r>
            <a:r>
              <a:rPr lang="ru-RU" dirty="0" smtClean="0"/>
              <a:t>остиже се </a:t>
            </a:r>
            <a:r>
              <a:rPr lang="ru-RU" dirty="0"/>
              <a:t>апстракција складиштења видео сигнала и његовог достављања до чипа који врши обраду, односно приказује видео сигнал на одговарајућем излазу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55" y="1662422"/>
            <a:ext cx="3881690" cy="44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апстракцију дистрибуције добављеног видео сигнала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1"/>
            <a:ext cx="5212403" cy="40082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ru-RU" dirty="0"/>
              <a:t>потпуности независан од хардверске платформе на којој се </a:t>
            </a:r>
            <a:r>
              <a:rPr lang="ru-RU" dirty="0" smtClean="0"/>
              <a:t>извршава</a:t>
            </a:r>
          </a:p>
          <a:p>
            <a:r>
              <a:rPr lang="ru-RU" dirty="0" smtClean="0"/>
              <a:t>Ослања се </a:t>
            </a:r>
            <a:r>
              <a:rPr lang="ru-RU" dirty="0"/>
              <a:t>на функционалности </a:t>
            </a:r>
            <a:r>
              <a:rPr lang="ru-RU" i="1" dirty="0"/>
              <a:t>Linux </a:t>
            </a:r>
            <a:r>
              <a:rPr lang="ru-RU" dirty="0"/>
              <a:t>оперативног система, за који је </a:t>
            </a:r>
            <a:r>
              <a:rPr lang="ru-RU" dirty="0" smtClean="0"/>
              <a:t>развијан</a:t>
            </a:r>
            <a:endParaRPr lang="ru-RU" dirty="0"/>
          </a:p>
          <a:p>
            <a:r>
              <a:rPr lang="ru-RU" dirty="0" smtClean="0"/>
              <a:t>Двојака функција: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Пропагира </a:t>
            </a:r>
            <a:r>
              <a:rPr lang="ru-RU" dirty="0"/>
              <a:t>информације о сигналу са камера до последњег слоја софтверске </a:t>
            </a:r>
            <a:r>
              <a:rPr lang="ru-RU" dirty="0" smtClean="0"/>
              <a:t>магистрале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Дистрибуција </a:t>
            </a:r>
            <a:r>
              <a:rPr lang="ru-RU" dirty="0"/>
              <a:t>видео сигнала, како до удаљених платформи, тако и у оквиру локалне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04" y="2194223"/>
            <a:ext cx="4756825" cy="32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информисање о карактеристикама прибављеног видео сигнала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5397230" cy="426111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Задужен </a:t>
            </a:r>
            <a:r>
              <a:rPr lang="ru-RU" dirty="0"/>
              <a:t>је достављање квалитативних информација о самом сигналу апликацији која врши обраду видео </a:t>
            </a:r>
            <a:r>
              <a:rPr lang="ru-RU" dirty="0" smtClean="0"/>
              <a:t>сигнала.</a:t>
            </a:r>
          </a:p>
          <a:p>
            <a:r>
              <a:rPr lang="sr-Cyrl-RS" dirty="0" smtClean="0"/>
              <a:t>Интегрисан </a:t>
            </a:r>
            <a:r>
              <a:rPr lang="sr-Cyrl-RS" dirty="0"/>
              <a:t>у адаптивну </a:t>
            </a:r>
            <a:r>
              <a:rPr lang="sr-Cyrl-RS" dirty="0" smtClean="0"/>
              <a:t>платформу</a:t>
            </a:r>
          </a:p>
          <a:p>
            <a:r>
              <a:rPr lang="ru-RU" dirty="0" smtClean="0"/>
              <a:t>Улога овог </a:t>
            </a:r>
            <a:r>
              <a:rPr lang="ru-RU" dirty="0"/>
              <a:t>слоја софтверске </a:t>
            </a:r>
            <a:r>
              <a:rPr lang="ru-RU" dirty="0" smtClean="0"/>
              <a:t>магистрале: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Покретање слоја за апстракцију хардверске </a:t>
            </a:r>
            <a:r>
              <a:rPr lang="ru-RU" dirty="0" smtClean="0"/>
              <a:t>платформе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Покретање </a:t>
            </a:r>
            <a:r>
              <a:rPr lang="ru-RU" dirty="0"/>
              <a:t>слоја за дистрибуцију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Информисање </a:t>
            </a:r>
            <a:r>
              <a:rPr lang="ru-RU" dirty="0"/>
              <a:t>апликација које врше обраду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07" y="1629046"/>
            <a:ext cx="3430797" cy="46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Тестирање </a:t>
            </a:r>
            <a:r>
              <a:rPr lang="sr-Cyrl-RS" dirty="0"/>
              <a:t>решења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Тест предложеног решења софтверске магистрале покрива: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Преглед </a:t>
            </a:r>
            <a:r>
              <a:rPr lang="ru-RU" dirty="0"/>
              <a:t>потребног времена пропагације фрејма кроз систем 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Приказ брзине </a:t>
            </a:r>
            <a:r>
              <a:rPr lang="ru-RU" dirty="0"/>
              <a:t>добављања </a:t>
            </a:r>
            <a:r>
              <a:rPr lang="ru-RU" dirty="0" smtClean="0"/>
              <a:t>фрејмова: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магистрала коришћена за </a:t>
            </a:r>
            <a:r>
              <a:rPr lang="ru-RU" dirty="0"/>
              <a:t>достављање фрејмова до апликација која се извршава на истој платформи на којој се извршава и софтверска </a:t>
            </a:r>
            <a:r>
              <a:rPr lang="ru-RU" dirty="0" smtClean="0"/>
              <a:t>магистрала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магистрала коришћена за достављање фрејмова </a:t>
            </a:r>
            <a:r>
              <a:rPr lang="ru-RU" dirty="0" smtClean="0"/>
              <a:t>до </a:t>
            </a:r>
            <a:r>
              <a:rPr lang="ru-RU" dirty="0"/>
              <a:t>апликације која се извршава на удаљеној платформи 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Употребе </a:t>
            </a:r>
            <a:r>
              <a:rPr lang="ru-RU" dirty="0"/>
              <a:t>камера сервиса за потребе информативне </a:t>
            </a:r>
            <a:r>
              <a:rPr lang="ru-RU" i="1" dirty="0"/>
              <a:t>ADAS </a:t>
            </a:r>
            <a:r>
              <a:rPr lang="ru-RU" dirty="0"/>
              <a:t>апликације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</a:t>
            </a:r>
            <a:r>
              <a:rPr lang="sr-Cyrl-RS" dirty="0" smtClean="0"/>
              <a:t>решења -  </a:t>
            </a:r>
            <a:r>
              <a:rPr lang="ru-RU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Увод</a:t>
            </a:r>
          </a:p>
          <a:p>
            <a:r>
              <a:rPr lang="en-US" i="1" dirty="0" smtClean="0"/>
              <a:t>AUTOSAR</a:t>
            </a:r>
            <a:endParaRPr lang="sr-Cyrl-RS" i="1" dirty="0" smtClean="0"/>
          </a:p>
          <a:p>
            <a:pPr lvl="1"/>
            <a:r>
              <a:rPr lang="en-US" i="1" dirty="0" smtClean="0"/>
              <a:t>AUTOSAR</a:t>
            </a:r>
            <a:r>
              <a:rPr lang="sr-Cyrl-RS" i="1" dirty="0" smtClean="0"/>
              <a:t> </a:t>
            </a:r>
            <a:r>
              <a:rPr lang="sr-Cyrl-RS" dirty="0" smtClean="0"/>
              <a:t>кроз верзије и платформе</a:t>
            </a:r>
          </a:p>
          <a:p>
            <a:pPr lvl="2"/>
            <a:r>
              <a:rPr lang="en-US" i="1" dirty="0" smtClean="0"/>
              <a:t>AUTOSAR</a:t>
            </a:r>
            <a:r>
              <a:rPr lang="sr-Cyrl-RS" i="1" dirty="0" smtClean="0"/>
              <a:t> </a:t>
            </a:r>
            <a:r>
              <a:rPr lang="en-US" i="1" dirty="0" smtClean="0"/>
              <a:t>(Classic)</a:t>
            </a:r>
          </a:p>
          <a:p>
            <a:pPr lvl="2"/>
            <a:r>
              <a:rPr lang="en-US" i="1" dirty="0" smtClean="0"/>
              <a:t>AUTOSAR Adaptive</a:t>
            </a:r>
            <a:endParaRPr lang="sr-Cyrl-RS" dirty="0" smtClean="0"/>
          </a:p>
          <a:p>
            <a:r>
              <a:rPr lang="sr-Cyrl-RS" dirty="0" smtClean="0"/>
              <a:t>Појам магистрале</a:t>
            </a:r>
          </a:p>
          <a:p>
            <a:pPr lvl="1"/>
            <a:r>
              <a:rPr lang="sr-Cyrl-RS" dirty="0" smtClean="0"/>
              <a:t>Хардверска</a:t>
            </a:r>
          </a:p>
          <a:p>
            <a:pPr lvl="1"/>
            <a:r>
              <a:rPr lang="sr-Cyrl-RS" dirty="0" smtClean="0"/>
              <a:t>Софтверска</a:t>
            </a:r>
          </a:p>
          <a:p>
            <a:r>
              <a:rPr lang="sr-Cyrl-RS" dirty="0" smtClean="0"/>
              <a:t>Хардверска платформа – </a:t>
            </a:r>
            <a:r>
              <a:rPr lang="en-US" i="1" dirty="0" smtClean="0"/>
              <a:t>ALPHA AMV</a:t>
            </a:r>
            <a:endParaRPr lang="sr-Cyrl-RS" i="1" dirty="0" smtClean="0"/>
          </a:p>
          <a:p>
            <a:r>
              <a:rPr lang="sr-Cyrl-RS" dirty="0" smtClean="0"/>
              <a:t>Концепт решења</a:t>
            </a:r>
          </a:p>
          <a:p>
            <a:r>
              <a:rPr lang="sr-Cyrl-RS" dirty="0" smtClean="0"/>
              <a:t>Тестирање решења</a:t>
            </a:r>
          </a:p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5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82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0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14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4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76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94115" cy="4351338"/>
          </a:xfrm>
        </p:spPr>
        <p:txBody>
          <a:bodyPr>
            <a:normAutofit/>
          </a:bodyPr>
          <a:lstStyle/>
          <a:p>
            <a:r>
              <a:rPr lang="sr-Cyrl-RS" dirty="0" smtClean="0"/>
              <a:t>Аутономна вожња - возила се ослањају на </a:t>
            </a:r>
            <a:r>
              <a:rPr lang="en-US" i="1" dirty="0" smtClean="0"/>
              <a:t>ADAS</a:t>
            </a:r>
            <a:r>
              <a:rPr lang="en-US" dirty="0" smtClean="0"/>
              <a:t> </a:t>
            </a:r>
            <a:r>
              <a:rPr lang="sr-Cyrl-RS" dirty="0" smtClean="0"/>
              <a:t>алгоритме, сензоре високе резолуције и наменске системе високих перформанси</a:t>
            </a:r>
          </a:p>
          <a:p>
            <a:r>
              <a:rPr lang="en-US" i="1" dirty="0"/>
              <a:t>ADAS</a:t>
            </a:r>
            <a:r>
              <a:rPr lang="en-US" dirty="0"/>
              <a:t> </a:t>
            </a:r>
            <a:r>
              <a:rPr lang="sr-Cyrl-RS" dirty="0" smtClean="0"/>
              <a:t>алгоритми – информативни и безбедносни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46" y="1847850"/>
            <a:ext cx="6230892" cy="40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r-Cyrl-RS" dirty="0"/>
          </a:p>
          <a:p>
            <a:r>
              <a:rPr lang="sr-Cyrl-RS" dirty="0"/>
              <a:t>Сензори високе резолуције – прикупљају податке из околине возила како би створили веродостојну слику његовог </a:t>
            </a:r>
            <a:r>
              <a:rPr lang="sr-Cyrl-RS" dirty="0" smtClean="0"/>
              <a:t>окружења</a:t>
            </a:r>
            <a:endParaRPr lang="sr-Cyrl-RS" dirty="0"/>
          </a:p>
          <a:p>
            <a:r>
              <a:rPr lang="sr-Cyrl-RS" dirty="0"/>
              <a:t>Наменске платформе високих перформанси - основа за брзо и безбедно извршавање </a:t>
            </a:r>
            <a:r>
              <a:rPr lang="en-US" i="1" dirty="0"/>
              <a:t>ADAS</a:t>
            </a:r>
            <a:r>
              <a:rPr lang="en-US" dirty="0"/>
              <a:t> </a:t>
            </a:r>
            <a:r>
              <a:rPr lang="sr-Cyrl-RS" dirty="0" smtClean="0"/>
              <a:t>алгоритама</a:t>
            </a:r>
          </a:p>
          <a:p>
            <a:r>
              <a:rPr lang="sr-Cyrl-RS" b="1" dirty="0" smtClean="0"/>
              <a:t>Проблем</a:t>
            </a:r>
            <a:r>
              <a:rPr lang="sr-Cyrl-RS" dirty="0" smtClean="0"/>
              <a:t> </a:t>
            </a:r>
            <a:r>
              <a:rPr lang="sr-Cyrl-RS" dirty="0"/>
              <a:t>– тренутно не постојећа стандардизација начина руковања подацима прикупљених са сензора високе резолуције који се обрађујуј на платформама високих </a:t>
            </a:r>
            <a:r>
              <a:rPr lang="sr-Cyrl-RS" dirty="0" smtClean="0"/>
              <a:t>перформанси</a:t>
            </a:r>
          </a:p>
          <a:p>
            <a:r>
              <a:rPr lang="sr-Cyrl-RS" b="1" dirty="0" smtClean="0"/>
              <a:t>Предлог решења</a:t>
            </a:r>
            <a:r>
              <a:rPr lang="sr-Cyrl-RS" dirty="0" smtClean="0"/>
              <a:t> – Софтверска магистрала за приступ подацима прикупљених сензорима</a:t>
            </a:r>
            <a:endParaRPr lang="sr-Cyrl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AUTOSAR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187" y="1847850"/>
            <a:ext cx="5337243" cy="4134661"/>
          </a:xfrm>
        </p:spPr>
        <p:txBody>
          <a:bodyPr/>
          <a:lstStyle/>
          <a:p>
            <a:r>
              <a:rPr lang="sr-Cyrl-RS" dirty="0" smtClean="0"/>
              <a:t>Конзорцијум сачињен од великог броја произвођача возила и опреме за возила.</a:t>
            </a:r>
            <a:endParaRPr lang="en-US" dirty="0" smtClean="0"/>
          </a:p>
          <a:p>
            <a:r>
              <a:rPr lang="sr-Cyrl-RS" dirty="0" smtClean="0"/>
              <a:t>Творци 2 стандарда, тј. две платформе</a:t>
            </a:r>
          </a:p>
          <a:p>
            <a:r>
              <a:rPr lang="en-US" i="1" dirty="0"/>
              <a:t>AUTOSAR (Classic</a:t>
            </a:r>
            <a:r>
              <a:rPr lang="en-US" i="1" dirty="0" smtClean="0"/>
              <a:t>)</a:t>
            </a:r>
            <a:endParaRPr lang="sr-Cyrl-RS" i="1" dirty="0" smtClean="0"/>
          </a:p>
          <a:p>
            <a:r>
              <a:rPr lang="en-US" i="1" dirty="0" smtClean="0"/>
              <a:t>AUTOSAR </a:t>
            </a:r>
            <a:r>
              <a:rPr lang="en-US" i="1" dirty="0"/>
              <a:t>Adaptive</a:t>
            </a:r>
          </a:p>
          <a:p>
            <a:endParaRPr lang="sr-Cyrl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34" y="1847850"/>
            <a:ext cx="60293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</a:t>
            </a:r>
            <a:r>
              <a:rPr lang="ru-RU" dirty="0" smtClean="0"/>
              <a:t>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AUTOSAR </a:t>
            </a:r>
            <a:r>
              <a:rPr lang="en-US" i="1" dirty="0"/>
              <a:t>(Classic</a:t>
            </a:r>
            <a:r>
              <a:rPr lang="en-US" i="1" dirty="0" smtClean="0"/>
              <a:t>)</a:t>
            </a:r>
            <a:r>
              <a:rPr lang="sr-Cyrl-RS" dirty="0" smtClean="0"/>
              <a:t>  - стваран као стандард за микроконтролере и управљачке јединице које имају ограничене ресурсе</a:t>
            </a:r>
          </a:p>
          <a:p>
            <a:r>
              <a:rPr lang="sr-Cyrl-RS" dirty="0" smtClean="0"/>
              <a:t>Скуп функционалности ограничен:</a:t>
            </a:r>
          </a:p>
          <a:p>
            <a:pPr lvl="1"/>
            <a:r>
              <a:rPr lang="sr-Cyrl-RS" dirty="0" smtClean="0"/>
              <a:t>Контрола осталих платформи у возилу</a:t>
            </a:r>
          </a:p>
          <a:p>
            <a:pPr lvl="1"/>
            <a:r>
              <a:rPr lang="sr-Cyrl-RS" dirty="0" smtClean="0"/>
              <a:t>Руковање системима за управљање у возилу</a:t>
            </a:r>
          </a:p>
          <a:p>
            <a:r>
              <a:rPr lang="sr-Cyrl-RS" dirty="0" smtClean="0"/>
              <a:t>Рад платформи заснованих на овом систему је поуздан, међутим не подржава системе велике процесорксе моћи</a:t>
            </a:r>
          </a:p>
          <a:p>
            <a:r>
              <a:rPr lang="sr-Cyrl-RS" dirty="0" smtClean="0"/>
              <a:t>Последица – развој </a:t>
            </a:r>
            <a:r>
              <a:rPr lang="en-US" i="1" dirty="0"/>
              <a:t>AUTOSAR </a:t>
            </a:r>
            <a:r>
              <a:rPr lang="en-US" i="1" dirty="0" smtClean="0"/>
              <a:t>Adaptive</a:t>
            </a:r>
            <a:r>
              <a:rPr lang="sr-Cyrl-RS" dirty="0"/>
              <a:t> </a:t>
            </a:r>
            <a:r>
              <a:rPr lang="sr-Cyrl-RS" dirty="0" smtClean="0"/>
              <a:t>стандарда и платформе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9881681" cy="4601588"/>
          </a:xfrm>
        </p:spPr>
        <p:txBody>
          <a:bodyPr/>
          <a:lstStyle/>
          <a:p>
            <a:r>
              <a:rPr lang="en-US" i="1" dirty="0"/>
              <a:t>AUTOSAR </a:t>
            </a:r>
            <a:r>
              <a:rPr lang="en-US" i="1" dirty="0" smtClean="0"/>
              <a:t>Adaptive</a:t>
            </a:r>
            <a:r>
              <a:rPr lang="sr-Cyrl-RS" i="1" dirty="0" smtClean="0"/>
              <a:t> – </a:t>
            </a:r>
            <a:r>
              <a:rPr lang="sr-Cyrl-RS" dirty="0" smtClean="0"/>
              <a:t>нови стандард, започет 2017. године</a:t>
            </a:r>
          </a:p>
          <a:p>
            <a:r>
              <a:rPr lang="sr-Cyrl-RS" dirty="0" smtClean="0"/>
              <a:t>Циљ – подршка платформи велике процесорске моћи</a:t>
            </a:r>
          </a:p>
          <a:p>
            <a:r>
              <a:rPr lang="sr-Cyrl-RS" dirty="0" smtClean="0"/>
              <a:t> Реализација – проширење оперативног система у виду извршног окружења</a:t>
            </a:r>
          </a:p>
          <a:p>
            <a:r>
              <a:rPr lang="sr-Cyrl-RS" dirty="0" smtClean="0"/>
              <a:t>Засниван на сервисно оријентисаној архитектури (</a:t>
            </a:r>
            <a:r>
              <a:rPr lang="en-US" i="1" dirty="0" smtClean="0"/>
              <a:t>SOA</a:t>
            </a:r>
            <a:r>
              <a:rPr lang="sr-Cyrl-RS" i="1" dirty="0" smtClean="0"/>
              <a:t>)</a:t>
            </a:r>
            <a:endParaRPr lang="sr-Cyrl-RS" dirty="0" smtClean="0"/>
          </a:p>
          <a:p>
            <a:r>
              <a:rPr lang="sr-Cyrl-RS" dirty="0" smtClean="0"/>
              <a:t>Потребан </a:t>
            </a:r>
            <a:r>
              <a:rPr lang="en-US" i="1" dirty="0" smtClean="0"/>
              <a:t>POSIX (PSE)</a:t>
            </a:r>
            <a:r>
              <a:rPr lang="en-US" dirty="0" smtClean="0"/>
              <a:t> 51</a:t>
            </a:r>
            <a:r>
              <a:rPr lang="sr-Cyrl-RS" dirty="0" smtClean="0"/>
              <a:t> оперативни систем</a:t>
            </a:r>
          </a:p>
          <a:p>
            <a:r>
              <a:rPr lang="sr-Cyrl-RS" dirty="0" smtClean="0"/>
              <a:t>Сачињен из великог броја сервиса и апликација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0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21" y="1291039"/>
            <a:ext cx="8346302" cy="49081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Појам </a:t>
            </a:r>
            <a:r>
              <a:rPr lang="sr-Cyrl-RS" dirty="0" smtClean="0"/>
              <a:t>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Физичке компоненте чија је намена повезивање спољних или унутрашњих уређаја са процесором</a:t>
            </a:r>
          </a:p>
          <a:p>
            <a:r>
              <a:rPr lang="sr-Cyrl-RS" dirty="0" smtClean="0"/>
              <a:t>У рачунарству, поред хардверских магистрала, попут оптичких влакана и каблова, подразумевају се и комуникациони протоколи</a:t>
            </a:r>
          </a:p>
          <a:p>
            <a:r>
              <a:rPr lang="sr-Cyrl-RS" dirty="0" smtClean="0"/>
              <a:t>Руковање хардверском магистралом - потребан руковалаоц (</a:t>
            </a:r>
            <a:r>
              <a:rPr lang="sr-Latn-RS" dirty="0" smtClean="0"/>
              <a:t>e</a:t>
            </a:r>
            <a:r>
              <a:rPr lang="sr-Cyrl-RS" dirty="0" smtClean="0"/>
              <a:t>нг. </a:t>
            </a:r>
            <a:r>
              <a:rPr lang="en-US" i="1" dirty="0" smtClean="0"/>
              <a:t>Driver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Руковање софтверском </a:t>
            </a:r>
            <a:r>
              <a:rPr lang="sr-Cyrl-RS" dirty="0"/>
              <a:t>магистралом</a:t>
            </a:r>
            <a:r>
              <a:rPr lang="sr-Cyrl-RS" dirty="0" smtClean="0"/>
              <a:t> – посредством оперативног система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62582B7-6C0C-436F-B6E8-ABD9B8EDA81C}" vid="{7CA24DC4-EBD0-4486-81FD-F6D91A117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1138</TotalTime>
  <Words>911</Words>
  <Application>Microsoft Office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Реализација софтверске магистрале за дистрибуцију видео сигнала у возилу на „Adaptive AUTOSAR“ платформи </vt:lpstr>
      <vt:lpstr>Садржај</vt:lpstr>
      <vt:lpstr>Увод</vt:lpstr>
      <vt:lpstr>Увод</vt:lpstr>
      <vt:lpstr>AUTOSAR</vt:lpstr>
      <vt:lpstr>AUTOSAR кроз верзије и платформе</vt:lpstr>
      <vt:lpstr>AUTOSAR кроз верзије и платформе</vt:lpstr>
      <vt:lpstr>AUTOSAR кроз верзије и платформе</vt:lpstr>
      <vt:lpstr>Појам магистрале</vt:lpstr>
      <vt:lpstr>Хардверске магистрале</vt:lpstr>
      <vt:lpstr>Софтверске магистрале</vt:lpstr>
      <vt:lpstr>Хардверска платформа – ALPHA AMV</vt:lpstr>
      <vt:lpstr>Концепт решења - Софтверска магистрала за дистрибуцију видео сигнала </vt:lpstr>
      <vt:lpstr>Концепт решења - Софтверска магистрала за дистрибуцију видео сигнала </vt:lpstr>
      <vt:lpstr>Концепт решења - Слој за апстракцију наменске платформе</vt:lpstr>
      <vt:lpstr>Концепт решења - Слој за апстракцију дистрибуције добављеног видео сигнала</vt:lpstr>
      <vt:lpstr>Концепт решења - Слој за информисање о карактеристикама прибављеног видео сигнала</vt:lpstr>
      <vt:lpstr>Тестирање решења</vt:lpstr>
      <vt:lpstr>Тестирање решења -  Преглед потребног времена пропагације фрејма кроз систем</vt:lpstr>
      <vt:lpstr>Закључак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Проширење руковаоца животним циклусом апликација у аутомобилу према стандарду AUTOSAR Adaptive</dc:title>
  <dc:creator>Mia Stepanovic</dc:creator>
  <cp:lastModifiedBy>Robert</cp:lastModifiedBy>
  <cp:revision>109</cp:revision>
  <dcterms:created xsi:type="dcterms:W3CDTF">2018-07-11T08:13:07Z</dcterms:created>
  <dcterms:modified xsi:type="dcterms:W3CDTF">2020-05-30T18:37:47Z</dcterms:modified>
</cp:coreProperties>
</file>