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olors6.xml" ContentType="application/vnd.ms-office.chartcolor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charts/style9.xml" ContentType="application/vnd.ms-office.chartstyle+xml"/>
  <Override PartName="/ppt/charts/style7.xml" ContentType="application/vnd.ms-office.chartstyl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charts/colors9.xml" ContentType="application/vnd.ms-office.chartcolor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olors7.xml" ContentType="application/vnd.ms-office.chartcolor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style8.xml" ContentType="application/vnd.ms-office.chartstyle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style6.xml" ContentType="application/vnd.ms-office.chartstyl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9" r:id="rId4"/>
    <p:sldId id="278" r:id="rId5"/>
    <p:sldId id="302" r:id="rId6"/>
    <p:sldId id="303" r:id="rId7"/>
    <p:sldId id="305" r:id="rId8"/>
    <p:sldId id="304" r:id="rId9"/>
    <p:sldId id="306" r:id="rId10"/>
    <p:sldId id="307" r:id="rId11"/>
    <p:sldId id="308" r:id="rId12"/>
    <p:sldId id="309" r:id="rId13"/>
    <p:sldId id="310" r:id="rId14"/>
    <p:sldId id="261" r:id="rId15"/>
    <p:sldId id="285" r:id="rId16"/>
    <p:sldId id="263" r:id="rId17"/>
    <p:sldId id="272" r:id="rId18"/>
    <p:sldId id="300" r:id="rId19"/>
    <p:sldId id="295" r:id="rId20"/>
    <p:sldId id="264" r:id="rId21"/>
    <p:sldId id="265" r:id="rId22"/>
    <p:sldId id="273" r:id="rId23"/>
    <p:sldId id="282" r:id="rId24"/>
    <p:sldId id="268" r:id="rId25"/>
    <p:sldId id="301" r:id="rId26"/>
    <p:sldId id="280" r:id="rId27"/>
    <p:sldId id="291" r:id="rId28"/>
    <p:sldId id="283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F6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4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Usuario\Dropbox\REUNIONES%20de%20area%20FIEC\MSIG%20-%20ISW%202019\ISW%20P1%2025%2010%2019\Encuesta%20MSIG%202019%20(Responses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Usuario\Dropbox\REUNIONES%20de%20area%20FIEC\MSIG%20-%20ISW%202019\ISW%20P1%2025%2010%2019\Encuesta%20MSIG%202019%20(Responses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Usuario\Dropbox\REUNIONES%20de%20area%20FIEC\MSIG%20-%20ISW%202019\ISW%20P1%2025%2010%2019\Encuesta%20MSIG%202019%20(Responses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Usuario\Dropbox\REUNIONES%20de%20area%20FIEC\MSIG%20-%20ISW%202019\ISW%20P1%2025%2010%2019\Encuesta%20MSIG%202019%20(Responses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Usuario\Dropbox\REUNIONES%20de%20area%20FIEC\MSIG%20-%20ISW%202019\ISW%20P1%2025%2010%2019\Encuesta%20MSIG%202019%20(Responses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Usuario\Dropbox\REUNIONES%20de%20area%20FIEC\MSIG%20-%20ISW%202019\ISW%20P1%2025%2010%2019\Encuesta%20MSIG%202019%20(Responses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Usuario\Dropbox\REUNIONES%20de%20area%20FIEC\MSIG%20-%20ISW%202019\ISW%20P1%2025%2010%2019\Encuesta%20MSIG%202019%20(Responses)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Usuario\Dropbox\REUNIONES%20de%20area%20FIEC\MSIG%20-%20ISW%202019\ISW%20P1%2025%2010%2019\Encuesta%20MSIG%202019%20(Responses)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C:\Users\Usuario\Dropbox\REUNIONES%20de%20area%20FIEC\MSIG%20-%20ISW%202019\ISW%20P1%2025%2010%2019\Encuesta%20MSIG%202019%20(Responses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view3D>
      <c:rotX val="5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6870106220081831E-2"/>
          <c:y val="0.15433305779359918"/>
          <c:w val="0.65643660366239509"/>
          <c:h val="0.8317648523266532"/>
        </c:manualLayout>
      </c:layout>
      <c:pie3DChart>
        <c:varyColors val="1"/>
        <c:ser>
          <c:idx val="0"/>
          <c:order val="0"/>
          <c:tx>
            <c:strRef>
              <c:f>Hoja1!$I$14</c:f>
              <c:strCache>
                <c:ptCount val="1"/>
                <c:pt idx="0">
                  <c:v>Profesión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DB-4071-8FC1-A7D9A5C9DCBD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DB-4071-8FC1-A7D9A5C9DCBD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3DB-4071-8FC1-A7D9A5C9DCBD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3DB-4071-8FC1-A7D9A5C9DCBD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3DB-4071-8FC1-A7D9A5C9DCBD}"/>
              </c:ext>
            </c:extLst>
          </c:dPt>
          <c:dLbls>
            <c:dLbl>
              <c:idx val="1"/>
              <c:numFmt formatCode="0.0%" sourceLinked="0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</c:dLbl>
            <c:dLbl>
              <c:idx val="2"/>
              <c:numFmt formatCode="0.0%" sourceLinked="0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Percent val="1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Hoja1!$G$15:$G$18</c:f>
              <c:strCache>
                <c:ptCount val="4"/>
                <c:pt idx="0">
                  <c:v>Ingeniero en computación / Ingeniero en sistemas</c:v>
                </c:pt>
                <c:pt idx="1">
                  <c:v>Licenciado/Analista en sistemas de información</c:v>
                </c:pt>
                <c:pt idx="2">
                  <c:v>Ingeniero en telemática o en telecomunicaciones</c:v>
                </c:pt>
                <c:pt idx="3">
                  <c:v>Licenciado en redes y sistemas operativos</c:v>
                </c:pt>
              </c:strCache>
            </c:strRef>
          </c:cat>
          <c:val>
            <c:numRef>
              <c:f>Hoja1!$I$15:$I$18</c:f>
              <c:numCache>
                <c:formatCode>0.0%</c:formatCode>
                <c:ptCount val="4"/>
                <c:pt idx="0">
                  <c:v>0.59259259259259278</c:v>
                </c:pt>
                <c:pt idx="1">
                  <c:v>0.18518518518518523</c:v>
                </c:pt>
                <c:pt idx="2">
                  <c:v>0.18518518518518523</c:v>
                </c:pt>
                <c:pt idx="3">
                  <c:v>3.7037037037037042E-2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3DB-4071-8FC1-A7D9A5C9DCBD}"/>
            </c:ext>
          </c:extLst>
        </c:ser>
        <c:dLbls>
          <c:showPercent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8552431372361"/>
          <c:y val="0.20857157629173489"/>
          <c:w val="0.32494288074271954"/>
          <c:h val="0.7275214537366379"/>
        </c:manualLayout>
      </c:layout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000"/>
      </a:pPr>
      <a:endParaRPr lang="es-E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layout>
        <c:manualLayout>
          <c:xMode val="edge"/>
          <c:yMode val="edge"/>
          <c:x val="0.1888788888888889"/>
          <c:y val="3.2887654320987655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plotArea>
      <c:layout>
        <c:manualLayout>
          <c:layoutTarget val="inner"/>
          <c:xMode val="edge"/>
          <c:yMode val="edge"/>
          <c:x val="7.930031229203062E-2"/>
          <c:y val="0.19572615923009623"/>
          <c:w val="0.85859194005191508"/>
          <c:h val="0.69287576552930874"/>
        </c:manualLayout>
      </c:layout>
      <c:barChart>
        <c:barDir val="col"/>
        <c:grouping val="clustered"/>
        <c:ser>
          <c:idx val="0"/>
          <c:order val="0"/>
          <c:tx>
            <c:strRef>
              <c:f>Hoja1!$I$24</c:f>
              <c:strCache>
                <c:ptCount val="1"/>
                <c:pt idx="0">
                  <c:v>Años de experiencia laboral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3DB-4071-8FC1-A7D9A5C9DCBD}"/>
              </c:ext>
            </c:extLst>
          </c:dPt>
          <c:dPt>
            <c:idx val="1"/>
            <c:extLst xmlns:c16r2="http://schemas.microsoft.com/office/drawing/2015/06/chart">
              <c:ext xmlns:c16="http://schemas.microsoft.com/office/drawing/2014/chart" uri="{C3380CC4-5D6E-409C-BE32-E72D297353CC}">
                <c16:uniqueId val="{00000003-D3DB-4071-8FC1-A7D9A5C9DCBD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5-D3DB-4071-8FC1-A7D9A5C9DCBD}"/>
              </c:ext>
            </c:extLst>
          </c:dPt>
          <c:dPt>
            <c:idx val="3"/>
            <c:extLst xmlns:c16r2="http://schemas.microsoft.com/office/drawing/2015/06/chart">
              <c:ext xmlns:c16="http://schemas.microsoft.com/office/drawing/2014/chart" uri="{C3380CC4-5D6E-409C-BE32-E72D297353CC}">
                <c16:uniqueId val="{00000007-D3DB-4071-8FC1-A7D9A5C9DCBD}"/>
              </c:ext>
            </c:extLst>
          </c:dPt>
          <c:dPt>
            <c:idx val="4"/>
            <c:extLst xmlns:c16r2="http://schemas.microsoft.com/office/drawing/2015/06/chart">
              <c:ext xmlns:c16="http://schemas.microsoft.com/office/drawing/2014/chart" uri="{C3380CC4-5D6E-409C-BE32-E72D297353CC}">
                <c16:uniqueId val="{00000009-D3DB-4071-8FC1-A7D9A5C9DCBD}"/>
              </c:ext>
            </c:extLst>
          </c:dPt>
          <c:dPt>
            <c:idx val="5"/>
            <c:extLst xmlns:c16r2="http://schemas.microsoft.com/office/drawing/2015/06/chart">
              <c:ext xmlns:c16="http://schemas.microsoft.com/office/drawing/2014/chart" uri="{C3380CC4-5D6E-409C-BE32-E72D297353CC}">
                <c16:uniqueId val="{0000000B-D90E-4AEF-BA69-35A7563B8E72}"/>
              </c:ext>
            </c:extLst>
          </c:dPt>
          <c:dPt>
            <c:idx val="6"/>
            <c:extLst xmlns:c16r2="http://schemas.microsoft.com/office/drawing/2015/06/chart">
              <c:ext xmlns:c16="http://schemas.microsoft.com/office/drawing/2014/chart" uri="{C3380CC4-5D6E-409C-BE32-E72D297353CC}">
                <c16:uniqueId val="{0000000D-D90E-4AEF-BA69-35A7563B8E72}"/>
              </c:ext>
            </c:extLst>
          </c:dPt>
          <c:dPt>
            <c:idx val="7"/>
            <c:extLst xmlns:c16r2="http://schemas.microsoft.com/office/drawing/2015/06/chart">
              <c:ext xmlns:c16="http://schemas.microsoft.com/office/drawing/2014/chart" uri="{C3380CC4-5D6E-409C-BE32-E72D297353CC}">
                <c16:uniqueId val="{0000000F-D90E-4AEF-BA69-35A7563B8E72}"/>
              </c:ext>
            </c:extLst>
          </c:dPt>
          <c:dPt>
            <c:idx val="8"/>
            <c:extLst xmlns:c16r2="http://schemas.microsoft.com/office/drawing/2015/06/chart">
              <c:ext xmlns:c16="http://schemas.microsoft.com/office/drawing/2014/chart" uri="{C3380CC4-5D6E-409C-BE32-E72D297353CC}">
                <c16:uniqueId val="{00000011-D90E-4AEF-BA69-35A7563B8E72}"/>
              </c:ext>
            </c:extLst>
          </c:dPt>
          <c:dPt>
            <c:idx val="9"/>
            <c:extLst xmlns:c16r2="http://schemas.microsoft.com/office/drawing/2015/06/chart">
              <c:ext xmlns:c16="http://schemas.microsoft.com/office/drawing/2014/chart" uri="{C3380CC4-5D6E-409C-BE32-E72D297353CC}">
                <c16:uniqueId val="{00000013-D90E-4AEF-BA69-35A7563B8E72}"/>
              </c:ext>
            </c:extLst>
          </c:dPt>
          <c:dPt>
            <c:idx val="10"/>
            <c:extLst xmlns:c16r2="http://schemas.microsoft.com/office/drawing/2015/06/chart">
              <c:ext xmlns:c16="http://schemas.microsoft.com/office/drawing/2014/chart" uri="{C3380CC4-5D6E-409C-BE32-E72D297353CC}">
                <c16:uniqueId val="{00000015-D90E-4AEF-BA69-35A7563B8E72}"/>
              </c:ext>
            </c:extLst>
          </c:dPt>
          <c:dPt>
            <c:idx val="11"/>
            <c:extLst xmlns:c16r2="http://schemas.microsoft.com/office/drawing/2015/06/chart">
              <c:ext xmlns:c16="http://schemas.microsoft.com/office/drawing/2014/chart" uri="{C3380CC4-5D6E-409C-BE32-E72D297353CC}">
                <c16:uniqueId val="{00000017-D90E-4AEF-BA69-35A7563B8E7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Hoja1!$H$25:$H$28</c:f>
              <c:strCache>
                <c:ptCount val="4"/>
                <c:pt idx="0">
                  <c:v>Menos de 5 años</c:v>
                </c:pt>
                <c:pt idx="1">
                  <c:v>Entre 5 y 10 años</c:v>
                </c:pt>
                <c:pt idx="2">
                  <c:v>Entre 10 y 15 años</c:v>
                </c:pt>
                <c:pt idx="3">
                  <c:v>Más de 15 años</c:v>
                </c:pt>
              </c:strCache>
            </c:strRef>
          </c:cat>
          <c:val>
            <c:numRef>
              <c:f>Hoja1!$J$25:$J$28</c:f>
              <c:numCache>
                <c:formatCode>0%</c:formatCode>
                <c:ptCount val="4"/>
                <c:pt idx="0">
                  <c:v>0.14814814814814817</c:v>
                </c:pt>
                <c:pt idx="1">
                  <c:v>0.40740740740740738</c:v>
                </c:pt>
                <c:pt idx="2">
                  <c:v>0.40740740740740738</c:v>
                </c:pt>
                <c:pt idx="3">
                  <c:v>3.7037037037037042E-2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3DB-4071-8FC1-A7D9A5C9DCBD}"/>
            </c:ext>
          </c:extLst>
        </c:ser>
        <c:dLbls/>
        <c:gapWidth val="100"/>
        <c:axId val="55854976"/>
        <c:axId val="55856512"/>
      </c:barChart>
      <c:catAx>
        <c:axId val="55854976"/>
        <c:scaling>
          <c:orientation val="minMax"/>
        </c:scaling>
        <c:axPos val="b"/>
        <c:numFmt formatCode="Estándar" sourceLinked="1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5856512"/>
        <c:crosses val="autoZero"/>
        <c:auto val="1"/>
        <c:lblAlgn val="ctr"/>
        <c:lblOffset val="100"/>
      </c:catAx>
      <c:valAx>
        <c:axId val="55856512"/>
        <c:scaling>
          <c:orientation val="minMax"/>
        </c:scaling>
        <c:delete val="1"/>
        <c:axPos val="l"/>
        <c:numFmt formatCode="0%" sourceLinked="1"/>
        <c:tickLblPos val="none"/>
        <c:crossAx val="5585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3200"/>
      </a:pPr>
      <a:endParaRPr lang="es-E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plotArea>
      <c:layout>
        <c:manualLayout>
          <c:layoutTarget val="inner"/>
          <c:xMode val="edge"/>
          <c:yMode val="edge"/>
          <c:x val="0.21307956084825638"/>
          <c:y val="0.19572615923009623"/>
          <c:w val="0.65643660366239509"/>
          <c:h val="0.69287576552930874"/>
        </c:manualLayout>
      </c:layout>
      <c:barChart>
        <c:barDir val="col"/>
        <c:grouping val="clustered"/>
        <c:ser>
          <c:idx val="0"/>
          <c:order val="0"/>
          <c:tx>
            <c:strRef>
              <c:f>Hoja1!$I$75</c:f>
              <c:strCache>
                <c:ptCount val="1"/>
                <c:pt idx="0">
                  <c:v>¿Trabaja actualmente en desarrollo de software?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E91F-4AA6-AFBB-D8811E4FBA53}"/>
              </c:ext>
            </c:extLst>
          </c:dPt>
          <c:dPt>
            <c:idx val="1"/>
            <c:extLst xmlns:c16r2="http://schemas.microsoft.com/office/drawing/2015/06/chart">
              <c:ext xmlns:c16="http://schemas.microsoft.com/office/drawing/2014/chart" uri="{C3380CC4-5D6E-409C-BE32-E72D297353CC}">
                <c16:uniqueId val="{00000003-E91F-4AA6-AFBB-D8811E4FBA53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5-E91F-4AA6-AFBB-D8811E4FBA53}"/>
              </c:ext>
            </c:extLst>
          </c:dPt>
          <c:dPt>
            <c:idx val="3"/>
            <c:extLst xmlns:c16r2="http://schemas.microsoft.com/office/drawing/2015/06/chart">
              <c:ext xmlns:c16="http://schemas.microsoft.com/office/drawing/2014/chart" uri="{C3380CC4-5D6E-409C-BE32-E72D297353CC}">
                <c16:uniqueId val="{00000007-E91F-4AA6-AFBB-D8811E4FBA53}"/>
              </c:ext>
            </c:extLst>
          </c:dPt>
          <c:dPt>
            <c:idx val="4"/>
            <c:extLst xmlns:c16r2="http://schemas.microsoft.com/office/drawing/2015/06/chart">
              <c:ext xmlns:c16="http://schemas.microsoft.com/office/drawing/2014/chart" uri="{C3380CC4-5D6E-409C-BE32-E72D297353CC}">
                <c16:uniqueId val="{00000009-E91F-4AA6-AFBB-D8811E4FBA53}"/>
              </c:ext>
            </c:extLst>
          </c:dPt>
          <c:dPt>
            <c:idx val="5"/>
            <c:extLst xmlns:c16r2="http://schemas.microsoft.com/office/drawing/2015/06/chart">
              <c:ext xmlns:c16="http://schemas.microsoft.com/office/drawing/2014/chart" uri="{C3380CC4-5D6E-409C-BE32-E72D297353CC}">
                <c16:uniqueId val="{0000000B-E91F-4AA6-AFBB-D8811E4FBA53}"/>
              </c:ext>
            </c:extLst>
          </c:dPt>
          <c:dPt>
            <c:idx val="6"/>
            <c:extLst xmlns:c16r2="http://schemas.microsoft.com/office/drawing/2015/06/chart">
              <c:ext xmlns:c16="http://schemas.microsoft.com/office/drawing/2014/chart" uri="{C3380CC4-5D6E-409C-BE32-E72D297353CC}">
                <c16:uniqueId val="{0000000D-E91F-4AA6-AFBB-D8811E4FBA53}"/>
              </c:ext>
            </c:extLst>
          </c:dPt>
          <c:dPt>
            <c:idx val="7"/>
            <c:extLst xmlns:c16r2="http://schemas.microsoft.com/office/drawing/2015/06/chart">
              <c:ext xmlns:c16="http://schemas.microsoft.com/office/drawing/2014/chart" uri="{C3380CC4-5D6E-409C-BE32-E72D297353CC}">
                <c16:uniqueId val="{0000000F-E91F-4AA6-AFBB-D8811E4FBA53}"/>
              </c:ext>
            </c:extLst>
          </c:dPt>
          <c:dPt>
            <c:idx val="8"/>
            <c:extLst xmlns:c16r2="http://schemas.microsoft.com/office/drawing/2015/06/chart">
              <c:ext xmlns:c16="http://schemas.microsoft.com/office/drawing/2014/chart" uri="{C3380CC4-5D6E-409C-BE32-E72D297353CC}">
                <c16:uniqueId val="{00000011-E91F-4AA6-AFBB-D8811E4FBA53}"/>
              </c:ext>
            </c:extLst>
          </c:dPt>
          <c:dPt>
            <c:idx val="9"/>
            <c:extLst xmlns:c16r2="http://schemas.microsoft.com/office/drawing/2015/06/chart">
              <c:ext xmlns:c16="http://schemas.microsoft.com/office/drawing/2014/chart" uri="{C3380CC4-5D6E-409C-BE32-E72D297353CC}">
                <c16:uniqueId val="{00000013-E91F-4AA6-AFBB-D8811E4FBA53}"/>
              </c:ext>
            </c:extLst>
          </c:dPt>
          <c:dPt>
            <c:idx val="10"/>
            <c:extLst xmlns:c16r2="http://schemas.microsoft.com/office/drawing/2015/06/chart">
              <c:ext xmlns:c16="http://schemas.microsoft.com/office/drawing/2014/chart" uri="{C3380CC4-5D6E-409C-BE32-E72D297353CC}">
                <c16:uniqueId val="{00000015-E91F-4AA6-AFBB-D8811E4FBA53}"/>
              </c:ext>
            </c:extLst>
          </c:dPt>
          <c:dPt>
            <c:idx val="11"/>
            <c:extLst xmlns:c16r2="http://schemas.microsoft.com/office/drawing/2015/06/chart">
              <c:ext xmlns:c16="http://schemas.microsoft.com/office/drawing/2014/chart" uri="{C3380CC4-5D6E-409C-BE32-E72D297353CC}">
                <c16:uniqueId val="{00000017-E91F-4AA6-AFBB-D8811E4FBA5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Hoja1!$H$76:$H$77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Hoja1!$J$76:$J$77</c:f>
              <c:numCache>
                <c:formatCode>0%</c:formatCode>
                <c:ptCount val="2"/>
                <c:pt idx="0">
                  <c:v>0.5185185185185186</c:v>
                </c:pt>
                <c:pt idx="1">
                  <c:v>0.48148148148148151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8-E91F-4AA6-AFBB-D8811E4FBA53}"/>
            </c:ext>
          </c:extLst>
        </c:ser>
        <c:dLbls/>
        <c:gapWidth val="100"/>
        <c:axId val="56309248"/>
        <c:axId val="56310784"/>
      </c:barChart>
      <c:catAx>
        <c:axId val="56309248"/>
        <c:scaling>
          <c:orientation val="minMax"/>
        </c:scaling>
        <c:axPos val="b"/>
        <c:numFmt formatCode="Estándar" sourceLinked="1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6310784"/>
        <c:crosses val="autoZero"/>
        <c:auto val="1"/>
        <c:lblAlgn val="ctr"/>
        <c:lblOffset val="100"/>
      </c:catAx>
      <c:valAx>
        <c:axId val="56310784"/>
        <c:scaling>
          <c:orientation val="minMax"/>
        </c:scaling>
        <c:delete val="1"/>
        <c:axPos val="l"/>
        <c:numFmt formatCode="0%" sourceLinked="1"/>
        <c:tickLblPos val="none"/>
        <c:crossAx val="5630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2800"/>
      </a:pPr>
      <a:endParaRPr lang="es-E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view3D>
      <c:rotX val="5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6870106220081827E-2"/>
          <c:y val="0.15433305779359918"/>
          <c:w val="0.65643660366239509"/>
          <c:h val="0.8317648523266532"/>
        </c:manualLayout>
      </c:layout>
      <c:pie3DChart>
        <c:varyColors val="1"/>
        <c:ser>
          <c:idx val="0"/>
          <c:order val="0"/>
          <c:tx>
            <c:strRef>
              <c:f>Hoja1!$I$39</c:f>
              <c:strCache>
                <c:ptCount val="1"/>
                <c:pt idx="0">
                  <c:v>Actividad económica de la organización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DB-4071-8FC1-A7D9A5C9DCBD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DB-4071-8FC1-A7D9A5C9DCBD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3DB-4071-8FC1-A7D9A5C9DCBD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3DB-4071-8FC1-A7D9A5C9DCBD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3DB-4071-8FC1-A7D9A5C9DCBD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641C-400A-8FDB-9F0162155AD6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641C-400A-8FDB-9F0162155AD6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641C-400A-8FDB-9F0162155AD6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641C-400A-8FDB-9F0162155AD6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641C-400A-8FDB-9F0162155AD6}"/>
              </c:ext>
            </c:extLst>
          </c:dPt>
          <c:dPt>
            <c:idx val="1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641C-400A-8FDB-9F0162155AD6}"/>
              </c:ext>
            </c:extLst>
          </c:dPt>
          <c:dPt>
            <c:idx val="11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41C-400A-8FDB-9F0162155AD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Percent val="1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Hoja1!$H$40:$H$51</c:f>
              <c:strCache>
                <c:ptCount val="12"/>
                <c:pt idx="0">
                  <c:v>Computación y Software</c:v>
                </c:pt>
                <c:pt idx="1">
                  <c:v>Empresas de Telecomunicaciones</c:v>
                </c:pt>
                <c:pt idx="2">
                  <c:v>Educación</c:v>
                </c:pt>
                <c:pt idx="3">
                  <c:v>Banca/Servicios Financieros</c:v>
                </c:pt>
                <c:pt idx="4">
                  <c:v>Medicina / Salud</c:v>
                </c:pt>
                <c:pt idx="5">
                  <c:v>Comercialización de Productos al por Mayor y al por Menor</c:v>
                </c:pt>
                <c:pt idx="6">
                  <c:v>Publicidad</c:v>
                </c:pt>
                <c:pt idx="7">
                  <c:v>Transporte y Almacenamiento</c:v>
                </c:pt>
                <c:pt idx="8">
                  <c:v>Retail</c:v>
                </c:pt>
                <c:pt idx="9">
                  <c:v>Construcción</c:v>
                </c:pt>
                <c:pt idx="10">
                  <c:v>Banca</c:v>
                </c:pt>
                <c:pt idx="11">
                  <c:v>Industria Hotelera </c:v>
                </c:pt>
              </c:strCache>
            </c:strRef>
          </c:cat>
          <c:val>
            <c:numRef>
              <c:f>Hoja1!$J$40:$J$51</c:f>
              <c:numCache>
                <c:formatCode>0%</c:formatCode>
                <c:ptCount val="12"/>
                <c:pt idx="0">
                  <c:v>0.29629629629629628</c:v>
                </c:pt>
                <c:pt idx="1">
                  <c:v>0.14814814814814817</c:v>
                </c:pt>
                <c:pt idx="2">
                  <c:v>0.1111111111111111</c:v>
                </c:pt>
                <c:pt idx="3">
                  <c:v>7.407407407407407E-2</c:v>
                </c:pt>
                <c:pt idx="4">
                  <c:v>7.407407407407407E-2</c:v>
                </c:pt>
                <c:pt idx="5">
                  <c:v>7.407407407407407E-2</c:v>
                </c:pt>
                <c:pt idx="6">
                  <c:v>3.7037037037037042E-2</c:v>
                </c:pt>
                <c:pt idx="7">
                  <c:v>3.7037037037037042E-2</c:v>
                </c:pt>
                <c:pt idx="8">
                  <c:v>3.7037037037037042E-2</c:v>
                </c:pt>
                <c:pt idx="9">
                  <c:v>3.7037037037037042E-2</c:v>
                </c:pt>
                <c:pt idx="10">
                  <c:v>3.7037037037037042E-2</c:v>
                </c:pt>
                <c:pt idx="11">
                  <c:v>3.7037037037037042E-2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3DB-4071-8FC1-A7D9A5C9DCBD}"/>
            </c:ext>
          </c:extLst>
        </c:ser>
        <c:dLbls>
          <c:showPercent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8552431372361"/>
          <c:y val="0.20857157629173489"/>
          <c:w val="0.32494288074271954"/>
          <c:h val="0.75887947530864219"/>
        </c:manualLayout>
      </c:layout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3200"/>
      </a:pPr>
      <a:endParaRPr lang="es-E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view3D>
      <c:rotX val="5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6870106220081827E-2"/>
          <c:y val="0.15433305779359918"/>
          <c:w val="0.65643660366239509"/>
          <c:h val="0.8317648523266532"/>
        </c:manualLayout>
      </c:layout>
      <c:pie3DChart>
        <c:varyColors val="1"/>
        <c:ser>
          <c:idx val="0"/>
          <c:order val="0"/>
          <c:tx>
            <c:strRef>
              <c:f>Hoja1!$I$55</c:f>
              <c:strCache>
                <c:ptCount val="1"/>
                <c:pt idx="0">
                  <c:v>Rol que desempeña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DB-4071-8FC1-A7D9A5C9DCBD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DB-4071-8FC1-A7D9A5C9DCBD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3DB-4071-8FC1-A7D9A5C9DCBD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3DB-4071-8FC1-A7D9A5C9DCBD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3DB-4071-8FC1-A7D9A5C9DCBD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DEC-4EAE-95DD-B575FBB2F4B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DEC-4EAE-95DD-B575FBB2F4B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DEC-4EAE-95DD-B575FBB2F4B9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DDEC-4EAE-95DD-B575FBB2F4B9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DDEC-4EAE-95DD-B575FBB2F4B9}"/>
              </c:ext>
            </c:extLst>
          </c:dPt>
          <c:dPt>
            <c:idx val="1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DDEC-4EAE-95DD-B575FBB2F4B9}"/>
              </c:ext>
            </c:extLst>
          </c:dPt>
          <c:dPt>
            <c:idx val="11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DDEC-4EAE-95DD-B575FBB2F4B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Val val="1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Hoja1!$H$56:$H$63</c:f>
              <c:strCache>
                <c:ptCount val="8"/>
                <c:pt idx="0">
                  <c:v>Programador</c:v>
                </c:pt>
                <c:pt idx="1">
                  <c:v>Aseguramiento de calidad</c:v>
                </c:pt>
                <c:pt idx="2">
                  <c:v>Analista</c:v>
                </c:pt>
                <c:pt idx="3">
                  <c:v>Líder de Proyectos</c:v>
                </c:pt>
                <c:pt idx="4">
                  <c:v>Analista de Business Intelligence</c:v>
                </c:pt>
                <c:pt idx="5">
                  <c:v>Soporte técnico</c:v>
                </c:pt>
                <c:pt idx="6">
                  <c:v>Consultor</c:v>
                </c:pt>
                <c:pt idx="7">
                  <c:v>Gerente de Desarrollo de Negocio</c:v>
                </c:pt>
              </c:strCache>
            </c:strRef>
          </c:cat>
          <c:val>
            <c:numRef>
              <c:f>Hoja1!$J$56:$J$63</c:f>
              <c:numCache>
                <c:formatCode>0%</c:formatCode>
                <c:ptCount val="8"/>
                <c:pt idx="0">
                  <c:v>0.22222222222222221</c:v>
                </c:pt>
                <c:pt idx="1">
                  <c:v>7.407407407407407E-2</c:v>
                </c:pt>
                <c:pt idx="2">
                  <c:v>3.7037037037037042E-2</c:v>
                </c:pt>
                <c:pt idx="3">
                  <c:v>3.7037037037037042E-2</c:v>
                </c:pt>
                <c:pt idx="4">
                  <c:v>3.7037037037037042E-2</c:v>
                </c:pt>
                <c:pt idx="5">
                  <c:v>3.7037037037037042E-2</c:v>
                </c:pt>
                <c:pt idx="6">
                  <c:v>3.7037037037037042E-2</c:v>
                </c:pt>
                <c:pt idx="7">
                  <c:v>3.7037037037037042E-2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3DB-4071-8FC1-A7D9A5C9DCBD}"/>
            </c:ext>
          </c:extLst>
        </c:ser>
        <c:dLbls>
          <c:showPercent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8552431372361"/>
          <c:y val="0.20857157629173489"/>
          <c:w val="0.32494288074271954"/>
          <c:h val="0.7275214537366379"/>
        </c:manualLayout>
      </c:layout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2800"/>
      </a:pPr>
      <a:endParaRPr lang="es-E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plotArea>
      <c:layout>
        <c:manualLayout>
          <c:layoutTarget val="inner"/>
          <c:xMode val="edge"/>
          <c:yMode val="edge"/>
          <c:x val="0.21307956084825638"/>
          <c:y val="0.19572615923009623"/>
          <c:w val="0.65643660366239509"/>
          <c:h val="0.69287576552930874"/>
        </c:manualLayout>
      </c:layout>
      <c:barChart>
        <c:barDir val="col"/>
        <c:grouping val="clustered"/>
        <c:ser>
          <c:idx val="0"/>
          <c:order val="0"/>
          <c:tx>
            <c:strRef>
              <c:f>Hoja1!$I$70</c:f>
              <c:strCache>
                <c:ptCount val="1"/>
                <c:pt idx="0">
                  <c:v>¿Ha tomado un curso de Ingeniería de Software?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3DB-4071-8FC1-A7D9A5C9DCBD}"/>
              </c:ext>
            </c:extLst>
          </c:dPt>
          <c:dPt>
            <c:idx val="1"/>
            <c:extLst xmlns:c16r2="http://schemas.microsoft.com/office/drawing/2015/06/chart">
              <c:ext xmlns:c16="http://schemas.microsoft.com/office/drawing/2014/chart" uri="{C3380CC4-5D6E-409C-BE32-E72D297353CC}">
                <c16:uniqueId val="{00000003-D3DB-4071-8FC1-A7D9A5C9DCBD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5-D3DB-4071-8FC1-A7D9A5C9DCBD}"/>
              </c:ext>
            </c:extLst>
          </c:dPt>
          <c:dPt>
            <c:idx val="3"/>
            <c:extLst xmlns:c16r2="http://schemas.microsoft.com/office/drawing/2015/06/chart">
              <c:ext xmlns:c16="http://schemas.microsoft.com/office/drawing/2014/chart" uri="{C3380CC4-5D6E-409C-BE32-E72D297353CC}">
                <c16:uniqueId val="{00000007-D3DB-4071-8FC1-A7D9A5C9DCBD}"/>
              </c:ext>
            </c:extLst>
          </c:dPt>
          <c:dPt>
            <c:idx val="4"/>
            <c:extLst xmlns:c16r2="http://schemas.microsoft.com/office/drawing/2015/06/chart">
              <c:ext xmlns:c16="http://schemas.microsoft.com/office/drawing/2014/chart" uri="{C3380CC4-5D6E-409C-BE32-E72D297353CC}">
                <c16:uniqueId val="{00000009-D3DB-4071-8FC1-A7D9A5C9DCBD}"/>
              </c:ext>
            </c:extLst>
          </c:dPt>
          <c:dPt>
            <c:idx val="5"/>
            <c:extLst xmlns:c16r2="http://schemas.microsoft.com/office/drawing/2015/06/chart">
              <c:ext xmlns:c16="http://schemas.microsoft.com/office/drawing/2014/chart" uri="{C3380CC4-5D6E-409C-BE32-E72D297353CC}">
                <c16:uniqueId val="{0000000B-FBEF-47D6-9B18-1FE473F1B4C6}"/>
              </c:ext>
            </c:extLst>
          </c:dPt>
          <c:dPt>
            <c:idx val="6"/>
            <c:extLst xmlns:c16r2="http://schemas.microsoft.com/office/drawing/2015/06/chart">
              <c:ext xmlns:c16="http://schemas.microsoft.com/office/drawing/2014/chart" uri="{C3380CC4-5D6E-409C-BE32-E72D297353CC}">
                <c16:uniqueId val="{0000000D-FBEF-47D6-9B18-1FE473F1B4C6}"/>
              </c:ext>
            </c:extLst>
          </c:dPt>
          <c:dPt>
            <c:idx val="7"/>
            <c:extLst xmlns:c16r2="http://schemas.microsoft.com/office/drawing/2015/06/chart">
              <c:ext xmlns:c16="http://schemas.microsoft.com/office/drawing/2014/chart" uri="{C3380CC4-5D6E-409C-BE32-E72D297353CC}">
                <c16:uniqueId val="{0000000F-FBEF-47D6-9B18-1FE473F1B4C6}"/>
              </c:ext>
            </c:extLst>
          </c:dPt>
          <c:dPt>
            <c:idx val="8"/>
            <c:extLst xmlns:c16r2="http://schemas.microsoft.com/office/drawing/2015/06/chart">
              <c:ext xmlns:c16="http://schemas.microsoft.com/office/drawing/2014/chart" uri="{C3380CC4-5D6E-409C-BE32-E72D297353CC}">
                <c16:uniqueId val="{00000011-FBEF-47D6-9B18-1FE473F1B4C6}"/>
              </c:ext>
            </c:extLst>
          </c:dPt>
          <c:dPt>
            <c:idx val="9"/>
            <c:extLst xmlns:c16r2="http://schemas.microsoft.com/office/drawing/2015/06/chart">
              <c:ext xmlns:c16="http://schemas.microsoft.com/office/drawing/2014/chart" uri="{C3380CC4-5D6E-409C-BE32-E72D297353CC}">
                <c16:uniqueId val="{00000013-FBEF-47D6-9B18-1FE473F1B4C6}"/>
              </c:ext>
            </c:extLst>
          </c:dPt>
          <c:dPt>
            <c:idx val="10"/>
            <c:extLst xmlns:c16r2="http://schemas.microsoft.com/office/drawing/2015/06/chart">
              <c:ext xmlns:c16="http://schemas.microsoft.com/office/drawing/2014/chart" uri="{C3380CC4-5D6E-409C-BE32-E72D297353CC}">
                <c16:uniqueId val="{00000015-FBEF-47D6-9B18-1FE473F1B4C6}"/>
              </c:ext>
            </c:extLst>
          </c:dPt>
          <c:dPt>
            <c:idx val="11"/>
            <c:extLst xmlns:c16r2="http://schemas.microsoft.com/office/drawing/2015/06/chart">
              <c:ext xmlns:c16="http://schemas.microsoft.com/office/drawing/2014/chart" uri="{C3380CC4-5D6E-409C-BE32-E72D297353CC}">
                <c16:uniqueId val="{00000017-FBEF-47D6-9B18-1FE473F1B4C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Hoja1!$H$71:$H$72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Hoja1!$J$71:$J$72</c:f>
              <c:numCache>
                <c:formatCode>0%</c:formatCode>
                <c:ptCount val="2"/>
                <c:pt idx="0">
                  <c:v>0.92592592592592582</c:v>
                </c:pt>
                <c:pt idx="1">
                  <c:v>7.407407407407407E-2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3DB-4071-8FC1-A7D9A5C9DCBD}"/>
            </c:ext>
          </c:extLst>
        </c:ser>
        <c:dLbls/>
        <c:gapWidth val="100"/>
        <c:axId val="56704000"/>
        <c:axId val="56709888"/>
      </c:barChart>
      <c:catAx>
        <c:axId val="56704000"/>
        <c:scaling>
          <c:orientation val="minMax"/>
        </c:scaling>
        <c:axPos val="b"/>
        <c:numFmt formatCode="Estándar" sourceLinked="1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6709888"/>
        <c:crosses val="autoZero"/>
        <c:auto val="1"/>
        <c:lblAlgn val="ctr"/>
        <c:lblOffset val="100"/>
      </c:catAx>
      <c:valAx>
        <c:axId val="56709888"/>
        <c:scaling>
          <c:orientation val="minMax"/>
        </c:scaling>
        <c:delete val="1"/>
        <c:axPos val="l"/>
        <c:numFmt formatCode="0%" sourceLinked="1"/>
        <c:tickLblPos val="none"/>
        <c:crossAx val="5670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3200"/>
      </a:pPr>
      <a:endParaRPr lang="es-E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plotArea>
      <c:layout>
        <c:manualLayout>
          <c:layoutTarget val="inner"/>
          <c:xMode val="edge"/>
          <c:yMode val="edge"/>
          <c:x val="0.21307956084825638"/>
          <c:y val="0.19572615923009623"/>
          <c:w val="0.65643660366239509"/>
          <c:h val="0.69287576552930874"/>
        </c:manualLayout>
      </c:layout>
      <c:barChart>
        <c:barDir val="col"/>
        <c:grouping val="clustered"/>
        <c:ser>
          <c:idx val="0"/>
          <c:order val="0"/>
          <c:tx>
            <c:strRef>
              <c:f>Hoja1!$E$3</c:f>
              <c:strCache>
                <c:ptCount val="1"/>
                <c:pt idx="0">
                  <c:v>Lectura en Inglés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3DB-4071-8FC1-A7D9A5C9DCBD}"/>
              </c:ext>
            </c:extLst>
          </c:dPt>
          <c:dPt>
            <c:idx val="1"/>
            <c:extLst xmlns:c16r2="http://schemas.microsoft.com/office/drawing/2015/06/chart">
              <c:ext xmlns:c16="http://schemas.microsoft.com/office/drawing/2014/chart" uri="{C3380CC4-5D6E-409C-BE32-E72D297353CC}">
                <c16:uniqueId val="{00000003-D3DB-4071-8FC1-A7D9A5C9DCBD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5-D3DB-4071-8FC1-A7D9A5C9DCBD}"/>
              </c:ext>
            </c:extLst>
          </c:dPt>
          <c:dPt>
            <c:idx val="3"/>
            <c:extLst xmlns:c16r2="http://schemas.microsoft.com/office/drawing/2015/06/chart">
              <c:ext xmlns:c16="http://schemas.microsoft.com/office/drawing/2014/chart" uri="{C3380CC4-5D6E-409C-BE32-E72D297353CC}">
                <c16:uniqueId val="{00000007-D3DB-4071-8FC1-A7D9A5C9DCBD}"/>
              </c:ext>
            </c:extLst>
          </c:dPt>
          <c:dPt>
            <c:idx val="4"/>
            <c:extLst xmlns:c16r2="http://schemas.microsoft.com/office/drawing/2015/06/chart">
              <c:ext xmlns:c16="http://schemas.microsoft.com/office/drawing/2014/chart" uri="{C3380CC4-5D6E-409C-BE32-E72D297353CC}">
                <c16:uniqueId val="{00000009-D3DB-4071-8FC1-A7D9A5C9DCBD}"/>
              </c:ext>
            </c:extLst>
          </c:dPt>
          <c:dPt>
            <c:idx val="5"/>
            <c:extLst xmlns:c16r2="http://schemas.microsoft.com/office/drawing/2015/06/chart">
              <c:ext xmlns:c16="http://schemas.microsoft.com/office/drawing/2014/chart" uri="{C3380CC4-5D6E-409C-BE32-E72D297353CC}">
                <c16:uniqueId val="{0000000B-F80E-4489-8F50-175F3E80D81E}"/>
              </c:ext>
            </c:extLst>
          </c:dPt>
          <c:dPt>
            <c:idx val="6"/>
            <c:extLst xmlns:c16r2="http://schemas.microsoft.com/office/drawing/2015/06/chart">
              <c:ext xmlns:c16="http://schemas.microsoft.com/office/drawing/2014/chart" uri="{C3380CC4-5D6E-409C-BE32-E72D297353CC}">
                <c16:uniqueId val="{0000000D-F80E-4489-8F50-175F3E80D81E}"/>
              </c:ext>
            </c:extLst>
          </c:dPt>
          <c:dPt>
            <c:idx val="7"/>
            <c:extLst xmlns:c16r2="http://schemas.microsoft.com/office/drawing/2015/06/chart">
              <c:ext xmlns:c16="http://schemas.microsoft.com/office/drawing/2014/chart" uri="{C3380CC4-5D6E-409C-BE32-E72D297353CC}">
                <c16:uniqueId val="{0000000F-F80E-4489-8F50-175F3E80D81E}"/>
              </c:ext>
            </c:extLst>
          </c:dPt>
          <c:dPt>
            <c:idx val="8"/>
            <c:extLst xmlns:c16r2="http://schemas.microsoft.com/office/drawing/2015/06/chart">
              <c:ext xmlns:c16="http://schemas.microsoft.com/office/drawing/2014/chart" uri="{C3380CC4-5D6E-409C-BE32-E72D297353CC}">
                <c16:uniqueId val="{00000011-F80E-4489-8F50-175F3E80D81E}"/>
              </c:ext>
            </c:extLst>
          </c:dPt>
          <c:dPt>
            <c:idx val="9"/>
            <c:extLst xmlns:c16r2="http://schemas.microsoft.com/office/drawing/2015/06/chart">
              <c:ext xmlns:c16="http://schemas.microsoft.com/office/drawing/2014/chart" uri="{C3380CC4-5D6E-409C-BE32-E72D297353CC}">
                <c16:uniqueId val="{00000013-F80E-4489-8F50-175F3E80D81E}"/>
              </c:ext>
            </c:extLst>
          </c:dPt>
          <c:dPt>
            <c:idx val="10"/>
            <c:extLst xmlns:c16r2="http://schemas.microsoft.com/office/drawing/2015/06/chart">
              <c:ext xmlns:c16="http://schemas.microsoft.com/office/drawing/2014/chart" uri="{C3380CC4-5D6E-409C-BE32-E72D297353CC}">
                <c16:uniqueId val="{00000015-F80E-4489-8F50-175F3E80D81E}"/>
              </c:ext>
            </c:extLst>
          </c:dPt>
          <c:dPt>
            <c:idx val="11"/>
            <c:extLst xmlns:c16r2="http://schemas.microsoft.com/office/drawing/2015/06/chart">
              <c:ext xmlns:c16="http://schemas.microsoft.com/office/drawing/2014/chart" uri="{C3380CC4-5D6E-409C-BE32-E72D297353CC}">
                <c16:uniqueId val="{00000017-F80E-4489-8F50-175F3E80D81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Hoja1!$D$4:$D$6</c:f>
              <c:strCache>
                <c:ptCount val="3"/>
                <c:pt idx="0">
                  <c:v>Alto</c:v>
                </c:pt>
                <c:pt idx="1">
                  <c:v>Medio</c:v>
                </c:pt>
                <c:pt idx="2">
                  <c:v>Bajo</c:v>
                </c:pt>
              </c:strCache>
            </c:strRef>
          </c:cat>
          <c:val>
            <c:numRef>
              <c:f>Hoja1!$F$4:$F$6</c:f>
              <c:numCache>
                <c:formatCode>0%</c:formatCode>
                <c:ptCount val="3"/>
                <c:pt idx="0">
                  <c:v>0.33333333333333331</c:v>
                </c:pt>
                <c:pt idx="1">
                  <c:v>3.7037037037037042E-2</c:v>
                </c:pt>
                <c:pt idx="2">
                  <c:v>0.62962962962962976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3DB-4071-8FC1-A7D9A5C9DCBD}"/>
            </c:ext>
          </c:extLst>
        </c:ser>
        <c:dLbls/>
        <c:gapWidth val="100"/>
        <c:axId val="57883264"/>
        <c:axId val="57897344"/>
      </c:barChart>
      <c:catAx>
        <c:axId val="57883264"/>
        <c:scaling>
          <c:orientation val="minMax"/>
        </c:scaling>
        <c:axPos val="b"/>
        <c:numFmt formatCode="Estándar" sourceLinked="1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7897344"/>
        <c:crosses val="autoZero"/>
        <c:auto val="1"/>
        <c:lblAlgn val="ctr"/>
        <c:lblOffset val="100"/>
      </c:catAx>
      <c:valAx>
        <c:axId val="57897344"/>
        <c:scaling>
          <c:orientation val="minMax"/>
        </c:scaling>
        <c:delete val="1"/>
        <c:axPos val="l"/>
        <c:numFmt formatCode="0%" sourceLinked="1"/>
        <c:tickLblPos val="none"/>
        <c:crossAx val="5788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3200"/>
      </a:pPr>
      <a:endParaRPr lang="es-E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plotArea>
      <c:layout>
        <c:manualLayout>
          <c:layoutTarget val="inner"/>
          <c:xMode val="edge"/>
          <c:yMode val="edge"/>
          <c:x val="0.21307956084825638"/>
          <c:y val="0.19572615923009623"/>
          <c:w val="0.65643660366239509"/>
          <c:h val="0.69287576552930874"/>
        </c:manualLayout>
      </c:layout>
      <c:barChart>
        <c:barDir val="col"/>
        <c:grouping val="clustered"/>
        <c:ser>
          <c:idx val="0"/>
          <c:order val="0"/>
          <c:tx>
            <c:strRef>
              <c:f>Hoja1!$E$7</c:f>
              <c:strCache>
                <c:ptCount val="1"/>
                <c:pt idx="0">
                  <c:v>Escritura en Inglés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3DB-4071-8FC1-A7D9A5C9DCBD}"/>
              </c:ext>
            </c:extLst>
          </c:dPt>
          <c:dPt>
            <c:idx val="1"/>
            <c:extLst xmlns:c16r2="http://schemas.microsoft.com/office/drawing/2015/06/chart">
              <c:ext xmlns:c16="http://schemas.microsoft.com/office/drawing/2014/chart" uri="{C3380CC4-5D6E-409C-BE32-E72D297353CC}">
                <c16:uniqueId val="{00000003-D3DB-4071-8FC1-A7D9A5C9DCBD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5-D3DB-4071-8FC1-A7D9A5C9DCBD}"/>
              </c:ext>
            </c:extLst>
          </c:dPt>
          <c:dPt>
            <c:idx val="3"/>
            <c:extLst xmlns:c16r2="http://schemas.microsoft.com/office/drawing/2015/06/chart">
              <c:ext xmlns:c16="http://schemas.microsoft.com/office/drawing/2014/chart" uri="{C3380CC4-5D6E-409C-BE32-E72D297353CC}">
                <c16:uniqueId val="{00000007-D3DB-4071-8FC1-A7D9A5C9DCBD}"/>
              </c:ext>
            </c:extLst>
          </c:dPt>
          <c:dPt>
            <c:idx val="4"/>
            <c:extLst xmlns:c16r2="http://schemas.microsoft.com/office/drawing/2015/06/chart">
              <c:ext xmlns:c16="http://schemas.microsoft.com/office/drawing/2014/chart" uri="{C3380CC4-5D6E-409C-BE32-E72D297353CC}">
                <c16:uniqueId val="{00000009-D3DB-4071-8FC1-A7D9A5C9DCBD}"/>
              </c:ext>
            </c:extLst>
          </c:dPt>
          <c:dPt>
            <c:idx val="5"/>
            <c:extLst xmlns:c16r2="http://schemas.microsoft.com/office/drawing/2015/06/chart">
              <c:ext xmlns:c16="http://schemas.microsoft.com/office/drawing/2014/chart" uri="{C3380CC4-5D6E-409C-BE32-E72D297353CC}">
                <c16:uniqueId val="{0000000B-6D6B-4A77-8DA1-37B352BC41B3}"/>
              </c:ext>
            </c:extLst>
          </c:dPt>
          <c:dPt>
            <c:idx val="6"/>
            <c:extLst xmlns:c16r2="http://schemas.microsoft.com/office/drawing/2015/06/chart">
              <c:ext xmlns:c16="http://schemas.microsoft.com/office/drawing/2014/chart" uri="{C3380CC4-5D6E-409C-BE32-E72D297353CC}">
                <c16:uniqueId val="{0000000D-6D6B-4A77-8DA1-37B352BC41B3}"/>
              </c:ext>
            </c:extLst>
          </c:dPt>
          <c:dPt>
            <c:idx val="7"/>
            <c:extLst xmlns:c16r2="http://schemas.microsoft.com/office/drawing/2015/06/chart">
              <c:ext xmlns:c16="http://schemas.microsoft.com/office/drawing/2014/chart" uri="{C3380CC4-5D6E-409C-BE32-E72D297353CC}">
                <c16:uniqueId val="{0000000F-6D6B-4A77-8DA1-37B352BC41B3}"/>
              </c:ext>
            </c:extLst>
          </c:dPt>
          <c:dPt>
            <c:idx val="8"/>
            <c:extLst xmlns:c16r2="http://schemas.microsoft.com/office/drawing/2015/06/chart">
              <c:ext xmlns:c16="http://schemas.microsoft.com/office/drawing/2014/chart" uri="{C3380CC4-5D6E-409C-BE32-E72D297353CC}">
                <c16:uniqueId val="{00000011-6D6B-4A77-8DA1-37B352BC41B3}"/>
              </c:ext>
            </c:extLst>
          </c:dPt>
          <c:dPt>
            <c:idx val="9"/>
            <c:extLst xmlns:c16r2="http://schemas.microsoft.com/office/drawing/2015/06/chart">
              <c:ext xmlns:c16="http://schemas.microsoft.com/office/drawing/2014/chart" uri="{C3380CC4-5D6E-409C-BE32-E72D297353CC}">
                <c16:uniqueId val="{00000013-6D6B-4A77-8DA1-37B352BC41B3}"/>
              </c:ext>
            </c:extLst>
          </c:dPt>
          <c:dPt>
            <c:idx val="10"/>
            <c:extLst xmlns:c16r2="http://schemas.microsoft.com/office/drawing/2015/06/chart">
              <c:ext xmlns:c16="http://schemas.microsoft.com/office/drawing/2014/chart" uri="{C3380CC4-5D6E-409C-BE32-E72D297353CC}">
                <c16:uniqueId val="{00000015-6D6B-4A77-8DA1-37B352BC41B3}"/>
              </c:ext>
            </c:extLst>
          </c:dPt>
          <c:dPt>
            <c:idx val="11"/>
            <c:extLst xmlns:c16r2="http://schemas.microsoft.com/office/drawing/2015/06/chart">
              <c:ext xmlns:c16="http://schemas.microsoft.com/office/drawing/2014/chart" uri="{C3380CC4-5D6E-409C-BE32-E72D297353CC}">
                <c16:uniqueId val="{00000017-6D6B-4A77-8DA1-37B352BC41B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Hoja1!$D$8:$D$10</c:f>
              <c:strCache>
                <c:ptCount val="3"/>
                <c:pt idx="0">
                  <c:v>Alto</c:v>
                </c:pt>
                <c:pt idx="1">
                  <c:v>Medio</c:v>
                </c:pt>
                <c:pt idx="2">
                  <c:v>Bajo</c:v>
                </c:pt>
              </c:strCache>
            </c:strRef>
          </c:cat>
          <c:val>
            <c:numRef>
              <c:f>Hoja1!$F$8:$F$10</c:f>
              <c:numCache>
                <c:formatCode>0%</c:formatCode>
                <c:ptCount val="3"/>
                <c:pt idx="0">
                  <c:v>0.14814814814814817</c:v>
                </c:pt>
                <c:pt idx="1">
                  <c:v>0.70370370370370372</c:v>
                </c:pt>
                <c:pt idx="2">
                  <c:v>0.14814814814814817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3DB-4071-8FC1-A7D9A5C9DCBD}"/>
            </c:ext>
          </c:extLst>
        </c:ser>
        <c:dLbls/>
        <c:gapWidth val="100"/>
        <c:axId val="59590912"/>
        <c:axId val="59604992"/>
      </c:barChart>
      <c:catAx>
        <c:axId val="59590912"/>
        <c:scaling>
          <c:orientation val="minMax"/>
        </c:scaling>
        <c:axPos val="b"/>
        <c:numFmt formatCode="Estándar" sourceLinked="1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9604992"/>
        <c:crosses val="autoZero"/>
        <c:auto val="1"/>
        <c:lblAlgn val="ctr"/>
        <c:lblOffset val="100"/>
      </c:catAx>
      <c:valAx>
        <c:axId val="59604992"/>
        <c:scaling>
          <c:orientation val="minMax"/>
        </c:scaling>
        <c:delete val="1"/>
        <c:axPos val="l"/>
        <c:numFmt formatCode="0%" sourceLinked="1"/>
        <c:tickLblPos val="none"/>
        <c:crossAx val="5959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3200"/>
      </a:pPr>
      <a:endParaRPr lang="es-E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plotArea>
      <c:layout>
        <c:manualLayout>
          <c:layoutTarget val="inner"/>
          <c:xMode val="edge"/>
          <c:yMode val="edge"/>
          <c:x val="0.21307956084825638"/>
          <c:y val="0.19572615923009623"/>
          <c:w val="0.65643660366239509"/>
          <c:h val="0.69287576552930874"/>
        </c:manualLayout>
      </c:layout>
      <c:barChart>
        <c:barDir val="col"/>
        <c:grouping val="clustered"/>
        <c:ser>
          <c:idx val="0"/>
          <c:order val="0"/>
          <c:tx>
            <c:strRef>
              <c:f>Hoja1!$E$12</c:f>
              <c:strCache>
                <c:ptCount val="1"/>
                <c:pt idx="0">
                  <c:v>Conversación en Inglés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3DB-4071-8FC1-A7D9A5C9DCBD}"/>
              </c:ext>
            </c:extLst>
          </c:dPt>
          <c:dPt>
            <c:idx val="1"/>
            <c:extLst xmlns:c16r2="http://schemas.microsoft.com/office/drawing/2015/06/chart">
              <c:ext xmlns:c16="http://schemas.microsoft.com/office/drawing/2014/chart" uri="{C3380CC4-5D6E-409C-BE32-E72D297353CC}">
                <c16:uniqueId val="{00000003-D3DB-4071-8FC1-A7D9A5C9DCBD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5-D3DB-4071-8FC1-A7D9A5C9DCBD}"/>
              </c:ext>
            </c:extLst>
          </c:dPt>
          <c:dPt>
            <c:idx val="3"/>
            <c:extLst xmlns:c16r2="http://schemas.microsoft.com/office/drawing/2015/06/chart">
              <c:ext xmlns:c16="http://schemas.microsoft.com/office/drawing/2014/chart" uri="{C3380CC4-5D6E-409C-BE32-E72D297353CC}">
                <c16:uniqueId val="{00000007-D3DB-4071-8FC1-A7D9A5C9DCBD}"/>
              </c:ext>
            </c:extLst>
          </c:dPt>
          <c:dPt>
            <c:idx val="4"/>
            <c:extLst xmlns:c16r2="http://schemas.microsoft.com/office/drawing/2015/06/chart">
              <c:ext xmlns:c16="http://schemas.microsoft.com/office/drawing/2014/chart" uri="{C3380CC4-5D6E-409C-BE32-E72D297353CC}">
                <c16:uniqueId val="{00000009-D3DB-4071-8FC1-A7D9A5C9DCBD}"/>
              </c:ext>
            </c:extLst>
          </c:dPt>
          <c:dPt>
            <c:idx val="5"/>
            <c:extLst xmlns:c16r2="http://schemas.microsoft.com/office/drawing/2015/06/chart">
              <c:ext xmlns:c16="http://schemas.microsoft.com/office/drawing/2014/chart" uri="{C3380CC4-5D6E-409C-BE32-E72D297353CC}">
                <c16:uniqueId val="{0000000B-2771-4ACB-8689-C668C73D5E68}"/>
              </c:ext>
            </c:extLst>
          </c:dPt>
          <c:dPt>
            <c:idx val="6"/>
            <c:extLst xmlns:c16r2="http://schemas.microsoft.com/office/drawing/2015/06/chart">
              <c:ext xmlns:c16="http://schemas.microsoft.com/office/drawing/2014/chart" uri="{C3380CC4-5D6E-409C-BE32-E72D297353CC}">
                <c16:uniqueId val="{0000000D-2771-4ACB-8689-C668C73D5E68}"/>
              </c:ext>
            </c:extLst>
          </c:dPt>
          <c:dPt>
            <c:idx val="7"/>
            <c:extLst xmlns:c16r2="http://schemas.microsoft.com/office/drawing/2015/06/chart">
              <c:ext xmlns:c16="http://schemas.microsoft.com/office/drawing/2014/chart" uri="{C3380CC4-5D6E-409C-BE32-E72D297353CC}">
                <c16:uniqueId val="{0000000F-2771-4ACB-8689-C668C73D5E68}"/>
              </c:ext>
            </c:extLst>
          </c:dPt>
          <c:dPt>
            <c:idx val="8"/>
            <c:extLst xmlns:c16r2="http://schemas.microsoft.com/office/drawing/2015/06/chart">
              <c:ext xmlns:c16="http://schemas.microsoft.com/office/drawing/2014/chart" uri="{C3380CC4-5D6E-409C-BE32-E72D297353CC}">
                <c16:uniqueId val="{00000011-2771-4ACB-8689-C668C73D5E68}"/>
              </c:ext>
            </c:extLst>
          </c:dPt>
          <c:dPt>
            <c:idx val="9"/>
            <c:extLst xmlns:c16r2="http://schemas.microsoft.com/office/drawing/2015/06/chart">
              <c:ext xmlns:c16="http://schemas.microsoft.com/office/drawing/2014/chart" uri="{C3380CC4-5D6E-409C-BE32-E72D297353CC}">
                <c16:uniqueId val="{00000013-2771-4ACB-8689-C668C73D5E68}"/>
              </c:ext>
            </c:extLst>
          </c:dPt>
          <c:dPt>
            <c:idx val="10"/>
            <c:extLst xmlns:c16r2="http://schemas.microsoft.com/office/drawing/2015/06/chart">
              <c:ext xmlns:c16="http://schemas.microsoft.com/office/drawing/2014/chart" uri="{C3380CC4-5D6E-409C-BE32-E72D297353CC}">
                <c16:uniqueId val="{00000015-2771-4ACB-8689-C668C73D5E68}"/>
              </c:ext>
            </c:extLst>
          </c:dPt>
          <c:dPt>
            <c:idx val="11"/>
            <c:extLst xmlns:c16r2="http://schemas.microsoft.com/office/drawing/2015/06/chart">
              <c:ext xmlns:c16="http://schemas.microsoft.com/office/drawing/2014/chart" uri="{C3380CC4-5D6E-409C-BE32-E72D297353CC}">
                <c16:uniqueId val="{00000017-2771-4ACB-8689-C668C73D5E6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Hoja1!$D$13:$D$15</c:f>
              <c:strCache>
                <c:ptCount val="3"/>
                <c:pt idx="0">
                  <c:v>Alto</c:v>
                </c:pt>
                <c:pt idx="1">
                  <c:v>Medio</c:v>
                </c:pt>
                <c:pt idx="2">
                  <c:v>Bajo</c:v>
                </c:pt>
              </c:strCache>
            </c:strRef>
          </c:cat>
          <c:val>
            <c:numRef>
              <c:f>Hoja1!$F$13:$F$15</c:f>
              <c:numCache>
                <c:formatCode>0%</c:formatCode>
                <c:ptCount val="3"/>
                <c:pt idx="0">
                  <c:v>0.1111111111111111</c:v>
                </c:pt>
                <c:pt idx="1">
                  <c:v>0.62962962962962976</c:v>
                </c:pt>
                <c:pt idx="2">
                  <c:v>0.2592592592592593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3DB-4071-8FC1-A7D9A5C9DCBD}"/>
            </c:ext>
          </c:extLst>
        </c:ser>
        <c:dLbls/>
        <c:gapWidth val="100"/>
        <c:axId val="59922304"/>
        <c:axId val="59923840"/>
      </c:barChart>
      <c:catAx>
        <c:axId val="59922304"/>
        <c:scaling>
          <c:orientation val="minMax"/>
        </c:scaling>
        <c:axPos val="b"/>
        <c:numFmt formatCode="Estándar" sourceLinked="1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9923840"/>
        <c:crosses val="autoZero"/>
        <c:auto val="1"/>
        <c:lblAlgn val="ctr"/>
        <c:lblOffset val="100"/>
      </c:catAx>
      <c:valAx>
        <c:axId val="59923840"/>
        <c:scaling>
          <c:orientation val="minMax"/>
        </c:scaling>
        <c:delete val="1"/>
        <c:axPos val="l"/>
        <c:numFmt formatCode="0%" sourceLinked="1"/>
        <c:tickLblPos val="none"/>
        <c:crossAx val="5992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3600"/>
      </a:pPr>
      <a:endParaRPr lang="es-E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F992F-6BFA-4733-990E-A3F5654C10DD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E7E97-D7F3-4E6E-B72F-4E9B5C7E2175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8226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20CD7-EA2F-46D6-A09D-68C2C0661603}" type="slidenum">
              <a:rPr lang="es-ES"/>
              <a:pPr/>
              <a:t>2</a:t>
            </a:fld>
            <a:endParaRPr lang="es-E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1024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D0993-DA8F-422E-AB81-5A7FAE7C849A}" type="slidenum">
              <a:rPr lang="es-ES"/>
              <a:pPr/>
              <a:t>24</a:t>
            </a:fld>
            <a:endParaRPr lang="es-E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1557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06E06-57D4-4E7A-9E7D-9554B20750F0}" type="slidenum">
              <a:rPr lang="es-ES"/>
              <a:pPr/>
              <a:t>27</a:t>
            </a:fld>
            <a:endParaRPr lang="es-E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03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56FA6-B570-4DA8-B558-6C303B9A75FA}" type="slidenum">
              <a:rPr lang="es-ES"/>
              <a:pPr/>
              <a:t>3</a:t>
            </a:fld>
            <a:endParaRPr lang="es-E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204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155E1-5547-4F5D-AF24-BC5426B0CA4A}" type="slidenum">
              <a:rPr lang="es-ES"/>
              <a:pPr/>
              <a:t>14</a:t>
            </a:fld>
            <a:endParaRPr lang="es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092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3761E-010A-448E-9665-62DDA985C1A7}" type="slidenum">
              <a:rPr lang="es-ES"/>
              <a:pPr/>
              <a:t>16</a:t>
            </a:fld>
            <a:endParaRPr lang="es-E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51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CD75E-0689-4CC0-B199-4841496E70DB}" type="slidenum">
              <a:rPr lang="es-ES"/>
              <a:pPr/>
              <a:t>18</a:t>
            </a:fld>
            <a:endParaRPr lang="es-E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56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9681E-4CFE-46F9-AC93-9AA14F55B43A}" type="slidenum">
              <a:rPr lang="es-ES"/>
              <a:pPr/>
              <a:t>20</a:t>
            </a:fld>
            <a:endParaRPr lang="es-E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64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10CE2-FD21-4D84-81B3-2BA8CE34758B}" type="slidenum">
              <a:rPr lang="es-ES"/>
              <a:pPr/>
              <a:t>21</a:t>
            </a:fld>
            <a:endParaRPr lang="es-E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10CE2-FD21-4D84-81B3-2BA8CE34758B}" type="slidenum">
              <a:rPr lang="es-ES"/>
              <a:pPr/>
              <a:t>22</a:t>
            </a:fld>
            <a:endParaRPr lang="es-E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2285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D0993-DA8F-422E-AB81-5A7FAE7C849A}" type="slidenum">
              <a:rPr lang="es-ES"/>
              <a:pPr/>
              <a:t>23</a:t>
            </a:fld>
            <a:endParaRPr lang="es-E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62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6819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8701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0818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4739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808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007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0348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739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0313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13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940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BD6B-9CB1-4785-860F-F35DB90158F6}" type="datetimeFigureOut">
              <a:rPr lang="en-CA" smtClean="0"/>
              <a:pPr/>
              <a:t>25/10/2019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1956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mvillavi@espol.edu.e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4797152"/>
            <a:ext cx="8064896" cy="1368152"/>
          </a:xfrm>
        </p:spPr>
        <p:txBody>
          <a:bodyPr>
            <a:normAutofit/>
          </a:bodyPr>
          <a:lstStyle/>
          <a:p>
            <a:r>
              <a:rPr lang="en-CA" sz="3300" b="1" dirty="0">
                <a:solidFill>
                  <a:schemeClr val="tx1"/>
                </a:solidFill>
              </a:rPr>
              <a:t>Mónica Villavicencio</a:t>
            </a:r>
          </a:p>
          <a:p>
            <a:r>
              <a:rPr lang="en-CA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Octubre</a:t>
            </a:r>
            <a:r>
              <a:rPr lang="en-CA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en-CA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Noviembre</a:t>
            </a:r>
            <a:r>
              <a:rPr lang="en-CA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2019</a:t>
            </a:r>
            <a:endParaRPr lang="en-CA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010" name="AutoShape 2" descr="Image result for software engineering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980728"/>
            <a:ext cx="92106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C3EFF02-5B5D-4C31-BAB0-13285DA0E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00749893"/>
              </p:ext>
            </p:extLst>
          </p:nvPr>
        </p:nvGraphicFramePr>
        <p:xfrm>
          <a:off x="72000" y="189000"/>
          <a:ext cx="90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8841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C3EFF02-5B5D-4C31-BAB0-13285DA0E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36451030"/>
              </p:ext>
            </p:extLst>
          </p:nvPr>
        </p:nvGraphicFramePr>
        <p:xfrm>
          <a:off x="72000" y="189000"/>
          <a:ext cx="90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364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C3EFF02-5B5D-4C31-BAB0-13285DA0E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7403477"/>
              </p:ext>
            </p:extLst>
          </p:nvPr>
        </p:nvGraphicFramePr>
        <p:xfrm>
          <a:off x="72000" y="189000"/>
          <a:ext cx="90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808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C3EFF02-5B5D-4C31-BAB0-13285DA0E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88194076"/>
              </p:ext>
            </p:extLst>
          </p:nvPr>
        </p:nvGraphicFramePr>
        <p:xfrm>
          <a:off x="72000" y="189000"/>
          <a:ext cx="90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8678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s-ES_tradnl" b="1" dirty="0">
                <a:solidFill>
                  <a:srgbClr val="002060"/>
                </a:solidFill>
              </a:rPr>
              <a:t>Punto de partida del curso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6792"/>
            <a:ext cx="7560195" cy="4608511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es-ES_tradnl" sz="2400" dirty="0"/>
              <a:t>Conteste la siguientes preguntas – 15 min</a:t>
            </a:r>
            <a:r>
              <a:rPr lang="es-ES_tradnl" sz="2400" dirty="0" smtClean="0"/>
              <a:t>:</a:t>
            </a:r>
          </a:p>
          <a:p>
            <a:pPr marL="0" indent="0">
              <a:buClr>
                <a:srgbClr val="002060"/>
              </a:buClr>
              <a:buNone/>
            </a:pPr>
            <a:endParaRPr lang="es-ES_tradnl" sz="2400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s-ES_tradnl" sz="2400" dirty="0"/>
              <a:t>Expectativas</a:t>
            </a:r>
          </a:p>
          <a:p>
            <a:pPr lvl="1">
              <a:buClr>
                <a:srgbClr val="002060"/>
              </a:buClr>
            </a:pPr>
            <a:r>
              <a:rPr lang="es-ES_tradnl" sz="2000" dirty="0"/>
              <a:t>¿Qué espera del curso?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s-ES_tradnl" sz="2400" dirty="0"/>
              <a:t>Temores</a:t>
            </a:r>
          </a:p>
          <a:p>
            <a:pPr lvl="1">
              <a:buClr>
                <a:srgbClr val="002060"/>
              </a:buClr>
            </a:pPr>
            <a:r>
              <a:rPr lang="es-ES_tradnl" sz="2000" dirty="0"/>
              <a:t>¿Cuáles son sus temores/preocupaciones con respecto a este curso?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s-ES_tradnl" sz="2400" dirty="0"/>
              <a:t>Compromisos</a:t>
            </a:r>
          </a:p>
          <a:p>
            <a:pPr lvl="1">
              <a:buClr>
                <a:srgbClr val="002060"/>
              </a:buClr>
            </a:pPr>
            <a:r>
              <a:rPr lang="es-ES_tradnl" sz="2000" dirty="0"/>
              <a:t>¿A qué se compromete usted en este curso?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Info de </a:t>
            </a:r>
            <a:r>
              <a:rPr lang="en-CA" dirty="0" err="1">
                <a:solidFill>
                  <a:srgbClr val="002060"/>
                </a:solidFill>
              </a:rPr>
              <a:t>contacto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 algn="ctr">
              <a:buNone/>
            </a:pPr>
            <a:r>
              <a:rPr lang="en-CA" dirty="0"/>
              <a:t>	</a:t>
            </a:r>
            <a:r>
              <a:rPr lang="en-CA" dirty="0" smtClean="0">
                <a:solidFill>
                  <a:srgbClr val="002060"/>
                </a:solidFill>
                <a:hlinkClick r:id="rId2"/>
              </a:rPr>
              <a:t>mvillavi@espol.edu.ec</a:t>
            </a:r>
            <a:endParaRPr lang="en-CA" dirty="0" smtClean="0">
              <a:solidFill>
                <a:srgbClr val="002060"/>
              </a:solidFill>
            </a:endParaRPr>
          </a:p>
          <a:p>
            <a:pPr algn="ctr">
              <a:buNone/>
            </a:pPr>
            <a:endParaRPr lang="en-CA" dirty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CA" dirty="0" err="1" smtClean="0">
                <a:solidFill>
                  <a:srgbClr val="002060"/>
                </a:solidFill>
              </a:rPr>
              <a:t>Teléfono</a:t>
            </a:r>
            <a:r>
              <a:rPr lang="en-CA" dirty="0" smtClean="0">
                <a:solidFill>
                  <a:srgbClr val="002060"/>
                </a:solidFill>
              </a:rPr>
              <a:t>: 2269816</a:t>
            </a:r>
            <a:endParaRPr lang="en-CA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04664"/>
            <a:ext cx="8229600" cy="1143000"/>
          </a:xfrm>
        </p:spPr>
        <p:txBody>
          <a:bodyPr/>
          <a:lstStyle/>
          <a:p>
            <a:pPr algn="ctr"/>
            <a:r>
              <a:rPr lang="es-ES_tradnl" b="1" dirty="0">
                <a:solidFill>
                  <a:srgbClr val="002060"/>
                </a:solidFill>
              </a:rPr>
              <a:t>Objetivo general del curso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s-ES_tradnl" sz="2400" dirty="0">
                <a:cs typeface="Times New Roman" pitchFamily="18" charset="0"/>
              </a:rPr>
              <a:t>    </a:t>
            </a:r>
            <a:r>
              <a:rPr lang="es-EC" sz="2400" dirty="0"/>
              <a:t>Promover el conocimiento de temas de actualidad de Ingeniería de Software asociados a los Sistemas de Información. 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>
                <a:solidFill>
                  <a:srgbClr val="002060"/>
                </a:solidFill>
              </a:rPr>
              <a:t>Objetivos</a:t>
            </a:r>
            <a:r>
              <a:rPr lang="en-CA" b="1" dirty="0">
                <a:solidFill>
                  <a:srgbClr val="002060"/>
                </a:solidFill>
              </a:rPr>
              <a:t> de </a:t>
            </a:r>
            <a:r>
              <a:rPr lang="en-CA" b="1" dirty="0" err="1">
                <a:solidFill>
                  <a:srgbClr val="002060"/>
                </a:solidFill>
              </a:rPr>
              <a:t>aprendizaje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S_tradnl" dirty="0"/>
              <a:t>Conocer los conceptos y principios de la ingeniería de </a:t>
            </a:r>
            <a:r>
              <a:rPr lang="es-ES_tradnl" dirty="0" smtClean="0"/>
              <a:t>software.</a:t>
            </a:r>
            <a:endParaRPr lang="en-CA" dirty="0"/>
          </a:p>
          <a:p>
            <a:pPr algn="just"/>
            <a:r>
              <a:rPr lang="es-ES_tradnl" dirty="0"/>
              <a:t>Entender ideas claves de artículos científicos de ingeniería de </a:t>
            </a:r>
            <a:r>
              <a:rPr lang="es-ES_tradnl" dirty="0" smtClean="0"/>
              <a:t>software. </a:t>
            </a:r>
            <a:endParaRPr lang="es-ES_tradnl" dirty="0"/>
          </a:p>
          <a:p>
            <a:pPr algn="just"/>
            <a:r>
              <a:rPr lang="es-ES_tradnl" dirty="0" smtClean="0"/>
              <a:t>Realizar mediciones de software</a:t>
            </a:r>
            <a:r>
              <a:rPr lang="es-ES_tradnl" dirty="0"/>
              <a:t>.</a:t>
            </a:r>
            <a:endParaRPr lang="en-CA" dirty="0"/>
          </a:p>
          <a:p>
            <a:pPr algn="just"/>
            <a:r>
              <a:rPr lang="es-ES_tradnl" dirty="0"/>
              <a:t>Poner en práctica conceptos de ingeniería de software para lograr mejoras en el proceso de desarrollo de software en una organización ecuatoriana.</a:t>
            </a:r>
          </a:p>
          <a:p>
            <a:pPr lvl="0"/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Autofit/>
          </a:bodyPr>
          <a:lstStyle/>
          <a:p>
            <a:r>
              <a:rPr lang="es-ES_tradnl" sz="4000" b="1" dirty="0">
                <a:solidFill>
                  <a:srgbClr val="002060"/>
                </a:solidFill>
              </a:rPr>
              <a:t>Programa Resumido</a:t>
            </a:r>
            <a:endParaRPr lang="es-ES" sz="4000" b="1" dirty="0">
              <a:solidFill>
                <a:srgbClr val="002060"/>
              </a:solidFill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628800"/>
            <a:ext cx="7772400" cy="4361656"/>
          </a:xfrm>
        </p:spPr>
        <p:txBody>
          <a:bodyPr>
            <a:normAutofit/>
          </a:bodyPr>
          <a:lstStyle/>
          <a:p>
            <a:pPr marL="609600" indent="-609600">
              <a:buFont typeface="Wingdings" pitchFamily="2" charset="2"/>
              <a:buChar char="Ø"/>
            </a:pPr>
            <a:r>
              <a:rPr lang="es-ES" sz="2800" dirty="0" smtClean="0">
                <a:cs typeface="Times New Roman" pitchFamily="18" charset="0"/>
              </a:rPr>
              <a:t>Principios </a:t>
            </a:r>
            <a:r>
              <a:rPr lang="es-ES" sz="2800" dirty="0">
                <a:cs typeface="Times New Roman" pitchFamily="18" charset="0"/>
              </a:rPr>
              <a:t>de la ingeniería de Software</a:t>
            </a:r>
          </a:p>
          <a:p>
            <a:pPr marL="609600" indent="-609600">
              <a:buFont typeface="Wingdings" pitchFamily="2" charset="2"/>
              <a:buChar char="Ø"/>
            </a:pPr>
            <a:r>
              <a:rPr lang="es-ES" sz="2800" dirty="0">
                <a:cs typeface="Times New Roman" pitchFamily="18" charset="0"/>
              </a:rPr>
              <a:t>Mediciones y Estimaciones</a:t>
            </a:r>
          </a:p>
          <a:p>
            <a:pPr marL="609600" indent="-609600">
              <a:buFont typeface="Wingdings" pitchFamily="2" charset="2"/>
              <a:buChar char="Ø"/>
            </a:pPr>
            <a:r>
              <a:rPr lang="es-ES" sz="2800" dirty="0">
                <a:cs typeface="Times New Roman" pitchFamily="18" charset="0"/>
              </a:rPr>
              <a:t>Mejora de Procesos de Software.</a:t>
            </a:r>
          </a:p>
          <a:p>
            <a:pPr marL="609600" indent="-609600">
              <a:buFont typeface="Wingdings" pitchFamily="2" charset="2"/>
              <a:buChar char="Ø"/>
            </a:pPr>
            <a:r>
              <a:rPr lang="es-ES" sz="2800" dirty="0" smtClean="0">
                <a:cs typeface="Times New Roman" pitchFamily="18" charset="0"/>
              </a:rPr>
              <a:t>Modelos </a:t>
            </a:r>
            <a:r>
              <a:rPr lang="es-ES" sz="2800" dirty="0">
                <a:cs typeface="Times New Roman" pitchFamily="18" charset="0"/>
              </a:rPr>
              <a:t>de Procesos de Software</a:t>
            </a:r>
          </a:p>
          <a:p>
            <a:pPr marL="609600" indent="-609600">
              <a:buFont typeface="Wingdings" pitchFamily="2" charset="2"/>
              <a:buChar char="Ø"/>
            </a:pPr>
            <a:r>
              <a:rPr lang="es-ES" sz="2800" dirty="0" smtClean="0">
                <a:cs typeface="Times New Roman" pitchFamily="18" charset="0"/>
              </a:rPr>
              <a:t>Gestión de </a:t>
            </a:r>
            <a:r>
              <a:rPr lang="es-ES" sz="2800" dirty="0" smtClean="0">
                <a:cs typeface="Times New Roman" pitchFamily="18" charset="0"/>
              </a:rPr>
              <a:t>Requerimientos</a:t>
            </a:r>
          </a:p>
          <a:p>
            <a:pPr marL="609600" indent="-609600">
              <a:buFont typeface="Wingdings" pitchFamily="2" charset="2"/>
              <a:buChar char="Ø"/>
            </a:pPr>
            <a:r>
              <a:rPr lang="es-ES" sz="2800" dirty="0" smtClean="0">
                <a:cs typeface="Times New Roman" pitchFamily="18" charset="0"/>
              </a:rPr>
              <a:t>Tendencias en ingeniería de software</a:t>
            </a:r>
            <a:endParaRPr lang="es-ES" sz="2800" dirty="0">
              <a:cs typeface="Times New Roman" pitchFamily="18" charset="0"/>
            </a:endParaRPr>
          </a:p>
          <a:p>
            <a:pPr marL="0" indent="0">
              <a:buNone/>
            </a:pPr>
            <a:endParaRPr lang="es-ES" sz="2400" dirty="0"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endParaRPr lang="es-E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5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err="1" smtClean="0">
                <a:solidFill>
                  <a:srgbClr val="002060"/>
                </a:solidFill>
              </a:rPr>
              <a:t>Fechas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importantes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838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Viernes 8 de Noviembre                    Examen - parte 1</a:t>
            </a:r>
            <a:endParaRPr lang="en-CA" dirty="0" smtClean="0"/>
          </a:p>
          <a:p>
            <a:r>
              <a:rPr lang="es-ES" dirty="0" smtClean="0"/>
              <a:t>Viernes 15 de Noviembre              </a:t>
            </a:r>
            <a:r>
              <a:rPr lang="es-ES" dirty="0"/>
              <a:t> </a:t>
            </a:r>
            <a:r>
              <a:rPr lang="es-ES" dirty="0" smtClean="0"/>
              <a:t>   Examen - parte 2</a:t>
            </a:r>
            <a:endParaRPr lang="en-CA" dirty="0" smtClean="0"/>
          </a:p>
          <a:p>
            <a:r>
              <a:rPr lang="es-ES" dirty="0" smtClean="0"/>
              <a:t>Domingo 17 de Noviembre</a:t>
            </a:r>
            <a:r>
              <a:rPr lang="es-ES" dirty="0"/>
              <a:t>               </a:t>
            </a:r>
            <a:r>
              <a:rPr lang="es-ES" dirty="0" smtClean="0"/>
              <a:t>Examen </a:t>
            </a:r>
            <a:r>
              <a:rPr lang="es-ES" dirty="0"/>
              <a:t>- parte </a:t>
            </a:r>
            <a:r>
              <a:rPr lang="es-ES" dirty="0" smtClean="0"/>
              <a:t>3</a:t>
            </a:r>
            <a:endParaRPr lang="en-CA" dirty="0"/>
          </a:p>
          <a:p>
            <a:r>
              <a:rPr lang="es-ES" dirty="0" smtClean="0"/>
              <a:t>Viernes 22 de Noviembre                  Presentación oral del proyecto     </a:t>
            </a:r>
          </a:p>
          <a:p>
            <a:r>
              <a:rPr lang="es-ES" dirty="0" smtClean="0"/>
              <a:t>Domingo 24 de Noviembre               Entrega </a:t>
            </a:r>
            <a:r>
              <a:rPr lang="es-ES" dirty="0"/>
              <a:t>del Proyecto (parte escrita)</a:t>
            </a:r>
            <a:endParaRPr lang="en-CA" dirty="0"/>
          </a:p>
          <a:p>
            <a:r>
              <a:rPr lang="es-ES" dirty="0" smtClean="0"/>
              <a:t>Viernes 29 de Noviembre</a:t>
            </a:r>
            <a:r>
              <a:rPr lang="es-ES" dirty="0"/>
              <a:t>                  </a:t>
            </a:r>
            <a:r>
              <a:rPr lang="es-ES" dirty="0" smtClean="0"/>
              <a:t>Examen </a:t>
            </a:r>
            <a:r>
              <a:rPr lang="es-ES" dirty="0"/>
              <a:t>de gracia  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52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132856"/>
            <a:ext cx="7581280" cy="4254699"/>
          </a:xfrm>
        </p:spPr>
        <p:txBody>
          <a:bodyPr>
            <a:normAutofit/>
          </a:bodyPr>
          <a:lstStyle/>
          <a:p>
            <a:pPr marL="630238" indent="-630238">
              <a:buFont typeface="Wingdings" pitchFamily="2" charset="2"/>
              <a:buChar char="Ø"/>
            </a:pPr>
            <a:r>
              <a:rPr lang="es-ES_tradnl" dirty="0"/>
              <a:t>Conocernos (15’)</a:t>
            </a:r>
          </a:p>
          <a:p>
            <a:pPr marL="630238" indent="-630238">
              <a:buFont typeface="Wingdings" pitchFamily="2" charset="2"/>
              <a:buChar char="Ø"/>
            </a:pPr>
            <a:r>
              <a:rPr lang="es-ES_tradnl" dirty="0"/>
              <a:t>Tabla de punto de partida </a:t>
            </a:r>
            <a:r>
              <a:rPr lang="es-ES_tradnl" dirty="0" smtClean="0"/>
              <a:t>(15’)</a:t>
            </a:r>
            <a:endParaRPr lang="es-ES_tradnl" dirty="0"/>
          </a:p>
          <a:p>
            <a:pPr marL="630238" indent="-630238">
              <a:buFont typeface="Wingdings" pitchFamily="2" charset="2"/>
              <a:buChar char="Ø"/>
            </a:pPr>
            <a:r>
              <a:rPr lang="es-ES_tradnl" dirty="0"/>
              <a:t>Presentación del curso  </a:t>
            </a:r>
            <a:r>
              <a:rPr lang="es-ES_tradnl" dirty="0" smtClean="0"/>
              <a:t>(30’)</a:t>
            </a:r>
            <a:endParaRPr lang="es-ES_tradnl" dirty="0"/>
          </a:p>
          <a:p>
            <a:pPr marL="630238" indent="-630238">
              <a:buFont typeface="Wingdings" pitchFamily="2" charset="2"/>
              <a:buChar char="Ø"/>
            </a:pPr>
            <a:r>
              <a:rPr lang="es-ES_tradnl" dirty="0" smtClean="0"/>
              <a:t>Conceptos </a:t>
            </a:r>
            <a:r>
              <a:rPr lang="es-ES_tradnl" dirty="0"/>
              <a:t>de ingeniería de software (60’)</a:t>
            </a:r>
          </a:p>
          <a:p>
            <a:pPr marL="630238" indent="-630238">
              <a:buFont typeface="Wingdings" pitchFamily="2" charset="2"/>
              <a:buChar char="Ø"/>
            </a:pPr>
            <a:r>
              <a:rPr lang="es-ES_tradnl" dirty="0"/>
              <a:t>Receso (15’)</a:t>
            </a:r>
          </a:p>
          <a:p>
            <a:pPr marL="630238" indent="-630238">
              <a:buFont typeface="Wingdings" pitchFamily="2" charset="2"/>
              <a:buChar char="Ø"/>
            </a:pPr>
            <a:r>
              <a:rPr lang="es-ES_tradnl" dirty="0" smtClean="0"/>
              <a:t>Objetivos </a:t>
            </a:r>
            <a:r>
              <a:rPr lang="es-ES_tradnl" dirty="0"/>
              <a:t>y principios de </a:t>
            </a:r>
            <a:r>
              <a:rPr lang="es-ES_tradnl" dirty="0" err="1" smtClean="0"/>
              <a:t>Ingenier</a:t>
            </a:r>
            <a:r>
              <a:rPr lang="en-CA" dirty="0" err="1" smtClean="0"/>
              <a:t>ía</a:t>
            </a:r>
            <a:r>
              <a:rPr lang="en-CA" dirty="0" smtClean="0"/>
              <a:t> de </a:t>
            </a:r>
            <a:r>
              <a:rPr lang="es-ES_tradnl" dirty="0" smtClean="0"/>
              <a:t>Software </a:t>
            </a:r>
            <a:r>
              <a:rPr lang="es-ES_tradnl" dirty="0" smtClean="0"/>
              <a:t>(</a:t>
            </a:r>
            <a:r>
              <a:rPr lang="es-ES_tradnl" dirty="0" smtClean="0"/>
              <a:t>60</a:t>
            </a:r>
            <a:r>
              <a:rPr lang="es-ES_tradnl" dirty="0" smtClean="0"/>
              <a:t>’)</a:t>
            </a:r>
          </a:p>
          <a:p>
            <a:pPr marL="630238" indent="-630238">
              <a:buFont typeface="Wingdings" pitchFamily="2" charset="2"/>
              <a:buChar char="Ø"/>
            </a:pPr>
            <a:r>
              <a:rPr lang="es-ES_tradnl" dirty="0" smtClean="0"/>
              <a:t>Formación de equipos de trabajo e identificación del proyecto del curso (30’)</a:t>
            </a:r>
            <a:endParaRPr lang="es-ES_tradnl" dirty="0"/>
          </a:p>
          <a:p>
            <a:pPr>
              <a:buFont typeface="Wingdings" pitchFamily="2" charset="2"/>
              <a:buChar char="Ø"/>
            </a:pPr>
            <a:endParaRPr lang="es-E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88640"/>
            <a:ext cx="69913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1634877" cy="17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pPr algn="ctr"/>
            <a:r>
              <a:rPr lang="es-ES_tradnl" b="1" dirty="0">
                <a:solidFill>
                  <a:srgbClr val="002060"/>
                </a:solidFill>
              </a:rPr>
              <a:t>Normas organizativas del curso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824"/>
            <a:ext cx="5614988" cy="556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_tradnl" sz="2800" dirty="0"/>
              <a:t>Horario de clases: </a:t>
            </a:r>
          </a:p>
          <a:p>
            <a:pPr lvl="1">
              <a:lnSpc>
                <a:spcPct val="80000"/>
              </a:lnSpc>
            </a:pPr>
            <a:r>
              <a:rPr lang="es-ES_tradnl" sz="2400" dirty="0" smtClean="0"/>
              <a:t>Según cronograma</a:t>
            </a:r>
            <a:endParaRPr lang="es-ES_tradnl" sz="2400" dirty="0"/>
          </a:p>
          <a:p>
            <a:pPr lvl="1">
              <a:lnSpc>
                <a:spcPct val="80000"/>
              </a:lnSpc>
            </a:pPr>
            <a:r>
              <a:rPr lang="es-ES_tradnl" sz="2400" dirty="0"/>
              <a:t>Receso: 15 minutos</a:t>
            </a:r>
          </a:p>
          <a:p>
            <a:pPr lvl="1">
              <a:lnSpc>
                <a:spcPct val="80000"/>
              </a:lnSpc>
            </a:pPr>
            <a:endParaRPr lang="es-ES_tradnl" sz="1200" dirty="0"/>
          </a:p>
          <a:p>
            <a:pPr>
              <a:lnSpc>
                <a:spcPct val="80000"/>
              </a:lnSpc>
            </a:pPr>
            <a:r>
              <a:rPr lang="es-ES_tradnl" sz="2800" dirty="0"/>
              <a:t>Uso de celulares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/>
              <a:t>       </a:t>
            </a:r>
            <a:endParaRPr lang="es-ES_tradnl" sz="2800" dirty="0" smtClean="0"/>
          </a:p>
          <a:p>
            <a:pPr>
              <a:lnSpc>
                <a:spcPct val="80000"/>
              </a:lnSpc>
              <a:buFontTx/>
              <a:buNone/>
            </a:pPr>
            <a:endParaRPr lang="es-ES_tradnl" sz="2800" dirty="0"/>
          </a:p>
          <a:p>
            <a:pPr>
              <a:lnSpc>
                <a:spcPct val="80000"/>
              </a:lnSpc>
              <a:buFontTx/>
              <a:buNone/>
            </a:pPr>
            <a:endParaRPr lang="es-ES_tradnl" sz="2800" dirty="0"/>
          </a:p>
          <a:p>
            <a:pPr>
              <a:lnSpc>
                <a:spcPct val="80000"/>
              </a:lnSpc>
            </a:pPr>
            <a:r>
              <a:rPr lang="es-ES_tradnl" sz="2800" dirty="0"/>
              <a:t>Métodos de evaluación basados en la participación activa. </a:t>
            </a:r>
          </a:p>
          <a:p>
            <a:pPr lvl="1">
              <a:lnSpc>
                <a:spcPct val="80000"/>
              </a:lnSpc>
            </a:pPr>
            <a:r>
              <a:rPr lang="es-ES_tradnl" sz="2400" dirty="0"/>
              <a:t>Participación =  puntos.</a:t>
            </a:r>
            <a:endParaRPr lang="es-ES" sz="2400" dirty="0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5004048" y="3284984"/>
            <a:ext cx="936104" cy="108012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4644008" y="3717032"/>
            <a:ext cx="1872208" cy="720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20482" name="AutoShape 2" descr="Image result for clock image"/>
          <p:cNvSpPr>
            <a:spLocks noChangeAspect="1" noChangeArrowheads="1"/>
          </p:cNvSpPr>
          <p:nvPr/>
        </p:nvSpPr>
        <p:spPr bwMode="auto">
          <a:xfrm>
            <a:off x="155575" y="-617538"/>
            <a:ext cx="1285875" cy="1285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84" name="AutoShape 4" descr="Image result for clock image"/>
          <p:cNvSpPr>
            <a:spLocks noChangeAspect="1" noChangeArrowheads="1"/>
          </p:cNvSpPr>
          <p:nvPr/>
        </p:nvSpPr>
        <p:spPr bwMode="auto">
          <a:xfrm>
            <a:off x="155575" y="-617538"/>
            <a:ext cx="1285875" cy="1285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86" name="AutoShape 6" descr="Image result for clock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88" name="AutoShape 8" descr="Image result for clock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7" y="1467669"/>
            <a:ext cx="14401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2" name="AutoShape 12" descr="Image result for group idea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4797152"/>
            <a:ext cx="2749833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685800"/>
          </a:xfrm>
        </p:spPr>
        <p:txBody>
          <a:bodyPr>
            <a:normAutofit/>
          </a:bodyPr>
          <a:lstStyle/>
          <a:p>
            <a:pPr algn="ctr"/>
            <a:r>
              <a:rPr lang="es-ES_tradnl" b="1" dirty="0">
                <a:solidFill>
                  <a:srgbClr val="002060"/>
                </a:solidFill>
              </a:rPr>
              <a:t>Normas organizativas del curso</a:t>
            </a:r>
            <a:endParaRPr lang="es-E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1628800"/>
            <a:ext cx="6480720" cy="4776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sz="2800" dirty="0"/>
              <a:t>Uso del </a:t>
            </a:r>
            <a:r>
              <a:rPr lang="es-ES_tradnl" sz="2800" dirty="0" err="1"/>
              <a:t>SidWeb</a:t>
            </a:r>
            <a:endParaRPr lang="es-ES_tradnl" sz="2800" dirty="0"/>
          </a:p>
          <a:p>
            <a:pPr lvl="1">
              <a:lnSpc>
                <a:spcPct val="90000"/>
              </a:lnSpc>
            </a:pPr>
            <a:r>
              <a:rPr lang="es-ES_tradnl" sz="2400" dirty="0"/>
              <a:t>Revisar material del </a:t>
            </a:r>
            <a:r>
              <a:rPr lang="es-ES_tradnl" sz="2400" dirty="0" smtClean="0"/>
              <a:t>curso</a:t>
            </a:r>
          </a:p>
          <a:p>
            <a:pPr lvl="1">
              <a:lnSpc>
                <a:spcPct val="90000"/>
              </a:lnSpc>
            </a:pPr>
            <a:r>
              <a:rPr lang="es-ES_tradnl" sz="2400" dirty="0" smtClean="0"/>
              <a:t>Subir tareas asignadas (1 por grupo)</a:t>
            </a:r>
          </a:p>
          <a:p>
            <a:pPr lvl="2"/>
            <a:r>
              <a:rPr lang="es-ES_tradnl" sz="2100" dirty="0" smtClean="0"/>
              <a:t>Archivo con apellidos del estudiantes del grupo</a:t>
            </a:r>
          </a:p>
          <a:p>
            <a:pPr marL="342900" lvl="1" indent="0">
              <a:buNone/>
            </a:pPr>
            <a:r>
              <a:rPr lang="es-ES_tradnl" sz="2400" dirty="0" smtClean="0"/>
              <a:t> </a:t>
            </a:r>
            <a:endParaRPr lang="es-ES_tradnl" sz="2400" dirty="0"/>
          </a:p>
          <a:p>
            <a:pPr>
              <a:lnSpc>
                <a:spcPct val="90000"/>
              </a:lnSpc>
            </a:pPr>
            <a:endParaRPr lang="es-ES_tradnl" sz="2800" dirty="0"/>
          </a:p>
          <a:p>
            <a:pPr>
              <a:lnSpc>
                <a:spcPct val="90000"/>
              </a:lnSpc>
              <a:buFontTx/>
              <a:buNone/>
            </a:pPr>
            <a:endParaRPr lang="es-ES_tradnl" sz="3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3600" dirty="0"/>
              <a:t>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13728" y="548680"/>
            <a:ext cx="8153400" cy="685800"/>
          </a:xfrm>
        </p:spPr>
        <p:txBody>
          <a:bodyPr>
            <a:normAutofit/>
          </a:bodyPr>
          <a:lstStyle/>
          <a:p>
            <a:r>
              <a:rPr lang="es-ES_tradnl" b="1" dirty="0">
                <a:solidFill>
                  <a:srgbClr val="002060"/>
                </a:solidFill>
              </a:rPr>
              <a:t>Políticas de Evaluación</a:t>
            </a:r>
            <a:endParaRPr lang="es-E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907704" y="1628800"/>
            <a:ext cx="5040313" cy="477619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s-ES_tradnl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800" dirty="0"/>
              <a:t>                                         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1772816"/>
            <a:ext cx="8363272" cy="4353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630238" marR="0" lvl="0" indent="-6302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_tradnl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Talleres 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 tareas </a:t>
            </a:r>
            <a:r>
              <a:rPr kumimoji="0" lang="es-ES_tradnl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(lecturas, exposiciones, ejercicios)	</a:t>
            </a:r>
            <a:r>
              <a:rPr lang="es-ES_tradnl" sz="4400" dirty="0"/>
              <a:t>    </a:t>
            </a:r>
            <a:r>
              <a:rPr lang="es-ES_tradnl" sz="4400" dirty="0" smtClean="0"/>
              <a:t>	   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30</a:t>
            </a:r>
            <a:r>
              <a:rPr kumimoji="0" lang="es-ES_tradnl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%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630238" marR="0" lvl="0" indent="-6302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_tradnl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 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Exámenes 				</a:t>
            </a:r>
            <a:r>
              <a:rPr kumimoji="0" lang="es-ES_tradnl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</a:t>
            </a:r>
            <a:r>
              <a:rPr lang="es-ES_tradnl" sz="4400" dirty="0" smtClean="0"/>
              <a:t>40</a:t>
            </a:r>
            <a:r>
              <a:rPr lang="es-ES_tradnl" sz="4400" dirty="0"/>
              <a:t>%</a:t>
            </a:r>
            <a:r>
              <a:rPr kumimoji="0" lang="es-ES_tradnl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         	              			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630238" lvl="0" indent="-630238">
              <a:spcBef>
                <a:spcPct val="200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_tradnl" sz="4400" dirty="0"/>
              <a:t>Proyecto						 </a:t>
            </a:r>
            <a:r>
              <a:rPr lang="es-ES_tradnl" sz="4400" dirty="0" smtClean="0"/>
              <a:t>                 30</a:t>
            </a:r>
            <a:r>
              <a:rPr lang="es-ES_tradnl" sz="4400" dirty="0"/>
              <a:t>%</a:t>
            </a:r>
            <a:endParaRPr kumimoji="0" lang="es-ES_tradn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087438" lvl="1" indent="-630238">
              <a:spcBef>
                <a:spcPct val="200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_tradnl" sz="4400" dirty="0" smtClean="0"/>
              <a:t>Oral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(Viernes 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22 </a:t>
            </a:r>
            <a:r>
              <a:rPr kumimoji="0" lang="es-ES_tradn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Nov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  <a:r>
              <a:rPr kumimoji="0" lang="es-ES_tradnl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endParaRPr kumimoji="0" lang="es-ES_tradn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087438" lvl="1" indent="-630238">
              <a:spcBef>
                <a:spcPct val="200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_tradnl" sz="4400" dirty="0" smtClean="0"/>
              <a:t>Escrito (Domingo </a:t>
            </a:r>
            <a:r>
              <a:rPr lang="es-ES_tradnl" sz="4400" dirty="0" smtClean="0"/>
              <a:t>24 </a:t>
            </a:r>
            <a:r>
              <a:rPr lang="es-ES_tradnl" sz="4400" dirty="0" err="1" smtClean="0"/>
              <a:t>Nov</a:t>
            </a:r>
            <a:r>
              <a:rPr lang="es-ES_tradnl" sz="4400" dirty="0" smtClean="0"/>
              <a:t> )</a:t>
            </a:r>
            <a:r>
              <a:rPr kumimoji="0" lang="es-ES_tradnl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	</a:t>
            </a:r>
          </a:p>
          <a:p>
            <a:pPr marL="630238" marR="0" lvl="0" indent="-6302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_tradnl" sz="3200" noProof="0" dirty="0"/>
          </a:p>
          <a:p>
            <a:pPr marL="630238" marR="0" lvl="0" indent="-6302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es-ES_tradnl" sz="3200" dirty="0"/>
              <a:t>	</a:t>
            </a:r>
          </a:p>
          <a:p>
            <a:pPr marL="630238" indent="-630238">
              <a:spcBef>
                <a:spcPct val="20000"/>
              </a:spcBef>
              <a:spcAft>
                <a:spcPts val="1200"/>
              </a:spcAft>
              <a:defRPr/>
            </a:pPr>
            <a:r>
              <a:rPr lang="es-ES_tradnl" sz="3400" dirty="0" smtClean="0"/>
              <a:t>PD1: Si </a:t>
            </a:r>
            <a:r>
              <a:rPr lang="es-ES_tradnl" sz="3400" dirty="0"/>
              <a:t>no asiste a clases pierde la nota de </a:t>
            </a:r>
            <a:r>
              <a:rPr lang="es-ES_tradnl" sz="3400" dirty="0" smtClean="0"/>
              <a:t>los talleres.</a:t>
            </a:r>
            <a:endParaRPr lang="es-ES_tradnl" sz="3400" dirty="0"/>
          </a:p>
          <a:p>
            <a:pPr marL="630238" marR="0" lvl="0" indent="-6302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es-ES_tradnl" sz="3400" noProof="0" dirty="0" smtClean="0"/>
              <a:t>PD2: La nota del proyecto se multiplica por el % de Coevaluación</a:t>
            </a:r>
            <a:endParaRPr kumimoji="0" lang="es-ES_tradnl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5308" y="260648"/>
            <a:ext cx="8229600" cy="8683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Proyecto en GRUPO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28834"/>
            <a:ext cx="8229600" cy="554483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s-EC" sz="2800" dirty="0"/>
              <a:t>Grupos de </a:t>
            </a:r>
            <a:r>
              <a:rPr lang="es-EC" sz="2800" dirty="0" smtClean="0"/>
              <a:t>5 </a:t>
            </a:r>
            <a:r>
              <a:rPr lang="es-EC" sz="2800" dirty="0"/>
              <a:t>personas </a:t>
            </a:r>
            <a:r>
              <a:rPr lang="es-EC" sz="2800" dirty="0" smtClean="0"/>
              <a:t>(8 </a:t>
            </a:r>
            <a:r>
              <a:rPr lang="es-EC" sz="2800" dirty="0"/>
              <a:t>grupos)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s-EC" sz="2800" dirty="0"/>
              <a:t>Identificar una empresa/organización en la cual se pueda implementar una mejora en el proceso de </a:t>
            </a:r>
            <a:r>
              <a:rPr lang="es-EC" sz="2800" u="sng" dirty="0"/>
              <a:t>desarrollo de software</a:t>
            </a:r>
            <a:r>
              <a:rPr lang="es-EC" sz="2800" dirty="0"/>
              <a:t>. 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s-EC" sz="2800" dirty="0"/>
              <a:t>2 partes: oral y escrita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s-EC" sz="2400" dirty="0"/>
              <a:t>Presentación </a:t>
            </a:r>
            <a:r>
              <a:rPr lang="es-EC" sz="2400" dirty="0" smtClean="0"/>
              <a:t>oral del </a:t>
            </a:r>
            <a:r>
              <a:rPr lang="es-EC" sz="2400" dirty="0"/>
              <a:t>proyecto: </a:t>
            </a:r>
          </a:p>
          <a:p>
            <a:pPr lvl="2">
              <a:lnSpc>
                <a:spcPct val="80000"/>
              </a:lnSpc>
              <a:spcAft>
                <a:spcPts val="1200"/>
              </a:spcAft>
            </a:pPr>
            <a:r>
              <a:rPr lang="es-EC" sz="1800" dirty="0" smtClean="0"/>
              <a:t>15 minutos de exposición</a:t>
            </a:r>
          </a:p>
          <a:p>
            <a:pPr lvl="2">
              <a:lnSpc>
                <a:spcPct val="80000"/>
              </a:lnSpc>
              <a:spcAft>
                <a:spcPts val="1200"/>
              </a:spcAft>
            </a:pPr>
            <a:r>
              <a:rPr lang="es-EC" sz="1800" dirty="0" smtClean="0"/>
              <a:t> 5 min de preguntas</a:t>
            </a:r>
            <a:endParaRPr lang="es-EC" sz="18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s-EC" sz="2400" dirty="0"/>
              <a:t>Documento del </a:t>
            </a:r>
            <a:r>
              <a:rPr lang="es-EC" sz="2400" dirty="0" smtClean="0"/>
              <a:t>proyecto</a:t>
            </a:r>
          </a:p>
          <a:p>
            <a:pPr lvl="2">
              <a:lnSpc>
                <a:spcPct val="80000"/>
              </a:lnSpc>
              <a:spcAft>
                <a:spcPts val="1200"/>
              </a:spcAft>
            </a:pPr>
            <a:r>
              <a:rPr lang="es-EC" sz="1800" b="1" u="sng" dirty="0" smtClean="0"/>
              <a:t>Domingo 24 </a:t>
            </a:r>
            <a:r>
              <a:rPr lang="es-EC" sz="1800" b="1" u="sng" dirty="0"/>
              <a:t>de </a:t>
            </a:r>
            <a:r>
              <a:rPr lang="es-EC" sz="1800" b="1" u="sng" dirty="0" smtClean="0"/>
              <a:t>Noviembre</a:t>
            </a:r>
            <a:endParaRPr lang="es-EC" sz="1800" b="1" u="sng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xmlns="" val="22270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683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Proyecto </a:t>
            </a:r>
            <a:r>
              <a:rPr lang="en-US" b="1" dirty="0" err="1">
                <a:solidFill>
                  <a:schemeClr val="tx2"/>
                </a:solidFill>
              </a:rPr>
              <a:t>en</a:t>
            </a:r>
            <a:r>
              <a:rPr lang="en-US" b="1" dirty="0">
                <a:solidFill>
                  <a:schemeClr val="tx2"/>
                </a:solidFill>
              </a:rPr>
              <a:t> GRUPO (</a:t>
            </a:r>
            <a:r>
              <a:rPr lang="en-US" b="1" dirty="0" err="1">
                <a:solidFill>
                  <a:schemeClr val="tx2"/>
                </a:solidFill>
              </a:rPr>
              <a:t>máx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15 p</a:t>
            </a:r>
            <a:r>
              <a:rPr lang="en-CA" b="1" dirty="0" err="1">
                <a:solidFill>
                  <a:schemeClr val="tx2"/>
                </a:solidFill>
              </a:rPr>
              <a:t>ágs</a:t>
            </a:r>
            <a:r>
              <a:rPr lang="en-CA" b="1" dirty="0">
                <a:solidFill>
                  <a:schemeClr val="tx2"/>
                </a:solidFill>
              </a:rPr>
              <a:t>)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2"/>
            <a:ext cx="8229600" cy="554483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C" sz="2400" dirty="0"/>
              <a:t>La documentación debe contener:</a:t>
            </a:r>
          </a:p>
          <a:p>
            <a:pPr lvl="1">
              <a:lnSpc>
                <a:spcPct val="80000"/>
              </a:lnSpc>
            </a:pPr>
            <a:r>
              <a:rPr lang="es-EC" sz="2400" dirty="0"/>
              <a:t>Carátula (1 </a:t>
            </a:r>
            <a:r>
              <a:rPr lang="es-EC" sz="2400" dirty="0" err="1"/>
              <a:t>pág</a:t>
            </a:r>
            <a:r>
              <a:rPr lang="es-EC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s-EC" sz="2400" dirty="0"/>
              <a:t>Índice (1 </a:t>
            </a:r>
            <a:r>
              <a:rPr lang="es-EC" sz="2400" dirty="0" err="1" smtClean="0"/>
              <a:t>pág</a:t>
            </a:r>
            <a:r>
              <a:rPr lang="es-EC" sz="2400" dirty="0" smtClean="0"/>
              <a:t>)</a:t>
            </a:r>
            <a:endParaRPr lang="es-EC" sz="2400" dirty="0"/>
          </a:p>
          <a:p>
            <a:pPr lvl="1">
              <a:lnSpc>
                <a:spcPct val="80000"/>
              </a:lnSpc>
            </a:pPr>
            <a:r>
              <a:rPr lang="es-EC" sz="2400" dirty="0"/>
              <a:t>Resumen ejecutivo (media </a:t>
            </a:r>
            <a:r>
              <a:rPr lang="es-EC" sz="2400" dirty="0" smtClean="0"/>
              <a:t>– 1 </a:t>
            </a:r>
            <a:r>
              <a:rPr lang="es-EC" sz="2400" dirty="0" err="1" smtClean="0"/>
              <a:t>pág</a:t>
            </a:r>
            <a:r>
              <a:rPr lang="es-EC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s-EC" sz="2400" dirty="0"/>
              <a:t>Problema a resolver </a:t>
            </a:r>
            <a:r>
              <a:rPr lang="es-EC" sz="2400" dirty="0" smtClean="0"/>
              <a:t>(</a:t>
            </a:r>
            <a:r>
              <a:rPr lang="es-EC" sz="2400" i="1" dirty="0" smtClean="0">
                <a:solidFill>
                  <a:srgbClr val="002060"/>
                </a:solidFill>
              </a:rPr>
              <a:t>indicar claramente cuál es el problema y por </a:t>
            </a:r>
            <a:r>
              <a:rPr lang="es-EC" sz="2400" i="1" dirty="0">
                <a:solidFill>
                  <a:srgbClr val="002060"/>
                </a:solidFill>
              </a:rPr>
              <a:t>qué </a:t>
            </a:r>
            <a:r>
              <a:rPr lang="es-EC" sz="2400" i="1" dirty="0" smtClean="0">
                <a:solidFill>
                  <a:srgbClr val="002060"/>
                </a:solidFill>
              </a:rPr>
              <a:t>es </a:t>
            </a:r>
            <a:r>
              <a:rPr lang="es-EC" sz="2400" i="1" dirty="0">
                <a:solidFill>
                  <a:srgbClr val="002060"/>
                </a:solidFill>
              </a:rPr>
              <a:t>importante </a:t>
            </a:r>
            <a:r>
              <a:rPr lang="es-EC" sz="2400" i="1" dirty="0" smtClean="0">
                <a:solidFill>
                  <a:srgbClr val="002060"/>
                </a:solidFill>
              </a:rPr>
              <a:t>implementar la mejora  en </a:t>
            </a:r>
            <a:r>
              <a:rPr lang="es-EC" sz="2400" i="1" dirty="0">
                <a:solidFill>
                  <a:srgbClr val="002060"/>
                </a:solidFill>
              </a:rPr>
              <a:t>dicha </a:t>
            </a:r>
            <a:r>
              <a:rPr lang="es-EC" sz="2400" i="1" dirty="0" smtClean="0">
                <a:solidFill>
                  <a:srgbClr val="002060"/>
                </a:solidFill>
              </a:rPr>
              <a:t>empresa/organización, línea base</a:t>
            </a:r>
            <a:r>
              <a:rPr lang="es-EC" sz="2400" dirty="0" smtClean="0"/>
              <a:t>) (2 - 3 </a:t>
            </a:r>
            <a:r>
              <a:rPr lang="es-EC" sz="2400" dirty="0" err="1" smtClean="0"/>
              <a:t>págs</a:t>
            </a:r>
            <a:r>
              <a:rPr lang="es-EC" sz="2400" dirty="0" smtClean="0"/>
              <a:t>) </a:t>
            </a:r>
            <a:endParaRPr lang="es-EC" sz="2400" dirty="0"/>
          </a:p>
          <a:p>
            <a:pPr lvl="1">
              <a:lnSpc>
                <a:spcPct val="80000"/>
              </a:lnSpc>
            </a:pPr>
            <a:r>
              <a:rPr lang="es-EC" sz="2400" dirty="0"/>
              <a:t>Revisión de literatura sobre el tipo de mejora a aplicar </a:t>
            </a:r>
            <a:r>
              <a:rPr lang="es-EC" sz="2400" dirty="0" smtClean="0"/>
              <a:t>(</a:t>
            </a:r>
            <a:r>
              <a:rPr lang="es-EC" sz="2400" i="1" dirty="0" smtClean="0">
                <a:solidFill>
                  <a:srgbClr val="002060"/>
                </a:solidFill>
              </a:rPr>
              <a:t>en qué se fundamenta su propuesta de mejora?</a:t>
            </a:r>
            <a:r>
              <a:rPr lang="es-EC" sz="2400" dirty="0" smtClean="0"/>
              <a:t>)</a:t>
            </a:r>
            <a:r>
              <a:rPr lang="es-EC" sz="2400" i="1" dirty="0" smtClean="0"/>
              <a:t> (3 - </a:t>
            </a:r>
            <a:r>
              <a:rPr lang="es-EC" sz="2400" dirty="0" smtClean="0"/>
              <a:t>4 </a:t>
            </a:r>
            <a:r>
              <a:rPr lang="es-EC" sz="2400" dirty="0" err="1"/>
              <a:t>págs</a:t>
            </a:r>
            <a:r>
              <a:rPr lang="es-EC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s-EC" sz="2400" dirty="0"/>
              <a:t>Plan de acción con los involucrados en este proceso. </a:t>
            </a:r>
            <a:r>
              <a:rPr lang="es-EC" sz="2400" i="1" dirty="0" smtClean="0">
                <a:solidFill>
                  <a:srgbClr val="002060"/>
                </a:solidFill>
              </a:rPr>
              <a:t>¿Cómo van resolver </a:t>
            </a:r>
            <a:r>
              <a:rPr lang="es-EC" sz="2400" i="1" dirty="0">
                <a:solidFill>
                  <a:srgbClr val="002060"/>
                </a:solidFill>
              </a:rPr>
              <a:t>el problema</a:t>
            </a:r>
            <a:r>
              <a:rPr lang="es-EC" sz="2400" i="1" dirty="0" smtClean="0">
                <a:solidFill>
                  <a:srgbClr val="002060"/>
                </a:solidFill>
              </a:rPr>
              <a:t>? Quiénes? Cuánto tiempo va a tomar (cronograma resumido)? Cuánto cuesta eso?</a:t>
            </a:r>
            <a:r>
              <a:rPr lang="es-EC" sz="2400" dirty="0" smtClean="0">
                <a:solidFill>
                  <a:srgbClr val="002060"/>
                </a:solidFill>
              </a:rPr>
              <a:t> </a:t>
            </a:r>
            <a:r>
              <a:rPr lang="es-EC" sz="2400" dirty="0" smtClean="0"/>
              <a:t>(3-4 páginas)</a:t>
            </a:r>
            <a:endParaRPr lang="es-EC" sz="2400" dirty="0"/>
          </a:p>
          <a:p>
            <a:pPr lvl="1">
              <a:lnSpc>
                <a:spcPct val="80000"/>
              </a:lnSpc>
            </a:pPr>
            <a:r>
              <a:rPr lang="es-EC" sz="2400" dirty="0"/>
              <a:t>Resultados que se esperan obtener con el tipo de mejora propuesto (1 </a:t>
            </a:r>
            <a:r>
              <a:rPr lang="es-EC" sz="2400" dirty="0" err="1"/>
              <a:t>pág</a:t>
            </a:r>
            <a:r>
              <a:rPr lang="es-EC" sz="24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 err="1" smtClean="0">
                <a:solidFill>
                  <a:schemeClr val="tx2"/>
                </a:solidFill>
              </a:rPr>
              <a:t>Presentación</a:t>
            </a:r>
            <a:r>
              <a:rPr lang="en-CA" sz="3600" b="1" dirty="0" smtClean="0">
                <a:solidFill>
                  <a:schemeClr val="tx2"/>
                </a:solidFill>
              </a:rPr>
              <a:t> ORAL</a:t>
            </a:r>
            <a:endParaRPr lang="en-CA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ES" dirty="0"/>
              <a:t>SLIDES de 12 </a:t>
            </a:r>
            <a:r>
              <a:rPr lang="es-ES" dirty="0" smtClean="0"/>
              <a:t>diapositivas </a:t>
            </a:r>
            <a:r>
              <a:rPr lang="es-ES" dirty="0"/>
              <a:t>(poco texto y suficientes gráficos)</a:t>
            </a:r>
          </a:p>
          <a:p>
            <a:pPr fontAlgn="base"/>
            <a:r>
              <a:rPr lang="es-ES" dirty="0"/>
              <a:t>Problema a resolver y presentación de línea base</a:t>
            </a:r>
          </a:p>
          <a:p>
            <a:pPr fontAlgn="base"/>
            <a:r>
              <a:rPr lang="es-ES" dirty="0"/>
              <a:t>Alternativas de solución a su problema</a:t>
            </a:r>
          </a:p>
          <a:p>
            <a:pPr fontAlgn="base"/>
            <a:r>
              <a:rPr lang="es-ES" dirty="0"/>
              <a:t>Solución escogida</a:t>
            </a:r>
          </a:p>
          <a:p>
            <a:pPr fontAlgn="base"/>
            <a:r>
              <a:rPr lang="es-ES" dirty="0"/>
              <a:t>Plan de </a:t>
            </a:r>
            <a:r>
              <a:rPr lang="es-ES" dirty="0" smtClean="0"/>
              <a:t>acción y resultados </a:t>
            </a:r>
            <a:r>
              <a:rPr lang="es-ES" dirty="0"/>
              <a:t>esperados (cuantitativos y cualitativos)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497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476672"/>
            <a:ext cx="8229600" cy="8683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2"/>
                </a:solidFill>
              </a:rPr>
              <a:t>Proyecto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988840"/>
            <a:ext cx="8229600" cy="55448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s-EC" sz="3600" dirty="0"/>
              <a:t>Criterios a evaluar:</a:t>
            </a:r>
          </a:p>
          <a:p>
            <a:pPr lvl="1">
              <a:lnSpc>
                <a:spcPct val="80000"/>
              </a:lnSpc>
            </a:pPr>
            <a:r>
              <a:rPr lang="es-EC" sz="3200" dirty="0"/>
              <a:t>Aplicación de conocimientos de ingeniería de software (uso apropiado de fundamentos </a:t>
            </a:r>
            <a:r>
              <a:rPr lang="es-EC" sz="3200" dirty="0" smtClean="0"/>
              <a:t>teóricos aplicados a su propuesta)			  </a:t>
            </a:r>
            <a:r>
              <a:rPr lang="es-EC" sz="3200" dirty="0"/>
              <a:t>		45%</a:t>
            </a:r>
          </a:p>
          <a:p>
            <a:pPr lvl="1">
              <a:lnSpc>
                <a:spcPct val="80000"/>
              </a:lnSpc>
            </a:pPr>
            <a:r>
              <a:rPr lang="es-EC" sz="3200" dirty="0"/>
              <a:t>Calidad de escritura 			15%</a:t>
            </a:r>
          </a:p>
          <a:p>
            <a:pPr lvl="1">
              <a:lnSpc>
                <a:spcPct val="80000"/>
              </a:lnSpc>
            </a:pPr>
            <a:r>
              <a:rPr lang="es-EC" sz="3200" dirty="0"/>
              <a:t>Exposición del </a:t>
            </a:r>
            <a:r>
              <a:rPr lang="es-EC" sz="3200" dirty="0" smtClean="0"/>
              <a:t>trabajo (ORAL)</a:t>
            </a:r>
            <a:r>
              <a:rPr lang="es-EC" sz="3200" dirty="0"/>
              <a:t>	40%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988840"/>
            <a:ext cx="8496944" cy="4649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>
                <a:cs typeface="Times New Roman" pitchFamily="18" charset="0"/>
              </a:rPr>
              <a:t>Mi compañero:</a:t>
            </a:r>
          </a:p>
          <a:p>
            <a:pPr marL="609600" indent="-609600">
              <a:buFont typeface="Wingdings" pitchFamily="2" charset="2"/>
              <a:buChar char="Ø"/>
            </a:pPr>
            <a:r>
              <a:rPr lang="es-ES" sz="2800" dirty="0">
                <a:cs typeface="Times New Roman" pitchFamily="18" charset="0"/>
              </a:rPr>
              <a:t>Generó </a:t>
            </a:r>
            <a:r>
              <a:rPr lang="es-ES" sz="2800" dirty="0" smtClean="0">
                <a:cs typeface="Times New Roman" pitchFamily="18" charset="0"/>
              </a:rPr>
              <a:t>soluciones y </a:t>
            </a:r>
            <a:r>
              <a:rPr lang="es-ES" sz="2800" dirty="0">
                <a:cs typeface="Times New Roman" pitchFamily="18" charset="0"/>
              </a:rPr>
              <a:t>aportó con buenas ideas 	   </a:t>
            </a:r>
            <a:r>
              <a:rPr lang="es-ES" sz="2800" b="1" dirty="0" smtClean="0">
                <a:cs typeface="Times New Roman" pitchFamily="18" charset="0"/>
              </a:rPr>
              <a:t>20%</a:t>
            </a:r>
            <a:endParaRPr lang="es-ES" sz="2800" b="1" dirty="0"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Char char="Ø"/>
            </a:pPr>
            <a:r>
              <a:rPr lang="es-ES" sz="2800" dirty="0">
                <a:cs typeface="Times New Roman" pitchFamily="18" charset="0"/>
              </a:rPr>
              <a:t>Contribuyó con la misma cantidad de esfuerzo en hacer el proyecto 					   </a:t>
            </a:r>
            <a:r>
              <a:rPr lang="es-ES" sz="2800" b="1" dirty="0">
                <a:cs typeface="Times New Roman" pitchFamily="18" charset="0"/>
              </a:rPr>
              <a:t>8</a:t>
            </a:r>
            <a:r>
              <a:rPr lang="es-ES" sz="2800" b="1" dirty="0" smtClean="0">
                <a:cs typeface="Times New Roman" pitchFamily="18" charset="0"/>
              </a:rPr>
              <a:t>0</a:t>
            </a:r>
            <a:r>
              <a:rPr lang="es-ES" sz="2800" b="1" dirty="0">
                <a:cs typeface="Times New Roman" pitchFamily="18" charset="0"/>
              </a:rPr>
              <a:t>%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s-ES" sz="2400" dirty="0"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endParaRPr lang="es-ES" sz="2400" dirty="0"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528" y="476672"/>
            <a:ext cx="8229600" cy="8683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tx2"/>
                </a:solidFill>
              </a:rPr>
              <a:t>Coevaluación</a:t>
            </a:r>
            <a:r>
              <a:rPr lang="en-US" b="1" dirty="0">
                <a:solidFill>
                  <a:schemeClr val="tx2"/>
                </a:solidFill>
              </a:rPr>
              <a:t> de </a:t>
            </a:r>
            <a:r>
              <a:rPr lang="en-US" b="1" dirty="0" err="1">
                <a:solidFill>
                  <a:schemeClr val="tx2"/>
                </a:solidFill>
              </a:rPr>
              <a:t>compañeros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2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Presentación Oral: aspectos a evaluar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53511380"/>
              </p:ext>
            </p:extLst>
          </p:nvPr>
        </p:nvGraphicFramePr>
        <p:xfrm>
          <a:off x="1619672" y="1556792"/>
          <a:ext cx="6264696" cy="3936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46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12255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>
                          <a:effectLst/>
                        </a:rPr>
                        <a:t>Capacidad de transmitir una idea (flujo de ideas, claridad, coherencia</a:t>
                      </a:r>
                      <a:r>
                        <a:rPr lang="es-ES" sz="2000" u="none" strike="noStrike" dirty="0" smtClean="0">
                          <a:effectLst/>
                        </a:rPr>
                        <a:t>, </a:t>
                      </a:r>
                      <a:r>
                        <a:rPr lang="es-ES" sz="2000" b="1" i="1" u="none" strike="noStrike" dirty="0">
                          <a:effectLst/>
                        </a:rPr>
                        <a:t>manejo apropiado del tiempo</a:t>
                      </a:r>
                      <a:r>
                        <a:rPr lang="es-ES" sz="2000" u="none" strike="noStrike" dirty="0">
                          <a:effectLst/>
                        </a:rPr>
                        <a:t>)</a:t>
                      </a:r>
                    </a:p>
                    <a:p>
                      <a:pPr algn="l" fontAlgn="ctr"/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s-E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12255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>
                          <a:effectLst/>
                        </a:rPr>
                        <a:t>Capacidad de producir una presentación adecuada </a:t>
                      </a:r>
                      <a:r>
                        <a:rPr lang="es-ES" sz="2000" u="none" strike="noStrike" dirty="0" smtClean="0">
                          <a:effectLst/>
                        </a:rPr>
                        <a:t>(gráficos y figuras en lugar de mucho texto, contenido apropiado </a:t>
                      </a:r>
                      <a:r>
                        <a:rPr lang="es-ES" sz="2000" u="none" strike="noStrike" dirty="0">
                          <a:effectLst/>
                        </a:rPr>
                        <a:t>de las diapositivas)</a:t>
                      </a:r>
                    </a:p>
                    <a:p>
                      <a:pPr algn="l" fontAlgn="ctr"/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s-E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12255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>
                          <a:effectLst/>
                        </a:rPr>
                        <a:t>Capacidad de conectarse con la audiencia (empatía</a:t>
                      </a:r>
                      <a:r>
                        <a:rPr lang="es-ES" sz="2000" u="none" strike="noStrike" dirty="0" smtClean="0">
                          <a:effectLst/>
                        </a:rPr>
                        <a:t>, </a:t>
                      </a:r>
                      <a:r>
                        <a:rPr lang="es-ES" sz="2000" u="none" strike="noStrike" dirty="0">
                          <a:effectLst/>
                        </a:rPr>
                        <a:t>ejemplos interesantes, conexión con intereses de sus compañeros, tono de voz apropiado)  </a:t>
                      </a:r>
                    </a:p>
                    <a:p>
                      <a:pPr algn="l" fontAlgn="ctr"/>
                      <a:r>
                        <a:rPr lang="es-ES" sz="2000" b="1" u="none" strike="noStrike" dirty="0">
                          <a:effectLst/>
                        </a:rPr>
                        <a:t>             </a:t>
                      </a:r>
                      <a:r>
                        <a:rPr lang="es-ES" sz="2000" b="1" u="none" strike="noStrike" dirty="0" smtClean="0">
                          <a:effectLst/>
                        </a:rPr>
                        <a:t>50</a:t>
                      </a:r>
                      <a:r>
                        <a:rPr lang="es-ES" sz="2000" b="1" u="none" strike="noStrike" dirty="0">
                          <a:effectLst/>
                        </a:rPr>
                        <a:t>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90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3231429"/>
          </a:xfrm>
        </p:spPr>
        <p:txBody>
          <a:bodyPr/>
          <a:lstStyle/>
          <a:p>
            <a:pPr algn="ctr"/>
            <a:r>
              <a:rPr lang="en-CA" dirty="0" err="1">
                <a:latin typeface="Aharoni" pitchFamily="2" charset="-79"/>
                <a:cs typeface="Aharoni" pitchFamily="2" charset="-79"/>
              </a:rPr>
              <a:t>Preguntas</a:t>
            </a:r>
            <a:r>
              <a:rPr lang="en-CA" dirty="0">
                <a:latin typeface="Aharoni" pitchFamily="2" charset="-79"/>
                <a:cs typeface="Aharoni" pitchFamily="2" charset="-79"/>
              </a:rPr>
              <a:t> </a:t>
            </a:r>
          </a:p>
        </p:txBody>
      </p:sp>
      <p:pic>
        <p:nvPicPr>
          <p:cNvPr id="45058" name="Picture 2" descr="https://encrypted-tbn2.gstatic.com/images?q=tbn:ANd9GcSz17yjC6xRmPLSokFLM1GSTwzBdbuJrRclRWMHSk6gF5-hZ1id_Uu4K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632106"/>
            <a:ext cx="2016224" cy="35169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>
                <a:solidFill>
                  <a:srgbClr val="002060"/>
                </a:solidFill>
              </a:rPr>
              <a:t>Dinámica de ambientación</a:t>
            </a:r>
            <a:endParaRPr lang="es-ES" b="1" dirty="0">
              <a:solidFill>
                <a:srgbClr val="002060"/>
              </a:solidFill>
            </a:endParaRPr>
          </a:p>
        </p:txBody>
      </p:sp>
      <p:pic>
        <p:nvPicPr>
          <p:cNvPr id="35844" name="Picture 4" descr="https://c2.staticflickr.com/4/3219/4567520107_34e65d7b23_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738088"/>
            <a:ext cx="5715000" cy="4067176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148064" y="245816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# 1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076056" y="3106240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: __________</a:t>
            </a:r>
          </a:p>
          <a:p>
            <a:endParaRPr lang="en-CA" dirty="0"/>
          </a:p>
          <a:p>
            <a:r>
              <a:rPr lang="en-CA" dirty="0" err="1"/>
              <a:t>Mis</a:t>
            </a:r>
            <a:r>
              <a:rPr lang="en-CA" dirty="0"/>
              <a:t> hobbies son: ______________________</a:t>
            </a:r>
          </a:p>
          <a:p>
            <a:r>
              <a:rPr lang="en-CA" dirty="0" smtClean="0"/>
              <a:t>______________________</a:t>
            </a:r>
            <a:endParaRPr lang="en-CA" dirty="0"/>
          </a:p>
        </p:txBody>
      </p:sp>
      <p:pic>
        <p:nvPicPr>
          <p:cNvPr id="1026" name="Picture 2" descr="Resultado de imagen para handshake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44879"/>
            <a:ext cx="3959514" cy="246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>
                <a:solidFill>
                  <a:srgbClr val="002060"/>
                </a:solidFill>
              </a:rPr>
              <a:t>Información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 err="1" smtClean="0">
                <a:solidFill>
                  <a:srgbClr val="002060"/>
                </a:solidFill>
              </a:rPr>
              <a:t>demográfica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600200"/>
            <a:ext cx="7632848" cy="4525963"/>
          </a:xfrm>
        </p:spPr>
        <p:txBody>
          <a:bodyPr/>
          <a:lstStyle/>
          <a:p>
            <a:r>
              <a:rPr lang="en-CA" dirty="0" err="1"/>
              <a:t>Profesión</a:t>
            </a:r>
            <a:endParaRPr lang="en-CA" dirty="0"/>
          </a:p>
          <a:p>
            <a:r>
              <a:rPr lang="en-CA" dirty="0" err="1"/>
              <a:t>Años</a:t>
            </a:r>
            <a:r>
              <a:rPr lang="en-CA" dirty="0"/>
              <a:t> de </a:t>
            </a:r>
            <a:r>
              <a:rPr lang="en-CA" dirty="0" err="1"/>
              <a:t>experiencia</a:t>
            </a:r>
            <a:r>
              <a:rPr lang="en-CA" dirty="0"/>
              <a:t> </a:t>
            </a:r>
            <a:r>
              <a:rPr lang="en-CA" dirty="0" err="1"/>
              <a:t>laboral</a:t>
            </a:r>
            <a:endParaRPr lang="en-CA" dirty="0"/>
          </a:p>
          <a:p>
            <a:r>
              <a:rPr lang="en-CA" dirty="0" err="1" smtClean="0"/>
              <a:t>Actividad</a:t>
            </a:r>
            <a:r>
              <a:rPr lang="en-CA" dirty="0" smtClean="0"/>
              <a:t> </a:t>
            </a:r>
            <a:r>
              <a:rPr lang="en-CA" dirty="0" err="1" smtClean="0"/>
              <a:t>económica</a:t>
            </a:r>
            <a:r>
              <a:rPr lang="en-CA" dirty="0" smtClean="0"/>
              <a:t> de la </a:t>
            </a:r>
            <a:r>
              <a:rPr lang="en-CA" dirty="0" err="1" smtClean="0"/>
              <a:t>organización</a:t>
            </a:r>
            <a:r>
              <a:rPr lang="en-CA" dirty="0" smtClean="0"/>
              <a:t> </a:t>
            </a:r>
            <a:r>
              <a:rPr lang="en-CA" dirty="0" err="1" smtClean="0"/>
              <a:t>donde</a:t>
            </a:r>
            <a:r>
              <a:rPr lang="en-CA" dirty="0" smtClean="0"/>
              <a:t> </a:t>
            </a:r>
            <a:r>
              <a:rPr lang="en-CA" dirty="0" err="1"/>
              <a:t>trabajan</a:t>
            </a:r>
            <a:endParaRPr lang="en-CA" dirty="0"/>
          </a:p>
          <a:p>
            <a:r>
              <a:rPr lang="en-CA" dirty="0"/>
              <a:t>El </a:t>
            </a:r>
            <a:r>
              <a:rPr lang="en-CA" dirty="0" err="1"/>
              <a:t>rol</a:t>
            </a:r>
            <a:r>
              <a:rPr lang="en-CA" dirty="0"/>
              <a:t> que </a:t>
            </a:r>
            <a:r>
              <a:rPr lang="en-CA" dirty="0" err="1" smtClean="0"/>
              <a:t>desempeñan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el </a:t>
            </a:r>
            <a:r>
              <a:rPr lang="en-CA" dirty="0" err="1" smtClean="0"/>
              <a:t>área</a:t>
            </a:r>
            <a:r>
              <a:rPr lang="en-CA" dirty="0" smtClean="0"/>
              <a:t> de </a:t>
            </a:r>
            <a:r>
              <a:rPr lang="en-CA" dirty="0" err="1" smtClean="0"/>
              <a:t>desarrollo</a:t>
            </a:r>
            <a:endParaRPr lang="en-CA" dirty="0" smtClean="0"/>
          </a:p>
          <a:p>
            <a:r>
              <a:rPr lang="en-CA" dirty="0" err="1" smtClean="0"/>
              <a:t>Conocimientos</a:t>
            </a:r>
            <a:r>
              <a:rPr lang="en-CA" dirty="0" smtClean="0"/>
              <a:t> de </a:t>
            </a:r>
            <a:r>
              <a:rPr lang="en-CA" dirty="0" err="1" smtClean="0"/>
              <a:t>Ingeniería</a:t>
            </a:r>
            <a:r>
              <a:rPr lang="en-CA" dirty="0" smtClean="0"/>
              <a:t> de software</a:t>
            </a:r>
          </a:p>
          <a:p>
            <a:r>
              <a:rPr lang="en-CA" dirty="0" err="1" smtClean="0"/>
              <a:t>Conocimientos</a:t>
            </a:r>
            <a:r>
              <a:rPr lang="en-CA" dirty="0" smtClean="0"/>
              <a:t> de </a:t>
            </a:r>
            <a:r>
              <a:rPr lang="en-CA" dirty="0" err="1" smtClean="0"/>
              <a:t>inglés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C3EFF02-5B5D-4C31-BAB0-13285DA0E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3111608"/>
              </p:ext>
            </p:extLst>
          </p:nvPr>
        </p:nvGraphicFramePr>
        <p:xfrm>
          <a:off x="72000" y="189000"/>
          <a:ext cx="90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66955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C3EFF02-5B5D-4C31-BAB0-13285DA0E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94884901"/>
              </p:ext>
            </p:extLst>
          </p:nvPr>
        </p:nvGraphicFramePr>
        <p:xfrm>
          <a:off x="72000" y="189000"/>
          <a:ext cx="90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7574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C3EFF02-5B5D-4C31-BAB0-13285DA0E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54277769"/>
              </p:ext>
            </p:extLst>
          </p:nvPr>
        </p:nvGraphicFramePr>
        <p:xfrm>
          <a:off x="72000" y="189000"/>
          <a:ext cx="90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4992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C3EFF02-5B5D-4C31-BAB0-13285DA0E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06654239"/>
              </p:ext>
            </p:extLst>
          </p:nvPr>
        </p:nvGraphicFramePr>
        <p:xfrm>
          <a:off x="72000" y="189000"/>
          <a:ext cx="90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4201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C3EFF02-5B5D-4C31-BAB0-13285DA0E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31566282"/>
              </p:ext>
            </p:extLst>
          </p:nvPr>
        </p:nvGraphicFramePr>
        <p:xfrm>
          <a:off x="72000" y="189000"/>
          <a:ext cx="90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0898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745</Words>
  <Application>Microsoft Office PowerPoint</Application>
  <PresentationFormat>Presentación en pantalla (4:3)</PresentationFormat>
  <Paragraphs>154</Paragraphs>
  <Slides>29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Diapositiva 1</vt:lpstr>
      <vt:lpstr>Diapositiva 2</vt:lpstr>
      <vt:lpstr>Dinámica de ambientación</vt:lpstr>
      <vt:lpstr>Información demográfica 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Punto de partida del curso</vt:lpstr>
      <vt:lpstr>Info de contacto</vt:lpstr>
      <vt:lpstr>Objetivo general del curso</vt:lpstr>
      <vt:lpstr>Objetivos de aprendizaje</vt:lpstr>
      <vt:lpstr>Programa Resumido</vt:lpstr>
      <vt:lpstr>Fechas importantes</vt:lpstr>
      <vt:lpstr>Normas organizativas del curso</vt:lpstr>
      <vt:lpstr>Normas organizativas del curso</vt:lpstr>
      <vt:lpstr>Políticas de Evaluación</vt:lpstr>
      <vt:lpstr>Proyecto en GRUPO </vt:lpstr>
      <vt:lpstr>Proyecto en GRUPO (máx 15 págs) </vt:lpstr>
      <vt:lpstr>Presentación ORAL</vt:lpstr>
      <vt:lpstr>Diapositiva 26</vt:lpstr>
      <vt:lpstr>Diapositiva 27</vt:lpstr>
      <vt:lpstr>Presentación Oral: aspectos a evaluar</vt:lpstr>
      <vt:lpstr>Preguntas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</dc:title>
  <dc:creator>Monica</dc:creator>
  <cp:lastModifiedBy>msig23</cp:lastModifiedBy>
  <cp:revision>179</cp:revision>
  <dcterms:created xsi:type="dcterms:W3CDTF">2015-02-11T22:30:29Z</dcterms:created>
  <dcterms:modified xsi:type="dcterms:W3CDTF">2019-10-25T22:59:53Z</dcterms:modified>
</cp:coreProperties>
</file>