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B1B101-F151-4131-8171-C1B1C19131D1}" type="slidenum">
              <a:rPr lang="fi-FI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Semester Project: An Algorithmic Overview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b="1" lang="fi-FI" sz="4400"/>
              <a:t>Team Steganasaurus:</a:t>
            </a:r>
            <a:endParaRPr/>
          </a:p>
          <a:p>
            <a:endParaRPr/>
          </a:p>
          <a:p>
            <a:pPr algn="ctr" lvl="1">
              <a:buSzPct val="45000"/>
              <a:buFont typeface="StarSymbol"/>
              <a:buChar char=""/>
            </a:pPr>
            <a:r>
              <a:rPr lang="fi-FI" sz="4400"/>
              <a:t>Bob O'Neill</a:t>
            </a:r>
            <a:endParaRPr/>
          </a:p>
          <a:p>
            <a:pPr algn="ctr" lvl="1">
              <a:buSzPct val="45000"/>
              <a:buFont typeface="StarSymbol"/>
              <a:buChar char=""/>
            </a:pPr>
            <a:r>
              <a:rPr lang="fi-FI" sz="4400"/>
              <a:t>George Proctor</a:t>
            </a:r>
            <a:endParaRPr/>
          </a:p>
          <a:p>
            <a:pPr algn="ctr" lvl="1">
              <a:buSzPct val="45000"/>
              <a:buFont typeface="StarSymbol"/>
              <a:buChar char=""/>
            </a:pPr>
            <a:r>
              <a:rPr lang="fi-FI" sz="4400"/>
              <a:t>Daniel Bostwick</a:t>
            </a:r>
            <a:endParaRPr/>
          </a:p>
          <a:p>
            <a:pPr algn="ctr" lvl="1">
              <a:buSzPct val="45000"/>
              <a:buFont typeface="StarSymbol"/>
              <a:buChar char=""/>
            </a:pPr>
            <a:r>
              <a:rPr lang="fi-FI" sz="4400"/>
              <a:t>Matt Garnes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Assembling the Payload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To Do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Handle both mp3 and wave files as input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Increase accuracy of payload data returned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Language and Libraries</a:t>
            </a:r>
            <a:r>
              <a:rPr lang="fi-FI"/>
              <a:t>	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Python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NumPy Module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Convenient FFT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Wave Module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Reading/Writing wave data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Reading/Writing header data</a:t>
            </a:r>
            <a:endParaRPr/>
          </a:p>
        </p:txBody>
      </p:sp>
      <p:pic>
        <p:nvPicPr>
          <p:cNvPr descr="" id="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9360" y="1429200"/>
            <a:ext cx="3333240" cy="33714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MP3 Conversion Survival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MP3 removes non-audible tones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Insert ”audible” tones to represent bytes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20Hz to 20,000Hz are perceptible 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Tones closer to either extreme won't actually be heard ~(20 – 50; 19,000 - 20,000)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Dogs won't like our output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but humans won't know!</a:t>
            </a:r>
            <a:endParaRPr/>
          </a:p>
        </p:txBody>
      </p:sp>
      <p:pic>
        <p:nvPicPr>
          <p:cNvPr descr="" id="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4572000"/>
            <a:ext cx="3657600" cy="25146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Storing Payload Data</a:t>
            </a:r>
            <a:endParaRPr/>
          </a:p>
        </p:txBody>
      </p:sp>
      <p:sp>
        <p:nvSpPr>
          <p:cNvPr id="14" name="TextShape 2"/>
          <p:cNvSpPr txBox="1"/>
          <p:nvPr/>
        </p:nvSpPr>
        <p:spPr>
          <a:xfrm>
            <a:off x="504000" y="1769040"/>
            <a:ext cx="9071640" cy="5376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Store data by mixing tones with the original audio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b="1" lang="fi-FI"/>
              <a:t>First Idea</a:t>
            </a:r>
            <a:r>
              <a:rPr lang="fi-FI"/>
              <a:t> - insert a tone for a 1, skipped for a 0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i="1" lang="fi-FI"/>
              <a:t>”</a:t>
            </a:r>
            <a:r>
              <a:rPr i="1" lang="fi-FI"/>
              <a:t>Plan to throw one away”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b="1" lang="fi-FI"/>
              <a:t>Better Idea – </a:t>
            </a:r>
            <a:r>
              <a:rPr lang="fi-FI"/>
              <a:t>Store tones of different frequencies. 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Each frequency represents a byte value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 </a:t>
            </a:r>
            <a:r>
              <a:rPr lang="fi-FI"/>
              <a:t>20Hz → 0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21Hz → 1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… </a:t>
            </a:r>
            <a:r>
              <a:rPr lang="fi-FI"/>
              <a:t>255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Creating a Tone to Insert</a:t>
            </a:r>
            <a:endParaRPr/>
          </a:p>
        </p:txBody>
      </p:sp>
      <p:sp>
        <p:nvSpPr>
          <p:cNvPr id="16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Generate a sine wave at a specified frequency for just 4000 samples – 0.1 second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Fade in and fade out the tone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Prevents blips in the audio</a:t>
            </a:r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Inserting Tones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Find an even spacing based on the size of the payload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At each space, mix the tone (chosen to represent a byte of payload data) with the original audio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Encoded Audio: Steganography</a:t>
            </a:r>
            <a:endParaRPr/>
          </a:p>
        </p:txBody>
      </p:sp>
      <p:sp>
        <p:nvSpPr>
          <p:cNvPr id="20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Encoded file size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Mixing tones with original audio → same size 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Undetectability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Tones are very high or low – inaudible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Audio sounds the same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Retrieving Payload Data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Finding Frequencies</a:t>
            </a:r>
            <a:endParaRPr/>
          </a:p>
        </p:txBody>
      </p:sp>
      <p:sp>
        <p:nvSpPr>
          <p:cNvPr id="24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