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98" r:id="rId4"/>
    <p:sldId id="283" r:id="rId5"/>
    <p:sldId id="297" r:id="rId6"/>
    <p:sldId id="292" r:id="rId7"/>
    <p:sldId id="284" r:id="rId8"/>
    <p:sldId id="293" r:id="rId9"/>
    <p:sldId id="294" r:id="rId10"/>
    <p:sldId id="295" r:id="rId11"/>
    <p:sldId id="285" r:id="rId12"/>
    <p:sldId id="296" r:id="rId13"/>
    <p:sldId id="281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>
        <p:scale>
          <a:sx n="50" d="100"/>
          <a:sy n="50" d="100"/>
        </p:scale>
        <p:origin x="312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 Bruta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Vendas da Empresa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81325242017"/>
                  <c:y val="-0.1523777400606948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74818554674648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2.4560582041257328E-2"/>
                  <c:y val="0.2848439055046814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70602774072504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5534590638279798E-2"/>
                  <c:y val="0.2162601179650145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76911102633483"/>
                      <c:h val="5.0222773552669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pt-B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</a:t>
            </a:r>
            <a:r>
              <a:rPr lang="pt-BR" baseline="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ao Longo do Tempo</a:t>
            </a:r>
            <a:endParaRPr lang="pt-BR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04/01/2019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04/01/2019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ntendoblast.com.br/2013/03/item-box-os-diferentes-tipos-de-moed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overbios-populares.blogspot.com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em-dinheiro-fluxo-fluxo-de-caixa-1462856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588" y="2785650"/>
            <a:ext cx="2411412" cy="1710150"/>
          </a:xfrm>
        </p:spPr>
        <p:txBody>
          <a:bodyPr rtlCol="0"/>
          <a:lstStyle/>
          <a:p>
            <a:pPr algn="ctr"/>
            <a:r>
              <a:rPr lang="pt-BR" sz="2000" dirty="0"/>
              <a:t>Aplicados em </a:t>
            </a:r>
            <a:r>
              <a:rPr lang="pt-BR" sz="2000" dirty="0" err="1"/>
              <a:t>ferromodelismo</a:t>
            </a:r>
            <a:endParaRPr lang="pt-BR" sz="2000" dirty="0"/>
          </a:p>
        </p:txBody>
      </p:sp>
      <p:pic>
        <p:nvPicPr>
          <p:cNvPr id="1026" name="Picture 2" descr="Caixa com um cifrÃ£o Ãcone grÃ¡tis">
            <a:extLst>
              <a:ext uri="{FF2B5EF4-FFF2-40B4-BE49-F238E27FC236}">
                <a16:creationId xmlns:a16="http://schemas.microsoft.com/office/drawing/2014/main" id="{93F5E329-C8BF-4AD5-A610-BCD2580A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88" y="3843868"/>
            <a:ext cx="2411412" cy="301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>
            <a:extLst>
              <a:ext uri="{FF2B5EF4-FFF2-40B4-BE49-F238E27FC236}">
                <a16:creationId xmlns:a16="http://schemas.microsoft.com/office/drawing/2014/main" id="{6F117C9A-A28B-4BD5-A81A-8D3E2C7A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80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ixa com um cifrÃ£o Ãcone grÃ¡tis">
            <a:extLst>
              <a:ext uri="{FF2B5EF4-FFF2-40B4-BE49-F238E27FC236}">
                <a16:creationId xmlns:a16="http://schemas.microsoft.com/office/drawing/2014/main" id="{E668BCB8-4A7F-4C8F-9824-0B864BE5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88" y="0"/>
            <a:ext cx="2411412" cy="278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BC0A8BC-1E66-4190-A62E-BB4B286D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79874"/>
              </p:ext>
            </p:extLst>
          </p:nvPr>
        </p:nvGraphicFramePr>
        <p:xfrm>
          <a:off x="1887538" y="2785651"/>
          <a:ext cx="789305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93050">
                  <a:extLst>
                    <a:ext uri="{9D8B030D-6E8A-4147-A177-3AD203B41FA5}">
                      <a16:colId xmlns:a16="http://schemas.microsoft.com/office/drawing/2014/main" val="1933511659"/>
                    </a:ext>
                  </a:extLst>
                </a:gridCol>
              </a:tblGrid>
              <a:tr h="1585384">
                <a:tc>
                  <a:txBody>
                    <a:bodyPr/>
                    <a:lstStyle/>
                    <a:p>
                      <a:pPr algn="l"/>
                      <a:r>
                        <a:rPr lang="pt-BR" sz="6000" dirty="0">
                          <a:solidFill>
                            <a:schemeClr val="tx1"/>
                          </a:solidFill>
                          <a:latin typeface="Castellar" panose="020A0402060406010301" pitchFamily="18" charset="0"/>
                        </a:rPr>
                        <a:t>Movimento e Fluxo De Caixa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55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ço Reservado para Imagem 31" descr="mãos aplaudindo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ítulo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Manuela Torres</a:t>
            </a:r>
          </a:p>
        </p:txBody>
      </p:sp>
      <p:pic>
        <p:nvPicPr>
          <p:cNvPr id="8" name="Elemento gráfico 7" descr="Usuário" title="Ícone – Nome do Apresentador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+1 23 987 6554</a:t>
            </a:r>
          </a:p>
        </p:txBody>
      </p:sp>
      <p:pic>
        <p:nvPicPr>
          <p:cNvPr id="10" name="Elemento gráfico 9" descr="Smartphone" title="Ícone – Número de Telefone do Apresentado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manuela@treyresearch.com</a:t>
            </a:r>
          </a:p>
        </p:txBody>
      </p:sp>
      <p:pic>
        <p:nvPicPr>
          <p:cNvPr id="9" name="Elemento gráfico 8" descr="Envelope" title="Ícone – Email do Apresentador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 err="1"/>
              <a:t>Trey</a:t>
            </a:r>
            <a:r>
              <a:rPr lang="pt-BR" dirty="0"/>
              <a:t> </a:t>
            </a:r>
            <a:r>
              <a:rPr lang="pt-BR" dirty="0" err="1"/>
              <a:t>Research</a:t>
            </a:r>
            <a:endParaRPr lang="pt-BR" dirty="0"/>
          </a:p>
        </p:txBody>
      </p:sp>
      <p:pic>
        <p:nvPicPr>
          <p:cNvPr id="11" name="Elemento gráfico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 descr="Como usar este modelo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Oval 36" title="Elementos gráficos de plano de fundo – Círculos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pt-BR" sz="2400" b="1" dirty="0"/>
                <a:t>Como</a:t>
              </a:r>
              <a:r>
                <a:rPr lang="pt-BR" sz="2400" dirty="0"/>
                <a:t> </a:t>
              </a:r>
              <a:r>
                <a:rPr lang="pt-BR" sz="2400" i="1" dirty="0"/>
                <a:t>personalizar</a:t>
              </a:r>
              <a:r>
                <a:rPr lang="pt-BR" sz="2400" dirty="0"/>
                <a:t> este modelo.</a:t>
              </a:r>
            </a:p>
          </p:txBody>
        </p:sp>
        <p:sp>
          <p:nvSpPr>
            <p:cNvPr id="40" name="Oval 39" title="Elementos gráficos de plano de fundo – Círculos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1" name="Oval 40" title="Elementos gráficos de plano de fundo – Círculos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38" name="Título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pt-BR" sz="7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</a:p>
          </p:txBody>
        </p:sp>
      </p:grpSp>
      <p:sp>
        <p:nvSpPr>
          <p:cNvPr id="6" name="Retângulo 5" descr="Caixa de Plano de Fundo de Instruções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3" name="Oval 42" title="Elementos gráficos de plano de fundo – Círculos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46" name="Grupo 45" title="Adicione Suas Imagens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438698" cy="3585644"/>
            <a:chOff x="424893" y="379770"/>
            <a:chExt cx="4438698" cy="3585644"/>
          </a:xfrm>
        </p:grpSpPr>
        <p:sp>
          <p:nvSpPr>
            <p:cNvPr id="16" name="Caixa de texto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1600" b="1" dirty="0"/>
                <a:t>Exclua</a:t>
              </a:r>
              <a:r>
                <a:rPr lang="pt-BR" sz="1600" dirty="0"/>
                <a:t> a imagem ou ícone do espaço reservado -</a:t>
              </a:r>
            </a:p>
          </p:txBody>
        </p:sp>
        <p:pic>
          <p:nvPicPr>
            <p:cNvPr id="12" name="Imagem 11" title="Imagem de Instruções do Modelo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Imagem 12" title="Imagem de Instruções do Modelo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30660" y="963842"/>
              <a:ext cx="1905000" cy="192312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Caixa de texto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2000" b="1" dirty="0"/>
                <a:t>Adicione suas imagens</a:t>
              </a:r>
            </a:p>
          </p:txBody>
        </p:sp>
        <p:sp>
          <p:nvSpPr>
            <p:cNvPr id="17" name="Caixa de texto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531095" y="3134416"/>
              <a:ext cx="2332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1600" dirty="0"/>
                <a:t>depois selecione </a:t>
              </a:r>
              <a:r>
                <a:rPr lang="pt-BR" sz="1600" b="1" i="1" dirty="0"/>
                <a:t>ou</a:t>
              </a:r>
              <a:r>
                <a:rPr lang="pt-BR" sz="1600" dirty="0"/>
                <a:t> arraste e solte sua foto</a:t>
              </a:r>
            </a:p>
          </p:txBody>
        </p:sp>
        <p:sp>
          <p:nvSpPr>
            <p:cNvPr id="20" name="Elemento gráfico 18" title="Seta de Instruções do Modelo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" name="Elemento gráfico 18" title="Seta de Instruções do Modelo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42" name="Retângulo 41" descr="Caixa de Plano de Fundo de Instruções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5" name="Oval 44" title="Elementos gráficos de plano de fundo – Círculos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Caixa de texto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72699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2000" b="1" dirty="0"/>
              <a:t>Logotipo da empresa</a:t>
            </a:r>
          </a:p>
        </p:txBody>
      </p:sp>
      <p:sp>
        <p:nvSpPr>
          <p:cNvPr id="10" name="Caixa de texto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457114" y="3659011"/>
            <a:ext cx="343640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600" dirty="0"/>
              <a:t>Inserir o logotipo da empresa </a:t>
            </a:r>
            <a:br>
              <a:rPr lang="pt-BR" sz="1600" dirty="0"/>
            </a:br>
            <a:r>
              <a:rPr lang="pt-BR" sz="1600" dirty="0"/>
              <a:t>no </a:t>
            </a:r>
            <a:r>
              <a:rPr lang="pt-BR" sz="1600" b="1" dirty="0"/>
              <a:t>Slide Mestre</a:t>
            </a:r>
          </a:p>
          <a:p>
            <a:pPr algn="ctr" rtl="0"/>
            <a:br>
              <a:rPr lang="pt-BR" dirty="0"/>
            </a:br>
            <a:r>
              <a:rPr lang="pt-BR" dirty="0"/>
              <a:t>    </a:t>
            </a:r>
            <a:r>
              <a:rPr lang="pt-BR" sz="1200" dirty="0"/>
              <a:t>Exibir 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 Slide Mestre</a:t>
            </a:r>
          </a:p>
          <a:p>
            <a:pPr algn="ctr" rtl="0"/>
            <a:br>
              <a:rPr lang="pt-BR" sz="1200" dirty="0"/>
            </a:br>
            <a:r>
              <a:rPr lang="pt-BR" sz="1200" dirty="0"/>
              <a:t>Verifique se você está na </a:t>
            </a:r>
            <a:r>
              <a:rPr lang="pt-BR" sz="1200" b="1" dirty="0"/>
              <a:t>primeiro slide </a:t>
            </a:r>
            <a:r>
              <a:rPr lang="pt-BR" sz="1200" dirty="0"/>
              <a:t>(Mestre), depois remova o logotipo do espaço reservado e coloque seu logotipo ou edite o texto. </a:t>
            </a:r>
            <a:endParaRPr lang="pt-BR" dirty="0"/>
          </a:p>
        </p:txBody>
      </p:sp>
      <p:pic>
        <p:nvPicPr>
          <p:cNvPr id="34" name="Elemento gráfico 33" title="Ícone de Clique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5448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Elemento gráfico 6" title="Seta de Instruções do Modelo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343808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pt-BR" dirty="0"/>
          </a:p>
        </p:txBody>
      </p:sp>
      <p:sp>
        <p:nvSpPr>
          <p:cNvPr id="36" name="Retângulo 35" descr="Caixa de Plano de Fundo de Instruções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4" name="Oval 43" title="Elementos gráficos de plano de fundo – Círculos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" name="Caixa de texto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2000" b="1" dirty="0"/>
              <a:t>Escolha suas cores</a:t>
            </a:r>
          </a:p>
        </p:txBody>
      </p:sp>
      <p:sp>
        <p:nvSpPr>
          <p:cNvPr id="22" name="Caixa de texto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5" y="4919304"/>
            <a:ext cx="3958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pt-BR" sz="1600" dirty="0"/>
              <a:t>Alterar a cor do seu Tema no modo de exibição </a:t>
            </a:r>
            <a:r>
              <a:rPr lang="pt-BR" sz="1600" b="1" dirty="0"/>
              <a:t>Slide Mestre</a:t>
            </a:r>
            <a:br>
              <a:rPr lang="pt-BR" sz="1600" dirty="0"/>
            </a:br>
            <a:br>
              <a:rPr lang="pt-BR" dirty="0"/>
            </a:br>
            <a:r>
              <a:rPr lang="pt-BR" dirty="0"/>
              <a:t>    </a:t>
            </a:r>
            <a:r>
              <a:rPr lang="pt-BR" sz="1200" dirty="0"/>
              <a:t>Exibir </a:t>
            </a:r>
            <a:r>
              <a:rPr lang="pt-BR" sz="1200" dirty="0">
                <a:sym typeface="Wingdings" panose="05000000000000000000" pitchFamily="2" charset="2"/>
              </a:rPr>
              <a:t></a:t>
            </a:r>
            <a:r>
              <a:rPr lang="pt-BR" sz="1200" dirty="0"/>
              <a:t> Slide Mestre </a:t>
            </a:r>
            <a:r>
              <a:rPr lang="pt-BR" sz="1200" dirty="0">
                <a:sym typeface="Wingdings" panose="05000000000000000000" pitchFamily="2" charset="2"/>
              </a:rPr>
              <a:t> Cores (</a:t>
            </a:r>
            <a:r>
              <a:rPr lang="pt-BR" sz="1200" i="1" dirty="0">
                <a:sym typeface="Wingdings" panose="05000000000000000000" pitchFamily="2" charset="2"/>
              </a:rPr>
              <a:t>Seta de Menu Suspenso</a:t>
            </a:r>
            <a:r>
              <a:rPr lang="pt-BR" sz="1200" dirty="0">
                <a:sym typeface="Wingdings" panose="05000000000000000000" pitchFamily="2" charset="2"/>
              </a:rPr>
              <a:t>)</a:t>
            </a:r>
            <a:endParaRPr lang="pt-BR" dirty="0"/>
          </a:p>
        </p:txBody>
      </p:sp>
      <p:pic>
        <p:nvPicPr>
          <p:cNvPr id="35" name="Elemento gráfico 34" title="Ícone de Clique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7289" y="5750113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Imagem 23" title="Imagem de Instruções do Modelo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070" y="4703191"/>
            <a:ext cx="2738884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Caixa de texto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11633" y="930462"/>
            <a:ext cx="1869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Exclua este slide quando você estiver acostumado a trabalhar com Modelos Mestre</a:t>
            </a:r>
          </a:p>
        </p:txBody>
      </p:sp>
      <p:grpSp>
        <p:nvGrpSpPr>
          <p:cNvPr id="54" name="Grupo 53" title="elemento gráfico de lixeira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Oval 52" title="Elementos gráficos de plano de fundo – Círculos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49" name="Elemento gráfico 47" title="ícone de lixeira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customize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template</a:t>
            </a:r>
            <a:endParaRPr lang="pt-BR" dirty="0"/>
          </a:p>
        </p:txBody>
      </p:sp>
      <p:sp>
        <p:nvSpPr>
          <p:cNvPr id="32" name="Elemento gráfico 18" title="Seta de Instruções do Modelo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533966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00" y="320686"/>
            <a:ext cx="5472000" cy="6050664"/>
          </a:xfrm>
        </p:spPr>
        <p:txBody>
          <a:bodyPr rtlCol="0"/>
          <a:lstStyle/>
          <a:p>
            <a:r>
              <a:rPr lang="pt-BR" sz="3600" dirty="0"/>
              <a:t>O que é movimento de caixa?</a:t>
            </a:r>
          </a:p>
          <a:p>
            <a:r>
              <a:rPr lang="pt-BR" sz="3600" dirty="0"/>
              <a:t>Qual a diferença entre movimento e fluxo de caixa?</a:t>
            </a:r>
          </a:p>
          <a:p>
            <a:r>
              <a:rPr lang="pt-BR" sz="3600" dirty="0"/>
              <a:t>Se você é um empresário ou deseja abrir um negócio, saiba que ambos têm nomes e funções parecidas mas não exercem a mesma função.</a:t>
            </a:r>
          </a:p>
          <a:p>
            <a:pPr rtl="0"/>
            <a:endParaRPr lang="pt-BR" dirty="0"/>
          </a:p>
        </p:txBody>
      </p:sp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25325" y="-1"/>
            <a:ext cx="5037349" cy="6803352"/>
          </a:xfrm>
        </p:spPr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800" y="2952750"/>
            <a:ext cx="4648200" cy="1835149"/>
          </a:xfrm>
        </p:spPr>
        <p:txBody>
          <a:bodyPr rtlCol="0"/>
          <a:lstStyle/>
          <a:p>
            <a:pPr algn="l"/>
            <a:r>
              <a:rPr lang="pt-BR" dirty="0"/>
              <a:t>Entenda o que é movimento de caixa e o que é fluxo de caixa!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787899"/>
            <a:ext cx="4648200" cy="1270001"/>
          </a:xfrm>
        </p:spPr>
        <p:txBody>
          <a:bodyPr rtlCol="0"/>
          <a:lstStyle/>
          <a:p>
            <a:pPr algn="l"/>
            <a:r>
              <a:rPr lang="pt-BR" sz="2000" dirty="0"/>
              <a:t>O que é movimento de caixa e como ele ajuda a gerenciar a entrada e a saída de dinheiro da sua empresa e sua diferença do fluxo de caixa.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11851" y="2962461"/>
            <a:ext cx="4680150" cy="3895539"/>
          </a:xfrm>
        </p:spPr>
      </p:pic>
      <p:sp>
        <p:nvSpPr>
          <p:cNvPr id="20" name="Retângulo 19" descr="Bloco em destaque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775785" y="182123"/>
            <a:ext cx="1984175" cy="184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848" y="0"/>
            <a:ext cx="4680152" cy="1504949"/>
          </a:xfrm>
        </p:spPr>
        <p:txBody>
          <a:bodyPr rtlCol="0"/>
          <a:lstStyle/>
          <a:p>
            <a:pPr rtl="0"/>
            <a:r>
              <a:rPr lang="pt-BR" sz="6000" dirty="0"/>
              <a:t>Movimento Caixa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11849" y="1457512"/>
            <a:ext cx="4680151" cy="1504949"/>
          </a:xfrm>
        </p:spPr>
        <p:txBody>
          <a:bodyPr rtlCol="0"/>
          <a:lstStyle/>
          <a:p>
            <a:r>
              <a:rPr lang="pt-BR" sz="2400" dirty="0"/>
              <a:t>Ele é a movimentação do dinheiro que acontece durante o dia, semana, mês ou ano.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-1"/>
            <a:ext cx="7511850" cy="6803351"/>
          </a:xfrm>
        </p:spPr>
        <p:txBody>
          <a:bodyPr rtlCol="0"/>
          <a:lstStyle/>
          <a:p>
            <a:pPr marL="0" indent="0">
              <a:buNone/>
            </a:pPr>
            <a:r>
              <a:rPr lang="pt-BR" sz="2000" dirty="0"/>
              <a:t>O movimento de caixa se restringe a todos os registros de entrada e saída do dinheiro, sendo responsável por gerar históricos das transações financeiras.</a:t>
            </a:r>
          </a:p>
          <a:p>
            <a:r>
              <a:rPr lang="pt-BR" sz="2000" dirty="0"/>
              <a:t>Não importa o período. O gestor pode delimitar de quanto em quanto tempo deseja analisar o movimento de caixa da empresa.</a:t>
            </a:r>
          </a:p>
          <a:p>
            <a:r>
              <a:rPr lang="pt-BR" sz="2000" dirty="0"/>
              <a:t>Seu objetivo principal é fornecer informações sobre quanto dinheiro entrou e saiu do caixa ao registrar quais os tipos de pagamentos que foram feitos.</a:t>
            </a:r>
          </a:p>
          <a:p>
            <a:r>
              <a:rPr lang="pt-BR" sz="2000" dirty="0"/>
              <a:t>Por exemplo: pagamento de funcionários, compra de insumos, aluguel etc.</a:t>
            </a:r>
          </a:p>
          <a:p>
            <a:r>
              <a:rPr lang="pt-BR" sz="2000" dirty="0"/>
              <a:t>Quais as competências do movimento de caixa?</a:t>
            </a:r>
          </a:p>
          <a:p>
            <a:r>
              <a:rPr lang="pt-BR" sz="2000" dirty="0"/>
              <a:t>Os principais elementos a serem analisados por que quer entender o que é movimento de caixa são:</a:t>
            </a:r>
          </a:p>
          <a:p>
            <a:r>
              <a:rPr lang="pt-BR" sz="2000" dirty="0"/>
              <a:t>Entradas e saídas</a:t>
            </a:r>
          </a:p>
          <a:p>
            <a:r>
              <a:rPr lang="pt-BR" sz="2000" dirty="0"/>
              <a:t>Saldo anterior</a:t>
            </a:r>
          </a:p>
          <a:p>
            <a:r>
              <a:rPr lang="pt-BR" sz="2000" dirty="0"/>
              <a:t>Saldo atual</a:t>
            </a:r>
          </a:p>
          <a:p>
            <a:r>
              <a:rPr lang="pt-BR" sz="2000" dirty="0"/>
              <a:t>Com eles, será fácil saber como está se comportando o movimento de caixa e “bater” a diferença entre o que saiu e entrou com os saldos iniciais e finais do período em análise.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1F2653-8DF3-43FB-B991-629AB1179509}"/>
              </a:ext>
            </a:extLst>
          </p:cNvPr>
          <p:cNvSpPr txBox="1"/>
          <p:nvPr/>
        </p:nvSpPr>
        <p:spPr>
          <a:xfrm>
            <a:off x="7838259" y="6858000"/>
            <a:ext cx="38750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proverbios-populares.blogspot.com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76449"/>
            <a:ext cx="5029200" cy="4726901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029200" cy="1200150"/>
          </a:xfrm>
        </p:spPr>
        <p:txBody>
          <a:bodyPr rtlCol="0"/>
          <a:lstStyle/>
          <a:p>
            <a:pPr algn="ctr" rtl="0"/>
            <a:r>
              <a:rPr lang="pt-BR" dirty="0"/>
              <a:t>Fluxo de Caixa 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200150"/>
            <a:ext cx="5029200" cy="1200150"/>
          </a:xfrm>
        </p:spPr>
        <p:txBody>
          <a:bodyPr rtlCol="0"/>
          <a:lstStyle/>
          <a:p>
            <a:pPr algn="l"/>
            <a:r>
              <a:rPr lang="pt-BR" sz="2000" dirty="0"/>
              <a:t>Fluxo de caixa é um instrumento de controle financeiro a partir do registro da movimentação do caixa geral da empresa.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4</a:t>
            </a:fld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66712DD-FFB6-4CEB-B40E-29AB5D44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66028"/>
              </p:ext>
            </p:extLst>
          </p:nvPr>
        </p:nvGraphicFramePr>
        <p:xfrm>
          <a:off x="5029200" y="0"/>
          <a:ext cx="7162800" cy="63713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2800">
                  <a:extLst>
                    <a:ext uri="{9D8B030D-6E8A-4147-A177-3AD203B41FA5}">
                      <a16:colId xmlns:a16="http://schemas.microsoft.com/office/drawing/2014/main" val="3076926545"/>
                    </a:ext>
                  </a:extLst>
                </a:gridCol>
              </a:tblGrid>
              <a:tr h="6371351">
                <a:tc>
                  <a:txBody>
                    <a:bodyPr/>
                    <a:lstStyle/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Diferentemente da movimentação, que cuida apenas dos registros do que entra e sai no momento da análise, o fluxo de caixa vai além.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 pode ser feito em uma planilha, mas atualmente, sistemas de gestão financeira são ideais para isso.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Softwares conseguem analisar, controlar e gerenciar todo o dinheiro movimentado em um determinado período e mais que isso, também realizam projeções de saldos e déficits.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principal diferença entre movimentação de caixa e fluxo de caixa, é que o segundo está relacionado a entradas e saídas que envolvem contas a receber, a pagar e a previsibilidade das finanças da empresa.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 seja, o termo tem um pé no setor financeiro, enquanto o fluxo de caixa no segmento administrativo da empresa.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fluxo de caixa trabalha com a análise da saúde das finanças da empresa prevendo situações futuras.</a:t>
                      </a:r>
                    </a:p>
                    <a:p>
                      <a:r>
                        <a:rPr lang="pt-BR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intenção do fluxo de caixa é se antecipar ao que pode acontecer mais adiante e prepara a empresa para enfrentar esses cenários contando com recursos suficientes.</a:t>
                      </a:r>
                    </a:p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16967"/>
                  </a:ext>
                </a:extLst>
              </a:tr>
            </a:tbl>
          </a:graphicData>
        </a:graphic>
      </p:graphicFrame>
      <p:pic>
        <p:nvPicPr>
          <p:cNvPr id="2052" name="Picture 4" descr="moneybox grunge icon">
            <a:extLst>
              <a:ext uri="{FF2B5EF4-FFF2-40B4-BE49-F238E27FC236}">
                <a16:creationId xmlns:a16="http://schemas.microsoft.com/office/drawing/2014/main" id="{CF597A79-318C-43CF-9080-AB3EE19C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914151"/>
            <a:ext cx="2266950" cy="8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oneybox grunge icon">
            <a:extLst>
              <a:ext uri="{FF2B5EF4-FFF2-40B4-BE49-F238E27FC236}">
                <a16:creationId xmlns:a16="http://schemas.microsoft.com/office/drawing/2014/main" id="{22A4BC97-F671-4DEF-8902-58651B62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5910198"/>
            <a:ext cx="2266950" cy="8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oneybox grunge icon">
            <a:extLst>
              <a:ext uri="{FF2B5EF4-FFF2-40B4-BE49-F238E27FC236}">
                <a16:creationId xmlns:a16="http://schemas.microsoft.com/office/drawing/2014/main" id="{98A9CDCA-1C61-4A3A-9A54-EC6B0E83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5914150"/>
            <a:ext cx="1962150" cy="8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sp>
        <p:nvSpPr>
          <p:cNvPr id="12" name="Retângulo 11" descr="Bloco em destaque à esquerda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pt-BR" dirty="0" err="1"/>
              <a:t>Trey</a:t>
            </a:r>
            <a:r>
              <a:rPr lang="pt-BR" dirty="0"/>
              <a:t> </a:t>
            </a:r>
            <a:r>
              <a:rPr lang="pt-BR" dirty="0" err="1"/>
              <a:t>Research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pt-BR" dirty="0" err="1"/>
              <a:t>Nulla</a:t>
            </a:r>
            <a:r>
              <a:rPr lang="pt-BR" dirty="0"/>
              <a:t> a erat </a:t>
            </a:r>
            <a:r>
              <a:rPr lang="pt-BR" dirty="0" err="1"/>
              <a:t>eget</a:t>
            </a:r>
            <a:r>
              <a:rPr lang="pt-BR" dirty="0"/>
              <a:t> nunc </a:t>
            </a:r>
            <a:r>
              <a:rPr lang="pt-BR" dirty="0" err="1"/>
              <a:t>hendrerit</a:t>
            </a:r>
            <a:r>
              <a:rPr lang="pt-BR" dirty="0"/>
              <a:t> </a:t>
            </a:r>
            <a:r>
              <a:rPr lang="pt-BR" dirty="0" err="1"/>
              <a:t>ultrices</a:t>
            </a:r>
            <a:r>
              <a:rPr lang="pt-BR" dirty="0"/>
              <a:t> eu </a:t>
            </a:r>
            <a:r>
              <a:rPr lang="pt-BR" dirty="0" err="1"/>
              <a:t>nec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leo</a:t>
            </a:r>
            <a:r>
              <a:rPr lang="pt-BR" dirty="0"/>
              <a:t> </a:t>
            </a:r>
            <a:r>
              <a:rPr lang="pt-BR" dirty="0" err="1"/>
              <a:t>aliquet</a:t>
            </a:r>
            <a:r>
              <a:rPr lang="pt-BR" dirty="0"/>
              <a:t>, </a:t>
            </a:r>
            <a:r>
              <a:rPr lang="pt-BR" dirty="0" err="1"/>
              <a:t>auctor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id, </a:t>
            </a:r>
            <a:r>
              <a:rPr lang="pt-BR" dirty="0" err="1"/>
              <a:t>convallis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</a:p>
          <a:p>
            <a:pPr lvl="1" rtl="0"/>
            <a:r>
              <a:rPr lang="pt-BR" dirty="0" err="1"/>
              <a:t>Sed</a:t>
            </a:r>
            <a:r>
              <a:rPr lang="pt-BR" dirty="0"/>
              <a:t> in </a:t>
            </a:r>
            <a:r>
              <a:rPr lang="pt-BR" dirty="0" err="1"/>
              <a:t>molestie</a:t>
            </a:r>
            <a:r>
              <a:rPr lang="pt-BR" dirty="0"/>
              <a:t> est. </a:t>
            </a:r>
            <a:r>
              <a:rPr lang="pt-BR" dirty="0" err="1"/>
              <a:t>Cras</a:t>
            </a:r>
            <a:r>
              <a:rPr lang="pt-BR" dirty="0"/>
              <a:t> </a:t>
            </a:r>
            <a:r>
              <a:rPr lang="pt-BR" dirty="0" err="1"/>
              <a:t>ornare</a:t>
            </a:r>
            <a:r>
              <a:rPr lang="pt-BR" dirty="0"/>
              <a:t>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neque</a:t>
            </a:r>
            <a:r>
              <a:rPr lang="pt-BR" dirty="0"/>
              <a:t> </a:t>
            </a:r>
            <a:r>
              <a:rPr lang="pt-BR" dirty="0" err="1"/>
              <a:t>lobortis</a:t>
            </a:r>
            <a:r>
              <a:rPr lang="pt-BR" dirty="0"/>
              <a:t>.</a:t>
            </a:r>
          </a:p>
          <a:p>
            <a:pPr lvl="1"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mattis</a:t>
            </a:r>
            <a:r>
              <a:rPr lang="pt-BR" dirty="0"/>
              <a:t>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,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ullamcorper</a:t>
            </a:r>
            <a:r>
              <a:rPr lang="pt-BR" dirty="0"/>
              <a:t> nunc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. </a:t>
            </a:r>
          </a:p>
        </p:txBody>
      </p:sp>
      <p:cxnSp>
        <p:nvCxnSpPr>
          <p:cNvPr id="11" name="Conector reto 10" descr="Divisor de slid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 descr="Barra em destaque à direita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pt-BR" dirty="0"/>
              <a:t>Serviço Competitivo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, </a:t>
            </a:r>
            <a:r>
              <a:rPr lang="pt-BR" dirty="0" err="1"/>
              <a:t>viverra</a:t>
            </a:r>
            <a:r>
              <a:rPr lang="pt-BR" dirty="0"/>
              <a:t> nunc </a:t>
            </a:r>
            <a:r>
              <a:rPr lang="pt-BR" dirty="0" err="1"/>
              <a:t>rutrum</a:t>
            </a:r>
            <a:r>
              <a:rPr lang="pt-BR" dirty="0"/>
              <a:t>. </a:t>
            </a:r>
          </a:p>
          <a:p>
            <a:pPr lvl="1" rtl="0"/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 </a:t>
            </a:r>
            <a:r>
              <a:rPr lang="pt-BR" dirty="0" err="1"/>
              <a:t>sapien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. </a:t>
            </a:r>
          </a:p>
          <a:p>
            <a:pPr lvl="1" rtl="0"/>
            <a:r>
              <a:rPr lang="pt-BR" dirty="0"/>
              <a:t>Nunc tempus, </a:t>
            </a:r>
            <a:r>
              <a:rPr lang="pt-BR" dirty="0" err="1"/>
              <a:t>risus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 </a:t>
            </a:r>
            <a:r>
              <a:rPr lang="pt-BR" dirty="0" err="1"/>
              <a:t>sodales</a:t>
            </a:r>
            <a:r>
              <a:rPr lang="pt-BR" dirty="0"/>
              <a:t> </a:t>
            </a:r>
            <a:r>
              <a:rPr lang="pt-BR" dirty="0" err="1"/>
              <a:t>hendrerit</a:t>
            </a:r>
            <a:r>
              <a:rPr lang="pt-BR" dirty="0"/>
              <a:t>, </a:t>
            </a:r>
            <a:r>
              <a:rPr lang="pt-BR" dirty="0" err="1"/>
              <a:t>arcu</a:t>
            </a:r>
            <a:r>
              <a:rPr lang="pt-BR" dirty="0"/>
              <a:t>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libero, a </a:t>
            </a:r>
            <a:r>
              <a:rPr lang="pt-BR" dirty="0" err="1"/>
              <a:t>sollicitudin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 quis </a:t>
            </a:r>
            <a:r>
              <a:rPr lang="pt-BR" dirty="0" err="1"/>
              <a:t>lectus</a:t>
            </a:r>
            <a:r>
              <a:rPr lang="pt-BR" dirty="0"/>
              <a:t>. In </a:t>
            </a:r>
            <a:r>
              <a:rPr lang="pt-BR" dirty="0" err="1"/>
              <a:t>at</a:t>
            </a:r>
            <a:r>
              <a:rPr lang="pt-BR" dirty="0"/>
              <a:t> porta </a:t>
            </a:r>
            <a:r>
              <a:rPr lang="pt-BR" dirty="0" err="1"/>
              <a:t>mauris</a:t>
            </a:r>
            <a:r>
              <a:rPr lang="pt-BR" dirty="0"/>
              <a:t>. 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Espaço Reservado para Imagem 22" descr="Mulher ao laptop, sorrindo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/>
            <a:r>
              <a:rPr lang="pt-BR" sz="5600" dirty="0"/>
              <a:t>Opção 2 de Divisor de Seção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endParaRPr lang="pt-BR" dirty="0"/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Opções de Gráfico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graphicFrame>
        <p:nvGraphicFramePr>
          <p:cNvPr id="4" name="Gráfico 3" title="Espaço reservado para gráfico de receita bruta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500688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 title="Espaço reservado para gráfico de receita bruta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78847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 title="Espaço reservado para gráfico de receita bruta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03735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Tabela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87927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 rtl="0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Fornecedores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Usuários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Compradores de anúncios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Bruta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Receita da Empresa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R$ 6.750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R$ 33.750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R$ 5.063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R$ 135.000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R$ 20.250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pt-B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20AA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R$ 270.000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R$ 40.500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ço Reservado para Imagem 11" descr="sala de conferência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62563" y="5359400"/>
            <a:ext cx="3797437" cy="565899"/>
          </a:xfrm>
        </p:spPr>
        <p:txBody>
          <a:bodyPr rtlCol="0"/>
          <a:lstStyle/>
          <a:p>
            <a:pPr rtl="0"/>
            <a:r>
              <a:rPr lang="pt-BR" dirty="0"/>
              <a:t>Imagem de tela inteira com legenda 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err="1"/>
              <a:t>Large</a:t>
            </a:r>
            <a:r>
              <a:rPr lang="pt-BR" dirty="0"/>
              <a:t> </a:t>
            </a:r>
            <a:r>
              <a:rPr lang="pt-BR" dirty="0" err="1"/>
              <a:t>image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ADA3E8C3-89B5-42F4-B40B-445B02320158}" vid="{73F44004-0E06-4849-A377-12E0D1D74C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office/2006/metadata/properties"/>
    <ds:schemaRef ds:uri="http://schemas.openxmlformats.org/package/2006/metadata/core-properties"/>
    <ds:schemaRef ds:uri="6dc4bcd6-49db-4c07-9060-8acfc67cef9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fb0879af-3eba-417a-a55a-ffe6dcd6ca77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Excelente apresentação profissional</Template>
  <TotalTime>0</TotalTime>
  <Words>825</Words>
  <Application>Microsoft Office PowerPoint</Application>
  <PresentationFormat>Widescreen</PresentationFormat>
  <Paragraphs>127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Castellar</vt:lpstr>
      <vt:lpstr>Corbel</vt:lpstr>
      <vt:lpstr>Times New Roman</vt:lpstr>
      <vt:lpstr>Tema do Office</vt:lpstr>
      <vt:lpstr>Apresentação do PowerPoint</vt:lpstr>
      <vt:lpstr>Entenda o que é movimento de caixa e o que é fluxo de caixa!</vt:lpstr>
      <vt:lpstr>Movimento Caixa</vt:lpstr>
      <vt:lpstr>Fluxo de Caixa </vt:lpstr>
      <vt:lpstr>Comparação</vt:lpstr>
      <vt:lpstr>Opção 2 de Divisor de Seção</vt:lpstr>
      <vt:lpstr>Opções de Gráfico</vt:lpstr>
      <vt:lpstr>Tabela</vt:lpstr>
      <vt:lpstr>Large image</vt:lpstr>
      <vt:lpstr>Obrigado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2019-01-04T19:45:20Z</dcterms:created>
  <dcterms:modified xsi:type="dcterms:W3CDTF">2019-01-05T00:12:34Z</dcterms:modified>
</cp:coreProperties>
</file>