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dnsstuff.com/improve-network-bandwidth" TargetMode="External"/><Relationship Id="rId3" Type="http://schemas.openxmlformats.org/officeDocument/2006/relationships/hyperlink" Target="https://cloud.google.com/blog/products/gcp/5-steps-to-better-gcp-network-performance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olt.net/resources/how-our-network-is-reacting-to-the-increase-in-demand-and-shift-in-traffic-patterns/" TargetMode="External"/><Relationship Id="rId3" Type="http://schemas.openxmlformats.org/officeDocument/2006/relationships/hyperlink" Target="https://www.dnsstuff.com/improve-network-bandwidth" TargetMode="External"/><Relationship Id="rId4" Type="http://schemas.openxmlformats.org/officeDocument/2006/relationships/hyperlink" Target="https://cloud.google.com/blog/products/gcp/5-steps-to-better-gcp-network-performanc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a87e87e9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a87e87e9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Questions: What systems does Colt have in place right now?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From other companies: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right core-count for your networking needs</a:t>
            </a:r>
            <a:endParaRPr sz="24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Internal IPs, </a:t>
            </a:r>
            <a:r>
              <a:rPr lang="en" sz="24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Rightsize your TCP window</a:t>
            </a:r>
            <a:endParaRPr sz="24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Correct regions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Network softwares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https://www.dnsstuff.com/improve-network-bandwidth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https://cloud.google.com/blog/products/gcp/5-steps-to-better-gcp-network-performance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Optimize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VM network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throughput.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Create an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Azure VM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with Accelerated Networking using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Azure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CLI.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Testing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Azure VM network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throughput.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Test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Azure virtual machine network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latency in an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Azure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virtual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network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...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VM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sizes -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Azure Virtual Machines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a87e87e94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a87e87e94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a87e87e9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a87e87e9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a87e87e94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a87e87e94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a87e87e9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a87e87e9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d427a6e5d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d427a6e5d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Questions: What systems does Colt have in place right now?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https://www.colt.net/resources/how-our-network-is-reacting-to-the-increase-in-demand-and-shift-in-traffic-patterns/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8F8F8"/>
                </a:highlight>
              </a:rPr>
              <a:t>High capacity private network interconnects and peering to global Tier 1 network operators</a:t>
            </a:r>
            <a:endParaRPr sz="12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8F8F8"/>
                </a:highlight>
              </a:rPr>
              <a:t>100G ports to top internet exchange points – LINX, LONAP, FRANCE-IX, DECIX and AMSIX</a:t>
            </a:r>
            <a:endParaRPr sz="12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8F8F8"/>
                </a:highlight>
              </a:rPr>
              <a:t>Network backbone capacity upgrades: multiple 100G ports to scale traffic increase in the core packet network and similarly, phenomenal uplift of the underlying photonic/optical network that enables multiple 100G wave/spectrum services for large customers</a:t>
            </a:r>
            <a:endParaRPr sz="12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8F8F8"/>
                </a:highlight>
              </a:rPr>
              <a:t>Upgrade and augmentation of access network routers for additional edge port capacity to serve Ethernet and IP services across 400 DCs and sites around the globe.</a:t>
            </a:r>
            <a:endParaRPr sz="12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8F8F8"/>
                </a:highlight>
              </a:rPr>
              <a:t>Information based structures</a:t>
            </a:r>
            <a:endParaRPr sz="12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From other companies: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right core-count for your networking needs</a:t>
            </a:r>
            <a:endParaRPr sz="24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Internal IPs, </a:t>
            </a:r>
            <a:r>
              <a:rPr lang="en" sz="24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Rightsize your TCP window</a:t>
            </a:r>
            <a:endParaRPr sz="24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Correct regions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Network softwares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https://www.dnsstuff.com/improve-network-bandwidth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https://cloud.google.com/blog/products/gcp/5-steps-to-better-gcp-network-performance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Optimize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VM network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throughput.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Create an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Azure VM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with Accelerated Networking using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Azure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CLI.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Testing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Azure VM network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throughput.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Test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Azure virtual machine network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latency in an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Azure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virtual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network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...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VM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sizes -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Azure Virtual Machines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izavian@berkeley.edu" TargetMode="External"/><Relationship Id="rId4" Type="http://schemas.openxmlformats.org/officeDocument/2006/relationships/hyperlink" Target="mailto:noorulain@berkeley.edu" TargetMode="External"/><Relationship Id="rId9" Type="http://schemas.openxmlformats.org/officeDocument/2006/relationships/hyperlink" Target="mailto:alam9414@berkeley.edu" TargetMode="External"/><Relationship Id="rId5" Type="http://schemas.openxmlformats.org/officeDocument/2006/relationships/hyperlink" Target="mailto:ronelsolomon@berkeley.edu" TargetMode="External"/><Relationship Id="rId6" Type="http://schemas.openxmlformats.org/officeDocument/2006/relationships/image" Target="../media/image1.png"/><Relationship Id="rId7" Type="http://schemas.openxmlformats.org/officeDocument/2006/relationships/hyperlink" Target="mailto:tingweishen@berkeley.edu" TargetMode="External"/><Relationship Id="rId8" Type="http://schemas.openxmlformats.org/officeDocument/2006/relationships/hyperlink" Target="mailto:lixingyu@berkeley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4325" y="206025"/>
            <a:ext cx="8520600" cy="873600"/>
          </a:xfrm>
          <a:prstGeom prst="rect">
            <a:avLst/>
          </a:prstGeom>
          <a:solidFill>
            <a:srgbClr val="073763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Project Name: </a:t>
            </a:r>
            <a:r>
              <a:rPr b="1" lang="en" sz="2700">
                <a:solidFill>
                  <a:schemeClr val="lt1"/>
                </a:solidFill>
              </a:rPr>
              <a:t>The Use of AI for Network Automation and Network Optimization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51125" y="4596750"/>
            <a:ext cx="39696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Innovation Navigator Version S1.1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Innovation-Engineering.net</a:t>
            </a:r>
            <a:endParaRPr sz="1400">
              <a:solidFill>
                <a:srgbClr val="98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64325" y="1079625"/>
            <a:ext cx="3297000" cy="351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Isabel Zavian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Management Lead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Data Science &amp; Economics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izavian@berkeley.edu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Noor-Ul-Ain Ali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Technical Lead	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Data Science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noorulain@berkeley.edu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Ronel Solomon </a:t>
            </a:r>
            <a:r>
              <a:rPr lang="en" sz="1200">
                <a:solidFill>
                  <a:schemeClr val="dk1"/>
                </a:solidFill>
              </a:rPr>
              <a:t>			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Technical Member							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Data Science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ronelsolomon@berkeley.edu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96750"/>
            <a:ext cx="573300" cy="5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>
            <p:ph type="ctrTitle"/>
          </p:nvPr>
        </p:nvSpPr>
        <p:spPr>
          <a:xfrm>
            <a:off x="729225" y="4715400"/>
            <a:ext cx="1272600" cy="42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iNav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346200" y="1079625"/>
            <a:ext cx="3000000" cy="351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Tingwei (Charline) Shen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Intern	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(major)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dk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tingweishen@berkeley.edu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Peter Li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Intern	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(major)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dk1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lixingyu@berkeley.edu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Andy Lam</a:t>
            </a:r>
            <a:r>
              <a:rPr lang="en" sz="1200">
                <a:solidFill>
                  <a:schemeClr val="dk1"/>
                </a:solidFill>
              </a:rPr>
              <a:t>			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Intern	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(major)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dk1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alam9414@berkeley.edu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-28175" y="395650"/>
            <a:ext cx="2162700" cy="2447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needs it and why?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Colt Technology Services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 user happiness and packet loss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-1" y="45025"/>
            <a:ext cx="9144000" cy="32760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Need				Approach			Benefit				   Competition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0" y="3271750"/>
            <a:ext cx="4524900" cy="1871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How will others in the industry react</a:t>
            </a:r>
            <a:r>
              <a:rPr lang="en">
                <a:solidFill>
                  <a:schemeClr val="dk1"/>
                </a:solidFill>
              </a:rPr>
              <a:t>? 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4619075" y="3271675"/>
            <a:ext cx="4524900" cy="1871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Add links here</a:t>
            </a:r>
            <a:r>
              <a:rPr lang="en">
                <a:solidFill>
                  <a:schemeClr val="dk1"/>
                </a:solidFill>
              </a:rPr>
              <a:t> (edit)</a:t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2239025" y="395650"/>
            <a:ext cx="2286000" cy="2447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approach will be used?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log file data about network traffic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 bandwidth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-Reinforcement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-Splitting data between test and training sets</a:t>
            </a:r>
            <a:endParaRPr/>
          </a:p>
        </p:txBody>
      </p:sp>
      <p:cxnSp>
        <p:nvCxnSpPr>
          <p:cNvPr id="69" name="Google Shape;69;p14"/>
          <p:cNvCxnSpPr/>
          <p:nvPr/>
        </p:nvCxnSpPr>
        <p:spPr>
          <a:xfrm>
            <a:off x="4629400" y="9575"/>
            <a:ext cx="0" cy="2837400"/>
          </a:xfrm>
          <a:prstGeom prst="straightConnector1">
            <a:avLst/>
          </a:prstGeom>
          <a:noFill/>
          <a:ln cap="flat" cmpd="sng" w="9525">
            <a:solidFill>
              <a:srgbClr val="EDA29B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70" name="Google Shape;70;p14"/>
          <p:cNvSpPr/>
          <p:nvPr/>
        </p:nvSpPr>
        <p:spPr>
          <a:xfrm>
            <a:off x="4630425" y="395650"/>
            <a:ext cx="2286000" cy="2447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benefit? 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can be more efficient and increase user happiness.</a:t>
            </a:r>
            <a:endParaRPr/>
          </a:p>
        </p:txBody>
      </p:sp>
      <p:cxnSp>
        <p:nvCxnSpPr>
          <p:cNvPr id="71" name="Google Shape;71;p14"/>
          <p:cNvCxnSpPr/>
          <p:nvPr/>
        </p:nvCxnSpPr>
        <p:spPr>
          <a:xfrm>
            <a:off x="7020800" y="9575"/>
            <a:ext cx="0" cy="2837400"/>
          </a:xfrm>
          <a:prstGeom prst="straightConnector1">
            <a:avLst/>
          </a:prstGeom>
          <a:noFill/>
          <a:ln cap="flat" cmpd="sng" w="9525">
            <a:solidFill>
              <a:srgbClr val="EDA29B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72" name="Google Shape;72;p14"/>
          <p:cNvSpPr/>
          <p:nvPr/>
        </p:nvSpPr>
        <p:spPr>
          <a:xfrm>
            <a:off x="7038600" y="395650"/>
            <a:ext cx="2085600" cy="2447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next best alternative if this project was not done?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14"/>
          <p:cNvCxnSpPr/>
          <p:nvPr/>
        </p:nvCxnSpPr>
        <p:spPr>
          <a:xfrm>
            <a:off x="9124175" y="9575"/>
            <a:ext cx="0" cy="2837400"/>
          </a:xfrm>
          <a:prstGeom prst="straightConnector1">
            <a:avLst/>
          </a:prstGeom>
          <a:noFill/>
          <a:ln cap="flat" cmpd="sng" w="9525">
            <a:solidFill>
              <a:srgbClr val="EDA29B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74" name="Google Shape;74;p14"/>
          <p:cNvSpPr txBox="1"/>
          <p:nvPr/>
        </p:nvSpPr>
        <p:spPr>
          <a:xfrm>
            <a:off x="-1" y="2895563"/>
            <a:ext cx="9144000" cy="32760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Why is this a good space?</a:t>
            </a:r>
            <a:r>
              <a:rPr b="1" lang="en" sz="1600">
                <a:solidFill>
                  <a:schemeClr val="lt1"/>
                </a:solidFill>
              </a:rPr>
              <a:t>					Online project folders, documents:		</a:t>
            </a:r>
            <a:endParaRPr b="1"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8900" y="352351"/>
            <a:ext cx="2850000" cy="25146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1920" lvl="0" marL="13716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>
                <a:solidFill>
                  <a:srgbClr val="434343"/>
                </a:solidFill>
              </a:rPr>
              <a:t>Answer: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060219" y="352350"/>
            <a:ext cx="3048000" cy="25146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1920" lvl="0" marL="13716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>
                <a:solidFill>
                  <a:srgbClr val="434343"/>
                </a:solidFill>
              </a:rPr>
              <a:t>Answer: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6240970" y="352350"/>
            <a:ext cx="2952000" cy="25146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1920" lvl="0" marL="13716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>
                <a:solidFill>
                  <a:srgbClr val="434343"/>
                </a:solidFill>
              </a:rPr>
              <a:t>Answer: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6349325" y="4735300"/>
            <a:ext cx="2642100" cy="3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Log Date </a:t>
            </a:r>
            <a:endParaRPr sz="1200"/>
          </a:p>
        </p:txBody>
      </p:sp>
      <p:sp>
        <p:nvSpPr>
          <p:cNvPr id="83" name="Google Shape;83;p15"/>
          <p:cNvSpPr txBox="1"/>
          <p:nvPr/>
        </p:nvSpPr>
        <p:spPr>
          <a:xfrm>
            <a:off x="48899" y="0"/>
            <a:ext cx="9144000" cy="32760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How will you win?				What is Working/Known:	What is Not Working/Known: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12224" y="3001763"/>
            <a:ext cx="9144000" cy="32760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Reflection 1:				Reflection 2:				    	Avisor/Manager: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48875" y="3388001"/>
            <a:ext cx="2850000" cy="16794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1920" lvl="0" marL="13716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>
                <a:solidFill>
                  <a:srgbClr val="434343"/>
                </a:solidFill>
              </a:rPr>
              <a:t>Answer: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060185" y="3388000"/>
            <a:ext cx="3048000" cy="16794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1920" lvl="0" marL="13716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>
                <a:solidFill>
                  <a:srgbClr val="434343"/>
                </a:solidFill>
              </a:rPr>
              <a:t>Answer: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6240925" y="3388000"/>
            <a:ext cx="2952000" cy="12711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1920" lvl="0" marL="13716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>
                <a:solidFill>
                  <a:srgbClr val="434343"/>
                </a:solidFill>
              </a:rPr>
              <a:t>Answer: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48900" y="352351"/>
            <a:ext cx="2850000" cy="25146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1920" lvl="0" marL="13716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>
                <a:solidFill>
                  <a:srgbClr val="434343"/>
                </a:solidFill>
              </a:rPr>
              <a:t>Answer: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060219" y="352350"/>
            <a:ext cx="3048000" cy="25146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1920" lvl="0" marL="13716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>
                <a:solidFill>
                  <a:srgbClr val="434343"/>
                </a:solidFill>
              </a:rPr>
              <a:t>Answer: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6240970" y="352350"/>
            <a:ext cx="2952000" cy="25146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1920" lvl="0" marL="13716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>
                <a:solidFill>
                  <a:srgbClr val="434343"/>
                </a:solidFill>
              </a:rPr>
              <a:t>Answer: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5" name="Google Shape;95;p16"/>
          <p:cNvSpPr txBox="1"/>
          <p:nvPr>
            <p:ph type="title"/>
          </p:nvPr>
        </p:nvSpPr>
        <p:spPr>
          <a:xfrm>
            <a:off x="6373825" y="4735300"/>
            <a:ext cx="2617500" cy="3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Log Date </a:t>
            </a:r>
            <a:endParaRPr sz="1200"/>
          </a:p>
        </p:txBody>
      </p:sp>
      <p:sp>
        <p:nvSpPr>
          <p:cNvPr id="96" name="Google Shape;96;p16"/>
          <p:cNvSpPr txBox="1"/>
          <p:nvPr/>
        </p:nvSpPr>
        <p:spPr>
          <a:xfrm>
            <a:off x="48899" y="0"/>
            <a:ext cx="9144000" cy="32760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How will you win?				What is Working/Known:	What is Not Working/Known: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12224" y="3001763"/>
            <a:ext cx="9144000" cy="32760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Reflection 1:				Reflection 2:				    	Avisor/Manager: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48875" y="3388001"/>
            <a:ext cx="2850000" cy="16794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1920" lvl="0" marL="13716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>
                <a:solidFill>
                  <a:srgbClr val="434343"/>
                </a:solidFill>
              </a:rPr>
              <a:t>Answer: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3060185" y="3388000"/>
            <a:ext cx="3048000" cy="16794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1920" lvl="0" marL="13716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>
                <a:solidFill>
                  <a:srgbClr val="434343"/>
                </a:solidFill>
              </a:rPr>
              <a:t>Answer: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6240925" y="3388000"/>
            <a:ext cx="2952000" cy="12711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1920" lvl="0" marL="13716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>
                <a:solidFill>
                  <a:srgbClr val="434343"/>
                </a:solidFill>
              </a:rPr>
              <a:t>Answer: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48900" y="352351"/>
            <a:ext cx="2850000" cy="25146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1920" lvl="0" marL="13716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>
                <a:solidFill>
                  <a:srgbClr val="434343"/>
                </a:solidFill>
              </a:rPr>
              <a:t>Answer: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3060219" y="352350"/>
            <a:ext cx="3048000" cy="25146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1920" lvl="0" marL="13716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>
                <a:solidFill>
                  <a:srgbClr val="434343"/>
                </a:solidFill>
              </a:rPr>
              <a:t>Answer: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6240970" y="352350"/>
            <a:ext cx="2952000" cy="25146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1920" lvl="0" marL="13716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>
                <a:solidFill>
                  <a:srgbClr val="434343"/>
                </a:solidFill>
              </a:rPr>
              <a:t>Answer: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08" name="Google Shape;108;p17"/>
          <p:cNvSpPr txBox="1"/>
          <p:nvPr>
            <p:ph type="title"/>
          </p:nvPr>
        </p:nvSpPr>
        <p:spPr>
          <a:xfrm>
            <a:off x="6324800" y="4735300"/>
            <a:ext cx="2666400" cy="3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Log Date </a:t>
            </a:r>
            <a:endParaRPr sz="1200"/>
          </a:p>
        </p:txBody>
      </p:sp>
      <p:sp>
        <p:nvSpPr>
          <p:cNvPr id="109" name="Google Shape;109;p17"/>
          <p:cNvSpPr txBox="1"/>
          <p:nvPr/>
        </p:nvSpPr>
        <p:spPr>
          <a:xfrm>
            <a:off x="48899" y="0"/>
            <a:ext cx="9144000" cy="32760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How will you win?				What is Working/Known:	What is Not Working/Known: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12224" y="3001763"/>
            <a:ext cx="9144000" cy="32760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Reflection 1:				Reflection 2:				    	Avisor/Manager: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48875" y="3388001"/>
            <a:ext cx="2850000" cy="16794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1920" lvl="0" marL="13716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>
                <a:solidFill>
                  <a:srgbClr val="434343"/>
                </a:solidFill>
              </a:rPr>
              <a:t>Answer: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060185" y="3388000"/>
            <a:ext cx="3048000" cy="16794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1920" lvl="0" marL="13716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>
                <a:solidFill>
                  <a:srgbClr val="434343"/>
                </a:solidFill>
              </a:rPr>
              <a:t>Answer: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6240925" y="3388000"/>
            <a:ext cx="2952000" cy="12711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1920" lvl="0" marL="13716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>
                <a:solidFill>
                  <a:srgbClr val="434343"/>
                </a:solidFill>
              </a:rPr>
              <a:t>Answer: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4" name="Google Shape;114;p17"/>
          <p:cNvSpPr txBox="1"/>
          <p:nvPr>
            <p:ph idx="4294967295" type="subTitle"/>
          </p:nvPr>
        </p:nvSpPr>
        <p:spPr>
          <a:xfrm>
            <a:off x="7848000" y="4549000"/>
            <a:ext cx="12222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980000"/>
                </a:solidFill>
              </a:rPr>
              <a:t>Copy pages</a:t>
            </a:r>
            <a:br>
              <a:rPr lang="en" sz="1400">
                <a:solidFill>
                  <a:srgbClr val="980000"/>
                </a:solidFill>
              </a:rPr>
            </a:br>
            <a:r>
              <a:rPr lang="en" sz="1400">
                <a:solidFill>
                  <a:srgbClr val="980000"/>
                </a:solidFill>
              </a:rPr>
              <a:t>as needed</a:t>
            </a:r>
            <a:endParaRPr sz="14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ctrTitle"/>
          </p:nvPr>
        </p:nvSpPr>
        <p:spPr>
          <a:xfrm>
            <a:off x="0" y="14250"/>
            <a:ext cx="9144000" cy="495000"/>
          </a:xfrm>
          <a:prstGeom prst="rect">
            <a:avLst/>
          </a:prstGeom>
          <a:solidFill>
            <a:srgbClr val="073763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End of Project Checklist</a:t>
            </a:r>
            <a:r>
              <a:rPr lang="en" sz="1800">
                <a:solidFill>
                  <a:schemeClr val="lt1"/>
                </a:solidFill>
              </a:rPr>
              <a:t>: 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238850" y="615450"/>
            <a:ext cx="4333200" cy="3802500"/>
          </a:xfrm>
          <a:prstGeom prst="rect">
            <a:avLst/>
          </a:prstGeom>
          <a:noFill/>
          <a:ln cap="flat" cmpd="sng" w="19050">
            <a:solidFill>
              <a:srgbClr val="073763"/>
            </a:solidFill>
            <a:prstDash val="dash"/>
            <a:miter lim="400000"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venir"/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To do list / assigned name</a:t>
            </a:r>
            <a:r>
              <a:rPr b="0" i="0" lang="en" u="none" cap="none" strike="noStrike">
                <a:latin typeface="Avenir"/>
                <a:ea typeface="Avenir"/>
                <a:cs typeface="Avenir"/>
                <a:sym typeface="Avenir"/>
              </a:rPr>
              <a:t>: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00" y="4524150"/>
            <a:ext cx="573300" cy="5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>
            <p:ph type="ctrTitle"/>
          </p:nvPr>
        </p:nvSpPr>
        <p:spPr>
          <a:xfrm>
            <a:off x="741875" y="4596750"/>
            <a:ext cx="1272600" cy="42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iNav S.11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4749975" y="615450"/>
            <a:ext cx="4129200" cy="3802500"/>
          </a:xfrm>
          <a:prstGeom prst="rect">
            <a:avLst/>
          </a:prstGeom>
          <a:noFill/>
          <a:ln cap="flat" cmpd="sng" w="19050">
            <a:solidFill>
              <a:srgbClr val="073763"/>
            </a:solidFill>
            <a:prstDash val="dash"/>
            <a:miter lim="400000"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venir"/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To do list / assigned name</a:t>
            </a:r>
            <a:r>
              <a:rPr b="0" i="0" lang="en" u="none" cap="none" strike="noStrike">
                <a:latin typeface="Avenir"/>
                <a:ea typeface="Avenir"/>
                <a:cs typeface="Avenir"/>
                <a:sym typeface="Avenir"/>
              </a:rPr>
              <a:t>:</a:t>
            </a:r>
            <a:endParaRPr/>
          </a:p>
        </p:txBody>
      </p:sp>
      <p:sp>
        <p:nvSpPr>
          <p:cNvPr id="124" name="Google Shape;124;p18"/>
          <p:cNvSpPr txBox="1"/>
          <p:nvPr>
            <p:ph idx="1" type="subTitle"/>
          </p:nvPr>
        </p:nvSpPr>
        <p:spPr>
          <a:xfrm>
            <a:off x="7656975" y="4524150"/>
            <a:ext cx="12222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80000"/>
                </a:solidFill>
              </a:rPr>
              <a:t>Copy pages</a:t>
            </a:r>
            <a:br>
              <a:rPr lang="en" sz="1400">
                <a:solidFill>
                  <a:srgbClr val="980000"/>
                </a:solidFill>
              </a:rPr>
            </a:br>
            <a:r>
              <a:rPr lang="en" sz="1400">
                <a:solidFill>
                  <a:srgbClr val="980000"/>
                </a:solidFill>
              </a:rPr>
              <a:t>as needed</a:t>
            </a:r>
            <a:endParaRPr sz="14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/>
          <p:nvPr/>
        </p:nvSpPr>
        <p:spPr>
          <a:xfrm>
            <a:off x="-28175" y="395650"/>
            <a:ext cx="2162700" cy="2447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needs it and why?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Colt Technology Services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 user happiness and packet loss</a:t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-1" y="45025"/>
            <a:ext cx="9144000" cy="32760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Need				Approach			Benefit				   Competition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0" y="3271750"/>
            <a:ext cx="4524900" cy="1871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How will others in the industry react? </a:t>
            </a: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4619075" y="3271675"/>
            <a:ext cx="4524900" cy="1871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Add links here (edit)</a:t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2239025" y="395650"/>
            <a:ext cx="2286000" cy="2447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approach will be used?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log file data about network traffic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 bandwidth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-Reinforcement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-Splitting data between test and training sets</a:t>
            </a:r>
            <a:endParaRPr/>
          </a:p>
        </p:txBody>
      </p:sp>
      <p:cxnSp>
        <p:nvCxnSpPr>
          <p:cNvPr id="134" name="Google Shape;134;p19"/>
          <p:cNvCxnSpPr/>
          <p:nvPr/>
        </p:nvCxnSpPr>
        <p:spPr>
          <a:xfrm>
            <a:off x="4629400" y="9575"/>
            <a:ext cx="0" cy="2837400"/>
          </a:xfrm>
          <a:prstGeom prst="straightConnector1">
            <a:avLst/>
          </a:prstGeom>
          <a:noFill/>
          <a:ln cap="flat" cmpd="sng" w="9525">
            <a:solidFill>
              <a:srgbClr val="EDA29B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35" name="Google Shape;135;p19"/>
          <p:cNvSpPr/>
          <p:nvPr/>
        </p:nvSpPr>
        <p:spPr>
          <a:xfrm>
            <a:off x="4630425" y="395650"/>
            <a:ext cx="2286000" cy="2447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benefit?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can be more efficient and increase user happiness.</a:t>
            </a:r>
            <a:endParaRPr/>
          </a:p>
        </p:txBody>
      </p:sp>
      <p:cxnSp>
        <p:nvCxnSpPr>
          <p:cNvPr id="136" name="Google Shape;136;p19"/>
          <p:cNvCxnSpPr/>
          <p:nvPr/>
        </p:nvCxnSpPr>
        <p:spPr>
          <a:xfrm>
            <a:off x="7020800" y="9575"/>
            <a:ext cx="0" cy="2837400"/>
          </a:xfrm>
          <a:prstGeom prst="straightConnector1">
            <a:avLst/>
          </a:prstGeom>
          <a:noFill/>
          <a:ln cap="flat" cmpd="sng" w="9525">
            <a:solidFill>
              <a:srgbClr val="EDA29B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37" name="Google Shape;137;p19"/>
          <p:cNvSpPr/>
          <p:nvPr/>
        </p:nvSpPr>
        <p:spPr>
          <a:xfrm>
            <a:off x="7038600" y="395650"/>
            <a:ext cx="2085600" cy="2447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next best alternative if this project was not done? </a:t>
            </a:r>
            <a:endParaRPr/>
          </a:p>
        </p:txBody>
      </p:sp>
      <p:cxnSp>
        <p:nvCxnSpPr>
          <p:cNvPr id="138" name="Google Shape;138;p19"/>
          <p:cNvCxnSpPr/>
          <p:nvPr/>
        </p:nvCxnSpPr>
        <p:spPr>
          <a:xfrm>
            <a:off x="9124175" y="9575"/>
            <a:ext cx="0" cy="2837400"/>
          </a:xfrm>
          <a:prstGeom prst="straightConnector1">
            <a:avLst/>
          </a:prstGeom>
          <a:noFill/>
          <a:ln cap="flat" cmpd="sng" w="9525">
            <a:solidFill>
              <a:srgbClr val="EDA29B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39" name="Google Shape;139;p19"/>
          <p:cNvSpPr txBox="1"/>
          <p:nvPr/>
        </p:nvSpPr>
        <p:spPr>
          <a:xfrm>
            <a:off x="-1" y="2895563"/>
            <a:ext cx="9144000" cy="32760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Why is this a good space?					Online project folders, documents:		</a:t>
            </a:r>
            <a:endParaRPr b="1"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