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>
        <p:scale>
          <a:sx n="33" d="100"/>
          <a:sy n="33" d="100"/>
        </p:scale>
        <p:origin x="571" y="-1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י"ח/אדר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7390530"/>
                  </p:ext>
                </p:extLst>
              </p:nvPr>
            </p:nvGraphicFramePr>
            <p:xfrm>
              <a:off x="384740" y="3698810"/>
              <a:ext cx="35185420" cy="2086807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74639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7348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1704194">
                      <a:extLst>
                        <a:ext uri="{9D8B030D-6E8A-4147-A177-3AD203B41FA5}">
                          <a16:colId xmlns:a16="http://schemas.microsoft.com/office/drawing/2014/main" xmlns="" val="4117049268"/>
                        </a:ext>
                      </a:extLst>
                    </a:gridCol>
                  </a:tblGrid>
                  <a:tr h="20868070"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dirty="0" smtClean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Introduction</a:t>
                          </a:r>
                        </a:p>
                        <a:p>
                          <a:pPr marL="457200" indent="-457200" algn="l">
                            <a:buClr>
                              <a:schemeClr val="dk1"/>
                            </a:buClr>
                            <a:buSzPts val="1100"/>
                            <a:buFont typeface="Wingdings" panose="05000000000000000000" pitchFamily="2" charset="2"/>
                            <a:buChar char="Ø"/>
                          </a:pPr>
                          <a:r>
                            <a:rPr lang="en-GB" sz="3400" dirty="0" smtClean="0">
                              <a:solidFill>
                                <a:schemeClr val="tx1"/>
                              </a:solidFill>
                            </a:rPr>
                            <a:t>Our project aimed to create a Digital Control System. using an FPGA, utilizing the Red Pitaya STEM lab 125-14 FPGA development kit. </a:t>
                          </a:r>
                        </a:p>
                        <a:p>
                          <a:pPr marL="457200" indent="-457200" algn="l">
                            <a:buClr>
                              <a:schemeClr val="dk1"/>
                            </a:buClr>
                            <a:buSzPts val="1100"/>
                            <a:buFont typeface="Wingdings" panose="05000000000000000000" pitchFamily="2" charset="2"/>
                            <a:buChar char="Ø"/>
                          </a:pPr>
                          <a:r>
                            <a:rPr lang="en-GB" sz="3400" dirty="0" smtClean="0">
                              <a:solidFill>
                                <a:schemeClr val="tx1"/>
                              </a:solidFill>
                            </a:rPr>
                            <a:t>The </a:t>
                          </a:r>
                          <a:r>
                            <a:rPr lang="en-GB" sz="3400" dirty="0">
                              <a:solidFill>
                                <a:schemeClr val="tx1"/>
                              </a:solidFill>
                            </a:rPr>
                            <a:t>outcome of our work is a digital system </a:t>
                          </a:r>
                          <a:r>
                            <a:rPr lang="en-GB" sz="3400" dirty="0" smtClean="0">
                              <a:solidFill>
                                <a:schemeClr val="tx1"/>
                              </a:solidFill>
                            </a:rPr>
                            <a:t>centred </a:t>
                          </a:r>
                          <a:r>
                            <a:rPr lang="en-GB" sz="3400" dirty="0">
                              <a:solidFill>
                                <a:schemeClr val="tx1"/>
                              </a:solidFill>
                            </a:rPr>
                            <a:t>on an FPGA, designed for </a:t>
                          </a:r>
                          <a:r>
                            <a:rPr lang="en-GB" sz="3400" dirty="0" smtClean="0">
                              <a:solidFill>
                                <a:schemeClr val="tx1"/>
                              </a:solidFill>
                            </a:rPr>
                            <a:t>analysing </a:t>
                          </a:r>
                          <a:r>
                            <a:rPr lang="en-GB" sz="3400" dirty="0">
                              <a:solidFill>
                                <a:schemeClr val="tx1"/>
                              </a:solidFill>
                            </a:rPr>
                            <a:t>the Bode of a device under test (DUT), which could be any linear circuit of our choice, such as RLC circuit, and capable of controlling it through a PID controller. </a:t>
                          </a:r>
                          <a:endParaRPr lang="en-GB" sz="3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457200" indent="-457200" algn="l">
                            <a:buClr>
                              <a:schemeClr val="dk1"/>
                            </a:buClr>
                            <a:buSzPts val="1100"/>
                            <a:buFont typeface="Wingdings" panose="05000000000000000000" pitchFamily="2" charset="2"/>
                            <a:buChar char="Ø"/>
                          </a:pPr>
                          <a:r>
                            <a:rPr lang="en-GB" sz="3400" dirty="0" smtClean="0">
                              <a:solidFill>
                                <a:schemeClr val="tx1"/>
                              </a:solidFill>
                            </a:rPr>
                            <a:t>The </a:t>
                          </a:r>
                          <a:r>
                            <a:rPr lang="en-GB" sz="3400" dirty="0">
                              <a:solidFill>
                                <a:schemeClr val="tx1"/>
                              </a:solidFill>
                            </a:rPr>
                            <a:t>functionality spans across a frequency sweep </a:t>
                          </a:r>
                          <a:r>
                            <a:rPr lang="en-GB" sz="3400" dirty="0" smtClean="0">
                              <a:solidFill>
                                <a:schemeClr val="tx1"/>
                              </a:solidFill>
                            </a:rPr>
                            <a:t>between</a:t>
                          </a:r>
                          <a:br>
                            <a:rPr lang="en-GB" sz="3400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GB" sz="340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GB" sz="3400" dirty="0">
                              <a:solidFill>
                                <a:schemeClr val="tx1"/>
                              </a:solidFill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3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3400" dirty="0">
                              <a:solidFill>
                                <a:schemeClr val="tx1"/>
                              </a:solidFill>
                            </a:rPr>
                            <a:t>] [Hz], and a voltage range of [(-1)-1] [V]. </a:t>
                          </a:r>
                          <a:endParaRPr lang="en-GB" sz="3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l">
                            <a:buClr>
                              <a:schemeClr val="dk1"/>
                            </a:buClr>
                            <a:buSzPts val="1100"/>
                            <a:buFont typeface="Wingdings" panose="05000000000000000000" pitchFamily="2" charset="2"/>
                            <a:buNone/>
                          </a:pPr>
                          <a:endParaRPr lang="en-GB" sz="3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l">
                            <a:buClr>
                              <a:schemeClr val="dk1"/>
                            </a:buClr>
                            <a:buSzPts val="1100"/>
                            <a:buFont typeface="Wingdings" panose="05000000000000000000" pitchFamily="2" charset="2"/>
                            <a:buNone/>
                          </a:pP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Motivation</a:t>
                          </a:r>
                        </a:p>
                        <a:p>
                          <a:pPr marL="0" indent="0" algn="l">
                            <a:buClr>
                              <a:schemeClr val="dk1"/>
                            </a:buClr>
                            <a:buSzPts val="1100"/>
                          </a:pPr>
                          <a:r>
                            <a:rPr lang="en-GB" sz="3400" dirty="0" smtClean="0">
                              <a:solidFill>
                                <a:schemeClr val="tx1"/>
                              </a:solidFill>
                            </a:rPr>
                            <a:t>The significance of control systems extends to various sectors including medicine, military applications, and other areas reliant on electronically controlled systems. </a:t>
                          </a:r>
                        </a:p>
                        <a:p>
                          <a:pPr marL="457200" marR="0" lvl="0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Ø"/>
                            <a:tabLst/>
                            <a:defRPr/>
                          </a:pPr>
                          <a:r>
                            <a:rPr lang="en-GB" sz="3400" dirty="0" smtClean="0">
                              <a:solidFill>
                                <a:schemeClr val="dk1"/>
                              </a:solidFill>
                            </a:rPr>
                            <a:t>Designing the system on an integrated FPGA board resulting in lower cost and area</a:t>
                          </a:r>
                          <a:r>
                            <a:rPr lang="en-US" sz="3400" dirty="0" smtClean="0">
                              <a:solidFill>
                                <a:schemeClr val="dk1"/>
                              </a:solidFill>
                            </a:rPr>
                            <a:t>, relative to other existing systems</a:t>
                          </a:r>
                          <a:r>
                            <a:rPr lang="en-GB" sz="3400" dirty="0" smtClean="0">
                              <a:solidFill>
                                <a:schemeClr val="dk1"/>
                              </a:solidFill>
                            </a:rPr>
                            <a:t>.</a:t>
                          </a:r>
                        </a:p>
                        <a:p>
                          <a:pPr marL="457200" marR="0" lvl="0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Ø"/>
                            <a:tabLst/>
                            <a:defRPr/>
                          </a:pPr>
                          <a:r>
                            <a:rPr lang="en-GB" sz="3400" dirty="0" smtClean="0">
                              <a:solidFill>
                                <a:schemeClr val="dk1"/>
                              </a:solidFill>
                            </a:rPr>
                            <a:t>Gain expertise in the digital systems domain, particularly focusing on FPGA technology and Verilog programming.</a:t>
                          </a:r>
                        </a:p>
                        <a:p>
                          <a:pPr marL="457200" marR="0" lvl="0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Ø"/>
                            <a:tabLst/>
                            <a:defRPr/>
                          </a:pPr>
                          <a:endParaRPr lang="en-US" sz="340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Implementation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Our system consists of 3 main parts: a Red Pitaya FPGA development kit (Xilinx ZYNQ 7010 </a:t>
                          </a:r>
                          <a:r>
                            <a:rPr lang="en-US" sz="3400" dirty="0" err="1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SoC</a:t>
                          </a:r>
                          <a:r>
                            <a:rPr lang="en-US" sz="34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), the DUT, Linux interface (sits on a Dual-Core ARM Cortex-A9 </a:t>
                          </a:r>
                          <a:r>
                            <a:rPr lang="en-US" sz="3400" dirty="0" err="1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MPCore</a:t>
                          </a:r>
                          <a:r>
                            <a:rPr lang="en-US" sz="34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 micro-processor) and a PC (where we’ve used MATLAB for analyzing the results). A simplified block diagram illustrating the system can be seen within the next figure:</a:t>
                          </a:r>
                          <a:endParaRPr lang="en-US" sz="340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 smtClean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 smtClean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Within the FPGA, we’ve</a:t>
                          </a:r>
                          <a:r>
                            <a:rPr lang="en-US" sz="3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implemented the following block design: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Results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Testing our implementation using oscilloscope, Matlab and C code, we got the following frequency sweep, Bode Gain Analysis (short circuit) and BRAM reading results: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Conclusions</a:t>
                          </a: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Our</a:t>
                          </a:r>
                          <a:r>
                            <a:rPr lang="en-US" sz="3400" baseline="0" dirty="0" smtClean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 implementation yields optimized sweeping time, resulting in a fast Bode gain calculation using the Red Pitaya’s FPGA.  </a:t>
                          </a:r>
                          <a:endParaRPr lang="en-US" sz="3400" dirty="0" smtClean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7390530"/>
                  </p:ext>
                </p:extLst>
              </p:nvPr>
            </p:nvGraphicFramePr>
            <p:xfrm>
              <a:off x="384740" y="3698810"/>
              <a:ext cx="35185420" cy="2086807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7463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173483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17041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117049268"/>
                        </a:ext>
                      </a:extLst>
                    </a:gridCol>
                  </a:tblGrid>
                  <a:tr h="20868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350" r="-1995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Implementation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Our system consists of 3 main parts: a Red Pitaya FPGA development kit (Xilinx ZYNQ 7010 </a:t>
                          </a:r>
                          <a:r>
                            <a:rPr lang="en-US" sz="3400" dirty="0" err="1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SoC</a:t>
                          </a:r>
                          <a:r>
                            <a:rPr lang="en-US" sz="34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), the DUT, Linux interface (sits on a Dual-Core ARM Cortex-A9 </a:t>
                          </a:r>
                          <a:r>
                            <a:rPr lang="en-US" sz="3400" dirty="0" err="1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MPCore</a:t>
                          </a:r>
                          <a:r>
                            <a:rPr lang="en-US" sz="34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 micro-processor) and a PC (where we’ve used MATLAB for analyzing the results). A simplified block diagram illustrating the system can be seen within the next figure:</a:t>
                          </a:r>
                          <a:endParaRPr lang="en-US" sz="340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 smtClean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 smtClean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Within the FPGA, we’ve</a:t>
                          </a:r>
                          <a:r>
                            <a:rPr lang="en-US" sz="3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implemented the following block design: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Results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Testing our implementation using oscilloscope, Matlab and C code, we got the following frequency sweep, Bode Gain Analysis (short circuit) and BRAM reading results: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Conclusions</a:t>
                          </a:r>
                          <a:endParaRPr lang="en-US" sz="54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Our</a:t>
                          </a:r>
                          <a:r>
                            <a:rPr lang="en-US" sz="3400" baseline="0" dirty="0" smtClean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 implementation yields optimized sweeping time, resulting in a fast Bode gain calculation using the Red Pitaya’s FPGA.  </a:t>
                          </a:r>
                          <a:endParaRPr lang="en-US" sz="3400" dirty="0" smtClean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10267328" y="776420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 smtClean="0">
                <a:cs typeface="Open Sans Hebrew" panose="00000500000000000000" pitchFamily="2" charset="-79"/>
              </a:rPr>
              <a:t>Digital Control System</a:t>
            </a:r>
            <a:endParaRPr lang="en-US" sz="5400" b="1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dirty="0" smtClean="0">
                <a:cs typeface="Open Sans Hebrew" panose="00000500000000000000" pitchFamily="2" charset="-79"/>
              </a:rPr>
              <a:t>22-2-1-2692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400" dirty="0" smtClean="0">
                <a:cs typeface="Open Sans Hebrew" panose="00000500000000000000" pitchFamily="2" charset="-79"/>
              </a:rPr>
              <a:t>Ronen Dvorkin, </a:t>
            </a:r>
            <a:r>
              <a:rPr lang="en-US" sz="4400" dirty="0" err="1" smtClean="0">
                <a:cs typeface="Open Sans Hebrew" panose="00000500000000000000" pitchFamily="2" charset="-79"/>
              </a:rPr>
              <a:t>Omri</a:t>
            </a:r>
            <a:r>
              <a:rPr lang="en-US" sz="4400" dirty="0" smtClean="0">
                <a:cs typeface="Open Sans Hebrew" panose="00000500000000000000" pitchFamily="2" charset="-79"/>
              </a:rPr>
              <a:t> </a:t>
            </a:r>
            <a:r>
              <a:rPr lang="en-US" sz="4400" dirty="0" err="1" smtClean="0">
                <a:cs typeface="Open Sans Hebrew" panose="00000500000000000000" pitchFamily="2" charset="-79"/>
              </a:rPr>
              <a:t>Meron</a:t>
            </a:r>
            <a:r>
              <a:rPr lang="en-US" sz="4400" dirty="0" smtClean="0">
                <a:cs typeface="Open Sans Hebrew" panose="00000500000000000000" pitchFamily="2" charset="-79"/>
              </a:rPr>
              <a:t> 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 smtClean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dirty="0" smtClean="0">
                <a:cs typeface="Open Sans Hebrew" panose="00000500000000000000" pitchFamily="2" charset="-79"/>
              </a:rPr>
              <a:t>Meir </a:t>
            </a:r>
            <a:r>
              <a:rPr lang="en-US" sz="4400" dirty="0" err="1" smtClean="0">
                <a:cs typeface="Open Sans Hebrew" panose="00000500000000000000" pitchFamily="2" charset="-79"/>
              </a:rPr>
              <a:t>Alon</a:t>
            </a:r>
            <a:endParaRPr lang="he-IL" sz="44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4"/>
          <a:srcRect l="14571" t="6753" r="6331" b="1119"/>
          <a:stretch/>
        </p:blipFill>
        <p:spPr>
          <a:xfrm>
            <a:off x="1171793" y="9963551"/>
            <a:ext cx="7995139" cy="7562449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3098" y="7851483"/>
            <a:ext cx="11136639" cy="5893292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3098" y="14644964"/>
            <a:ext cx="11343127" cy="5213927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7382" y="3792631"/>
            <a:ext cx="9977236" cy="510372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6332" y="8990172"/>
            <a:ext cx="4979668" cy="5553013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67368" y="8990172"/>
            <a:ext cx="4667250" cy="5549993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57382" y="14644964"/>
            <a:ext cx="9977236" cy="57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5062</TotalTime>
  <Words>231</Words>
  <Application>Microsoft Office PowerPoint</Application>
  <PresentationFormat>מותאם אישית</PresentationFormat>
  <Paragraphs>75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Open Sans Hebrew</vt:lpstr>
      <vt:lpstr>Times New Roman</vt:lpstr>
      <vt:lpstr>Wingdings</vt:lpstr>
      <vt:lpstr>Office Theme</vt:lpstr>
      <vt:lpstr>מצגת של PowerPoint</vt:lpstr>
    </vt:vector>
  </TitlesOfParts>
  <Company>tau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RONEN</cp:lastModifiedBy>
  <cp:revision>76</cp:revision>
  <cp:lastPrinted>2019-12-23T14:46:09Z</cp:lastPrinted>
  <dcterms:created xsi:type="dcterms:W3CDTF">2019-12-02T06:50:52Z</dcterms:created>
  <dcterms:modified xsi:type="dcterms:W3CDTF">2024-03-28T17:37:56Z</dcterms:modified>
</cp:coreProperties>
</file>