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96" d="100"/>
          <a:sy n="96" d="100"/>
        </p:scale>
        <p:origin x="7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9DF7D-848E-AC6C-19D1-8B49B57BC5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06D9FB-FE83-6C29-A80D-80B3DDB1F4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37FC89-82EB-AC3E-3FFE-4038A3CF49E0}"/>
              </a:ext>
            </a:extLst>
          </p:cNvPr>
          <p:cNvSpPr>
            <a:spLocks noGrp="1"/>
          </p:cNvSpPr>
          <p:nvPr>
            <p:ph type="dt" sz="half" idx="10"/>
          </p:nvPr>
        </p:nvSpPr>
        <p:spPr/>
        <p:txBody>
          <a:bodyPr/>
          <a:lstStyle/>
          <a:p>
            <a:fld id="{3331EAB1-6E3A-406F-8FD9-FD32471A9082}" type="datetimeFigureOut">
              <a:rPr lang="en-US" smtClean="0"/>
              <a:t>12/6/2022</a:t>
            </a:fld>
            <a:endParaRPr lang="en-US"/>
          </a:p>
        </p:txBody>
      </p:sp>
      <p:sp>
        <p:nvSpPr>
          <p:cNvPr id="5" name="Footer Placeholder 4">
            <a:extLst>
              <a:ext uri="{FF2B5EF4-FFF2-40B4-BE49-F238E27FC236}">
                <a16:creationId xmlns:a16="http://schemas.microsoft.com/office/drawing/2014/main" id="{D67E0D85-7CE3-29D6-1BA1-F64CA484E5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F6D00B-E6B1-7C93-4D1E-45A989ABA85D}"/>
              </a:ext>
            </a:extLst>
          </p:cNvPr>
          <p:cNvSpPr>
            <a:spLocks noGrp="1"/>
          </p:cNvSpPr>
          <p:nvPr>
            <p:ph type="sldNum" sz="quarter" idx="12"/>
          </p:nvPr>
        </p:nvSpPr>
        <p:spPr/>
        <p:txBody>
          <a:bodyPr/>
          <a:lstStyle/>
          <a:p>
            <a:fld id="{69FB3704-49A0-4332-BC56-02D3AEB42074}" type="slidenum">
              <a:rPr lang="en-US" smtClean="0"/>
              <a:t>‹#›</a:t>
            </a:fld>
            <a:endParaRPr lang="en-US"/>
          </a:p>
        </p:txBody>
      </p:sp>
    </p:spTree>
    <p:extLst>
      <p:ext uri="{BB962C8B-B14F-4D97-AF65-F5344CB8AC3E}">
        <p14:creationId xmlns:p14="http://schemas.microsoft.com/office/powerpoint/2010/main" val="202489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5B195-3A4E-77A7-7BB2-1A33564EE2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9F7CB6-0C38-F3C2-F925-4237830038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58830A-CF00-DFCF-2607-C904DE3F669A}"/>
              </a:ext>
            </a:extLst>
          </p:cNvPr>
          <p:cNvSpPr>
            <a:spLocks noGrp="1"/>
          </p:cNvSpPr>
          <p:nvPr>
            <p:ph type="dt" sz="half" idx="10"/>
          </p:nvPr>
        </p:nvSpPr>
        <p:spPr/>
        <p:txBody>
          <a:bodyPr/>
          <a:lstStyle/>
          <a:p>
            <a:fld id="{3331EAB1-6E3A-406F-8FD9-FD32471A9082}" type="datetimeFigureOut">
              <a:rPr lang="en-US" smtClean="0"/>
              <a:t>12/6/2022</a:t>
            </a:fld>
            <a:endParaRPr lang="en-US"/>
          </a:p>
        </p:txBody>
      </p:sp>
      <p:sp>
        <p:nvSpPr>
          <p:cNvPr id="5" name="Footer Placeholder 4">
            <a:extLst>
              <a:ext uri="{FF2B5EF4-FFF2-40B4-BE49-F238E27FC236}">
                <a16:creationId xmlns:a16="http://schemas.microsoft.com/office/drawing/2014/main" id="{6187CF2B-3E33-BA50-F6D8-6F5EA22166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6AEE9E-C735-DF87-407D-EF1942FC7FBC}"/>
              </a:ext>
            </a:extLst>
          </p:cNvPr>
          <p:cNvSpPr>
            <a:spLocks noGrp="1"/>
          </p:cNvSpPr>
          <p:nvPr>
            <p:ph type="sldNum" sz="quarter" idx="12"/>
          </p:nvPr>
        </p:nvSpPr>
        <p:spPr/>
        <p:txBody>
          <a:bodyPr/>
          <a:lstStyle/>
          <a:p>
            <a:fld id="{69FB3704-49A0-4332-BC56-02D3AEB42074}" type="slidenum">
              <a:rPr lang="en-US" smtClean="0"/>
              <a:t>‹#›</a:t>
            </a:fld>
            <a:endParaRPr lang="en-US"/>
          </a:p>
        </p:txBody>
      </p:sp>
    </p:spTree>
    <p:extLst>
      <p:ext uri="{BB962C8B-B14F-4D97-AF65-F5344CB8AC3E}">
        <p14:creationId xmlns:p14="http://schemas.microsoft.com/office/powerpoint/2010/main" val="1850416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2DCAC7-877A-F91C-DD79-1BFE0A4EDB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B5F7A4-DB77-F1D9-4080-63887ACE47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CE8F08-0156-5AFA-A175-4CF917AB05CB}"/>
              </a:ext>
            </a:extLst>
          </p:cNvPr>
          <p:cNvSpPr>
            <a:spLocks noGrp="1"/>
          </p:cNvSpPr>
          <p:nvPr>
            <p:ph type="dt" sz="half" idx="10"/>
          </p:nvPr>
        </p:nvSpPr>
        <p:spPr/>
        <p:txBody>
          <a:bodyPr/>
          <a:lstStyle/>
          <a:p>
            <a:fld id="{3331EAB1-6E3A-406F-8FD9-FD32471A9082}" type="datetimeFigureOut">
              <a:rPr lang="en-US" smtClean="0"/>
              <a:t>12/6/2022</a:t>
            </a:fld>
            <a:endParaRPr lang="en-US"/>
          </a:p>
        </p:txBody>
      </p:sp>
      <p:sp>
        <p:nvSpPr>
          <p:cNvPr id="5" name="Footer Placeholder 4">
            <a:extLst>
              <a:ext uri="{FF2B5EF4-FFF2-40B4-BE49-F238E27FC236}">
                <a16:creationId xmlns:a16="http://schemas.microsoft.com/office/drawing/2014/main" id="{0B3C4415-645D-B077-F244-37A82029A5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CC9D16-F7AF-83EB-CDC9-49FDB2AB11BD}"/>
              </a:ext>
            </a:extLst>
          </p:cNvPr>
          <p:cNvSpPr>
            <a:spLocks noGrp="1"/>
          </p:cNvSpPr>
          <p:nvPr>
            <p:ph type="sldNum" sz="quarter" idx="12"/>
          </p:nvPr>
        </p:nvSpPr>
        <p:spPr/>
        <p:txBody>
          <a:bodyPr/>
          <a:lstStyle/>
          <a:p>
            <a:fld id="{69FB3704-49A0-4332-BC56-02D3AEB42074}" type="slidenum">
              <a:rPr lang="en-US" smtClean="0"/>
              <a:t>‹#›</a:t>
            </a:fld>
            <a:endParaRPr lang="en-US"/>
          </a:p>
        </p:txBody>
      </p:sp>
    </p:spTree>
    <p:extLst>
      <p:ext uri="{BB962C8B-B14F-4D97-AF65-F5344CB8AC3E}">
        <p14:creationId xmlns:p14="http://schemas.microsoft.com/office/powerpoint/2010/main" val="172351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01860-507F-23AB-9E61-3DEF162ACC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43CD2C-EF31-41B9-1B23-B2D0FFEF6C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874C9B-22F7-9F75-7A54-369733FE8B3F}"/>
              </a:ext>
            </a:extLst>
          </p:cNvPr>
          <p:cNvSpPr>
            <a:spLocks noGrp="1"/>
          </p:cNvSpPr>
          <p:nvPr>
            <p:ph type="dt" sz="half" idx="10"/>
          </p:nvPr>
        </p:nvSpPr>
        <p:spPr/>
        <p:txBody>
          <a:bodyPr/>
          <a:lstStyle/>
          <a:p>
            <a:fld id="{3331EAB1-6E3A-406F-8FD9-FD32471A9082}" type="datetimeFigureOut">
              <a:rPr lang="en-US" smtClean="0"/>
              <a:t>12/6/2022</a:t>
            </a:fld>
            <a:endParaRPr lang="en-US"/>
          </a:p>
        </p:txBody>
      </p:sp>
      <p:sp>
        <p:nvSpPr>
          <p:cNvPr id="5" name="Footer Placeholder 4">
            <a:extLst>
              <a:ext uri="{FF2B5EF4-FFF2-40B4-BE49-F238E27FC236}">
                <a16:creationId xmlns:a16="http://schemas.microsoft.com/office/drawing/2014/main" id="{43AB9C7C-FA9A-D168-A90A-D11D166CBA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E3B4F7-AC34-32AE-C6C5-7F747300EBD4}"/>
              </a:ext>
            </a:extLst>
          </p:cNvPr>
          <p:cNvSpPr>
            <a:spLocks noGrp="1"/>
          </p:cNvSpPr>
          <p:nvPr>
            <p:ph type="sldNum" sz="quarter" idx="12"/>
          </p:nvPr>
        </p:nvSpPr>
        <p:spPr/>
        <p:txBody>
          <a:bodyPr/>
          <a:lstStyle/>
          <a:p>
            <a:fld id="{69FB3704-49A0-4332-BC56-02D3AEB42074}" type="slidenum">
              <a:rPr lang="en-US" smtClean="0"/>
              <a:t>‹#›</a:t>
            </a:fld>
            <a:endParaRPr lang="en-US"/>
          </a:p>
        </p:txBody>
      </p:sp>
    </p:spTree>
    <p:extLst>
      <p:ext uri="{BB962C8B-B14F-4D97-AF65-F5344CB8AC3E}">
        <p14:creationId xmlns:p14="http://schemas.microsoft.com/office/powerpoint/2010/main" val="2426237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74BBE-4F16-FE59-B81D-C8295BA8C5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E01898-2C5B-7666-199E-F5DA3DAD20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E7A1B0-F8E0-2073-3519-9C80477203F5}"/>
              </a:ext>
            </a:extLst>
          </p:cNvPr>
          <p:cNvSpPr>
            <a:spLocks noGrp="1"/>
          </p:cNvSpPr>
          <p:nvPr>
            <p:ph type="dt" sz="half" idx="10"/>
          </p:nvPr>
        </p:nvSpPr>
        <p:spPr/>
        <p:txBody>
          <a:bodyPr/>
          <a:lstStyle/>
          <a:p>
            <a:fld id="{3331EAB1-6E3A-406F-8FD9-FD32471A9082}" type="datetimeFigureOut">
              <a:rPr lang="en-US" smtClean="0"/>
              <a:t>12/6/2022</a:t>
            </a:fld>
            <a:endParaRPr lang="en-US"/>
          </a:p>
        </p:txBody>
      </p:sp>
      <p:sp>
        <p:nvSpPr>
          <p:cNvPr id="5" name="Footer Placeholder 4">
            <a:extLst>
              <a:ext uri="{FF2B5EF4-FFF2-40B4-BE49-F238E27FC236}">
                <a16:creationId xmlns:a16="http://schemas.microsoft.com/office/drawing/2014/main" id="{741A16D2-3964-A4CA-9C6F-956B345B6C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17B231-3770-9B33-571E-4E43ED177694}"/>
              </a:ext>
            </a:extLst>
          </p:cNvPr>
          <p:cNvSpPr>
            <a:spLocks noGrp="1"/>
          </p:cNvSpPr>
          <p:nvPr>
            <p:ph type="sldNum" sz="quarter" idx="12"/>
          </p:nvPr>
        </p:nvSpPr>
        <p:spPr/>
        <p:txBody>
          <a:bodyPr/>
          <a:lstStyle/>
          <a:p>
            <a:fld id="{69FB3704-49A0-4332-BC56-02D3AEB42074}" type="slidenum">
              <a:rPr lang="en-US" smtClean="0"/>
              <a:t>‹#›</a:t>
            </a:fld>
            <a:endParaRPr lang="en-US"/>
          </a:p>
        </p:txBody>
      </p:sp>
    </p:spTree>
    <p:extLst>
      <p:ext uri="{BB962C8B-B14F-4D97-AF65-F5344CB8AC3E}">
        <p14:creationId xmlns:p14="http://schemas.microsoft.com/office/powerpoint/2010/main" val="1867250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6911D-E13D-09DC-2A76-CAE5809A11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46F131-C95B-944E-427D-F144AC5252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E62B51-4569-5E2F-7C75-5E077569A2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B68E78-021B-280F-F9A0-F0A8B545729C}"/>
              </a:ext>
            </a:extLst>
          </p:cNvPr>
          <p:cNvSpPr>
            <a:spLocks noGrp="1"/>
          </p:cNvSpPr>
          <p:nvPr>
            <p:ph type="dt" sz="half" idx="10"/>
          </p:nvPr>
        </p:nvSpPr>
        <p:spPr/>
        <p:txBody>
          <a:bodyPr/>
          <a:lstStyle/>
          <a:p>
            <a:fld id="{3331EAB1-6E3A-406F-8FD9-FD32471A9082}" type="datetimeFigureOut">
              <a:rPr lang="en-US" smtClean="0"/>
              <a:t>12/6/2022</a:t>
            </a:fld>
            <a:endParaRPr lang="en-US"/>
          </a:p>
        </p:txBody>
      </p:sp>
      <p:sp>
        <p:nvSpPr>
          <p:cNvPr id="6" name="Footer Placeholder 5">
            <a:extLst>
              <a:ext uri="{FF2B5EF4-FFF2-40B4-BE49-F238E27FC236}">
                <a16:creationId xmlns:a16="http://schemas.microsoft.com/office/drawing/2014/main" id="{4C042AB7-92E3-0E7F-F287-6A2F278573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F4F1E3-19E0-EAAF-F06B-184B670FF52E}"/>
              </a:ext>
            </a:extLst>
          </p:cNvPr>
          <p:cNvSpPr>
            <a:spLocks noGrp="1"/>
          </p:cNvSpPr>
          <p:nvPr>
            <p:ph type="sldNum" sz="quarter" idx="12"/>
          </p:nvPr>
        </p:nvSpPr>
        <p:spPr/>
        <p:txBody>
          <a:bodyPr/>
          <a:lstStyle/>
          <a:p>
            <a:fld id="{69FB3704-49A0-4332-BC56-02D3AEB42074}" type="slidenum">
              <a:rPr lang="en-US" smtClean="0"/>
              <a:t>‹#›</a:t>
            </a:fld>
            <a:endParaRPr lang="en-US"/>
          </a:p>
        </p:txBody>
      </p:sp>
    </p:spTree>
    <p:extLst>
      <p:ext uri="{BB962C8B-B14F-4D97-AF65-F5344CB8AC3E}">
        <p14:creationId xmlns:p14="http://schemas.microsoft.com/office/powerpoint/2010/main" val="3895458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DB00E-ACE9-5741-DF56-A389B3F926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6FAF5C-509A-D8C6-9048-41D469CEA2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D92083-FE8B-6C96-A23B-7979FE06E0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25FB44-4EA7-0D70-BCFE-ECFEDE9B7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7A34CD-3C1B-06E1-6FA5-C08E34D7D7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79059D-916D-A06D-264B-07DB67EAEF44}"/>
              </a:ext>
            </a:extLst>
          </p:cNvPr>
          <p:cNvSpPr>
            <a:spLocks noGrp="1"/>
          </p:cNvSpPr>
          <p:nvPr>
            <p:ph type="dt" sz="half" idx="10"/>
          </p:nvPr>
        </p:nvSpPr>
        <p:spPr/>
        <p:txBody>
          <a:bodyPr/>
          <a:lstStyle/>
          <a:p>
            <a:fld id="{3331EAB1-6E3A-406F-8FD9-FD32471A9082}" type="datetimeFigureOut">
              <a:rPr lang="en-US" smtClean="0"/>
              <a:t>12/6/2022</a:t>
            </a:fld>
            <a:endParaRPr lang="en-US"/>
          </a:p>
        </p:txBody>
      </p:sp>
      <p:sp>
        <p:nvSpPr>
          <p:cNvPr id="8" name="Footer Placeholder 7">
            <a:extLst>
              <a:ext uri="{FF2B5EF4-FFF2-40B4-BE49-F238E27FC236}">
                <a16:creationId xmlns:a16="http://schemas.microsoft.com/office/drawing/2014/main" id="{DF53C2A6-2E7A-F4B8-7F4B-480D51E958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47CEE3-37B5-645C-F8AC-7062CE954688}"/>
              </a:ext>
            </a:extLst>
          </p:cNvPr>
          <p:cNvSpPr>
            <a:spLocks noGrp="1"/>
          </p:cNvSpPr>
          <p:nvPr>
            <p:ph type="sldNum" sz="quarter" idx="12"/>
          </p:nvPr>
        </p:nvSpPr>
        <p:spPr/>
        <p:txBody>
          <a:bodyPr/>
          <a:lstStyle/>
          <a:p>
            <a:fld id="{69FB3704-49A0-4332-BC56-02D3AEB42074}" type="slidenum">
              <a:rPr lang="en-US" smtClean="0"/>
              <a:t>‹#›</a:t>
            </a:fld>
            <a:endParaRPr lang="en-US"/>
          </a:p>
        </p:txBody>
      </p:sp>
    </p:spTree>
    <p:extLst>
      <p:ext uri="{BB962C8B-B14F-4D97-AF65-F5344CB8AC3E}">
        <p14:creationId xmlns:p14="http://schemas.microsoft.com/office/powerpoint/2010/main" val="1800570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E7269-D255-B8AD-4CDB-8516A87F28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8FF403-0DD9-26EF-06DD-4F3820CF04EA}"/>
              </a:ext>
            </a:extLst>
          </p:cNvPr>
          <p:cNvSpPr>
            <a:spLocks noGrp="1"/>
          </p:cNvSpPr>
          <p:nvPr>
            <p:ph type="dt" sz="half" idx="10"/>
          </p:nvPr>
        </p:nvSpPr>
        <p:spPr/>
        <p:txBody>
          <a:bodyPr/>
          <a:lstStyle/>
          <a:p>
            <a:fld id="{3331EAB1-6E3A-406F-8FD9-FD32471A9082}" type="datetimeFigureOut">
              <a:rPr lang="en-US" smtClean="0"/>
              <a:t>12/6/2022</a:t>
            </a:fld>
            <a:endParaRPr lang="en-US"/>
          </a:p>
        </p:txBody>
      </p:sp>
      <p:sp>
        <p:nvSpPr>
          <p:cNvPr id="4" name="Footer Placeholder 3">
            <a:extLst>
              <a:ext uri="{FF2B5EF4-FFF2-40B4-BE49-F238E27FC236}">
                <a16:creationId xmlns:a16="http://schemas.microsoft.com/office/drawing/2014/main" id="{711462C8-B100-A84E-40DB-52A2550285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3A850B-972F-C6DF-BE16-A38076151DC3}"/>
              </a:ext>
            </a:extLst>
          </p:cNvPr>
          <p:cNvSpPr>
            <a:spLocks noGrp="1"/>
          </p:cNvSpPr>
          <p:nvPr>
            <p:ph type="sldNum" sz="quarter" idx="12"/>
          </p:nvPr>
        </p:nvSpPr>
        <p:spPr/>
        <p:txBody>
          <a:bodyPr/>
          <a:lstStyle/>
          <a:p>
            <a:fld id="{69FB3704-49A0-4332-BC56-02D3AEB42074}" type="slidenum">
              <a:rPr lang="en-US" smtClean="0"/>
              <a:t>‹#›</a:t>
            </a:fld>
            <a:endParaRPr lang="en-US"/>
          </a:p>
        </p:txBody>
      </p:sp>
    </p:spTree>
    <p:extLst>
      <p:ext uri="{BB962C8B-B14F-4D97-AF65-F5344CB8AC3E}">
        <p14:creationId xmlns:p14="http://schemas.microsoft.com/office/powerpoint/2010/main" val="3210750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E45CAF-52D6-F449-F681-B5E07C26B91B}"/>
              </a:ext>
            </a:extLst>
          </p:cNvPr>
          <p:cNvSpPr>
            <a:spLocks noGrp="1"/>
          </p:cNvSpPr>
          <p:nvPr>
            <p:ph type="dt" sz="half" idx="10"/>
          </p:nvPr>
        </p:nvSpPr>
        <p:spPr/>
        <p:txBody>
          <a:bodyPr/>
          <a:lstStyle/>
          <a:p>
            <a:fld id="{3331EAB1-6E3A-406F-8FD9-FD32471A9082}" type="datetimeFigureOut">
              <a:rPr lang="en-US" smtClean="0"/>
              <a:t>12/6/2022</a:t>
            </a:fld>
            <a:endParaRPr lang="en-US"/>
          </a:p>
        </p:txBody>
      </p:sp>
      <p:sp>
        <p:nvSpPr>
          <p:cNvPr id="3" name="Footer Placeholder 2">
            <a:extLst>
              <a:ext uri="{FF2B5EF4-FFF2-40B4-BE49-F238E27FC236}">
                <a16:creationId xmlns:a16="http://schemas.microsoft.com/office/drawing/2014/main" id="{6382C75F-98F1-3BAC-ECF6-AF1488B6FC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B31070-4099-1486-E59E-9F9B55079598}"/>
              </a:ext>
            </a:extLst>
          </p:cNvPr>
          <p:cNvSpPr>
            <a:spLocks noGrp="1"/>
          </p:cNvSpPr>
          <p:nvPr>
            <p:ph type="sldNum" sz="quarter" idx="12"/>
          </p:nvPr>
        </p:nvSpPr>
        <p:spPr/>
        <p:txBody>
          <a:bodyPr/>
          <a:lstStyle/>
          <a:p>
            <a:fld id="{69FB3704-49A0-4332-BC56-02D3AEB42074}" type="slidenum">
              <a:rPr lang="en-US" smtClean="0"/>
              <a:t>‹#›</a:t>
            </a:fld>
            <a:endParaRPr lang="en-US"/>
          </a:p>
        </p:txBody>
      </p:sp>
    </p:spTree>
    <p:extLst>
      <p:ext uri="{BB962C8B-B14F-4D97-AF65-F5344CB8AC3E}">
        <p14:creationId xmlns:p14="http://schemas.microsoft.com/office/powerpoint/2010/main" val="1933061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624E-3CEB-EED0-510C-412FE2C0F4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9F536B-FEF7-B7AF-6C91-A397C9A526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2402C0-8222-9D0D-6E02-D4ADDE2D60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0E5D9F-447E-5D60-F1B5-DDE80E7B2316}"/>
              </a:ext>
            </a:extLst>
          </p:cNvPr>
          <p:cNvSpPr>
            <a:spLocks noGrp="1"/>
          </p:cNvSpPr>
          <p:nvPr>
            <p:ph type="dt" sz="half" idx="10"/>
          </p:nvPr>
        </p:nvSpPr>
        <p:spPr/>
        <p:txBody>
          <a:bodyPr/>
          <a:lstStyle/>
          <a:p>
            <a:fld id="{3331EAB1-6E3A-406F-8FD9-FD32471A9082}" type="datetimeFigureOut">
              <a:rPr lang="en-US" smtClean="0"/>
              <a:t>12/6/2022</a:t>
            </a:fld>
            <a:endParaRPr lang="en-US"/>
          </a:p>
        </p:txBody>
      </p:sp>
      <p:sp>
        <p:nvSpPr>
          <p:cNvPr id="6" name="Footer Placeholder 5">
            <a:extLst>
              <a:ext uri="{FF2B5EF4-FFF2-40B4-BE49-F238E27FC236}">
                <a16:creationId xmlns:a16="http://schemas.microsoft.com/office/drawing/2014/main" id="{0CD8ED48-1B8D-7C26-01CC-97D4A07C63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D2B9D8-5F45-782E-27E5-3538BB06230B}"/>
              </a:ext>
            </a:extLst>
          </p:cNvPr>
          <p:cNvSpPr>
            <a:spLocks noGrp="1"/>
          </p:cNvSpPr>
          <p:nvPr>
            <p:ph type="sldNum" sz="quarter" idx="12"/>
          </p:nvPr>
        </p:nvSpPr>
        <p:spPr/>
        <p:txBody>
          <a:bodyPr/>
          <a:lstStyle/>
          <a:p>
            <a:fld id="{69FB3704-49A0-4332-BC56-02D3AEB42074}" type="slidenum">
              <a:rPr lang="en-US" smtClean="0"/>
              <a:t>‹#›</a:t>
            </a:fld>
            <a:endParaRPr lang="en-US"/>
          </a:p>
        </p:txBody>
      </p:sp>
    </p:spTree>
    <p:extLst>
      <p:ext uri="{BB962C8B-B14F-4D97-AF65-F5344CB8AC3E}">
        <p14:creationId xmlns:p14="http://schemas.microsoft.com/office/powerpoint/2010/main" val="3336090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D018B-BE74-C0AC-A48B-1150D67D27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07D859-BABC-6CEB-5B32-5622E0F767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0AC597-5B27-4DAB-22BF-4D89779FFA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0C0CF7-30B6-8E5A-B183-153D9B8CA3B0}"/>
              </a:ext>
            </a:extLst>
          </p:cNvPr>
          <p:cNvSpPr>
            <a:spLocks noGrp="1"/>
          </p:cNvSpPr>
          <p:nvPr>
            <p:ph type="dt" sz="half" idx="10"/>
          </p:nvPr>
        </p:nvSpPr>
        <p:spPr/>
        <p:txBody>
          <a:bodyPr/>
          <a:lstStyle/>
          <a:p>
            <a:fld id="{3331EAB1-6E3A-406F-8FD9-FD32471A9082}" type="datetimeFigureOut">
              <a:rPr lang="en-US" smtClean="0"/>
              <a:t>12/6/2022</a:t>
            </a:fld>
            <a:endParaRPr lang="en-US"/>
          </a:p>
        </p:txBody>
      </p:sp>
      <p:sp>
        <p:nvSpPr>
          <p:cNvPr id="6" name="Footer Placeholder 5">
            <a:extLst>
              <a:ext uri="{FF2B5EF4-FFF2-40B4-BE49-F238E27FC236}">
                <a16:creationId xmlns:a16="http://schemas.microsoft.com/office/drawing/2014/main" id="{11D6FFD1-A816-35AE-6D51-A94E9C8264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7E71C7-6312-3853-8FA5-58AB04E7B093}"/>
              </a:ext>
            </a:extLst>
          </p:cNvPr>
          <p:cNvSpPr>
            <a:spLocks noGrp="1"/>
          </p:cNvSpPr>
          <p:nvPr>
            <p:ph type="sldNum" sz="quarter" idx="12"/>
          </p:nvPr>
        </p:nvSpPr>
        <p:spPr/>
        <p:txBody>
          <a:bodyPr/>
          <a:lstStyle/>
          <a:p>
            <a:fld id="{69FB3704-49A0-4332-BC56-02D3AEB42074}" type="slidenum">
              <a:rPr lang="en-US" smtClean="0"/>
              <a:t>‹#›</a:t>
            </a:fld>
            <a:endParaRPr lang="en-US"/>
          </a:p>
        </p:txBody>
      </p:sp>
    </p:spTree>
    <p:extLst>
      <p:ext uri="{BB962C8B-B14F-4D97-AF65-F5344CB8AC3E}">
        <p14:creationId xmlns:p14="http://schemas.microsoft.com/office/powerpoint/2010/main" val="2102680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DB7AAB-2B74-AC32-05CA-0160D8024D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798FB5-6E62-36BF-0BAF-AAE5CCD96D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0464A6-634A-8D58-25C4-B05B491DC4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31EAB1-6E3A-406F-8FD9-FD32471A9082}" type="datetimeFigureOut">
              <a:rPr lang="en-US" smtClean="0"/>
              <a:t>12/6/2022</a:t>
            </a:fld>
            <a:endParaRPr lang="en-US"/>
          </a:p>
        </p:txBody>
      </p:sp>
      <p:sp>
        <p:nvSpPr>
          <p:cNvPr id="5" name="Footer Placeholder 4">
            <a:extLst>
              <a:ext uri="{FF2B5EF4-FFF2-40B4-BE49-F238E27FC236}">
                <a16:creationId xmlns:a16="http://schemas.microsoft.com/office/drawing/2014/main" id="{39863357-950E-561B-676F-C2E474C1B5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7CEACC-E39E-3FD1-226D-07EAC94696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FB3704-49A0-4332-BC56-02D3AEB42074}" type="slidenum">
              <a:rPr lang="en-US" smtClean="0"/>
              <a:t>‹#›</a:t>
            </a:fld>
            <a:endParaRPr lang="en-US"/>
          </a:p>
        </p:txBody>
      </p:sp>
    </p:spTree>
    <p:extLst>
      <p:ext uri="{BB962C8B-B14F-4D97-AF65-F5344CB8AC3E}">
        <p14:creationId xmlns:p14="http://schemas.microsoft.com/office/powerpoint/2010/main" val="1849031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47D96-864D-80E3-1FC5-F49184146767}"/>
              </a:ext>
            </a:extLst>
          </p:cNvPr>
          <p:cNvSpPr>
            <a:spLocks noGrp="1"/>
          </p:cNvSpPr>
          <p:nvPr>
            <p:ph type="ctrTitle"/>
          </p:nvPr>
        </p:nvSpPr>
        <p:spPr>
          <a:xfrm>
            <a:off x="1524000" y="2235200"/>
            <a:ext cx="9144000" cy="2387600"/>
          </a:xfrm>
        </p:spPr>
        <p:txBody>
          <a:bodyPr>
            <a:normAutofit fontScale="90000"/>
          </a:bodyPr>
          <a:lstStyle/>
          <a:p>
            <a:r>
              <a:rPr lang="en-US" dirty="0"/>
              <a:t>Investigating the Relationship Between Adult Salmon Count and Dissolved Gas At Bonneville Dam Over the Last Decade</a:t>
            </a:r>
          </a:p>
        </p:txBody>
      </p:sp>
    </p:spTree>
    <p:extLst>
      <p:ext uri="{BB962C8B-B14F-4D97-AF65-F5344CB8AC3E}">
        <p14:creationId xmlns:p14="http://schemas.microsoft.com/office/powerpoint/2010/main" val="841306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F04D9-2ADF-D8DC-DAD7-1D8FF6F11B5F}"/>
              </a:ext>
            </a:extLst>
          </p:cNvPr>
          <p:cNvSpPr>
            <a:spLocks noGrp="1"/>
          </p:cNvSpPr>
          <p:nvPr>
            <p:ph type="title"/>
          </p:nvPr>
        </p:nvSpPr>
        <p:spPr/>
        <p:txBody>
          <a:bodyPr/>
          <a:lstStyle/>
          <a:p>
            <a:r>
              <a:rPr lang="en-US" dirty="0"/>
              <a:t>Scientific Background</a:t>
            </a:r>
          </a:p>
        </p:txBody>
      </p:sp>
      <p:sp>
        <p:nvSpPr>
          <p:cNvPr id="3" name="Content Placeholder 2">
            <a:extLst>
              <a:ext uri="{FF2B5EF4-FFF2-40B4-BE49-F238E27FC236}">
                <a16:creationId xmlns:a16="http://schemas.microsoft.com/office/drawing/2014/main" id="{004F0186-1091-A611-8CC8-2DFA4E3B3E6C}"/>
              </a:ext>
            </a:extLst>
          </p:cNvPr>
          <p:cNvSpPr>
            <a:spLocks noGrp="1"/>
          </p:cNvSpPr>
          <p:nvPr>
            <p:ph idx="1"/>
          </p:nvPr>
        </p:nvSpPr>
        <p:spPr/>
        <p:txBody>
          <a:bodyPr/>
          <a:lstStyle/>
          <a:p>
            <a:r>
              <a:rPr lang="en-US" dirty="0"/>
              <a:t>The typical salmon life cycle:</a:t>
            </a:r>
          </a:p>
          <a:p>
            <a:pPr lvl="1"/>
            <a:r>
              <a:rPr lang="en-US" dirty="0"/>
              <a:t>Salmon are born in the river and grow up there.</a:t>
            </a:r>
          </a:p>
          <a:p>
            <a:pPr lvl="1"/>
            <a:r>
              <a:rPr lang="en-US" dirty="0"/>
              <a:t>After growing up, they move to the ocean for a few years.</a:t>
            </a:r>
          </a:p>
          <a:p>
            <a:pPr lvl="1"/>
            <a:r>
              <a:rPr lang="en-US" dirty="0"/>
              <a:t>At the end of their lives, they return to their place of birth to lay and fertilize eggs.</a:t>
            </a:r>
          </a:p>
          <a:p>
            <a:r>
              <a:rPr lang="en-US" dirty="0"/>
              <a:t>Bonneville Dam is located on the Columbia River and is to the east of Vancouver, Washington.</a:t>
            </a:r>
          </a:p>
          <a:p>
            <a:r>
              <a:rPr lang="en-US" dirty="0"/>
              <a:t>The water in Columbia River flows into the Pacific Ocean.</a:t>
            </a:r>
          </a:p>
          <a:p>
            <a:endParaRPr lang="en-US" dirty="0"/>
          </a:p>
        </p:txBody>
      </p:sp>
    </p:spTree>
    <p:extLst>
      <p:ext uri="{BB962C8B-B14F-4D97-AF65-F5344CB8AC3E}">
        <p14:creationId xmlns:p14="http://schemas.microsoft.com/office/powerpoint/2010/main" val="2537670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7F8CE-A2FC-0C4E-FE35-E47FDCE48715}"/>
              </a:ext>
            </a:extLst>
          </p:cNvPr>
          <p:cNvSpPr>
            <a:spLocks noGrp="1"/>
          </p:cNvSpPr>
          <p:nvPr>
            <p:ph type="title"/>
          </p:nvPr>
        </p:nvSpPr>
        <p:spPr/>
        <p:txBody>
          <a:bodyPr/>
          <a:lstStyle/>
          <a:p>
            <a:r>
              <a:rPr lang="en-US" dirty="0"/>
              <a:t>Question and Hypothesis</a:t>
            </a:r>
          </a:p>
        </p:txBody>
      </p:sp>
      <p:sp>
        <p:nvSpPr>
          <p:cNvPr id="3" name="Content Placeholder 2">
            <a:extLst>
              <a:ext uri="{FF2B5EF4-FFF2-40B4-BE49-F238E27FC236}">
                <a16:creationId xmlns:a16="http://schemas.microsoft.com/office/drawing/2014/main" id="{AA482664-F82B-8436-8090-F854894C8174}"/>
              </a:ext>
            </a:extLst>
          </p:cNvPr>
          <p:cNvSpPr>
            <a:spLocks noGrp="1"/>
          </p:cNvSpPr>
          <p:nvPr>
            <p:ph idx="1"/>
          </p:nvPr>
        </p:nvSpPr>
        <p:spPr/>
        <p:txBody>
          <a:bodyPr>
            <a:normAutofit/>
          </a:bodyPr>
          <a:lstStyle/>
          <a:p>
            <a:r>
              <a:rPr lang="en-US" dirty="0"/>
              <a:t>The question</a:t>
            </a:r>
          </a:p>
          <a:p>
            <a:pPr lvl="1"/>
            <a:r>
              <a:rPr lang="en-US" dirty="0"/>
              <a:t>What is the relationship between the daily adult salmon count of Chinook, Coho, and Sockeye salmon and the daily dissolved gas at Bonneville Dam over the last decade?</a:t>
            </a:r>
          </a:p>
          <a:p>
            <a:r>
              <a:rPr lang="en-US" dirty="0"/>
              <a:t>The hypothesis</a:t>
            </a:r>
          </a:p>
          <a:p>
            <a:pPr lvl="1"/>
            <a:r>
              <a:rPr lang="en-US" dirty="0"/>
              <a:t>For all salmon species, the daily counts of adults would decrease exponentially when the daily amounts of gas dissolved increases and vice versa. Increased dissolved gas would make it difficult for departing adult salmon to survive because the river temperature increases leading to a decrease in food and fertility rate.</a:t>
            </a:r>
          </a:p>
        </p:txBody>
      </p:sp>
    </p:spTree>
    <p:extLst>
      <p:ext uri="{BB962C8B-B14F-4D97-AF65-F5344CB8AC3E}">
        <p14:creationId xmlns:p14="http://schemas.microsoft.com/office/powerpoint/2010/main" val="3606254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5DB3E-3297-4223-A4B9-BB240636F58F}"/>
              </a:ext>
            </a:extLst>
          </p:cNvPr>
          <p:cNvSpPr>
            <a:spLocks noGrp="1"/>
          </p:cNvSpPr>
          <p:nvPr>
            <p:ph type="title"/>
          </p:nvPr>
        </p:nvSpPr>
        <p:spPr/>
        <p:txBody>
          <a:bodyPr/>
          <a:lstStyle/>
          <a:p>
            <a:r>
              <a:rPr lang="en-US" dirty="0"/>
              <a:t>Data Information</a:t>
            </a:r>
          </a:p>
        </p:txBody>
      </p:sp>
      <p:sp>
        <p:nvSpPr>
          <p:cNvPr id="3" name="Content Placeholder 2">
            <a:extLst>
              <a:ext uri="{FF2B5EF4-FFF2-40B4-BE49-F238E27FC236}">
                <a16:creationId xmlns:a16="http://schemas.microsoft.com/office/drawing/2014/main" id="{FCB1086C-6D38-49D2-8D4B-E29534F277E5}"/>
              </a:ext>
            </a:extLst>
          </p:cNvPr>
          <p:cNvSpPr>
            <a:spLocks noGrp="1"/>
          </p:cNvSpPr>
          <p:nvPr>
            <p:ph idx="1"/>
          </p:nvPr>
        </p:nvSpPr>
        <p:spPr/>
        <p:txBody>
          <a:bodyPr>
            <a:normAutofit lnSpcReduction="10000"/>
          </a:bodyPr>
          <a:lstStyle/>
          <a:p>
            <a:r>
              <a:rPr lang="en-US" dirty="0"/>
              <a:t>Daily adult salmon count data and daily dissolved gas data at Bonneville Dam are provided by the Columbia Basin Research.</a:t>
            </a:r>
          </a:p>
          <a:p>
            <a:pPr lvl="1"/>
            <a:r>
              <a:rPr lang="en-US" dirty="0"/>
              <a:t>Specifically collected by the US Army Corps of Engineers</a:t>
            </a:r>
          </a:p>
          <a:p>
            <a:r>
              <a:rPr lang="en-US" dirty="0"/>
              <a:t>The daily adult salmon count is collected by on-site counting during the day and video at night from the beginning of April 1 to the end of October and video from the beginning of November to the end of March 31.</a:t>
            </a:r>
          </a:p>
          <a:p>
            <a:pPr lvl="1"/>
            <a:r>
              <a:rPr lang="en-US" dirty="0"/>
              <a:t>Because the counting is done by humans, a limitation of this data is that some adult salmon may be missed during on-site counting.</a:t>
            </a:r>
          </a:p>
          <a:p>
            <a:r>
              <a:rPr lang="en-US" dirty="0"/>
              <a:t>The daily dissolved gas is collected by a Water Quality Monitoring Station.</a:t>
            </a:r>
          </a:p>
          <a:p>
            <a:endParaRPr lang="en-US" dirty="0"/>
          </a:p>
          <a:p>
            <a:endParaRPr lang="en-US" dirty="0"/>
          </a:p>
          <a:p>
            <a:endParaRPr lang="en-US" dirty="0"/>
          </a:p>
        </p:txBody>
      </p:sp>
    </p:spTree>
    <p:extLst>
      <p:ext uri="{BB962C8B-B14F-4D97-AF65-F5344CB8AC3E}">
        <p14:creationId xmlns:p14="http://schemas.microsoft.com/office/powerpoint/2010/main" val="3645573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C96E6-AEA6-9BD2-BC57-1BBA8D38D6D3}"/>
              </a:ext>
            </a:extLst>
          </p:cNvPr>
          <p:cNvSpPr>
            <a:spLocks noGrp="1"/>
          </p:cNvSpPr>
          <p:nvPr>
            <p:ph type="title"/>
          </p:nvPr>
        </p:nvSpPr>
        <p:spPr/>
        <p:txBody>
          <a:bodyPr/>
          <a:lstStyle/>
          <a:p>
            <a:r>
              <a:rPr lang="en-US" dirty="0"/>
              <a:t>Data Processing and Analysis</a:t>
            </a:r>
          </a:p>
        </p:txBody>
      </p:sp>
      <p:sp>
        <p:nvSpPr>
          <p:cNvPr id="3" name="Content Placeholder 2">
            <a:extLst>
              <a:ext uri="{FF2B5EF4-FFF2-40B4-BE49-F238E27FC236}">
                <a16:creationId xmlns:a16="http://schemas.microsoft.com/office/drawing/2014/main" id="{25B4725B-1841-D8B6-E0F0-EDFFBCED6402}"/>
              </a:ext>
            </a:extLst>
          </p:cNvPr>
          <p:cNvSpPr>
            <a:spLocks noGrp="1"/>
          </p:cNvSpPr>
          <p:nvPr>
            <p:ph idx="1"/>
          </p:nvPr>
        </p:nvSpPr>
        <p:spPr/>
        <p:txBody>
          <a:bodyPr>
            <a:normAutofit fontScale="85000" lnSpcReduction="10000"/>
          </a:bodyPr>
          <a:lstStyle/>
          <a:p>
            <a:r>
              <a:rPr lang="en-US" dirty="0"/>
              <a:t>The yearly daily adult salmon counts data and daily river environment data from 2012 through 2022 were downloaded in CSV format.</a:t>
            </a:r>
          </a:p>
          <a:p>
            <a:r>
              <a:rPr lang="en-US" dirty="0"/>
              <a:t>The daily adult salmon counts data for each year was loaded as a pandas </a:t>
            </a:r>
            <a:r>
              <a:rPr lang="en-US" dirty="0" err="1"/>
              <a:t>DataFrame</a:t>
            </a:r>
            <a:r>
              <a:rPr lang="en-US" dirty="0"/>
              <a:t> and were combined to obtain the daily adult salmon counts data over the last decade for the Chinook, Coho, and Sockeye. The same for the daily river environment data to obtain the daily dissolved gas data over the last decade.</a:t>
            </a:r>
          </a:p>
          <a:p>
            <a:pPr lvl="1"/>
            <a:r>
              <a:rPr lang="en-US" dirty="0"/>
              <a:t>Any daily adult salmon count of -1 was replaced by the </a:t>
            </a:r>
            <a:r>
              <a:rPr lang="en-US" dirty="0" err="1"/>
              <a:t>numpy</a:t>
            </a:r>
            <a:r>
              <a:rPr lang="en-US"/>
              <a:t> nan </a:t>
            </a:r>
            <a:r>
              <a:rPr lang="en-US" dirty="0"/>
              <a:t>value.</a:t>
            </a:r>
          </a:p>
          <a:p>
            <a:r>
              <a:rPr lang="en-US" dirty="0"/>
              <a:t>The time series plots of the daily adult salmon counts over the last decade and the daily dissolved gas over the last decade compare the trend in daily adult salmon counts and the trend in daily dissolved gas changes over time.</a:t>
            </a:r>
          </a:p>
          <a:p>
            <a:r>
              <a:rPr lang="en-US" dirty="0"/>
              <a:t>The scatter plots of the daily adult salmon counts and daily dissolved gas over the last decade show how daily adult salmon counts changes as the daily dissolved gas changes</a:t>
            </a:r>
          </a:p>
          <a:p>
            <a:endParaRPr lang="en-US" dirty="0"/>
          </a:p>
        </p:txBody>
      </p:sp>
    </p:spTree>
    <p:extLst>
      <p:ext uri="{BB962C8B-B14F-4D97-AF65-F5344CB8AC3E}">
        <p14:creationId xmlns:p14="http://schemas.microsoft.com/office/powerpoint/2010/main" val="488508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64129-89AA-6D1F-B07F-511A077FD748}"/>
              </a:ext>
            </a:extLst>
          </p:cNvPr>
          <p:cNvSpPr>
            <a:spLocks noGrp="1"/>
          </p:cNvSpPr>
          <p:nvPr>
            <p:ph type="title"/>
          </p:nvPr>
        </p:nvSpPr>
        <p:spPr>
          <a:xfrm>
            <a:off x="648929" y="629266"/>
            <a:ext cx="3505495" cy="1622321"/>
          </a:xfrm>
        </p:spPr>
        <p:txBody>
          <a:bodyPr>
            <a:normAutofit/>
          </a:bodyPr>
          <a:lstStyle/>
          <a:p>
            <a:r>
              <a:rPr lang="en-US" dirty="0"/>
              <a:t>Results</a:t>
            </a:r>
          </a:p>
        </p:txBody>
      </p:sp>
      <p:sp>
        <p:nvSpPr>
          <p:cNvPr id="9" name="Content Placeholder 8">
            <a:extLst>
              <a:ext uri="{FF2B5EF4-FFF2-40B4-BE49-F238E27FC236}">
                <a16:creationId xmlns:a16="http://schemas.microsoft.com/office/drawing/2014/main" id="{F6724D2F-3663-F2D4-7B72-E390D179FDDA}"/>
              </a:ext>
            </a:extLst>
          </p:cNvPr>
          <p:cNvSpPr>
            <a:spLocks noGrp="1"/>
          </p:cNvSpPr>
          <p:nvPr>
            <p:ph idx="1"/>
          </p:nvPr>
        </p:nvSpPr>
        <p:spPr>
          <a:xfrm>
            <a:off x="648931" y="2438400"/>
            <a:ext cx="3505494" cy="3785419"/>
          </a:xfrm>
        </p:spPr>
        <p:txBody>
          <a:bodyPr>
            <a:normAutofit/>
          </a:bodyPr>
          <a:lstStyle/>
          <a:p>
            <a:r>
              <a:rPr lang="en-US" sz="2000" dirty="0"/>
              <a:t>The trend of the daily counts of adult Chinook salmon seems the opposite of the trend of the daily dissolved gas. The same is true for the trend of the daily counts of adult Coho salmon.</a:t>
            </a:r>
          </a:p>
          <a:p>
            <a:r>
              <a:rPr lang="en-US" sz="2000" dirty="0"/>
              <a:t>The trend of the daily counts of adult Sockeye Salmon seem weakly the same as the trend of the daily dissolved gas. </a:t>
            </a:r>
          </a:p>
        </p:txBody>
      </p:sp>
      <p:sp>
        <p:nvSpPr>
          <p:cNvPr id="12" name="Rectangle 1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chart&#10;&#10;Description automatically generated">
            <a:extLst>
              <a:ext uri="{FF2B5EF4-FFF2-40B4-BE49-F238E27FC236}">
                <a16:creationId xmlns:a16="http://schemas.microsoft.com/office/drawing/2014/main" id="{9F3A53EE-FB8D-4A52-9BDD-2B04169A10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3688" y="557784"/>
            <a:ext cx="6584098" cy="5739187"/>
          </a:xfrm>
          <a:prstGeom prst="rect">
            <a:avLst/>
          </a:prstGeom>
          <a:effectLst/>
        </p:spPr>
      </p:pic>
    </p:spTree>
    <p:extLst>
      <p:ext uri="{BB962C8B-B14F-4D97-AF65-F5344CB8AC3E}">
        <p14:creationId xmlns:p14="http://schemas.microsoft.com/office/powerpoint/2010/main" val="1273786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4120C-D849-D7F5-AC53-07F8F9360B99}"/>
              </a:ext>
            </a:extLst>
          </p:cNvPr>
          <p:cNvSpPr>
            <a:spLocks noGrp="1"/>
          </p:cNvSpPr>
          <p:nvPr>
            <p:ph type="title"/>
          </p:nvPr>
        </p:nvSpPr>
        <p:spPr>
          <a:xfrm>
            <a:off x="648929" y="629266"/>
            <a:ext cx="3505495" cy="1622321"/>
          </a:xfrm>
        </p:spPr>
        <p:txBody>
          <a:bodyPr>
            <a:normAutofit/>
          </a:bodyPr>
          <a:lstStyle/>
          <a:p>
            <a:r>
              <a:rPr lang="en-US" dirty="0"/>
              <a:t>Results</a:t>
            </a:r>
          </a:p>
        </p:txBody>
      </p:sp>
      <p:sp>
        <p:nvSpPr>
          <p:cNvPr id="11" name="Content Placeholder 10">
            <a:extLst>
              <a:ext uri="{FF2B5EF4-FFF2-40B4-BE49-F238E27FC236}">
                <a16:creationId xmlns:a16="http://schemas.microsoft.com/office/drawing/2014/main" id="{2394AC9C-0F1A-7D3B-1755-90CC249AC7D9}"/>
              </a:ext>
            </a:extLst>
          </p:cNvPr>
          <p:cNvSpPr>
            <a:spLocks noGrp="1"/>
          </p:cNvSpPr>
          <p:nvPr>
            <p:ph idx="1"/>
          </p:nvPr>
        </p:nvSpPr>
        <p:spPr>
          <a:xfrm>
            <a:off x="648931" y="2438400"/>
            <a:ext cx="3505494" cy="3785419"/>
          </a:xfrm>
        </p:spPr>
        <p:txBody>
          <a:bodyPr>
            <a:normAutofit/>
          </a:bodyPr>
          <a:lstStyle/>
          <a:p>
            <a:r>
              <a:rPr lang="en-US" sz="2000" dirty="0"/>
              <a:t>The relationship between the daily count of adult Chinook salmon and the daily dissolved gas seems to be strongly exponentially decreasing.</a:t>
            </a:r>
          </a:p>
          <a:p>
            <a:r>
              <a:rPr lang="en-US" sz="2000" dirty="0"/>
              <a:t>The proposed hypothesis for the relationship between daily count of adult Chinook salmon and daily dissolved gas strongly leans to not rejected.</a:t>
            </a:r>
          </a:p>
        </p:txBody>
      </p:sp>
      <p:sp>
        <p:nvSpPr>
          <p:cNvPr id="14" name="Rectangle 13">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4559BAF5-3396-933A-0DC6-A80B6A4DE2C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123687" y="557784"/>
            <a:ext cx="6584097" cy="5739187"/>
          </a:xfrm>
          <a:prstGeom prst="rect">
            <a:avLst/>
          </a:prstGeom>
          <a:effectLst/>
        </p:spPr>
      </p:pic>
    </p:spTree>
    <p:extLst>
      <p:ext uri="{BB962C8B-B14F-4D97-AF65-F5344CB8AC3E}">
        <p14:creationId xmlns:p14="http://schemas.microsoft.com/office/powerpoint/2010/main" val="631873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3C39B-7913-0B20-7FD8-F4B7F853A828}"/>
              </a:ext>
            </a:extLst>
          </p:cNvPr>
          <p:cNvSpPr>
            <a:spLocks noGrp="1"/>
          </p:cNvSpPr>
          <p:nvPr>
            <p:ph type="title"/>
          </p:nvPr>
        </p:nvSpPr>
        <p:spPr>
          <a:xfrm>
            <a:off x="648929" y="629266"/>
            <a:ext cx="3505495" cy="1622321"/>
          </a:xfrm>
        </p:spPr>
        <p:txBody>
          <a:bodyPr>
            <a:normAutofit/>
          </a:bodyPr>
          <a:lstStyle/>
          <a:p>
            <a:r>
              <a:rPr lang="en-US" dirty="0"/>
              <a:t>Results</a:t>
            </a:r>
          </a:p>
        </p:txBody>
      </p:sp>
      <p:sp>
        <p:nvSpPr>
          <p:cNvPr id="9" name="Content Placeholder 8">
            <a:extLst>
              <a:ext uri="{FF2B5EF4-FFF2-40B4-BE49-F238E27FC236}">
                <a16:creationId xmlns:a16="http://schemas.microsoft.com/office/drawing/2014/main" id="{A59E01E4-D038-1177-90AB-66F251914C50}"/>
              </a:ext>
            </a:extLst>
          </p:cNvPr>
          <p:cNvSpPr>
            <a:spLocks noGrp="1"/>
          </p:cNvSpPr>
          <p:nvPr>
            <p:ph idx="1"/>
          </p:nvPr>
        </p:nvSpPr>
        <p:spPr>
          <a:xfrm>
            <a:off x="648931" y="2438400"/>
            <a:ext cx="3505494" cy="3785419"/>
          </a:xfrm>
        </p:spPr>
        <p:txBody>
          <a:bodyPr>
            <a:normAutofit/>
          </a:bodyPr>
          <a:lstStyle/>
          <a:p>
            <a:r>
              <a:rPr lang="en-US" sz="2000" dirty="0"/>
              <a:t>The relationship between the daily count of adult Coho salmon and the daily dissolved gas seems to be somewhat exponentially decreasing.</a:t>
            </a:r>
          </a:p>
          <a:p>
            <a:r>
              <a:rPr lang="en-US" sz="2000" dirty="0"/>
              <a:t>The proposed hypothesis for the relationship between daily count of adult Coho salmon and daily dissolved gas somewhat leans to not rejected</a:t>
            </a:r>
          </a:p>
        </p:txBody>
      </p:sp>
      <p:sp>
        <p:nvSpPr>
          <p:cNvPr id="12" name="Rectangle 1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38610D0E-9C15-971B-8664-E057927C3F8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123688" y="557784"/>
            <a:ext cx="6584098" cy="5739187"/>
          </a:xfrm>
          <a:prstGeom prst="rect">
            <a:avLst/>
          </a:prstGeom>
          <a:effectLst/>
        </p:spPr>
      </p:pic>
    </p:spTree>
    <p:extLst>
      <p:ext uri="{BB962C8B-B14F-4D97-AF65-F5344CB8AC3E}">
        <p14:creationId xmlns:p14="http://schemas.microsoft.com/office/powerpoint/2010/main" val="4064069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0161F-BB23-3B90-BA6D-F9D978462892}"/>
              </a:ext>
            </a:extLst>
          </p:cNvPr>
          <p:cNvSpPr>
            <a:spLocks noGrp="1"/>
          </p:cNvSpPr>
          <p:nvPr>
            <p:ph type="title"/>
          </p:nvPr>
        </p:nvSpPr>
        <p:spPr>
          <a:xfrm>
            <a:off x="648929" y="629266"/>
            <a:ext cx="3505495" cy="1622321"/>
          </a:xfrm>
        </p:spPr>
        <p:txBody>
          <a:bodyPr>
            <a:normAutofit/>
          </a:bodyPr>
          <a:lstStyle/>
          <a:p>
            <a:r>
              <a:rPr lang="en-US" dirty="0"/>
              <a:t>Results</a:t>
            </a:r>
          </a:p>
        </p:txBody>
      </p:sp>
      <p:sp>
        <p:nvSpPr>
          <p:cNvPr id="9" name="Content Placeholder 8">
            <a:extLst>
              <a:ext uri="{FF2B5EF4-FFF2-40B4-BE49-F238E27FC236}">
                <a16:creationId xmlns:a16="http://schemas.microsoft.com/office/drawing/2014/main" id="{C8FF6111-3A73-FF87-2692-1242346E0EE7}"/>
              </a:ext>
            </a:extLst>
          </p:cNvPr>
          <p:cNvSpPr>
            <a:spLocks noGrp="1"/>
          </p:cNvSpPr>
          <p:nvPr>
            <p:ph idx="1"/>
          </p:nvPr>
        </p:nvSpPr>
        <p:spPr>
          <a:xfrm>
            <a:off x="648931" y="2438400"/>
            <a:ext cx="3505494" cy="3785419"/>
          </a:xfrm>
        </p:spPr>
        <p:txBody>
          <a:bodyPr>
            <a:normAutofit/>
          </a:bodyPr>
          <a:lstStyle/>
          <a:p>
            <a:r>
              <a:rPr lang="en-US" sz="2000" dirty="0"/>
              <a:t>There seems to be no relationship between the daily count of adult Sockeye salmon and the daily dissolved gas seems to be weakly exponentially increasing.</a:t>
            </a:r>
          </a:p>
          <a:p>
            <a:r>
              <a:rPr lang="en-US" sz="2000" dirty="0"/>
              <a:t>The proposed hypothesis for the relationship between daily count of adult Sockeye salmon and daily dissolved gas strongly leans to rejected.</a:t>
            </a:r>
          </a:p>
        </p:txBody>
      </p:sp>
      <p:sp>
        <p:nvSpPr>
          <p:cNvPr id="12" name="Rectangle 1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61BED40-8C67-A186-E9DA-46A9740B9DF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123687" y="527967"/>
            <a:ext cx="6584097" cy="5739187"/>
          </a:xfrm>
          <a:prstGeom prst="rect">
            <a:avLst/>
          </a:prstGeom>
          <a:effectLst/>
        </p:spPr>
      </p:pic>
    </p:spTree>
    <p:extLst>
      <p:ext uri="{BB962C8B-B14F-4D97-AF65-F5344CB8AC3E}">
        <p14:creationId xmlns:p14="http://schemas.microsoft.com/office/powerpoint/2010/main" val="4225712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TotalTime>
  <Words>677</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Investigating the Relationship Between Adult Salmon Count and Dissolved Gas At Bonneville Dam Over the Last Decade</vt:lpstr>
      <vt:lpstr>Scientific Background</vt:lpstr>
      <vt:lpstr>Question and Hypothesis</vt:lpstr>
      <vt:lpstr>Data Information</vt:lpstr>
      <vt:lpstr>Data Processing and Analysis</vt:lpstr>
      <vt:lpstr>Results</vt:lpstr>
      <vt:lpstr>Results</vt:lpstr>
      <vt:lpstr>Results</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Investigating the Relationship Between Adult Salmon Count and Dissolved Gas At Bonneville Dam Over the Last Decade</dc:title>
  <dc:creator>Ronen Huang</dc:creator>
  <cp:lastModifiedBy>Ronen Huang</cp:lastModifiedBy>
  <cp:revision>6</cp:revision>
  <dcterms:created xsi:type="dcterms:W3CDTF">2022-12-06T02:01:56Z</dcterms:created>
  <dcterms:modified xsi:type="dcterms:W3CDTF">2022-12-06T08:03:16Z</dcterms:modified>
</cp:coreProperties>
</file>