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63" r:id="rId2"/>
    <p:sldId id="269" r:id="rId3"/>
    <p:sldId id="270" r:id="rId4"/>
    <p:sldId id="271" r:id="rId5"/>
    <p:sldId id="268" r:id="rId6"/>
    <p:sldId id="265" r:id="rId7"/>
    <p:sldId id="267" r:id="rId8"/>
    <p:sldId id="266" r:id="rId9"/>
    <p:sldId id="272" r:id="rId10"/>
    <p:sldId id="276" r:id="rId11"/>
    <p:sldId id="277" r:id="rId12"/>
    <p:sldId id="274" r:id="rId13"/>
    <p:sldId id="275" r:id="rId14"/>
    <p:sldId id="278" r:id="rId15"/>
    <p:sldId id="279" r:id="rId16"/>
    <p:sldId id="25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/>
    <p:restoredTop sz="94802"/>
  </p:normalViewPr>
  <p:slideViewPr>
    <p:cSldViewPr snapToGrid="0">
      <p:cViewPr>
        <p:scale>
          <a:sx n="125" d="100"/>
          <a:sy n="125" d="100"/>
        </p:scale>
        <p:origin x="54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845AF-24D5-2C40-ADF5-AB211140AC28}" type="doc">
      <dgm:prSet loTypeId="urn:microsoft.com/office/officeart/2005/8/layout/process4" loCatId="" qsTypeId="urn:microsoft.com/office/officeart/2005/8/quickstyle/simple2" qsCatId="simple" csTypeId="urn:microsoft.com/office/officeart/2005/8/colors/accent4_1" csCatId="accent4" phldr="1"/>
      <dgm:spPr/>
    </dgm:pt>
    <dgm:pt modelId="{1AA15B31-5231-D44C-97B0-D064D161484A}">
      <dgm:prSet phldrT="[Text]"/>
      <dgm:spPr/>
      <dgm:t>
        <a:bodyPr/>
        <a:lstStyle/>
        <a:p>
          <a:pPr rtl="0"/>
          <a:r>
            <a:rPr lang="en-US" dirty="0"/>
            <a:t>Import</a:t>
          </a:r>
        </a:p>
      </dgm:t>
    </dgm:pt>
    <dgm:pt modelId="{B385C58B-1A40-A840-9B81-E77998F426B2}" type="parTrans" cxnId="{E77F0ADB-B1FF-CE44-8796-F495B5A31B17}">
      <dgm:prSet/>
      <dgm:spPr/>
      <dgm:t>
        <a:bodyPr/>
        <a:lstStyle/>
        <a:p>
          <a:endParaRPr lang="en-US"/>
        </a:p>
      </dgm:t>
    </dgm:pt>
    <dgm:pt modelId="{70DFDC83-BEF9-9F43-8F64-2CF0CC345DF1}" type="sibTrans" cxnId="{E77F0ADB-B1FF-CE44-8796-F495B5A31B17}">
      <dgm:prSet/>
      <dgm:spPr/>
      <dgm:t>
        <a:bodyPr/>
        <a:lstStyle/>
        <a:p>
          <a:endParaRPr lang="en-US"/>
        </a:p>
      </dgm:t>
    </dgm:pt>
    <dgm:pt modelId="{114FBD6D-5BC5-DC42-AD55-7A18A277B69C}">
      <dgm:prSet phldrT="[Text]"/>
      <dgm:spPr/>
      <dgm:t>
        <a:bodyPr/>
        <a:lstStyle/>
        <a:p>
          <a:pPr rtl="0"/>
          <a:r>
            <a:rPr lang="en-US" dirty="0"/>
            <a:t>EDA</a:t>
          </a:r>
        </a:p>
      </dgm:t>
    </dgm:pt>
    <dgm:pt modelId="{D5C60DD8-CBF8-D746-9C55-2F1516E01EE7}" type="parTrans" cxnId="{986F5444-5770-B64C-B9CA-01E209D530D3}">
      <dgm:prSet/>
      <dgm:spPr/>
      <dgm:t>
        <a:bodyPr/>
        <a:lstStyle/>
        <a:p>
          <a:endParaRPr lang="en-US"/>
        </a:p>
      </dgm:t>
    </dgm:pt>
    <dgm:pt modelId="{0AB63821-790A-654A-A97F-9D2CC2E618C4}" type="sibTrans" cxnId="{986F5444-5770-B64C-B9CA-01E209D530D3}">
      <dgm:prSet/>
      <dgm:spPr/>
      <dgm:t>
        <a:bodyPr/>
        <a:lstStyle/>
        <a:p>
          <a:endParaRPr lang="en-US"/>
        </a:p>
      </dgm:t>
    </dgm:pt>
    <dgm:pt modelId="{75585D24-3373-1046-BF7F-DB226902AF4C}">
      <dgm:prSet phldrT="[Text]"/>
      <dgm:spPr/>
      <dgm:t>
        <a:bodyPr/>
        <a:lstStyle/>
        <a:p>
          <a:pPr rtl="0"/>
          <a:r>
            <a:rPr lang="en-US" dirty="0"/>
            <a:t>Visualization</a:t>
          </a:r>
        </a:p>
      </dgm:t>
    </dgm:pt>
    <dgm:pt modelId="{BE398C8A-B2BE-FC48-AB65-71F4858331C5}" type="parTrans" cxnId="{CC7DA931-87E2-EE43-973D-FB2F597B81B8}">
      <dgm:prSet/>
      <dgm:spPr/>
      <dgm:t>
        <a:bodyPr/>
        <a:lstStyle/>
        <a:p>
          <a:endParaRPr lang="en-US"/>
        </a:p>
      </dgm:t>
    </dgm:pt>
    <dgm:pt modelId="{CAC2B26D-0031-D844-8D74-62F454D7F771}" type="sibTrans" cxnId="{CC7DA931-87E2-EE43-973D-FB2F597B81B8}">
      <dgm:prSet/>
      <dgm:spPr/>
      <dgm:t>
        <a:bodyPr/>
        <a:lstStyle/>
        <a:p>
          <a:endParaRPr lang="en-US"/>
        </a:p>
      </dgm:t>
    </dgm:pt>
    <dgm:pt modelId="{FF205655-3F63-8C40-8B64-07D603474F00}">
      <dgm:prSet/>
      <dgm:spPr/>
      <dgm:t>
        <a:bodyPr/>
        <a:lstStyle/>
        <a:p>
          <a:r>
            <a:rPr lang="en-US" dirty="0"/>
            <a:t>Feature Engineering</a:t>
          </a:r>
        </a:p>
      </dgm:t>
    </dgm:pt>
    <dgm:pt modelId="{42C63289-C5A2-4D46-BDDB-8F8DAC83CEAC}" type="parTrans" cxnId="{75E43735-CDB8-CA41-9FC2-4D8901FAA7DD}">
      <dgm:prSet/>
      <dgm:spPr/>
      <dgm:t>
        <a:bodyPr/>
        <a:lstStyle/>
        <a:p>
          <a:endParaRPr lang="en-US"/>
        </a:p>
      </dgm:t>
    </dgm:pt>
    <dgm:pt modelId="{EEDE5622-0F1F-DF4E-8189-2E86C6C2B27F}" type="sibTrans" cxnId="{75E43735-CDB8-CA41-9FC2-4D8901FAA7DD}">
      <dgm:prSet/>
      <dgm:spPr/>
      <dgm:t>
        <a:bodyPr/>
        <a:lstStyle/>
        <a:p>
          <a:endParaRPr lang="en-US"/>
        </a:p>
      </dgm:t>
    </dgm:pt>
    <dgm:pt modelId="{FDFE46D0-043D-2847-A6A0-57F53E88EC70}">
      <dgm:prSet/>
      <dgm:spPr/>
      <dgm:t>
        <a:bodyPr/>
        <a:lstStyle/>
        <a:p>
          <a:r>
            <a:rPr lang="en-US" dirty="0"/>
            <a:t>Clustering Algorithms</a:t>
          </a:r>
        </a:p>
      </dgm:t>
    </dgm:pt>
    <dgm:pt modelId="{D692FC95-C2DF-2049-BE84-7EE334E21BA8}" type="parTrans" cxnId="{C1A468B4-6868-5E4D-AB8F-C905CF1770EB}">
      <dgm:prSet/>
      <dgm:spPr/>
      <dgm:t>
        <a:bodyPr/>
        <a:lstStyle/>
        <a:p>
          <a:endParaRPr lang="en-US"/>
        </a:p>
      </dgm:t>
    </dgm:pt>
    <dgm:pt modelId="{F8789A64-BF67-744E-A69D-48EFDCE29CE4}" type="sibTrans" cxnId="{C1A468B4-6868-5E4D-AB8F-C905CF1770EB}">
      <dgm:prSet/>
      <dgm:spPr/>
      <dgm:t>
        <a:bodyPr/>
        <a:lstStyle/>
        <a:p>
          <a:endParaRPr lang="en-US"/>
        </a:p>
      </dgm:t>
    </dgm:pt>
    <dgm:pt modelId="{9E48B915-DE1C-6244-97D8-3651ECF6B019}">
      <dgm:prSet/>
      <dgm:spPr/>
      <dgm:t>
        <a:bodyPr/>
        <a:lstStyle/>
        <a:p>
          <a:r>
            <a:rPr lang="en-US" dirty="0"/>
            <a:t>Conclusions</a:t>
          </a:r>
        </a:p>
      </dgm:t>
    </dgm:pt>
    <dgm:pt modelId="{74A1E26B-9BDE-FC43-9F3A-2FF2B575464F}" type="parTrans" cxnId="{E29018D3-CCDE-8549-91D3-DED3D994549E}">
      <dgm:prSet/>
      <dgm:spPr/>
      <dgm:t>
        <a:bodyPr/>
        <a:lstStyle/>
        <a:p>
          <a:endParaRPr lang="en-US"/>
        </a:p>
      </dgm:t>
    </dgm:pt>
    <dgm:pt modelId="{3E614E30-CAFF-C540-BE9F-58C856EF02FD}" type="sibTrans" cxnId="{E29018D3-CCDE-8549-91D3-DED3D994549E}">
      <dgm:prSet/>
      <dgm:spPr/>
      <dgm:t>
        <a:bodyPr/>
        <a:lstStyle/>
        <a:p>
          <a:endParaRPr lang="en-US"/>
        </a:p>
      </dgm:t>
    </dgm:pt>
    <dgm:pt modelId="{5FCF7A8A-F3E8-EC45-8636-DAD0A36AEA79}" type="pres">
      <dgm:prSet presAssocID="{04C845AF-24D5-2C40-ADF5-AB211140AC28}" presName="Name0" presStyleCnt="0">
        <dgm:presLayoutVars>
          <dgm:dir/>
          <dgm:animLvl val="lvl"/>
          <dgm:resizeHandles val="exact"/>
        </dgm:presLayoutVars>
      </dgm:prSet>
      <dgm:spPr/>
    </dgm:pt>
    <dgm:pt modelId="{4893A46F-16F4-5A49-8B55-8EC98702B732}" type="pres">
      <dgm:prSet presAssocID="{9E48B915-DE1C-6244-97D8-3651ECF6B019}" presName="boxAndChildren" presStyleCnt="0"/>
      <dgm:spPr/>
    </dgm:pt>
    <dgm:pt modelId="{BF31FBB2-03BB-3541-8F34-1F941BAF67DD}" type="pres">
      <dgm:prSet presAssocID="{9E48B915-DE1C-6244-97D8-3651ECF6B019}" presName="parentTextBox" presStyleLbl="node1" presStyleIdx="0" presStyleCnt="6"/>
      <dgm:spPr/>
    </dgm:pt>
    <dgm:pt modelId="{605453EB-75D0-AB4D-8E8A-E7941BD9CB74}" type="pres">
      <dgm:prSet presAssocID="{F8789A64-BF67-744E-A69D-48EFDCE29CE4}" presName="sp" presStyleCnt="0"/>
      <dgm:spPr/>
    </dgm:pt>
    <dgm:pt modelId="{B62F0A53-F8D2-BC4B-B0EC-48000136AC15}" type="pres">
      <dgm:prSet presAssocID="{FDFE46D0-043D-2847-A6A0-57F53E88EC70}" presName="arrowAndChildren" presStyleCnt="0"/>
      <dgm:spPr/>
    </dgm:pt>
    <dgm:pt modelId="{4B482A1A-13A8-1A4A-9D3A-9E47485410E9}" type="pres">
      <dgm:prSet presAssocID="{FDFE46D0-043D-2847-A6A0-57F53E88EC70}" presName="parentTextArrow" presStyleLbl="node1" presStyleIdx="1" presStyleCnt="6"/>
      <dgm:spPr/>
    </dgm:pt>
    <dgm:pt modelId="{A60DABF5-5273-9C42-BD23-F2DC8275BD4C}" type="pres">
      <dgm:prSet presAssocID="{EEDE5622-0F1F-DF4E-8189-2E86C6C2B27F}" presName="sp" presStyleCnt="0"/>
      <dgm:spPr/>
    </dgm:pt>
    <dgm:pt modelId="{BC8A53CD-18D4-F14E-9A43-B6A672ECAB6C}" type="pres">
      <dgm:prSet presAssocID="{FF205655-3F63-8C40-8B64-07D603474F00}" presName="arrowAndChildren" presStyleCnt="0"/>
      <dgm:spPr/>
    </dgm:pt>
    <dgm:pt modelId="{519F27D9-5E4A-0547-92D6-F98667B4D29A}" type="pres">
      <dgm:prSet presAssocID="{FF205655-3F63-8C40-8B64-07D603474F00}" presName="parentTextArrow" presStyleLbl="node1" presStyleIdx="2" presStyleCnt="6"/>
      <dgm:spPr/>
    </dgm:pt>
    <dgm:pt modelId="{8AC395EA-C0BA-1E4B-98BD-9963EC01D4AE}" type="pres">
      <dgm:prSet presAssocID="{CAC2B26D-0031-D844-8D74-62F454D7F771}" presName="sp" presStyleCnt="0"/>
      <dgm:spPr/>
    </dgm:pt>
    <dgm:pt modelId="{1765BE97-0988-6A46-B898-6B7C215D088E}" type="pres">
      <dgm:prSet presAssocID="{75585D24-3373-1046-BF7F-DB226902AF4C}" presName="arrowAndChildren" presStyleCnt="0"/>
      <dgm:spPr/>
    </dgm:pt>
    <dgm:pt modelId="{B86AB9AE-115F-D14B-B994-4E6EEE625A00}" type="pres">
      <dgm:prSet presAssocID="{75585D24-3373-1046-BF7F-DB226902AF4C}" presName="parentTextArrow" presStyleLbl="node1" presStyleIdx="3" presStyleCnt="6"/>
      <dgm:spPr/>
    </dgm:pt>
    <dgm:pt modelId="{DAEAF3FA-81CC-A848-9799-F6214F49EF11}" type="pres">
      <dgm:prSet presAssocID="{0AB63821-790A-654A-A97F-9D2CC2E618C4}" presName="sp" presStyleCnt="0"/>
      <dgm:spPr/>
    </dgm:pt>
    <dgm:pt modelId="{CB651F59-4201-374A-A0D3-BBE85491312F}" type="pres">
      <dgm:prSet presAssocID="{114FBD6D-5BC5-DC42-AD55-7A18A277B69C}" presName="arrowAndChildren" presStyleCnt="0"/>
      <dgm:spPr/>
    </dgm:pt>
    <dgm:pt modelId="{E59BE458-94E6-A544-BA95-20A2D27E88AC}" type="pres">
      <dgm:prSet presAssocID="{114FBD6D-5BC5-DC42-AD55-7A18A277B69C}" presName="parentTextArrow" presStyleLbl="node1" presStyleIdx="4" presStyleCnt="6"/>
      <dgm:spPr/>
    </dgm:pt>
    <dgm:pt modelId="{9DF1F8F4-71C4-894E-929B-B04D8733C74B}" type="pres">
      <dgm:prSet presAssocID="{70DFDC83-BEF9-9F43-8F64-2CF0CC345DF1}" presName="sp" presStyleCnt="0"/>
      <dgm:spPr/>
    </dgm:pt>
    <dgm:pt modelId="{DBDEB890-C703-BC40-B648-7D91743272FA}" type="pres">
      <dgm:prSet presAssocID="{1AA15B31-5231-D44C-97B0-D064D161484A}" presName="arrowAndChildren" presStyleCnt="0"/>
      <dgm:spPr/>
    </dgm:pt>
    <dgm:pt modelId="{077D1193-D443-134D-AC21-DDB530C85AE9}" type="pres">
      <dgm:prSet presAssocID="{1AA15B31-5231-D44C-97B0-D064D161484A}" presName="parentTextArrow" presStyleLbl="node1" presStyleIdx="5" presStyleCnt="6"/>
      <dgm:spPr/>
    </dgm:pt>
  </dgm:ptLst>
  <dgm:cxnLst>
    <dgm:cxn modelId="{97E8AF2F-628C-6A4D-9973-3FFB5CAC7147}" type="presOf" srcId="{1AA15B31-5231-D44C-97B0-D064D161484A}" destId="{077D1193-D443-134D-AC21-DDB530C85AE9}" srcOrd="0" destOrd="0" presId="urn:microsoft.com/office/officeart/2005/8/layout/process4"/>
    <dgm:cxn modelId="{CC7DA931-87E2-EE43-973D-FB2F597B81B8}" srcId="{04C845AF-24D5-2C40-ADF5-AB211140AC28}" destId="{75585D24-3373-1046-BF7F-DB226902AF4C}" srcOrd="2" destOrd="0" parTransId="{BE398C8A-B2BE-FC48-AB65-71F4858331C5}" sibTransId="{CAC2B26D-0031-D844-8D74-62F454D7F771}"/>
    <dgm:cxn modelId="{75E43735-CDB8-CA41-9FC2-4D8901FAA7DD}" srcId="{04C845AF-24D5-2C40-ADF5-AB211140AC28}" destId="{FF205655-3F63-8C40-8B64-07D603474F00}" srcOrd="3" destOrd="0" parTransId="{42C63289-C5A2-4D46-BDDB-8F8DAC83CEAC}" sibTransId="{EEDE5622-0F1F-DF4E-8189-2E86C6C2B27F}"/>
    <dgm:cxn modelId="{B3D10044-E5B2-EE4C-A77F-B503424F7AED}" type="presOf" srcId="{75585D24-3373-1046-BF7F-DB226902AF4C}" destId="{B86AB9AE-115F-D14B-B994-4E6EEE625A00}" srcOrd="0" destOrd="0" presId="urn:microsoft.com/office/officeart/2005/8/layout/process4"/>
    <dgm:cxn modelId="{986F5444-5770-B64C-B9CA-01E209D530D3}" srcId="{04C845AF-24D5-2C40-ADF5-AB211140AC28}" destId="{114FBD6D-5BC5-DC42-AD55-7A18A277B69C}" srcOrd="1" destOrd="0" parTransId="{D5C60DD8-CBF8-D746-9C55-2F1516E01EE7}" sibTransId="{0AB63821-790A-654A-A97F-9D2CC2E618C4}"/>
    <dgm:cxn modelId="{3164A163-3A92-D043-ADFA-81D1A8D1144D}" type="presOf" srcId="{114FBD6D-5BC5-DC42-AD55-7A18A277B69C}" destId="{E59BE458-94E6-A544-BA95-20A2D27E88AC}" srcOrd="0" destOrd="0" presId="urn:microsoft.com/office/officeart/2005/8/layout/process4"/>
    <dgm:cxn modelId="{AF90C67D-72AD-0D40-B091-E406DCCFCAC1}" type="presOf" srcId="{9E48B915-DE1C-6244-97D8-3651ECF6B019}" destId="{BF31FBB2-03BB-3541-8F34-1F941BAF67DD}" srcOrd="0" destOrd="0" presId="urn:microsoft.com/office/officeart/2005/8/layout/process4"/>
    <dgm:cxn modelId="{1BF1678B-A711-AB4B-BE61-1CB4513693F3}" type="presOf" srcId="{04C845AF-24D5-2C40-ADF5-AB211140AC28}" destId="{5FCF7A8A-F3E8-EC45-8636-DAD0A36AEA79}" srcOrd="0" destOrd="0" presId="urn:microsoft.com/office/officeart/2005/8/layout/process4"/>
    <dgm:cxn modelId="{A68A4AA2-9831-AD42-A09D-65F8B57534D5}" type="presOf" srcId="{FF205655-3F63-8C40-8B64-07D603474F00}" destId="{519F27D9-5E4A-0547-92D6-F98667B4D29A}" srcOrd="0" destOrd="0" presId="urn:microsoft.com/office/officeart/2005/8/layout/process4"/>
    <dgm:cxn modelId="{C1A468B4-6868-5E4D-AB8F-C905CF1770EB}" srcId="{04C845AF-24D5-2C40-ADF5-AB211140AC28}" destId="{FDFE46D0-043D-2847-A6A0-57F53E88EC70}" srcOrd="4" destOrd="0" parTransId="{D692FC95-C2DF-2049-BE84-7EE334E21BA8}" sibTransId="{F8789A64-BF67-744E-A69D-48EFDCE29CE4}"/>
    <dgm:cxn modelId="{E29018D3-CCDE-8549-91D3-DED3D994549E}" srcId="{04C845AF-24D5-2C40-ADF5-AB211140AC28}" destId="{9E48B915-DE1C-6244-97D8-3651ECF6B019}" srcOrd="5" destOrd="0" parTransId="{74A1E26B-9BDE-FC43-9F3A-2FF2B575464F}" sibTransId="{3E614E30-CAFF-C540-BE9F-58C856EF02FD}"/>
    <dgm:cxn modelId="{E77F0ADB-B1FF-CE44-8796-F495B5A31B17}" srcId="{04C845AF-24D5-2C40-ADF5-AB211140AC28}" destId="{1AA15B31-5231-D44C-97B0-D064D161484A}" srcOrd="0" destOrd="0" parTransId="{B385C58B-1A40-A840-9B81-E77998F426B2}" sibTransId="{70DFDC83-BEF9-9F43-8F64-2CF0CC345DF1}"/>
    <dgm:cxn modelId="{A8C520E1-0D43-F341-B18A-AF5FF69D8742}" type="presOf" srcId="{FDFE46D0-043D-2847-A6A0-57F53E88EC70}" destId="{4B482A1A-13A8-1A4A-9D3A-9E47485410E9}" srcOrd="0" destOrd="0" presId="urn:microsoft.com/office/officeart/2005/8/layout/process4"/>
    <dgm:cxn modelId="{197B1E14-EAE0-F146-B9CB-8D05079700AC}" type="presParOf" srcId="{5FCF7A8A-F3E8-EC45-8636-DAD0A36AEA79}" destId="{4893A46F-16F4-5A49-8B55-8EC98702B732}" srcOrd="0" destOrd="0" presId="urn:microsoft.com/office/officeart/2005/8/layout/process4"/>
    <dgm:cxn modelId="{EE110D93-C273-1241-8CEF-C7C9C3CF31A9}" type="presParOf" srcId="{4893A46F-16F4-5A49-8B55-8EC98702B732}" destId="{BF31FBB2-03BB-3541-8F34-1F941BAF67DD}" srcOrd="0" destOrd="0" presId="urn:microsoft.com/office/officeart/2005/8/layout/process4"/>
    <dgm:cxn modelId="{B913309B-85AE-1143-A9B8-513D9730D901}" type="presParOf" srcId="{5FCF7A8A-F3E8-EC45-8636-DAD0A36AEA79}" destId="{605453EB-75D0-AB4D-8E8A-E7941BD9CB74}" srcOrd="1" destOrd="0" presId="urn:microsoft.com/office/officeart/2005/8/layout/process4"/>
    <dgm:cxn modelId="{5AC3D494-8780-CE4F-8A4F-987F15B817A6}" type="presParOf" srcId="{5FCF7A8A-F3E8-EC45-8636-DAD0A36AEA79}" destId="{B62F0A53-F8D2-BC4B-B0EC-48000136AC15}" srcOrd="2" destOrd="0" presId="urn:microsoft.com/office/officeart/2005/8/layout/process4"/>
    <dgm:cxn modelId="{B762A232-9EDB-CD43-BF8D-373AAA329E72}" type="presParOf" srcId="{B62F0A53-F8D2-BC4B-B0EC-48000136AC15}" destId="{4B482A1A-13A8-1A4A-9D3A-9E47485410E9}" srcOrd="0" destOrd="0" presId="urn:microsoft.com/office/officeart/2005/8/layout/process4"/>
    <dgm:cxn modelId="{A887BEF2-5E31-B245-A754-382000082F15}" type="presParOf" srcId="{5FCF7A8A-F3E8-EC45-8636-DAD0A36AEA79}" destId="{A60DABF5-5273-9C42-BD23-F2DC8275BD4C}" srcOrd="3" destOrd="0" presId="urn:microsoft.com/office/officeart/2005/8/layout/process4"/>
    <dgm:cxn modelId="{3BF68CED-1A90-FF4C-88DA-563B7E1AC0A6}" type="presParOf" srcId="{5FCF7A8A-F3E8-EC45-8636-DAD0A36AEA79}" destId="{BC8A53CD-18D4-F14E-9A43-B6A672ECAB6C}" srcOrd="4" destOrd="0" presId="urn:microsoft.com/office/officeart/2005/8/layout/process4"/>
    <dgm:cxn modelId="{6DBB94CF-28F7-5740-89BF-F71863E9C567}" type="presParOf" srcId="{BC8A53CD-18D4-F14E-9A43-B6A672ECAB6C}" destId="{519F27D9-5E4A-0547-92D6-F98667B4D29A}" srcOrd="0" destOrd="0" presId="urn:microsoft.com/office/officeart/2005/8/layout/process4"/>
    <dgm:cxn modelId="{DB2F3461-719D-2648-B3CE-5E09859F5523}" type="presParOf" srcId="{5FCF7A8A-F3E8-EC45-8636-DAD0A36AEA79}" destId="{8AC395EA-C0BA-1E4B-98BD-9963EC01D4AE}" srcOrd="5" destOrd="0" presId="urn:microsoft.com/office/officeart/2005/8/layout/process4"/>
    <dgm:cxn modelId="{F2B3A587-7EC4-0D4A-8A33-AE0CEC786351}" type="presParOf" srcId="{5FCF7A8A-F3E8-EC45-8636-DAD0A36AEA79}" destId="{1765BE97-0988-6A46-B898-6B7C215D088E}" srcOrd="6" destOrd="0" presId="urn:microsoft.com/office/officeart/2005/8/layout/process4"/>
    <dgm:cxn modelId="{118F86AF-3C12-484A-AF0A-1EB81C190CFF}" type="presParOf" srcId="{1765BE97-0988-6A46-B898-6B7C215D088E}" destId="{B86AB9AE-115F-D14B-B994-4E6EEE625A00}" srcOrd="0" destOrd="0" presId="urn:microsoft.com/office/officeart/2005/8/layout/process4"/>
    <dgm:cxn modelId="{7C0E8E62-B37B-0744-B92D-BB2D56957292}" type="presParOf" srcId="{5FCF7A8A-F3E8-EC45-8636-DAD0A36AEA79}" destId="{DAEAF3FA-81CC-A848-9799-F6214F49EF11}" srcOrd="7" destOrd="0" presId="urn:microsoft.com/office/officeart/2005/8/layout/process4"/>
    <dgm:cxn modelId="{1FE5F05C-38BD-AE4B-8144-A2A18C08CA8C}" type="presParOf" srcId="{5FCF7A8A-F3E8-EC45-8636-DAD0A36AEA79}" destId="{CB651F59-4201-374A-A0D3-BBE85491312F}" srcOrd="8" destOrd="0" presId="urn:microsoft.com/office/officeart/2005/8/layout/process4"/>
    <dgm:cxn modelId="{6D07B2D2-4E6C-5345-BF11-E350912B53CB}" type="presParOf" srcId="{CB651F59-4201-374A-A0D3-BBE85491312F}" destId="{E59BE458-94E6-A544-BA95-20A2D27E88AC}" srcOrd="0" destOrd="0" presId="urn:microsoft.com/office/officeart/2005/8/layout/process4"/>
    <dgm:cxn modelId="{77F72D3D-6E05-3C4B-8529-906DDA9D7641}" type="presParOf" srcId="{5FCF7A8A-F3E8-EC45-8636-DAD0A36AEA79}" destId="{9DF1F8F4-71C4-894E-929B-B04D8733C74B}" srcOrd="9" destOrd="0" presId="urn:microsoft.com/office/officeart/2005/8/layout/process4"/>
    <dgm:cxn modelId="{CE317DD3-5971-F34F-BB19-D53CCD460DA0}" type="presParOf" srcId="{5FCF7A8A-F3E8-EC45-8636-DAD0A36AEA79}" destId="{DBDEB890-C703-BC40-B648-7D91743272FA}" srcOrd="10" destOrd="0" presId="urn:microsoft.com/office/officeart/2005/8/layout/process4"/>
    <dgm:cxn modelId="{954CBC3A-AC1C-B543-9398-8AAB5EB68A2A}" type="presParOf" srcId="{DBDEB890-C703-BC40-B648-7D91743272FA}" destId="{077D1193-D443-134D-AC21-DDB530C85AE9}" srcOrd="0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1FBB2-03BB-3541-8F34-1F941BAF67DD}">
      <dsp:nvSpPr>
        <dsp:cNvPr id="0" name=""/>
        <dsp:cNvSpPr/>
      </dsp:nvSpPr>
      <dsp:spPr>
        <a:xfrm>
          <a:off x="0" y="4886737"/>
          <a:ext cx="6291714" cy="6413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Conclusions</a:t>
          </a:r>
        </a:p>
      </dsp:txBody>
      <dsp:txXfrm>
        <a:off x="0" y="4886737"/>
        <a:ext cx="6291714" cy="641381"/>
      </dsp:txXfrm>
    </dsp:sp>
    <dsp:sp modelId="{4B482A1A-13A8-1A4A-9D3A-9E47485410E9}">
      <dsp:nvSpPr>
        <dsp:cNvPr id="0" name=""/>
        <dsp:cNvSpPr/>
      </dsp:nvSpPr>
      <dsp:spPr>
        <a:xfrm rot="10800000">
          <a:off x="0" y="3909913"/>
          <a:ext cx="6291714" cy="98644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Clustering Algorithms</a:t>
          </a:r>
        </a:p>
      </dsp:txBody>
      <dsp:txXfrm rot="10800000">
        <a:off x="0" y="3909913"/>
        <a:ext cx="6291714" cy="640962"/>
      </dsp:txXfrm>
    </dsp:sp>
    <dsp:sp modelId="{519F27D9-5E4A-0547-92D6-F98667B4D29A}">
      <dsp:nvSpPr>
        <dsp:cNvPr id="0" name=""/>
        <dsp:cNvSpPr/>
      </dsp:nvSpPr>
      <dsp:spPr>
        <a:xfrm rot="10800000">
          <a:off x="0" y="2933088"/>
          <a:ext cx="6291714" cy="98644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Feature Engineering</a:t>
          </a:r>
        </a:p>
      </dsp:txBody>
      <dsp:txXfrm rot="10800000">
        <a:off x="0" y="2933088"/>
        <a:ext cx="6291714" cy="640962"/>
      </dsp:txXfrm>
    </dsp:sp>
    <dsp:sp modelId="{B86AB9AE-115F-D14B-B994-4E6EEE625A00}">
      <dsp:nvSpPr>
        <dsp:cNvPr id="0" name=""/>
        <dsp:cNvSpPr/>
      </dsp:nvSpPr>
      <dsp:spPr>
        <a:xfrm rot="10800000">
          <a:off x="0" y="1956264"/>
          <a:ext cx="6291714" cy="98644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Visualization</a:t>
          </a:r>
        </a:p>
      </dsp:txBody>
      <dsp:txXfrm rot="10800000">
        <a:off x="0" y="1956264"/>
        <a:ext cx="6291714" cy="640962"/>
      </dsp:txXfrm>
    </dsp:sp>
    <dsp:sp modelId="{E59BE458-94E6-A544-BA95-20A2D27E88AC}">
      <dsp:nvSpPr>
        <dsp:cNvPr id="0" name=""/>
        <dsp:cNvSpPr/>
      </dsp:nvSpPr>
      <dsp:spPr>
        <a:xfrm rot="10800000">
          <a:off x="0" y="979440"/>
          <a:ext cx="6291714" cy="98644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EDA</a:t>
          </a:r>
        </a:p>
      </dsp:txBody>
      <dsp:txXfrm rot="10800000">
        <a:off x="0" y="979440"/>
        <a:ext cx="6291714" cy="640962"/>
      </dsp:txXfrm>
    </dsp:sp>
    <dsp:sp modelId="{077D1193-D443-134D-AC21-DDB530C85AE9}">
      <dsp:nvSpPr>
        <dsp:cNvPr id="0" name=""/>
        <dsp:cNvSpPr/>
      </dsp:nvSpPr>
      <dsp:spPr>
        <a:xfrm rot="10800000">
          <a:off x="0" y="2616"/>
          <a:ext cx="6291714" cy="98644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Import</a:t>
          </a:r>
        </a:p>
      </dsp:txBody>
      <dsp:txXfrm rot="10800000">
        <a:off x="0" y="2616"/>
        <a:ext cx="6291714" cy="640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1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9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0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2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6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9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7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8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7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2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1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3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4306A-4494-9F4D-3359-5C4B1EC3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230" y="1296018"/>
            <a:ext cx="5393540" cy="18042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L" dirty="0"/>
              <a:t>Experience project in data science</a:t>
            </a: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0D99-CAE5-47B5-2278-26D3E22A9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230" y="3451990"/>
            <a:ext cx="5561938" cy="49127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Dataset:  Adult Income Census</a:t>
            </a:r>
            <a:endParaRPr lang="he-IL" sz="2400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CF211B-6C1A-0E13-1ECB-8C2E948D33F8}"/>
              </a:ext>
            </a:extLst>
          </p:cNvPr>
          <p:cNvCxnSpPr>
            <a:cxnSpLocks/>
          </p:cNvCxnSpPr>
          <p:nvPr/>
        </p:nvCxnSpPr>
        <p:spPr>
          <a:xfrm>
            <a:off x="4093029" y="3174886"/>
            <a:ext cx="4107966" cy="0"/>
          </a:xfrm>
          <a:prstGeom prst="line">
            <a:avLst/>
          </a:prstGeom>
          <a:ln w="63500" cap="rnd">
            <a:solidFill>
              <a:srgbClr val="FABD0A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40BAA3-E1D5-0886-C355-E8A4603DF97C}"/>
              </a:ext>
            </a:extLst>
          </p:cNvPr>
          <p:cNvCxnSpPr>
            <a:cxnSpLocks/>
          </p:cNvCxnSpPr>
          <p:nvPr/>
        </p:nvCxnSpPr>
        <p:spPr>
          <a:xfrm>
            <a:off x="4920341" y="4296631"/>
            <a:ext cx="2351315" cy="0"/>
          </a:xfrm>
          <a:prstGeom prst="line">
            <a:avLst/>
          </a:prstGeom>
          <a:ln w="63500" cap="rnd">
            <a:solidFill>
              <a:srgbClr val="FABD0A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B7C714-68F4-5116-03E9-1785E41AFE4C}"/>
              </a:ext>
            </a:extLst>
          </p:cNvPr>
          <p:cNvSpPr txBox="1"/>
          <p:nvPr/>
        </p:nvSpPr>
        <p:spPr>
          <a:xfrm>
            <a:off x="4441595" y="4638652"/>
            <a:ext cx="330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Ohad Lavie -  </a:t>
            </a:r>
            <a:r>
              <a:rPr lang="en-IL" dirty="0">
                <a:effectLst/>
                <a:latin typeface="Aptos" panose="020B0004020202020204" pitchFamily="34" charset="0"/>
              </a:rPr>
              <a:t>209805787 </a:t>
            </a:r>
          </a:p>
          <a:p>
            <a:pPr algn="ctr"/>
            <a:endParaRPr lang="en-US" dirty="0"/>
          </a:p>
          <a:p>
            <a:pPr marL="0" algn="ctr" defTabSz="457200" eaLnBrk="1" latinLnBrk="0" hangingPunct="1"/>
            <a:r>
              <a:rPr lang="en-US" dirty="0"/>
              <a:t>Ronen Hristoforov - 318639028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5186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3E53F-4F2F-3A46-DCEB-1D1FEB64F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4E695FA-186A-D0AA-4910-C86E49D3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862D1FA8-DCE6-7E3A-664F-F29A0C283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6DA7E7A-4D22-1BF7-F8E4-CCB208CA6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765D9-47AC-4E5F-CA1F-FC9C3C743F24}"/>
              </a:ext>
            </a:extLst>
          </p:cNvPr>
          <p:cNvSpPr txBox="1"/>
          <p:nvPr/>
        </p:nvSpPr>
        <p:spPr>
          <a:xfrm>
            <a:off x="1928917" y="660739"/>
            <a:ext cx="6566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went to further check the Data for weird values, Most of which were ‘?’.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didn’t found anomalies like negative age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7FD0C7-E581-ABAC-2321-46AABDF1F6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29927" y="1861068"/>
            <a:ext cx="7492270" cy="368704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2DC93EA-B62A-FDE0-443C-FEFA900F8F65}"/>
              </a:ext>
            </a:extLst>
          </p:cNvPr>
          <p:cNvSpPr/>
          <p:nvPr/>
        </p:nvSpPr>
        <p:spPr>
          <a:xfrm>
            <a:off x="3986749" y="3497830"/>
            <a:ext cx="523826" cy="254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10A051DC-66A7-2F0D-4511-73C23B852CBF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637440" y="3625092"/>
            <a:ext cx="1349309" cy="1224102"/>
          </a:xfrm>
          <a:prstGeom prst="bentConnector3">
            <a:avLst>
              <a:gd name="adj1" fmla="val 605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5AAEFC-D173-CDDC-C975-4FDAB807FCD2}"/>
              </a:ext>
            </a:extLst>
          </p:cNvPr>
          <p:cNvSpPr txBox="1"/>
          <p:nvPr/>
        </p:nvSpPr>
        <p:spPr>
          <a:xfrm>
            <a:off x="194464" y="4695305"/>
            <a:ext cx="244297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L" sz="1400" dirty="0"/>
              <a:t>Imputing ‘?’ values as ‘missing’</a:t>
            </a:r>
          </a:p>
        </p:txBody>
      </p:sp>
    </p:spTree>
    <p:extLst>
      <p:ext uri="{BB962C8B-B14F-4D97-AF65-F5344CB8AC3E}">
        <p14:creationId xmlns:p14="http://schemas.microsoft.com/office/powerpoint/2010/main" val="57207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B9D86B-91B6-0792-3BBE-6489646BB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3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9BE236-D4F9-0CE8-122C-BDC8A2238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703182" y="2167698"/>
            <a:ext cx="4777381" cy="235285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18A770-836D-23C1-EC2C-D23A0052CDF6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u="sng" dirty="0"/>
              <a:t>Observations 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dirty="0">
                <a:effectLst/>
              </a:rPr>
              <a:t> </a:t>
            </a:r>
            <a:r>
              <a:rPr lang="en-US" sz="1500" b="1" dirty="0"/>
              <a:t>Top Three Occupations Are Almost Tied 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Prof-specialty (~6,200), Craft-repair (~6,100), and Exec-managerial (~6,000) are the most frequent categories, each appearing in roughly 6 K of the ~48 K rows.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br>
              <a:rPr lang="en-US" sz="1500" dirty="0"/>
            </a:br>
            <a:r>
              <a:rPr lang="en-US" sz="1500" dirty="0"/>
              <a:t>Together, those three alone make up about 37 % of all records.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b="1" dirty="0"/>
              <a:t> In other words, more than third of the dataset works in professional specialties, crafts/repairs, or executive/managerial roles.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- Mid‐Tier Occupations: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• Adm-clerical (~5,500) and Sales (~5,300) also appear very often (each roughly 5.5–5.3 K).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• Other-service (~4,800) rounds out the “top six” occupations, meaning nearly half of everyone falls into these six job categories.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- Long Tail of Less Common Jobs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• After “Other-service,” counts drop sharply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8237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5130D-5B64-DCB6-431C-AE99CC99E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4B892D9-1449-5F08-E6BB-5760BAA86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2F36048F-AEA1-6EFA-0890-C81F115C6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A966922-0B4F-E29F-44E7-BF744F944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B1CC3A-1493-428C-19C4-EDEB3E9ABB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41657" y="1861068"/>
            <a:ext cx="7468809" cy="368704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ED59877-36EF-B910-B33F-79FAC552B448}"/>
              </a:ext>
            </a:extLst>
          </p:cNvPr>
          <p:cNvSpPr/>
          <p:nvPr/>
        </p:nvSpPr>
        <p:spPr>
          <a:xfrm>
            <a:off x="4079717" y="3363069"/>
            <a:ext cx="252000" cy="254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D343000B-4269-3B2D-E69A-9D13737E2468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rot="16200000" flipH="1">
            <a:off x="2724214" y="2134828"/>
            <a:ext cx="391412" cy="2319594"/>
          </a:xfrm>
          <a:prstGeom prst="bentConnector4">
            <a:avLst>
              <a:gd name="adj1" fmla="val -58404"/>
              <a:gd name="adj2" fmla="val 763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9E233F-F791-F5C7-7D16-DB86CD2B0C2B}"/>
              </a:ext>
            </a:extLst>
          </p:cNvPr>
          <p:cNvSpPr txBox="1"/>
          <p:nvPr/>
        </p:nvSpPr>
        <p:spPr>
          <a:xfrm>
            <a:off x="538635" y="3098919"/>
            <a:ext cx="244297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L" sz="1400" dirty="0"/>
              <a:t>Imputing ‘?’ values as ‘missing’</a:t>
            </a:r>
          </a:p>
        </p:txBody>
      </p:sp>
    </p:spTree>
    <p:extLst>
      <p:ext uri="{BB962C8B-B14F-4D97-AF65-F5344CB8AC3E}">
        <p14:creationId xmlns:p14="http://schemas.microsoft.com/office/powerpoint/2010/main" val="360551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5B3F7-0EEC-1A01-4ACE-195FAF440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B44989B-1718-7C24-97EA-90CC42060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7FA6EB5F-71B6-F829-2244-A24C00AC7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F0B6424-3E3C-A5D1-0456-388C118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8FD8C-E6A2-DECD-65A1-64C0FEDCB4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04217" y="718761"/>
            <a:ext cx="7468809" cy="367550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A0E530A-D136-3DAA-81FF-F12D07A145DE}"/>
              </a:ext>
            </a:extLst>
          </p:cNvPr>
          <p:cNvSpPr/>
          <p:nvPr/>
        </p:nvSpPr>
        <p:spPr>
          <a:xfrm>
            <a:off x="4074108" y="2026396"/>
            <a:ext cx="487731" cy="254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F4A01C03-23F9-D26F-8980-1D50A4EECD54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rot="5400000" flipH="1" flipV="1">
            <a:off x="2756203" y="1090279"/>
            <a:ext cx="254525" cy="238128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6F81B0-2AA9-A34E-8692-05C0786AAF6C}"/>
              </a:ext>
            </a:extLst>
          </p:cNvPr>
          <p:cNvSpPr txBox="1"/>
          <p:nvPr/>
        </p:nvSpPr>
        <p:spPr>
          <a:xfrm>
            <a:off x="471335" y="2408183"/>
            <a:ext cx="244297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L" sz="1400" dirty="0"/>
              <a:t>Imputing ‘?’ values as ‘missing’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19394-5BC7-5C46-7C5C-8864C84C4813}"/>
              </a:ext>
            </a:extLst>
          </p:cNvPr>
          <p:cNvSpPr txBox="1"/>
          <p:nvPr/>
        </p:nvSpPr>
        <p:spPr>
          <a:xfrm>
            <a:off x="985520" y="4523779"/>
            <a:ext cx="8483600" cy="218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b="1" dirty="0"/>
              <a:t>Observations:</a:t>
            </a:r>
          </a:p>
          <a:p>
            <a:endParaRPr lang="en-IL" dirty="0"/>
          </a:p>
          <a:p>
            <a:pPr marL="285750" indent="-285750">
              <a:lnSpc>
                <a:spcPts val="1350"/>
              </a:lnSpc>
              <a:buFontTx/>
              <a:buChar char="-"/>
            </a:pPr>
            <a:r>
              <a:rPr lang="en-US" dirty="0"/>
              <a:t>Dominance of the Private Sector : Roughly 70% of records list “Private” employment.</a:t>
            </a:r>
          </a:p>
          <a:p>
            <a:pPr marL="285750" indent="-285750">
              <a:lnSpc>
                <a:spcPts val="1350"/>
              </a:lnSpc>
              <a:buFontTx/>
              <a:buChar char="-"/>
            </a:pPr>
            <a:endParaRPr lang="en-US" dirty="0"/>
          </a:p>
          <a:p>
            <a:pPr marL="285750" indent="-285750">
              <a:lnSpc>
                <a:spcPts val="1350"/>
              </a:lnSpc>
              <a:buFontTx/>
              <a:buChar char="-"/>
            </a:pPr>
            <a:r>
              <a:rPr lang="en-US" dirty="0"/>
              <a:t>“Government” comes second at about 12–14% of the data.</a:t>
            </a:r>
          </a:p>
          <a:p>
            <a:pPr marL="285750" indent="-285750">
              <a:lnSpc>
                <a:spcPts val="1350"/>
              </a:lnSpc>
              <a:buFontTx/>
              <a:buChar char="-"/>
            </a:pPr>
            <a:endParaRPr lang="en-US" dirty="0"/>
          </a:p>
          <a:p>
            <a:pPr marL="285750" indent="-285750">
              <a:lnSpc>
                <a:spcPts val="1350"/>
              </a:lnSpc>
              <a:buFontTx/>
              <a:buChar char="-"/>
            </a:pPr>
            <a:r>
              <a:rPr lang="en-US" dirty="0"/>
              <a:t>~2,800 “missing” entries (~6% of the Data).</a:t>
            </a:r>
          </a:p>
          <a:p>
            <a:pPr marL="285750" indent="-285750">
              <a:lnSpc>
                <a:spcPts val="1350"/>
              </a:lnSpc>
              <a:buFontTx/>
              <a:buChar char="-"/>
            </a:pPr>
            <a:endParaRPr lang="en-US" dirty="0"/>
          </a:p>
          <a:p>
            <a:pPr>
              <a:lnSpc>
                <a:spcPts val="1350"/>
              </a:lnSpc>
            </a:pPr>
            <a:r>
              <a:rPr lang="en-US" dirty="0"/>
              <a:t>- “Without-pay” and “Never-worked” are extremely scarce (&lt;1%).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9019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092901-4039-D1FB-A9B7-70C19EA26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02" name="Picture 6" descr="Mexico | History, Map, Flag, Population, &amp; Facts | Britannica">
            <a:extLst>
              <a:ext uri="{FF2B5EF4-FFF2-40B4-BE49-F238E27FC236}">
                <a16:creationId xmlns:a16="http://schemas.microsoft.com/office/drawing/2014/main" id="{6776D5BC-A290-A04F-1AA9-0637A6E5F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" y="3183657"/>
            <a:ext cx="822297" cy="47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nited States - Wikipedia">
            <a:extLst>
              <a:ext uri="{FF2B5EF4-FFF2-40B4-BE49-F238E27FC236}">
                <a16:creationId xmlns:a16="http://schemas.microsoft.com/office/drawing/2014/main" id="{8A1AFD1E-BF90-FA5D-67D8-6FA3EA436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7" y="1845434"/>
            <a:ext cx="1903692" cy="100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246D90-5F8E-B700-CCC2-8A7260719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477" y="833010"/>
            <a:ext cx="7047998" cy="4175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ADA28D-BF7E-92DE-15A7-98233C71ACBE}"/>
              </a:ext>
            </a:extLst>
          </p:cNvPr>
          <p:cNvSpPr txBox="1"/>
          <p:nvPr/>
        </p:nvSpPr>
        <p:spPr>
          <a:xfrm>
            <a:off x="762000" y="4666337"/>
            <a:ext cx="7264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/>
              <a:t> </a:t>
            </a:r>
            <a:r>
              <a:rPr lang="en-IL" b="1" dirty="0"/>
              <a:t>Observation</a:t>
            </a:r>
            <a:r>
              <a:rPr lang="en-IL" dirty="0"/>
              <a:t> :</a:t>
            </a:r>
          </a:p>
          <a:p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~91% of the data consists of people from the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 ~2% of the data consists of people from Mexico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 The rest of the countries have less than 0.6% each of the data.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966AC-4E55-639E-47DB-F230216370E7}"/>
              </a:ext>
            </a:extLst>
          </p:cNvPr>
          <p:cNvSpPr txBox="1"/>
          <p:nvPr/>
        </p:nvSpPr>
        <p:spPr>
          <a:xfrm>
            <a:off x="5394960" y="365760"/>
            <a:ext cx="15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Native Country</a:t>
            </a:r>
          </a:p>
        </p:txBody>
      </p:sp>
    </p:spTree>
    <p:extLst>
      <p:ext uri="{BB962C8B-B14F-4D97-AF65-F5344CB8AC3E}">
        <p14:creationId xmlns:p14="http://schemas.microsoft.com/office/powerpoint/2010/main" val="67182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657C6-69D1-832F-7147-DBCA65D5E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62026F6-4F05-2DD0-A654-BDF9DA7EA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3ADE755E-A2A3-FC51-78FC-8FEBCCA5A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5AF293-C88E-FF2B-0017-EB4D96361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71309-1ED2-8042-D0A1-BFDA5E6F21F9}"/>
              </a:ext>
            </a:extLst>
          </p:cNvPr>
          <p:cNvSpPr txBox="1"/>
          <p:nvPr/>
        </p:nvSpPr>
        <p:spPr>
          <a:xfrm>
            <a:off x="5596319" y="731520"/>
            <a:ext cx="142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sz="2400" dirty="0"/>
              <a:t>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036F6C-567C-E5A9-8356-7606ADC61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93185"/>
            <a:ext cx="7772400" cy="465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28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07464-FCE7-0EE7-BE93-E3F587422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1A50EE-B6ED-3DB1-13AD-6AE19D86A7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1111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EF32BA-9BF2-CB6E-18A0-2F983897F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en-IL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E3DA9-8C0E-1A5E-4252-1948D17BA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pPr marL="0" indent="0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Franklin Gothic Book" panose="020B0503020102020204" pitchFamily="34" charset="0"/>
              <a:buNone/>
            </a:pPr>
            <a:endParaRPr lang="en-IL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376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46A93-A3F3-D252-4418-68BDA680C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BC48D-329D-4419-CFCE-9B5794FE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the Data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CB167A-A26F-CBA4-FECD-B55231C50B3F}"/>
              </a:ext>
            </a:extLst>
          </p:cNvPr>
          <p:cNvGrpSpPr/>
          <p:nvPr/>
        </p:nvGrpSpPr>
        <p:grpSpPr>
          <a:xfrm>
            <a:off x="6096000" y="1376853"/>
            <a:ext cx="2775546" cy="720000"/>
            <a:chOff x="153146" y="2299874"/>
            <a:chExt cx="2775546" cy="72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202D63-FC22-491B-3282-4EEEB1A6F9F3}"/>
                </a:ext>
              </a:extLst>
            </p:cNvPr>
            <p:cNvSpPr/>
            <p:nvPr/>
          </p:nvSpPr>
          <p:spPr>
            <a:xfrm>
              <a:off x="153146" y="2299874"/>
              <a:ext cx="2775546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653D83-BC09-69B3-D7B9-17419EF624A6}"/>
                </a:ext>
              </a:extLst>
            </p:cNvPr>
            <p:cNvSpPr txBox="1"/>
            <p:nvPr/>
          </p:nvSpPr>
          <p:spPr>
            <a:xfrm>
              <a:off x="153146" y="2299874"/>
              <a:ext cx="2775546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L" sz="1200" kern="1200" dirty="0"/>
                <a:t>The data was extracted from a 1994 database on adult income, showing data on individuals, including if their annual salary was less or more than 50k.</a:t>
              </a:r>
              <a:endParaRPr lang="en-US" sz="12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3044DE1-4B49-C4B9-B9F0-B0E2D83D8220}"/>
              </a:ext>
            </a:extLst>
          </p:cNvPr>
          <p:cNvGrpSpPr/>
          <p:nvPr/>
        </p:nvGrpSpPr>
        <p:grpSpPr>
          <a:xfrm>
            <a:off x="6162629" y="3024153"/>
            <a:ext cx="2775546" cy="720000"/>
            <a:chOff x="3414414" y="2299874"/>
            <a:chExt cx="2775546" cy="72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D8F6A9-CD3E-F3D6-9927-F55FF7C539B3}"/>
                </a:ext>
              </a:extLst>
            </p:cNvPr>
            <p:cNvSpPr/>
            <p:nvPr/>
          </p:nvSpPr>
          <p:spPr>
            <a:xfrm>
              <a:off x="3414414" y="2299874"/>
              <a:ext cx="2775546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CEA76D-2C91-5C0B-773D-882B2CE598BE}"/>
                </a:ext>
              </a:extLst>
            </p:cNvPr>
            <p:cNvSpPr txBox="1"/>
            <p:nvPr/>
          </p:nvSpPr>
          <p:spPr>
            <a:xfrm>
              <a:off x="3414414" y="2299874"/>
              <a:ext cx="2775546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L" sz="1200" kern="1200" dirty="0"/>
                <a:t>The informat</a:t>
              </a:r>
              <a:r>
                <a:rPr lang="en-US" sz="1200" kern="1200" dirty="0"/>
                <a:t>io</a:t>
              </a:r>
              <a:r>
                <a:rPr lang="en-IL" sz="1200" kern="1200" dirty="0"/>
                <a:t>n on the individuals included: age, workclass, education, marital status, hours per week and more.</a:t>
              </a:r>
              <a:endParaRPr lang="en-US" sz="12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EF8E68-1C8C-1828-F986-0A4148A0C08F}"/>
              </a:ext>
            </a:extLst>
          </p:cNvPr>
          <p:cNvGrpSpPr/>
          <p:nvPr/>
        </p:nvGrpSpPr>
        <p:grpSpPr>
          <a:xfrm>
            <a:off x="6096000" y="4497195"/>
            <a:ext cx="2840652" cy="720000"/>
            <a:chOff x="6675681" y="2299874"/>
            <a:chExt cx="2840652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C534B6-3B8B-97A9-EA27-6475A9E1C481}"/>
                </a:ext>
              </a:extLst>
            </p:cNvPr>
            <p:cNvSpPr/>
            <p:nvPr/>
          </p:nvSpPr>
          <p:spPr>
            <a:xfrm>
              <a:off x="6675681" y="2299874"/>
              <a:ext cx="2775546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6F8E2E-2711-9CDD-C336-3CCE09AE912E}"/>
                </a:ext>
              </a:extLst>
            </p:cNvPr>
            <p:cNvSpPr txBox="1"/>
            <p:nvPr/>
          </p:nvSpPr>
          <p:spPr>
            <a:xfrm>
              <a:off x="6740787" y="2299874"/>
              <a:ext cx="2775546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L" sz="1200" kern="1200" dirty="0"/>
                <a:t>We will dive into specific data in the EDA process.</a:t>
              </a:r>
              <a:endParaRPr lang="en-US" sz="1200" kern="1200" dirty="0"/>
            </a:p>
          </p:txBody>
        </p:sp>
      </p:grpSp>
      <p:sp>
        <p:nvSpPr>
          <p:cNvPr id="18" name="Rectangle 17" descr="Database">
            <a:extLst>
              <a:ext uri="{FF2B5EF4-FFF2-40B4-BE49-F238E27FC236}">
                <a16:creationId xmlns:a16="http://schemas.microsoft.com/office/drawing/2014/main" id="{9F092164-6D04-3035-BBA6-4CC4217F1BF7}"/>
              </a:ext>
            </a:extLst>
          </p:cNvPr>
          <p:cNvSpPr/>
          <p:nvPr/>
        </p:nvSpPr>
        <p:spPr>
          <a:xfrm>
            <a:off x="9551278" y="1086097"/>
            <a:ext cx="1248996" cy="124899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9" name="Rectangle 18" descr="Wedding Rings">
            <a:extLst>
              <a:ext uri="{FF2B5EF4-FFF2-40B4-BE49-F238E27FC236}">
                <a16:creationId xmlns:a16="http://schemas.microsoft.com/office/drawing/2014/main" id="{8242FD17-9EEF-A391-027B-C0C73FAD1CF2}"/>
              </a:ext>
            </a:extLst>
          </p:cNvPr>
          <p:cNvSpPr/>
          <p:nvPr/>
        </p:nvSpPr>
        <p:spPr>
          <a:xfrm>
            <a:off x="9549223" y="2575865"/>
            <a:ext cx="1248996" cy="124899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0" name="Rectangle 19" descr="Check List">
            <a:extLst>
              <a:ext uri="{FF2B5EF4-FFF2-40B4-BE49-F238E27FC236}">
                <a16:creationId xmlns:a16="http://schemas.microsoft.com/office/drawing/2014/main" id="{9A3C3725-5ABB-2B4C-F8C4-5FDC5EE4F8EB}"/>
              </a:ext>
            </a:extLst>
          </p:cNvPr>
          <p:cNvSpPr/>
          <p:nvPr/>
        </p:nvSpPr>
        <p:spPr>
          <a:xfrm>
            <a:off x="9592118" y="3968199"/>
            <a:ext cx="1248996" cy="1248996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569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809EC-DEA8-45AA-B09A-B01234EF0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0F755-BF61-36A0-C2C0-D1EE4327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Research question</a:t>
            </a:r>
          </a:p>
        </p:txBody>
      </p:sp>
      <p:sp>
        <p:nvSpPr>
          <p:cNvPr id="309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B8D4-F778-08C6-515D-D8618A31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/>
              <a:t>“How can clustering analysis be applied to population data to form meaningful groups based on employment patterns and education level?”</a:t>
            </a:r>
            <a:endParaRPr lang="en-IL" sz="2200"/>
          </a:p>
          <a:p>
            <a:pPr marL="0" indent="0" defTabSz="914400" rtl="0" eaLnBrk="1" latinLnBrk="0" hangingPunct="1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2200" kern="1200"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Visualizing High Dimensional Clusters">
            <a:extLst>
              <a:ext uri="{FF2B5EF4-FFF2-40B4-BE49-F238E27FC236}">
                <a16:creationId xmlns:a16="http://schemas.microsoft.com/office/drawing/2014/main" id="{BE5D3F36-3B70-6864-FE93-C6F29D09D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" b="283"/>
          <a:stretch>
            <a:fillRect/>
          </a:stretch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3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583FD8-7FD2-6AC1-5604-4628CE6AFF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12639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A0A8ECB-70FE-4C4E-3A3B-82D25857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73803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55F77-E698-92D2-B9A1-2494E4F16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A1A324-46A9-D5F9-5CB5-8C954A12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3CFF52-8E8B-CB1C-ABB1-1067D5FF6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7514058C-06C0-9440-2B09-AD2363EA9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293589-ABF7-8DED-9099-20DF6F27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1A674D44-BECB-8A9E-4621-C2267ACF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0BBDA-A2C3-6442-293C-4576EA43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64A7-BE73-41C7-DF3D-2881B2FBB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51595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D2D44-7B7D-3E8A-42BD-57BBBE642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urple chart with white text&#10;&#10;AI-generated content may be incorrect.">
            <a:extLst>
              <a:ext uri="{FF2B5EF4-FFF2-40B4-BE49-F238E27FC236}">
                <a16:creationId xmlns:a16="http://schemas.microsoft.com/office/drawing/2014/main" id="{47A7E02C-0BF8-C239-5503-925EA121F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" y="1293880"/>
            <a:ext cx="6789508" cy="419252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245B1-2977-129A-E193-B68C127E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4300" y="1831674"/>
            <a:ext cx="4849301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In our Data we have 48842 entries.</a:t>
            </a:r>
          </a:p>
          <a:p>
            <a:r>
              <a:rPr lang="en-US" sz="1600" dirty="0"/>
              <a:t>We started off by seeing what null values we have.</a:t>
            </a:r>
          </a:p>
          <a:p>
            <a:r>
              <a:rPr lang="en-US" sz="1600" dirty="0"/>
              <a:t>We could see null values in 3 columns :</a:t>
            </a:r>
          </a:p>
          <a:p>
            <a:pPr lvl="1"/>
            <a:r>
              <a:rPr lang="en-US" sz="1200" dirty="0" err="1"/>
              <a:t>Workclass</a:t>
            </a:r>
            <a:r>
              <a:rPr lang="en-US" sz="1200" dirty="0"/>
              <a:t> –</a:t>
            </a:r>
            <a:r>
              <a:rPr lang="en-US" sz="105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IL" sz="1200" dirty="0"/>
              <a:t>963 (~ 1.97%)</a:t>
            </a:r>
          </a:p>
          <a:p>
            <a:pPr lvl="1"/>
            <a:r>
              <a:rPr lang="en-IL" sz="1200" dirty="0"/>
              <a:t>Occupation – 966 (~ 1.97%)</a:t>
            </a:r>
          </a:p>
          <a:p>
            <a:pPr lvl="1"/>
            <a:r>
              <a:rPr lang="en-IL" sz="1200" dirty="0"/>
              <a:t>Native Country – 274 (~ 0.56%)</a:t>
            </a:r>
            <a:r>
              <a:rPr lang="en-US" sz="1200" dirty="0"/>
              <a:t> </a:t>
            </a:r>
          </a:p>
          <a:p>
            <a:r>
              <a:rPr lang="en-US" sz="1600" dirty="0"/>
              <a:t>We decided to replace those values with ‘missing’ so we could still work on that data , and maybe later infer meaningful insights from the ‘missing’ bucket.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E49CA-E7DF-4CCC-90BB-B40C3A4B8C05}"/>
              </a:ext>
            </a:extLst>
          </p:cNvPr>
          <p:cNvSpPr txBox="1"/>
          <p:nvPr/>
        </p:nvSpPr>
        <p:spPr>
          <a:xfrm>
            <a:off x="4762031" y="628537"/>
            <a:ext cx="2667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56846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3ABCB-0787-54C9-C985-BE7381D36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1D538BD-7E1E-3229-8B08-0F7B72CDD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D51D35C8-AFC7-3F6E-71AB-BE44AE1C5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AD6BCD-06EF-31CA-B9FA-D3B366F31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70EBE-F9BD-CAB6-FE1A-5C12581F1A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857" y="1297159"/>
            <a:ext cx="6789508" cy="418596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42CD0-D91B-2148-87C0-6E7B4EFA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4032" y="2825804"/>
            <a:ext cx="4849301" cy="5643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After doing so, we have no null values.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BE7B5-DDC5-40DE-AE54-A1E89FBABCEB}"/>
              </a:ext>
            </a:extLst>
          </p:cNvPr>
          <p:cNvSpPr txBox="1"/>
          <p:nvPr/>
        </p:nvSpPr>
        <p:spPr>
          <a:xfrm>
            <a:off x="4762031" y="628537"/>
            <a:ext cx="2667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1802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454B8-1CAA-5F72-66C9-4581A4F5F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F9C561-CF03-A102-C2DB-52DD8F875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2D275D87-4A03-24CA-BAD3-02B1B3941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D6DDD67-5EF4-2F6E-FBA5-146267726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4AF699-7EAC-657C-5FAC-5462CAAB1ADD}"/>
              </a:ext>
            </a:extLst>
          </p:cNvPr>
          <p:cNvSpPr txBox="1"/>
          <p:nvPr/>
        </p:nvSpPr>
        <p:spPr>
          <a:xfrm>
            <a:off x="1928917" y="660739"/>
            <a:ext cx="6566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We saw that </a:t>
            </a:r>
            <a:r>
              <a:rPr lang="en-US" dirty="0"/>
              <a:t>the column "</a:t>
            </a:r>
            <a:r>
              <a:rPr lang="en-US" dirty="0" err="1"/>
              <a:t>fnlwgt</a:t>
            </a:r>
            <a:r>
              <a:rPr lang="en-US" dirty="0"/>
              <a:t>" looks odd - it has 28k unique value, and after further investigating of it, we decided to drop this column, as we cannot attain meaningful insights from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78B458-98D7-662D-6DEE-B843C53C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442" y="1972658"/>
            <a:ext cx="6983021" cy="435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5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5BD01-F5BE-958A-16E5-FBEB630F3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07F84ED-1608-E575-8CA9-35C631A0D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3F2576F9-C6C8-9537-BCE1-490E3AC8B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7A1AFBD-CACF-6CA1-3DC5-D760CE1C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BE7C6-6DA1-BDCB-9DDF-721ADF356716}"/>
              </a:ext>
            </a:extLst>
          </p:cNvPr>
          <p:cNvSpPr txBox="1"/>
          <p:nvPr/>
        </p:nvSpPr>
        <p:spPr>
          <a:xfrm>
            <a:off x="1928917" y="660739"/>
            <a:ext cx="6566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went to further check the Data for weird values, Most of which were ‘?’.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didn’t found anomalies like negative age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2B4E5A-5452-2F2C-6467-32134818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26" y="1861068"/>
            <a:ext cx="7492272" cy="368704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D9237EE-87BB-9A65-C80B-22DBBEC738D8}"/>
              </a:ext>
            </a:extLst>
          </p:cNvPr>
          <p:cNvSpPr/>
          <p:nvPr/>
        </p:nvSpPr>
        <p:spPr>
          <a:xfrm>
            <a:off x="4309375" y="3768820"/>
            <a:ext cx="252000" cy="254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0ECCC9AE-8242-3D93-B87F-4DAD02352742}"/>
              </a:ext>
            </a:extLst>
          </p:cNvPr>
          <p:cNvCxnSpPr>
            <a:cxnSpLocks/>
          </p:cNvCxnSpPr>
          <p:nvPr/>
        </p:nvCxnSpPr>
        <p:spPr>
          <a:xfrm flipV="1">
            <a:off x="2637440" y="3896082"/>
            <a:ext cx="1671935" cy="95311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B399B6-3AEE-8C47-3408-3EC8E45988B4}"/>
              </a:ext>
            </a:extLst>
          </p:cNvPr>
          <p:cNvSpPr txBox="1"/>
          <p:nvPr/>
        </p:nvSpPr>
        <p:spPr>
          <a:xfrm>
            <a:off x="194464" y="4695305"/>
            <a:ext cx="244297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L" sz="1400" dirty="0"/>
              <a:t>Imputing ‘?’ values as ‘missing’</a:t>
            </a:r>
          </a:p>
        </p:txBody>
      </p:sp>
    </p:spTree>
    <p:extLst>
      <p:ext uri="{BB962C8B-B14F-4D97-AF65-F5344CB8AC3E}">
        <p14:creationId xmlns:p14="http://schemas.microsoft.com/office/powerpoint/2010/main" val="72307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9361</TotalTime>
  <Words>588</Words>
  <Application>Microsoft Macintosh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Franklin Gothic Book</vt:lpstr>
      <vt:lpstr>Menlo</vt:lpstr>
      <vt:lpstr>Office 2013 - 2022 Theme</vt:lpstr>
      <vt:lpstr>Experience project in data science</vt:lpstr>
      <vt:lpstr>About the Data</vt:lpstr>
      <vt:lpstr>Research question</vt:lpstr>
      <vt:lpstr>Workflow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Lavie Ohad</dc:creator>
  <cp:lastModifiedBy>Ronen Hristoforov</cp:lastModifiedBy>
  <cp:revision>7</cp:revision>
  <dcterms:created xsi:type="dcterms:W3CDTF">2025-06-22T08:52:51Z</dcterms:created>
  <dcterms:modified xsi:type="dcterms:W3CDTF">2025-06-28T20:55:32Z</dcterms:modified>
</cp:coreProperties>
</file>