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8" r:id="rId2"/>
    <p:sldId id="259" r:id="rId3"/>
    <p:sldId id="260" r:id="rId4"/>
    <p:sldId id="262" r:id="rId5"/>
    <p:sldId id="263" r:id="rId6"/>
    <p:sldId id="265" r:id="rId7"/>
    <p:sldId id="267" r:id="rId8"/>
    <p:sldId id="266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/>
    <p:restoredTop sz="94802"/>
  </p:normalViewPr>
  <p:slideViewPr>
    <p:cSldViewPr snapToGrid="0">
      <p:cViewPr varScale="1">
        <p:scale>
          <a:sx n="135" d="100"/>
          <a:sy n="135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DEF66-7777-4983-983C-97F461FF6B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2E8D82E-99E5-411B-AB27-C379B70DA1D8}">
      <dgm:prSet/>
      <dgm:spPr/>
      <dgm:t>
        <a:bodyPr/>
        <a:lstStyle/>
        <a:p>
          <a:r>
            <a:rPr lang="en-IL"/>
            <a:t>The data was extracted from a 1994 database on adult income, showing data on individuals, including if their annual salary was less or more than 50k.</a:t>
          </a:r>
          <a:endParaRPr lang="en-US"/>
        </a:p>
      </dgm:t>
    </dgm:pt>
    <dgm:pt modelId="{1C315AA6-31AB-4449-9AAC-914C0E9C4D09}" type="parTrans" cxnId="{C4F068FA-0B84-4BA5-9B86-297382F9DC7A}">
      <dgm:prSet/>
      <dgm:spPr/>
      <dgm:t>
        <a:bodyPr/>
        <a:lstStyle/>
        <a:p>
          <a:endParaRPr lang="en-US"/>
        </a:p>
      </dgm:t>
    </dgm:pt>
    <dgm:pt modelId="{4EEEAC35-2D37-4BD8-BCBE-5F0F2C7940A6}" type="sibTrans" cxnId="{C4F068FA-0B84-4BA5-9B86-297382F9DC7A}">
      <dgm:prSet/>
      <dgm:spPr/>
      <dgm:t>
        <a:bodyPr/>
        <a:lstStyle/>
        <a:p>
          <a:endParaRPr lang="en-US"/>
        </a:p>
      </dgm:t>
    </dgm:pt>
    <dgm:pt modelId="{D1657231-56C3-4B5C-83FF-738B56DA0DB6}">
      <dgm:prSet/>
      <dgm:spPr/>
      <dgm:t>
        <a:bodyPr/>
        <a:lstStyle/>
        <a:p>
          <a:r>
            <a:rPr lang="en-IL"/>
            <a:t>The informat</a:t>
          </a:r>
          <a:r>
            <a:rPr lang="en-US"/>
            <a:t>io</a:t>
          </a:r>
          <a:r>
            <a:rPr lang="en-IL"/>
            <a:t>n on the individuals included: age, workclass, education, marital status, hours per week and more.</a:t>
          </a:r>
          <a:endParaRPr lang="en-US"/>
        </a:p>
      </dgm:t>
    </dgm:pt>
    <dgm:pt modelId="{F7CE2BF8-A138-4C19-83D1-10EEAA6BF237}" type="parTrans" cxnId="{C95947C2-646B-4309-890A-4B937E916B40}">
      <dgm:prSet/>
      <dgm:spPr/>
      <dgm:t>
        <a:bodyPr/>
        <a:lstStyle/>
        <a:p>
          <a:endParaRPr lang="en-US"/>
        </a:p>
      </dgm:t>
    </dgm:pt>
    <dgm:pt modelId="{4588A313-ABDC-4F04-88BA-8883E328F62F}" type="sibTrans" cxnId="{C95947C2-646B-4309-890A-4B937E916B40}">
      <dgm:prSet/>
      <dgm:spPr/>
      <dgm:t>
        <a:bodyPr/>
        <a:lstStyle/>
        <a:p>
          <a:endParaRPr lang="en-US"/>
        </a:p>
      </dgm:t>
    </dgm:pt>
    <dgm:pt modelId="{D733BC27-5158-466A-AE99-5F4E25810163}">
      <dgm:prSet/>
      <dgm:spPr/>
      <dgm:t>
        <a:bodyPr/>
        <a:lstStyle/>
        <a:p>
          <a:r>
            <a:rPr lang="en-IL"/>
            <a:t>We will dive into specific data in the EDA process.</a:t>
          </a:r>
          <a:endParaRPr lang="en-US"/>
        </a:p>
      </dgm:t>
    </dgm:pt>
    <dgm:pt modelId="{7094EABA-845C-419D-BF89-2D22E46B5717}" type="parTrans" cxnId="{09B98B56-3DE6-4115-B05F-85A9F8D963C6}">
      <dgm:prSet/>
      <dgm:spPr/>
      <dgm:t>
        <a:bodyPr/>
        <a:lstStyle/>
        <a:p>
          <a:endParaRPr lang="en-US"/>
        </a:p>
      </dgm:t>
    </dgm:pt>
    <dgm:pt modelId="{D82F237A-6675-4236-9395-0F3EBE79EE71}" type="sibTrans" cxnId="{09B98B56-3DE6-4115-B05F-85A9F8D963C6}">
      <dgm:prSet/>
      <dgm:spPr/>
      <dgm:t>
        <a:bodyPr/>
        <a:lstStyle/>
        <a:p>
          <a:endParaRPr lang="en-US"/>
        </a:p>
      </dgm:t>
    </dgm:pt>
    <dgm:pt modelId="{DDB462A2-CC83-49A2-A472-6B3808E99C40}" type="pres">
      <dgm:prSet presAssocID="{B6DDEF66-7777-4983-983C-97F461FF6BB9}" presName="root" presStyleCnt="0">
        <dgm:presLayoutVars>
          <dgm:dir/>
          <dgm:resizeHandles val="exact"/>
        </dgm:presLayoutVars>
      </dgm:prSet>
      <dgm:spPr/>
    </dgm:pt>
    <dgm:pt modelId="{B640C86E-F5A8-4345-BB4B-6CEF36D97489}" type="pres">
      <dgm:prSet presAssocID="{32E8D82E-99E5-411B-AB27-C379B70DA1D8}" presName="compNode" presStyleCnt="0"/>
      <dgm:spPr/>
    </dgm:pt>
    <dgm:pt modelId="{ABBC5738-ACB1-4C96-9067-7A8AC1F2B64B}" type="pres">
      <dgm:prSet presAssocID="{32E8D82E-99E5-411B-AB27-C379B70DA1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27583B6-C79E-4729-A527-6E08CB7699E0}" type="pres">
      <dgm:prSet presAssocID="{32E8D82E-99E5-411B-AB27-C379B70DA1D8}" presName="spaceRect" presStyleCnt="0"/>
      <dgm:spPr/>
    </dgm:pt>
    <dgm:pt modelId="{E5BF9413-F393-4987-983B-9EA4AE17D903}" type="pres">
      <dgm:prSet presAssocID="{32E8D82E-99E5-411B-AB27-C379B70DA1D8}" presName="textRect" presStyleLbl="revTx" presStyleIdx="0" presStyleCnt="3">
        <dgm:presLayoutVars>
          <dgm:chMax val="1"/>
          <dgm:chPref val="1"/>
        </dgm:presLayoutVars>
      </dgm:prSet>
      <dgm:spPr/>
    </dgm:pt>
    <dgm:pt modelId="{5E5DB65B-482E-4C66-B5AD-D42E87F1DD9F}" type="pres">
      <dgm:prSet presAssocID="{4EEEAC35-2D37-4BD8-BCBE-5F0F2C7940A6}" presName="sibTrans" presStyleCnt="0"/>
      <dgm:spPr/>
    </dgm:pt>
    <dgm:pt modelId="{6790BF30-40B1-4756-95F9-D1FB2B3589C5}" type="pres">
      <dgm:prSet presAssocID="{D1657231-56C3-4B5C-83FF-738B56DA0DB6}" presName="compNode" presStyleCnt="0"/>
      <dgm:spPr/>
    </dgm:pt>
    <dgm:pt modelId="{4DE4C1F0-F00F-4ECE-B3F4-CE537751EF67}" type="pres">
      <dgm:prSet presAssocID="{D1657231-56C3-4B5C-83FF-738B56DA0D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Rings"/>
        </a:ext>
      </dgm:extLst>
    </dgm:pt>
    <dgm:pt modelId="{CD741E8A-8BBE-4E6E-8843-3AD5ABF505A5}" type="pres">
      <dgm:prSet presAssocID="{D1657231-56C3-4B5C-83FF-738B56DA0DB6}" presName="spaceRect" presStyleCnt="0"/>
      <dgm:spPr/>
    </dgm:pt>
    <dgm:pt modelId="{3078882D-C05D-42F0-B46F-45DF84D6AF06}" type="pres">
      <dgm:prSet presAssocID="{D1657231-56C3-4B5C-83FF-738B56DA0DB6}" presName="textRect" presStyleLbl="revTx" presStyleIdx="1" presStyleCnt="3">
        <dgm:presLayoutVars>
          <dgm:chMax val="1"/>
          <dgm:chPref val="1"/>
        </dgm:presLayoutVars>
      </dgm:prSet>
      <dgm:spPr/>
    </dgm:pt>
    <dgm:pt modelId="{FDC10271-FE6C-40AE-8573-B72399D7B512}" type="pres">
      <dgm:prSet presAssocID="{4588A313-ABDC-4F04-88BA-8883E328F62F}" presName="sibTrans" presStyleCnt="0"/>
      <dgm:spPr/>
    </dgm:pt>
    <dgm:pt modelId="{69456A23-169D-4440-A1FA-50F39D7F02F4}" type="pres">
      <dgm:prSet presAssocID="{D733BC27-5158-466A-AE99-5F4E25810163}" presName="compNode" presStyleCnt="0"/>
      <dgm:spPr/>
    </dgm:pt>
    <dgm:pt modelId="{0DC6538E-224C-4F89-9D9A-1A889B71F172}" type="pres">
      <dgm:prSet presAssocID="{D733BC27-5158-466A-AE99-5F4E258101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7965E49-DC1F-46D1-8904-FFAD8FD73A8C}" type="pres">
      <dgm:prSet presAssocID="{D733BC27-5158-466A-AE99-5F4E25810163}" presName="spaceRect" presStyleCnt="0"/>
      <dgm:spPr/>
    </dgm:pt>
    <dgm:pt modelId="{A8201F7B-46D7-4BA8-98C7-9E0C2ECC2A8F}" type="pres">
      <dgm:prSet presAssocID="{D733BC27-5158-466A-AE99-5F4E258101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B98B56-3DE6-4115-B05F-85A9F8D963C6}" srcId="{B6DDEF66-7777-4983-983C-97F461FF6BB9}" destId="{D733BC27-5158-466A-AE99-5F4E25810163}" srcOrd="2" destOrd="0" parTransId="{7094EABA-845C-419D-BF89-2D22E46B5717}" sibTransId="{D82F237A-6675-4236-9395-0F3EBE79EE71}"/>
    <dgm:cxn modelId="{E35F3A72-F9D0-4985-B054-EB13E3525790}" type="presOf" srcId="{B6DDEF66-7777-4983-983C-97F461FF6BB9}" destId="{DDB462A2-CC83-49A2-A472-6B3808E99C40}" srcOrd="0" destOrd="0" presId="urn:microsoft.com/office/officeart/2018/2/layout/IconLabelList"/>
    <dgm:cxn modelId="{814C59A6-64EF-480B-90A8-E4BE776C969A}" type="presOf" srcId="{D1657231-56C3-4B5C-83FF-738B56DA0DB6}" destId="{3078882D-C05D-42F0-B46F-45DF84D6AF06}" srcOrd="0" destOrd="0" presId="urn:microsoft.com/office/officeart/2018/2/layout/IconLabelList"/>
    <dgm:cxn modelId="{C95947C2-646B-4309-890A-4B937E916B40}" srcId="{B6DDEF66-7777-4983-983C-97F461FF6BB9}" destId="{D1657231-56C3-4B5C-83FF-738B56DA0DB6}" srcOrd="1" destOrd="0" parTransId="{F7CE2BF8-A138-4C19-83D1-10EEAA6BF237}" sibTransId="{4588A313-ABDC-4F04-88BA-8883E328F62F}"/>
    <dgm:cxn modelId="{681CA0CB-7D19-4323-B13F-267281618286}" type="presOf" srcId="{D733BC27-5158-466A-AE99-5F4E25810163}" destId="{A8201F7B-46D7-4BA8-98C7-9E0C2ECC2A8F}" srcOrd="0" destOrd="0" presId="urn:microsoft.com/office/officeart/2018/2/layout/IconLabelList"/>
    <dgm:cxn modelId="{815BA0EA-28C9-4B6C-A75D-985BB05A9455}" type="presOf" srcId="{32E8D82E-99E5-411B-AB27-C379B70DA1D8}" destId="{E5BF9413-F393-4987-983B-9EA4AE17D903}" srcOrd="0" destOrd="0" presId="urn:microsoft.com/office/officeart/2018/2/layout/IconLabelList"/>
    <dgm:cxn modelId="{C4F068FA-0B84-4BA5-9B86-297382F9DC7A}" srcId="{B6DDEF66-7777-4983-983C-97F461FF6BB9}" destId="{32E8D82E-99E5-411B-AB27-C379B70DA1D8}" srcOrd="0" destOrd="0" parTransId="{1C315AA6-31AB-4449-9AAC-914C0E9C4D09}" sibTransId="{4EEEAC35-2D37-4BD8-BCBE-5F0F2C7940A6}"/>
    <dgm:cxn modelId="{8CAA454C-E994-41FC-AA54-5886359B2747}" type="presParOf" srcId="{DDB462A2-CC83-49A2-A472-6B3808E99C40}" destId="{B640C86E-F5A8-4345-BB4B-6CEF36D97489}" srcOrd="0" destOrd="0" presId="urn:microsoft.com/office/officeart/2018/2/layout/IconLabelList"/>
    <dgm:cxn modelId="{7631CF50-923D-4017-9B7D-2DA4007A6C2C}" type="presParOf" srcId="{B640C86E-F5A8-4345-BB4B-6CEF36D97489}" destId="{ABBC5738-ACB1-4C96-9067-7A8AC1F2B64B}" srcOrd="0" destOrd="0" presId="urn:microsoft.com/office/officeart/2018/2/layout/IconLabelList"/>
    <dgm:cxn modelId="{99DE274E-93C2-48DA-A005-69EF9304EF3E}" type="presParOf" srcId="{B640C86E-F5A8-4345-BB4B-6CEF36D97489}" destId="{C27583B6-C79E-4729-A527-6E08CB7699E0}" srcOrd="1" destOrd="0" presId="urn:microsoft.com/office/officeart/2018/2/layout/IconLabelList"/>
    <dgm:cxn modelId="{906AC189-551D-4FA3-9585-FB8BA2B69C74}" type="presParOf" srcId="{B640C86E-F5A8-4345-BB4B-6CEF36D97489}" destId="{E5BF9413-F393-4987-983B-9EA4AE17D903}" srcOrd="2" destOrd="0" presId="urn:microsoft.com/office/officeart/2018/2/layout/IconLabelList"/>
    <dgm:cxn modelId="{402FB5CB-AF95-4144-81E9-1F947DCB2B18}" type="presParOf" srcId="{DDB462A2-CC83-49A2-A472-6B3808E99C40}" destId="{5E5DB65B-482E-4C66-B5AD-D42E87F1DD9F}" srcOrd="1" destOrd="0" presId="urn:microsoft.com/office/officeart/2018/2/layout/IconLabelList"/>
    <dgm:cxn modelId="{AE8F7E28-C627-4C1D-928C-29CC75404027}" type="presParOf" srcId="{DDB462A2-CC83-49A2-A472-6B3808E99C40}" destId="{6790BF30-40B1-4756-95F9-D1FB2B3589C5}" srcOrd="2" destOrd="0" presId="urn:microsoft.com/office/officeart/2018/2/layout/IconLabelList"/>
    <dgm:cxn modelId="{3CC12D4A-805C-4E9B-A588-AF56DE4D6E2E}" type="presParOf" srcId="{6790BF30-40B1-4756-95F9-D1FB2B3589C5}" destId="{4DE4C1F0-F00F-4ECE-B3F4-CE537751EF67}" srcOrd="0" destOrd="0" presId="urn:microsoft.com/office/officeart/2018/2/layout/IconLabelList"/>
    <dgm:cxn modelId="{D04584BE-CE4B-48BF-A3D9-F6DA9FBB1F1A}" type="presParOf" srcId="{6790BF30-40B1-4756-95F9-D1FB2B3589C5}" destId="{CD741E8A-8BBE-4E6E-8843-3AD5ABF505A5}" srcOrd="1" destOrd="0" presId="urn:microsoft.com/office/officeart/2018/2/layout/IconLabelList"/>
    <dgm:cxn modelId="{EC6803A9-27E2-469D-8FC1-8FD956198139}" type="presParOf" srcId="{6790BF30-40B1-4756-95F9-D1FB2B3589C5}" destId="{3078882D-C05D-42F0-B46F-45DF84D6AF06}" srcOrd="2" destOrd="0" presId="urn:microsoft.com/office/officeart/2018/2/layout/IconLabelList"/>
    <dgm:cxn modelId="{14A79D73-A4BC-475A-AA07-EA0E3CED8D79}" type="presParOf" srcId="{DDB462A2-CC83-49A2-A472-6B3808E99C40}" destId="{FDC10271-FE6C-40AE-8573-B72399D7B512}" srcOrd="3" destOrd="0" presId="urn:microsoft.com/office/officeart/2018/2/layout/IconLabelList"/>
    <dgm:cxn modelId="{AAF3286E-8173-439B-B721-525A3B9B0CFB}" type="presParOf" srcId="{DDB462A2-CC83-49A2-A472-6B3808E99C40}" destId="{69456A23-169D-4440-A1FA-50F39D7F02F4}" srcOrd="4" destOrd="0" presId="urn:microsoft.com/office/officeart/2018/2/layout/IconLabelList"/>
    <dgm:cxn modelId="{DBB313BC-0E31-4A60-927C-382C32C27F2E}" type="presParOf" srcId="{69456A23-169D-4440-A1FA-50F39D7F02F4}" destId="{0DC6538E-224C-4F89-9D9A-1A889B71F172}" srcOrd="0" destOrd="0" presId="urn:microsoft.com/office/officeart/2018/2/layout/IconLabelList"/>
    <dgm:cxn modelId="{8AE3F32A-D01B-4DEC-9B19-C6D7E69851F0}" type="presParOf" srcId="{69456A23-169D-4440-A1FA-50F39D7F02F4}" destId="{67965E49-DC1F-46D1-8904-FFAD8FD73A8C}" srcOrd="1" destOrd="0" presId="urn:microsoft.com/office/officeart/2018/2/layout/IconLabelList"/>
    <dgm:cxn modelId="{9B964A73-3A55-4C7B-8899-23A40B04AD98}" type="presParOf" srcId="{69456A23-169D-4440-A1FA-50F39D7F02F4}" destId="{A8201F7B-46D7-4BA8-98C7-9E0C2ECC2A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C5738-ACB1-4C96-9067-7A8AC1F2B64B}">
      <dsp:nvSpPr>
        <dsp:cNvPr id="0" name=""/>
        <dsp:cNvSpPr/>
      </dsp:nvSpPr>
      <dsp:spPr>
        <a:xfrm>
          <a:off x="916421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F9413-F393-4987-983B-9EA4AE17D903}">
      <dsp:nvSpPr>
        <dsp:cNvPr id="0" name=""/>
        <dsp:cNvSpPr/>
      </dsp:nvSpPr>
      <dsp:spPr>
        <a:xfrm>
          <a:off x="153146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kern="1200"/>
            <a:t>The data was extracted from a 1994 database on adult income, showing data on individuals, including if their annual salary was less or more than 50k.</a:t>
          </a:r>
          <a:endParaRPr lang="en-US" sz="1200" kern="1200"/>
        </a:p>
      </dsp:txBody>
      <dsp:txXfrm>
        <a:off x="153146" y="2299874"/>
        <a:ext cx="2775546" cy="720000"/>
      </dsp:txXfrm>
    </dsp:sp>
    <dsp:sp modelId="{4DE4C1F0-F00F-4ECE-B3F4-CE537751EF67}">
      <dsp:nvSpPr>
        <dsp:cNvPr id="0" name=""/>
        <dsp:cNvSpPr/>
      </dsp:nvSpPr>
      <dsp:spPr>
        <a:xfrm>
          <a:off x="4177689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8882D-C05D-42F0-B46F-45DF84D6AF06}">
      <dsp:nvSpPr>
        <dsp:cNvPr id="0" name=""/>
        <dsp:cNvSpPr/>
      </dsp:nvSpPr>
      <dsp:spPr>
        <a:xfrm>
          <a:off x="3414414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kern="1200"/>
            <a:t>The informat</a:t>
          </a:r>
          <a:r>
            <a:rPr lang="en-US" sz="1200" kern="1200"/>
            <a:t>io</a:t>
          </a:r>
          <a:r>
            <a:rPr lang="en-IL" sz="1200" kern="1200"/>
            <a:t>n on the individuals included: age, workclass, education, marital status, hours per week and more.</a:t>
          </a:r>
          <a:endParaRPr lang="en-US" sz="1200" kern="1200"/>
        </a:p>
      </dsp:txBody>
      <dsp:txXfrm>
        <a:off x="3414414" y="2299874"/>
        <a:ext cx="2775546" cy="720000"/>
      </dsp:txXfrm>
    </dsp:sp>
    <dsp:sp modelId="{0DC6538E-224C-4F89-9D9A-1A889B71F172}">
      <dsp:nvSpPr>
        <dsp:cNvPr id="0" name=""/>
        <dsp:cNvSpPr/>
      </dsp:nvSpPr>
      <dsp:spPr>
        <a:xfrm>
          <a:off x="7438957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01F7B-46D7-4BA8-98C7-9E0C2ECC2A8F}">
      <dsp:nvSpPr>
        <dsp:cNvPr id="0" name=""/>
        <dsp:cNvSpPr/>
      </dsp:nvSpPr>
      <dsp:spPr>
        <a:xfrm>
          <a:off x="6675681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200" kern="1200"/>
            <a:t>We will dive into specific data in the EDA process.</a:t>
          </a:r>
          <a:endParaRPr lang="en-US" sz="1200" kern="1200"/>
        </a:p>
      </dsp:txBody>
      <dsp:txXfrm>
        <a:off x="6675681" y="2299874"/>
        <a:ext cx="277554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rapis.org/category/emergency-manage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30BB-5FFC-0F46-4AEA-74B0227D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Experience project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762B-D3D0-3F2F-F6D1-A4CE6D11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Ohad Lavie – 209805787</a:t>
            </a:r>
          </a:p>
          <a:p>
            <a:r>
              <a:rPr lang="en-US" dirty="0"/>
              <a:t>Ronen </a:t>
            </a:r>
            <a:r>
              <a:rPr lang="en-US" dirty="0" err="1"/>
              <a:t>Hristoforov</a:t>
            </a:r>
            <a:r>
              <a:rPr lang="en-US" dirty="0"/>
              <a:t> – 318639028</a:t>
            </a:r>
            <a:endParaRPr lang="he-IL" dirty="0"/>
          </a:p>
          <a:p>
            <a:pPr marL="0" indent="0">
              <a:buNone/>
            </a:pPr>
            <a:r>
              <a:rPr lang="en-US" dirty="0"/>
              <a:t>Dataset:  Adult Income Census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8410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07464-FCE7-0EE7-BE93-E3F58742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A50EE-B6ED-3DB1-13AD-6AE19D86A7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111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F32BA-9BF2-CB6E-18A0-2F983897F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IL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E3DA9-8C0E-1A5E-4252-1948D17BA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pPr marL="0" indent="0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Franklin Gothic Book" panose="020B0503020102020204" pitchFamily="34" charset="0"/>
              <a:buNone/>
            </a:pPr>
            <a:endParaRPr lang="en-I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7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0636-27DF-2E1D-34A8-CE75B94B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About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CF10B2-9D10-37E4-C0CF-CC6A808F4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40236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69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FA6-D57C-7DE7-F1DD-10367221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IL" dirty="0"/>
              <a:t>R</a:t>
            </a:r>
            <a:r>
              <a:rPr lang="en-US" dirty="0"/>
              <a:t>e</a:t>
            </a:r>
            <a:r>
              <a:rPr lang="en-IL" dirty="0"/>
              <a:t>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BFA1-5067-D6F9-A6FB-E2121BE8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“How can clustering analysis be applied to population data to form meaningful groups based on employment patterns and education level?”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7A63E-A8F2-5B88-065A-6C49BB7A5E7C}"/>
              </a:ext>
            </a:extLst>
          </p:cNvPr>
          <p:cNvSpPr/>
          <p:nvPr/>
        </p:nvSpPr>
        <p:spPr>
          <a:xfrm>
            <a:off x="7122441" y="1600199"/>
            <a:ext cx="1734821" cy="1248996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92975"/>
              <a:satOff val="11185"/>
              <a:lumOff val="1196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598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6CB9-BA15-B584-D329-CB6ECD81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375518-B0FF-8601-1F9B-CA3C549A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103" y="1450898"/>
            <a:ext cx="8654522" cy="8446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/>
              <a:t>Workflow</a:t>
            </a:r>
            <a:br>
              <a:rPr lang="en-US" dirty="0"/>
            </a:br>
            <a:endParaRPr lang="en-US" dirty="0"/>
          </a:p>
        </p:txBody>
      </p:sp>
      <p:sp>
        <p:nvSpPr>
          <p:cNvPr id="55" name="Alternate Process 54">
            <a:extLst>
              <a:ext uri="{FF2B5EF4-FFF2-40B4-BE49-F238E27FC236}">
                <a16:creationId xmlns:a16="http://schemas.microsoft.com/office/drawing/2014/main" id="{983340B0-3DF2-A2FB-EC48-AA1317780B32}"/>
              </a:ext>
            </a:extLst>
          </p:cNvPr>
          <p:cNvSpPr/>
          <p:nvPr/>
        </p:nvSpPr>
        <p:spPr>
          <a:xfrm>
            <a:off x="190500" y="3132262"/>
            <a:ext cx="1460500" cy="88093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59" name="Alternate Process 58">
            <a:extLst>
              <a:ext uri="{FF2B5EF4-FFF2-40B4-BE49-F238E27FC236}">
                <a16:creationId xmlns:a16="http://schemas.microsoft.com/office/drawing/2014/main" id="{3C40F094-C052-103D-22A1-340DB893BE52}"/>
              </a:ext>
            </a:extLst>
          </p:cNvPr>
          <p:cNvSpPr/>
          <p:nvPr/>
        </p:nvSpPr>
        <p:spPr>
          <a:xfrm>
            <a:off x="2233788" y="3132262"/>
            <a:ext cx="1460500" cy="88093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EDA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DB51CB-CEE6-6E97-F7EF-E0F757EA1FFC}"/>
              </a:ext>
            </a:extLst>
          </p:cNvPr>
          <p:cNvCxnSpPr>
            <a:cxnSpLocks/>
          </p:cNvCxnSpPr>
          <p:nvPr/>
        </p:nvCxnSpPr>
        <p:spPr>
          <a:xfrm>
            <a:off x="5737576" y="3576753"/>
            <a:ext cx="58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C9DD1FF1-5DB4-9663-35EB-356E23EB75FE}"/>
              </a:ext>
            </a:extLst>
          </p:cNvPr>
          <p:cNvSpPr/>
          <p:nvPr/>
        </p:nvSpPr>
        <p:spPr>
          <a:xfrm>
            <a:off x="4277076" y="3132262"/>
            <a:ext cx="1460500" cy="88093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416DABB6-6B74-3A04-0162-8B0A8BEC0570}"/>
              </a:ext>
            </a:extLst>
          </p:cNvPr>
          <p:cNvSpPr/>
          <p:nvPr/>
        </p:nvSpPr>
        <p:spPr>
          <a:xfrm>
            <a:off x="6320364" y="3132262"/>
            <a:ext cx="1460500" cy="88093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IL" dirty="0">
                <a:solidFill>
                  <a:schemeClr val="tx1"/>
                </a:solidFill>
              </a:rPr>
              <a:t>Engineering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4FDB9B-B0C7-FC56-A179-9FF1093B7B74}"/>
              </a:ext>
            </a:extLst>
          </p:cNvPr>
          <p:cNvCxnSpPr>
            <a:cxnSpLocks/>
          </p:cNvCxnSpPr>
          <p:nvPr/>
        </p:nvCxnSpPr>
        <p:spPr>
          <a:xfrm>
            <a:off x="3694288" y="3572728"/>
            <a:ext cx="58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31DDE7-A8FC-3B36-BC10-6F531FC0E10C}"/>
              </a:ext>
            </a:extLst>
          </p:cNvPr>
          <p:cNvCxnSpPr>
            <a:cxnSpLocks/>
          </p:cNvCxnSpPr>
          <p:nvPr/>
        </p:nvCxnSpPr>
        <p:spPr>
          <a:xfrm>
            <a:off x="1651000" y="3580775"/>
            <a:ext cx="58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6385D9-0F33-9AB4-DCAC-F611B0CF990F}"/>
              </a:ext>
            </a:extLst>
          </p:cNvPr>
          <p:cNvCxnSpPr>
            <a:cxnSpLocks/>
          </p:cNvCxnSpPr>
          <p:nvPr/>
        </p:nvCxnSpPr>
        <p:spPr>
          <a:xfrm>
            <a:off x="7780864" y="3580775"/>
            <a:ext cx="58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A033BFD4-F031-E41F-75BF-9D785C03364F}"/>
              </a:ext>
            </a:extLst>
          </p:cNvPr>
          <p:cNvSpPr/>
          <p:nvPr/>
        </p:nvSpPr>
        <p:spPr>
          <a:xfrm>
            <a:off x="8363652" y="3140306"/>
            <a:ext cx="1460500" cy="88093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Clustering Algorithms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FBDAAC-54EA-7ABE-2426-52A9FA5C9BA4}"/>
              </a:ext>
            </a:extLst>
          </p:cNvPr>
          <p:cNvCxnSpPr>
            <a:cxnSpLocks/>
          </p:cNvCxnSpPr>
          <p:nvPr/>
        </p:nvCxnSpPr>
        <p:spPr>
          <a:xfrm>
            <a:off x="9824152" y="3572728"/>
            <a:ext cx="58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3DE881A3-55EB-7511-1178-9656FF40778D}"/>
              </a:ext>
            </a:extLst>
          </p:cNvPr>
          <p:cNvSpPr/>
          <p:nvPr/>
        </p:nvSpPr>
        <p:spPr>
          <a:xfrm>
            <a:off x="10406940" y="3140306"/>
            <a:ext cx="1460500" cy="88093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35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4306A-4494-9F4D-3359-5C4B1EC3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0D99-CAE5-47B5-2278-26D3E22A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5186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DD2D44-7B7D-3E8A-42BD-57BBBE642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urple chart with white text&#10;&#10;AI-generated content may be incorrect.">
            <a:extLst>
              <a:ext uri="{FF2B5EF4-FFF2-40B4-BE49-F238E27FC236}">
                <a16:creationId xmlns:a16="http://schemas.microsoft.com/office/drawing/2014/main" id="{47A7E02C-0BF8-C239-5503-925EA121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" y="1293880"/>
            <a:ext cx="6789508" cy="419252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45B1-2977-129A-E193-B68C127E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842" y="1612808"/>
            <a:ext cx="4849301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In our Data we have 48842 entries.</a:t>
            </a:r>
          </a:p>
          <a:p>
            <a:r>
              <a:rPr lang="en-US" sz="1600" dirty="0"/>
              <a:t>We started off by seeing what null values we have.</a:t>
            </a:r>
          </a:p>
          <a:p>
            <a:r>
              <a:rPr lang="en-US" sz="1600" dirty="0"/>
              <a:t>We could see null values in 3 columns :</a:t>
            </a:r>
          </a:p>
          <a:p>
            <a:pPr lvl="1"/>
            <a:r>
              <a:rPr lang="en-US" sz="1200" dirty="0" err="1"/>
              <a:t>Workclass</a:t>
            </a:r>
            <a:r>
              <a:rPr lang="en-US" sz="1200" dirty="0"/>
              <a:t> –</a:t>
            </a:r>
            <a:r>
              <a:rPr lang="en-US" sz="105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IL" sz="1200" dirty="0"/>
              <a:t>963 (~ 1.97%)</a:t>
            </a:r>
          </a:p>
          <a:p>
            <a:pPr lvl="1"/>
            <a:r>
              <a:rPr lang="en-IL" sz="1200" dirty="0"/>
              <a:t>Occupation – 966 (~ 1.97%)</a:t>
            </a:r>
          </a:p>
          <a:p>
            <a:pPr lvl="1"/>
            <a:r>
              <a:rPr lang="en-IL" sz="1200" dirty="0"/>
              <a:t>Native Country – 274 (~ 0.56%)</a:t>
            </a:r>
            <a:r>
              <a:rPr lang="en-US" sz="1200" dirty="0"/>
              <a:t> </a:t>
            </a:r>
          </a:p>
          <a:p>
            <a:r>
              <a:rPr lang="en-US" sz="1600" dirty="0"/>
              <a:t>We decided to replace those values with ‘missing’ so we could still work on that data , and maybe later infer meaningful insights from the ‘missing’ bucket.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E49CA-E7DF-4CCC-90BB-B40C3A4B8C05}"/>
              </a:ext>
            </a:extLst>
          </p:cNvPr>
          <p:cNvSpPr txBox="1"/>
          <p:nvPr/>
        </p:nvSpPr>
        <p:spPr>
          <a:xfrm>
            <a:off x="4762031" y="628537"/>
            <a:ext cx="266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6846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3ABCB-0787-54C9-C985-BE7381D3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D538BD-7E1E-3229-8B08-0F7B72CDD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51D35C8-AFC7-3F6E-71AB-BE44AE1C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AD6BCD-06EF-31CA-B9FA-D3B366F31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70EBE-F9BD-CAB6-FE1A-5C12581F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857" y="1297159"/>
            <a:ext cx="6789508" cy="418596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2CD0-D91B-2148-87C0-6E7B4EFA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032" y="2825804"/>
            <a:ext cx="4849301" cy="5643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After doing so, we have no null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BE7B5-DDC5-40DE-AE54-A1E89FBABCEB}"/>
              </a:ext>
            </a:extLst>
          </p:cNvPr>
          <p:cNvSpPr txBox="1"/>
          <p:nvPr/>
        </p:nvSpPr>
        <p:spPr>
          <a:xfrm>
            <a:off x="4762031" y="628537"/>
            <a:ext cx="266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802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E454B8-1CAA-5F72-66C9-4581A4F5F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F9C561-CF03-A102-C2DB-52DD8F875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D275D87-4A03-24CA-BAD3-02B1B394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6DDD67-5EF4-2F6E-FBA5-146267726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AF699-7EAC-657C-5FAC-5462CAAB1ADD}"/>
              </a:ext>
            </a:extLst>
          </p:cNvPr>
          <p:cNvSpPr txBox="1"/>
          <p:nvPr/>
        </p:nvSpPr>
        <p:spPr>
          <a:xfrm>
            <a:off x="1928917" y="660739"/>
            <a:ext cx="656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We saw that </a:t>
            </a:r>
            <a:r>
              <a:rPr lang="en-US" dirty="0"/>
              <a:t>the column "</a:t>
            </a:r>
            <a:r>
              <a:rPr lang="en-US" dirty="0" err="1"/>
              <a:t>fnlwgt</a:t>
            </a:r>
            <a:r>
              <a:rPr lang="en-US" dirty="0"/>
              <a:t>" looks odd - it has 28k unique value, and after exploring more of it, we decided to drop it as we cannot attain meaningful insights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8B458-98D7-662D-6DEE-B843C53C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16" y="1776853"/>
            <a:ext cx="6983021" cy="43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CC40-A4D4-19C7-F8DE-AAE657DC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F444-2212-F1EE-6395-CA88A1EA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604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8998</TotalTime>
  <Words>258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Menlo</vt:lpstr>
      <vt:lpstr>Office 2013 - 2022 Theme</vt:lpstr>
      <vt:lpstr>Experience project in data science</vt:lpstr>
      <vt:lpstr>About the data</vt:lpstr>
      <vt:lpstr>Research question</vt:lpstr>
      <vt:lpstr>Workflow 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Lavie Ohad</dc:creator>
  <cp:lastModifiedBy>Ronen Hristoforov</cp:lastModifiedBy>
  <cp:revision>3</cp:revision>
  <dcterms:created xsi:type="dcterms:W3CDTF">2025-06-22T08:52:51Z</dcterms:created>
  <dcterms:modified xsi:type="dcterms:W3CDTF">2025-06-28T14:53:08Z</dcterms:modified>
</cp:coreProperties>
</file>