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01" autoAdjust="0"/>
    <p:restoredTop sz="94660"/>
  </p:normalViewPr>
  <p:slideViewPr>
    <p:cSldViewPr snapToGrid="0">
      <p:cViewPr>
        <p:scale>
          <a:sx n="100" d="100"/>
          <a:sy n="100" d="100"/>
        </p:scale>
        <p:origin x="12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1606B5C-EF67-448A-8ED5-FBB638BADE23}" type="datetimeFigureOut">
              <a:rPr lang="he-IL" smtClean="0"/>
              <a:t>ט"ז/סיון/תשע"ה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39CA56B-AFF4-4733-8D00-CF1B0115F6E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718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A56B-AFF4-4733-8D00-CF1B0115F6E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464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04B-CBA8-42F7-ADF8-05C28216C5BA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821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A845-5FF4-466C-AE32-1EBEB8A7C655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0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C257-7C79-4766-B85E-63E6E93138C3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2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1FD-2EB4-49F4-A897-50BA6265CCE9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978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9612-8203-4E21-B8E5-E2B74B9C9C61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2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ACB0-2EA6-475F-95BD-E0D4F24B1162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046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44A3-B09A-4417-B2D0-EC5022718237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367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43D8-359F-4545-AEEE-7CDF72F20AB9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777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3986-2A8D-45D8-B513-49BEEE1E823E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033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8060-C4BB-45FF-8C4C-4B41C4B4BECB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085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6DB3-C822-418C-B9E5-BF6297624307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15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630B-1E4A-4E6E-94C2-9458ADF5DE37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04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F343-4CE7-4CE2-AEFF-7FD69AD1764C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64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37D0-6932-434F-B170-CEA65F5EEB60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351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9210-19AC-4F10-9E89-B4B3919F41D5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20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dirty="0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9C63-6E83-48AE-A97B-A493E081B15C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14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7359-BEB7-4574-9836-3AD4F5859DF3}" type="datetime3">
              <a:rPr lang="en-US" smtClean="0"/>
              <a:t>3 June 2015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D7BB54-01C0-4763-AB91-1E04ECF8E0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404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36731" y="1215156"/>
            <a:ext cx="9824961" cy="1646302"/>
          </a:xfrm>
        </p:spPr>
        <p:txBody>
          <a:bodyPr/>
          <a:lstStyle/>
          <a:p>
            <a:pPr algn="ctr" rtl="0"/>
            <a:r>
              <a:rPr lang="en-US" dirty="0" smtClean="0">
                <a:solidFill>
                  <a:srgbClr val="660066"/>
                </a:solidFill>
              </a:rPr>
              <a:t>Computer Architecture</a:t>
            </a:r>
            <a:br>
              <a:rPr lang="en-US" dirty="0" smtClean="0">
                <a:solidFill>
                  <a:srgbClr val="660066"/>
                </a:solidFill>
              </a:rPr>
            </a:br>
            <a:r>
              <a:rPr lang="en-US" dirty="0" smtClean="0"/>
              <a:t>Final Project Presentation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42734" y="3392498"/>
            <a:ext cx="9212953" cy="1762139"/>
          </a:xfrm>
        </p:spPr>
        <p:txBody>
          <a:bodyPr>
            <a:normAutofit/>
          </a:bodyPr>
          <a:lstStyle/>
          <a:p>
            <a:pPr algn="ctr" rtl="0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2-Level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Coherent Directory Based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Cache Hierarchy</a:t>
            </a:r>
            <a:endParaRPr lang="he-IL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851633" y="6073810"/>
            <a:ext cx="683339" cy="365125"/>
          </a:xfrm>
        </p:spPr>
        <p:txBody>
          <a:bodyPr/>
          <a:lstStyle/>
          <a:p>
            <a:pPr algn="ctr"/>
            <a:fld id="{6DD7BB54-01C0-4763-AB91-1E04ECF8E01E}" type="slidenum">
              <a:rPr lang="he-IL" smtClean="0"/>
              <a:pPr algn="ctr"/>
              <a:t>1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402178" y="4644727"/>
            <a:ext cx="14940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Anna </a:t>
            </a:r>
            <a:r>
              <a:rPr lang="en-US" dirty="0" err="1" smtClean="0"/>
              <a:t>Barcai</a:t>
            </a:r>
            <a:endParaRPr lang="en-US" dirty="0"/>
          </a:p>
          <a:p>
            <a:pPr algn="l" rtl="0"/>
            <a:r>
              <a:rPr lang="en-US" dirty="0" smtClean="0"/>
              <a:t>Ronen Miller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68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Dilemmas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hlinkClick r:id="rId2" action="ppaction://hlinksldjump"/>
              </a:rPr>
              <a:t>Inclusive or Exclusive?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>
                <a:hlinkClick r:id="rId3" action="ppaction://hlinksldjump"/>
              </a:rPr>
              <a:t>Blocking or Non-Blocking?</a:t>
            </a:r>
          </a:p>
          <a:p>
            <a:pPr algn="l" rtl="0"/>
            <a:endParaRPr lang="en-US" dirty="0">
              <a:hlinkClick r:id="rId3" action="ppaction://hlinksldjump"/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Swap out policy </a:t>
            </a:r>
          </a:p>
          <a:p>
            <a:pPr lvl="1" algn="l" rtl="0"/>
            <a:r>
              <a:rPr lang="en-US" dirty="0" smtClean="0">
                <a:solidFill>
                  <a:schemeClr val="tx1"/>
                </a:solidFill>
              </a:rPr>
              <a:t>FIFO</a:t>
            </a:r>
          </a:p>
          <a:p>
            <a:pPr lvl="1" algn="l" rtl="0"/>
            <a:r>
              <a:rPr lang="en-US" dirty="0" smtClean="0">
                <a:solidFill>
                  <a:schemeClr val="tx1"/>
                </a:solidFill>
              </a:rPr>
              <a:t>LRU, Second Chance</a:t>
            </a:r>
          </a:p>
          <a:p>
            <a:pPr lvl="1"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Hardware design vs. software design</a:t>
            </a:r>
          </a:p>
          <a:p>
            <a:pPr lvl="1" algn="l" rtl="0"/>
            <a:endParaRPr lang="en-US" dirty="0">
              <a:solidFill>
                <a:schemeClr val="tx1"/>
              </a:solidFill>
              <a:hlinkClick r:id="rId3" action="ppaction://hlinksldjump"/>
            </a:endParaRPr>
          </a:p>
          <a:p>
            <a:pPr algn="l" rtl="0"/>
            <a:endParaRPr lang="en-US" dirty="0" smtClean="0">
              <a:solidFill>
                <a:schemeClr val="tx1"/>
              </a:solidFill>
              <a:hlinkClick r:id="rId3" action="ppaction://hlinksldjump"/>
            </a:endParaRPr>
          </a:p>
          <a:p>
            <a:pPr algn="l" rtl="0"/>
            <a:endParaRPr lang="en-US" dirty="0" smtClean="0">
              <a:hlinkClick r:id="rId3" action="ppaction://hlinksldjump"/>
            </a:endParaRPr>
          </a:p>
          <a:p>
            <a:pPr lvl="1" algn="l" rtl="0"/>
            <a:endParaRPr lang="en-US" dirty="0">
              <a:hlinkClick r:id="rId3" action="ppaction://hlinksldjump"/>
            </a:endParaRPr>
          </a:p>
          <a:p>
            <a:pPr algn="l" rtl="0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Dilemma #1 - Inclusive or Exclusive?</a:t>
            </a:r>
            <a:br>
              <a:rPr lang="en-US" dirty="0"/>
            </a:br>
            <a:r>
              <a:rPr lang="en-US" dirty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Inclusive: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Exclusive:</a:t>
            </a:r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11</a:t>
            </a:fld>
            <a:endParaRPr lang="he-IL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54624"/>
              </p:ext>
            </p:extLst>
          </p:nvPr>
        </p:nvGraphicFramePr>
        <p:xfrm>
          <a:off x="2162002" y="2256366"/>
          <a:ext cx="8128000" cy="2230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300" dirty="0" smtClean="0"/>
                        <a:t>Advantages (+)</a:t>
                      </a:r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300" dirty="0" smtClean="0"/>
                        <a:t>Disadvantages (-)</a:t>
                      </a:r>
                      <a:endParaRPr lang="he-IL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00" dirty="0" smtClean="0"/>
                        <a:t>For L1 miss and L2 hit, only need a simple</a:t>
                      </a:r>
                      <a:r>
                        <a:rPr lang="en-US" sz="1300" baseline="0" dirty="0" smtClean="0"/>
                        <a:t> copy from L2 to L1</a:t>
                      </a:r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00" dirty="0" smtClean="0"/>
                        <a:t>Contains less blocks</a:t>
                      </a:r>
                      <a:endParaRPr lang="he-IL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00" dirty="0" smtClean="0"/>
                        <a:t>For</a:t>
                      </a:r>
                      <a:r>
                        <a:rPr lang="en-US" sz="1300" baseline="0" dirty="0" smtClean="0"/>
                        <a:t> swap out, only search L2</a:t>
                      </a:r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00" dirty="0" smtClean="0"/>
                        <a:t>For</a:t>
                      </a:r>
                      <a:r>
                        <a:rPr lang="en-US" sz="1300" baseline="0" dirty="0" smtClean="0"/>
                        <a:t> swap out from L2, need to swap out from L1 -&gt; more power needed, L1 miss rate increases</a:t>
                      </a:r>
                      <a:endParaRPr lang="he-IL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00" dirty="0" smtClean="0"/>
                        <a:t>Allows different sizes</a:t>
                      </a:r>
                      <a:r>
                        <a:rPr lang="en-US" sz="1300" baseline="0" dirty="0" smtClean="0"/>
                        <a:t> of</a:t>
                      </a:r>
                      <a:r>
                        <a:rPr lang="en-US" sz="1300" dirty="0" smtClean="0"/>
                        <a:t> blocks for L1 and L2, such that L2 blocks will</a:t>
                      </a:r>
                      <a:r>
                        <a:rPr lang="en-US" sz="1300" baseline="0" dirty="0" smtClean="0"/>
                        <a:t> be bigger. As a result, less bits for tag will be needed -&gt; save memory space</a:t>
                      </a:r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00" dirty="0" smtClean="0"/>
                        <a:t>A limitation</a:t>
                      </a:r>
                      <a:r>
                        <a:rPr lang="en-US" sz="1300" baseline="0" dirty="0" smtClean="0"/>
                        <a:t> on L2 associativity : number of L2 ways must be equal/bigger than the sum of all the L1 ways. </a:t>
                      </a:r>
                    </a:p>
                    <a:p>
                      <a:pPr algn="l" rtl="1"/>
                      <a:r>
                        <a:rPr lang="en-US" sz="1300" baseline="0" dirty="0" smtClean="0"/>
                        <a:t>Otherwise </a:t>
                      </a:r>
                      <a:r>
                        <a:rPr 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inefficiency,</a:t>
                      </a:r>
                      <a:r>
                        <a:rPr lang="en-US" sz="13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high miss rate</a:t>
                      </a:r>
                      <a:r>
                        <a:rPr lang="en-US" sz="1300" baseline="0" dirty="0" smtClean="0"/>
                        <a:t> </a:t>
                      </a:r>
                      <a:endParaRPr lang="he-IL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853"/>
              </p:ext>
            </p:extLst>
          </p:nvPr>
        </p:nvGraphicFramePr>
        <p:xfrm>
          <a:off x="2162002" y="4658360"/>
          <a:ext cx="8128000" cy="1427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Advantages (+)</a:t>
                      </a:r>
                      <a:endParaRPr lang="he-IL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Disadvantages (-)</a:t>
                      </a:r>
                      <a:endParaRPr lang="he-IL" sz="1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Contains more blocks. </a:t>
                      </a:r>
                    </a:p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This is significant when L2 is much larger than L1 </a:t>
                      </a:r>
                      <a:endParaRPr lang="he-IL" sz="1300" dirty="0" smtClean="0"/>
                    </a:p>
                    <a:p>
                      <a:pPr algn="l"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For L1 miss and L2 hit, need to</a:t>
                      </a:r>
                      <a:r>
                        <a:rPr lang="en-US" sz="1300" baseline="0" dirty="0" smtClean="0"/>
                        <a:t> swap out a block, complicated operation </a:t>
                      </a:r>
                      <a:endParaRPr lang="he-IL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00" dirty="0" smtClean="0"/>
                        <a:t>For</a:t>
                      </a:r>
                      <a:r>
                        <a:rPr lang="en-US" sz="1300" baseline="0" dirty="0" smtClean="0"/>
                        <a:t> swap out from L2, no need to swap out from L1 </a:t>
                      </a:r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For</a:t>
                      </a:r>
                      <a:r>
                        <a:rPr lang="en-US" sz="1300" baseline="0" dirty="0" smtClean="0"/>
                        <a:t> swap out search L2 and L1 -&gt; </a:t>
                      </a:r>
                      <a:r>
                        <a:rPr lang="en-US" sz="1200" baseline="0" dirty="0" smtClean="0"/>
                        <a:t>more power needed</a:t>
                      </a:r>
                      <a:endParaRPr lang="he-IL" sz="13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קבוצה 13"/>
          <p:cNvGrpSpPr/>
          <p:nvPr/>
        </p:nvGrpSpPr>
        <p:grpSpPr>
          <a:xfrm rot="20872254">
            <a:off x="2414685" y="1752102"/>
            <a:ext cx="7315200" cy="4127500"/>
            <a:chOff x="2524125" y="1683673"/>
            <a:chExt cx="7315200" cy="4127500"/>
          </a:xfrm>
        </p:grpSpPr>
        <p:sp>
          <p:nvSpPr>
            <p:cNvPr id="12" name="ענן 11">
              <a:hlinkClick r:id="rId2" action="ppaction://hlinksldjump"/>
            </p:cNvPr>
            <p:cNvSpPr/>
            <p:nvPr/>
          </p:nvSpPr>
          <p:spPr>
            <a:xfrm>
              <a:off x="2524125" y="1683673"/>
              <a:ext cx="7315200" cy="4127500"/>
            </a:xfrm>
            <a:prstGeom prst="cloud">
              <a:avLst/>
            </a:prstGeom>
            <a:solidFill>
              <a:schemeClr val="accent1">
                <a:tint val="66000"/>
                <a:satMod val="160000"/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>
              <a:hlinkClick r:id="rId2" action="ppaction://hlinksldjump"/>
            </p:cNvPr>
            <p:cNvSpPr txBox="1"/>
            <p:nvPr/>
          </p:nvSpPr>
          <p:spPr>
            <a:xfrm>
              <a:off x="4533900" y="2705209"/>
              <a:ext cx="3295650" cy="170816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500" dirty="0" smtClean="0"/>
                <a:t>Implemented : </a:t>
              </a:r>
            </a:p>
            <a:p>
              <a:pPr algn="ctr"/>
              <a:endParaRPr lang="en-US" sz="3500" dirty="0"/>
            </a:p>
            <a:p>
              <a:pPr algn="ctr"/>
              <a:r>
                <a:rPr lang="en-US" sz="3500" dirty="0" smtClean="0"/>
                <a:t> Inclusive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Dilemma </a:t>
            </a:r>
            <a:r>
              <a:rPr lang="en-US" dirty="0" smtClean="0"/>
              <a:t>#2 – Blocking or Non-Blocking?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Non-blocking cache</a:t>
            </a:r>
          </a:p>
          <a:p>
            <a:pPr lvl="1" algn="l" rtl="0"/>
            <a:r>
              <a:rPr lang="en-US" dirty="0" smtClean="0"/>
              <a:t>allows the cache to preform other actions while handling a miss</a:t>
            </a:r>
          </a:p>
          <a:p>
            <a:pPr lvl="1" algn="l" rtl="0"/>
            <a:r>
              <a:rPr lang="en-US" dirty="0" smtClean="0"/>
              <a:t>Preferable in time and throughput </a:t>
            </a:r>
            <a:endParaRPr lang="en-US" dirty="0"/>
          </a:p>
          <a:p>
            <a:pPr lvl="1" algn="l" rtl="0"/>
            <a:r>
              <a:rPr lang="en-US" dirty="0" smtClean="0"/>
              <a:t>Complicated to implement </a:t>
            </a:r>
          </a:p>
          <a:p>
            <a:pPr algn="l" rtl="0"/>
            <a:r>
              <a:rPr lang="en-US" dirty="0"/>
              <a:t>blocking cache</a:t>
            </a:r>
          </a:p>
          <a:p>
            <a:pPr lvl="1" algn="l" rtl="0"/>
            <a:r>
              <a:rPr lang="en-US" dirty="0" smtClean="0"/>
              <a:t>Simple </a:t>
            </a:r>
            <a:r>
              <a:rPr lang="en-US" smtClean="0"/>
              <a:t>to </a:t>
            </a:r>
            <a:r>
              <a:rPr lang="en-US" smtClean="0"/>
              <a:t>implement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12</a:t>
            </a:fld>
            <a:endParaRPr lang="he-IL" dirty="0"/>
          </a:p>
        </p:txBody>
      </p:sp>
      <p:grpSp>
        <p:nvGrpSpPr>
          <p:cNvPr id="6" name="קבוצה 5"/>
          <p:cNvGrpSpPr/>
          <p:nvPr/>
        </p:nvGrpSpPr>
        <p:grpSpPr>
          <a:xfrm rot="20872254">
            <a:off x="2414685" y="1752102"/>
            <a:ext cx="7315200" cy="4127500"/>
            <a:chOff x="2524125" y="1683673"/>
            <a:chExt cx="7315200" cy="4127500"/>
          </a:xfrm>
        </p:grpSpPr>
        <p:sp>
          <p:nvSpPr>
            <p:cNvPr id="7" name="ענן 6">
              <a:hlinkClick r:id="rId2" action="ppaction://hlinksldjump"/>
            </p:cNvPr>
            <p:cNvSpPr/>
            <p:nvPr/>
          </p:nvSpPr>
          <p:spPr>
            <a:xfrm>
              <a:off x="2524125" y="1683673"/>
              <a:ext cx="7315200" cy="4127500"/>
            </a:xfrm>
            <a:prstGeom prst="cloud">
              <a:avLst/>
            </a:prstGeom>
            <a:solidFill>
              <a:schemeClr val="accent1">
                <a:tint val="66000"/>
                <a:satMod val="160000"/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>
              <a:hlinkClick r:id="rId2" action="ppaction://hlinksldjump"/>
            </p:cNvPr>
            <p:cNvSpPr txBox="1"/>
            <p:nvPr/>
          </p:nvSpPr>
          <p:spPr>
            <a:xfrm>
              <a:off x="4533900" y="2705209"/>
              <a:ext cx="3295650" cy="170816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500" dirty="0" smtClean="0"/>
                <a:t>Implemented : </a:t>
              </a:r>
            </a:p>
            <a:p>
              <a:pPr algn="ctr"/>
              <a:endParaRPr lang="en-US" sz="3500" dirty="0"/>
            </a:p>
            <a:p>
              <a:pPr algn="ctr"/>
              <a:r>
                <a:rPr lang="en-US" sz="3500" dirty="0" smtClean="0"/>
                <a:t> Blocking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0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744209"/>
            <a:ext cx="8596668" cy="3880773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 smtClean="0"/>
              <a:t>2 Level Inclusive Cache</a:t>
            </a:r>
          </a:p>
          <a:p>
            <a:pPr algn="l" rtl="0"/>
            <a:r>
              <a:rPr lang="en-US" sz="2400" dirty="0" smtClean="0"/>
              <a:t>Multiple L1 instances and a single L2 instance</a:t>
            </a:r>
          </a:p>
          <a:p>
            <a:pPr algn="l" rtl="0"/>
            <a:r>
              <a:rPr lang="en-US" sz="2400" dirty="0" smtClean="0"/>
              <a:t>Use of MSI Coherency protocol</a:t>
            </a:r>
          </a:p>
          <a:p>
            <a:pPr algn="l" rtl="0"/>
            <a:r>
              <a:rPr lang="en-US" sz="2400" dirty="0" smtClean="0"/>
              <a:t>Coherency is kept using directory, based in L2 cache</a:t>
            </a:r>
          </a:p>
          <a:p>
            <a:pPr algn="l" rtl="0"/>
            <a:r>
              <a:rPr lang="en-US" sz="2400" dirty="0" smtClean="0"/>
              <a:t>Support of a </a:t>
            </a:r>
            <a:r>
              <a:rPr lang="en-US" sz="2400" dirty="0"/>
              <a:t>g</a:t>
            </a:r>
            <a:r>
              <a:rPr lang="en-US" sz="2400" dirty="0" smtClean="0"/>
              <a:t>eneric number of CPUs</a:t>
            </a:r>
          </a:p>
          <a:p>
            <a:pPr algn="l" rtl="0"/>
            <a:r>
              <a:rPr lang="en-US" sz="2400" dirty="0" smtClean="0"/>
              <a:t>Interfaces with CPUs and memory</a:t>
            </a:r>
          </a:p>
          <a:p>
            <a:pPr algn="l" rtl="0"/>
            <a:r>
              <a:rPr lang="en-US" sz="2400" dirty="0" smtClean="0"/>
              <a:t>Replacement policy – FIFO</a:t>
            </a:r>
          </a:p>
          <a:p>
            <a:pPr algn="l" rtl="0"/>
            <a:r>
              <a:rPr lang="en-US" sz="2400" dirty="0" smtClean="0"/>
              <a:t>Addressing :</a:t>
            </a:r>
          </a:p>
          <a:p>
            <a:pPr marL="0" indent="0" algn="l" rtl="0">
              <a:buNone/>
            </a:pPr>
            <a:endParaRPr lang="en-US" sz="2400" dirty="0" smtClean="0"/>
          </a:p>
          <a:p>
            <a:pPr algn="l" rtl="0"/>
            <a:endParaRPr lang="he-IL" sz="24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Architecture - Winter 14/15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2</a:t>
            </a:fld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08" y="5325399"/>
            <a:ext cx="4436414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97" y="1052428"/>
            <a:ext cx="6921405" cy="5120221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Block Diagram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D7BB54-01C0-4763-AB91-1E04ECF8E01E}" type="slidenum">
              <a:rPr lang="he-IL" smtClean="0"/>
              <a:pPr rtl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45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L1 Cache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Owned by a single CPU – each L1 cache is assigned a logical ID</a:t>
            </a:r>
          </a:p>
          <a:p>
            <a:pPr algn="l" rtl="0"/>
            <a:r>
              <a:rPr lang="en-US" dirty="0" smtClean="0"/>
              <a:t>Interfaces:</a:t>
            </a:r>
          </a:p>
          <a:p>
            <a:pPr lvl="1" algn="l" rtl="0"/>
            <a:r>
              <a:rPr lang="en-US" dirty="0" smtClean="0"/>
              <a:t>With CPU - 32 bit granularity</a:t>
            </a:r>
          </a:p>
          <a:p>
            <a:pPr lvl="1" algn="l" rtl="0"/>
            <a:r>
              <a:rPr lang="en-US" dirty="0" smtClean="0"/>
              <a:t>With L2 – 32 Byte </a:t>
            </a:r>
            <a:r>
              <a:rPr lang="en-US" dirty="0"/>
              <a:t>granularity</a:t>
            </a:r>
            <a:endParaRPr lang="en-US" dirty="0" smtClean="0"/>
          </a:p>
          <a:p>
            <a:pPr algn="l" rtl="0"/>
            <a:r>
              <a:rPr lang="en-US" dirty="0" smtClean="0"/>
              <a:t>For each block contains:</a:t>
            </a:r>
          </a:p>
          <a:p>
            <a:pPr lvl="1" algn="l" rtl="0"/>
            <a:r>
              <a:rPr lang="en-US" dirty="0" smtClean="0"/>
              <a:t>Data</a:t>
            </a:r>
          </a:p>
          <a:p>
            <a:pPr lvl="1" algn="l" rtl="0"/>
            <a:r>
              <a:rPr lang="en-US" dirty="0" smtClean="0"/>
              <a:t>Tag</a:t>
            </a:r>
          </a:p>
          <a:p>
            <a:pPr lvl="1" algn="l" rtl="0"/>
            <a:r>
              <a:rPr lang="en-US" dirty="0" smtClean="0"/>
              <a:t>State (Invalid/Modified/Shared)</a:t>
            </a:r>
          </a:p>
          <a:p>
            <a:pPr algn="l" rtl="0"/>
            <a:r>
              <a:rPr lang="en-US" dirty="0" smtClean="0"/>
              <a:t>Blocking cache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3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מציין מיקום תוכן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93" y="1229613"/>
            <a:ext cx="6418505" cy="4581560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L1 Coherency 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5</a:t>
            </a:fld>
            <a:endParaRPr lang="he-IL" dirty="0"/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 </a:t>
            </a:r>
            <a:r>
              <a:rPr lang="en-US" dirty="0" smtClean="0"/>
              <a:t>CPU requests:</a:t>
            </a:r>
          </a:p>
          <a:p>
            <a:pPr lvl="1" algn="l" rtl="0"/>
            <a:r>
              <a:rPr lang="en-US" dirty="0" err="1" smtClean="0"/>
              <a:t>Ld</a:t>
            </a:r>
            <a:r>
              <a:rPr lang="en-US" dirty="0" smtClean="0"/>
              <a:t> (GETS)</a:t>
            </a:r>
          </a:p>
          <a:p>
            <a:pPr lvl="1" algn="l" rtl="0"/>
            <a:r>
              <a:rPr lang="en-US" dirty="0" smtClean="0"/>
              <a:t>St (GETX)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L2 Requests:</a:t>
            </a:r>
          </a:p>
          <a:p>
            <a:pPr lvl="1" algn="l" rtl="0"/>
            <a:r>
              <a:rPr lang="en-US" dirty="0" smtClean="0"/>
              <a:t>Invalidate</a:t>
            </a:r>
          </a:p>
          <a:p>
            <a:pPr lvl="1" algn="l" rtl="0"/>
            <a:r>
              <a:rPr lang="en-US" dirty="0" smtClean="0"/>
              <a:t>Get modified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Swap Out (Write Back)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7599" y="3406093"/>
            <a:ext cx="384810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u="sng" dirty="0" smtClean="0"/>
              <a:t>Legend: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3CC"/>
                </a:solidFill>
              </a:rPr>
              <a:t>Blue</a:t>
            </a:r>
            <a:r>
              <a:rPr lang="en-US" sz="1400" dirty="0" smtClean="0"/>
              <a:t>– requests from L1 to L2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Gray </a:t>
            </a:r>
            <a:r>
              <a:rPr lang="en-US" sz="1400" dirty="0" smtClean="0"/>
              <a:t>– L1 cache event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/>
              <a:t>GETS – request following read miss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/>
              <a:t>GETX – request following write miss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/>
              <a:t>Invalidate  while modified causes WB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30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L2 </a:t>
            </a:r>
            <a:r>
              <a:rPr lang="en-US" dirty="0"/>
              <a:t>Cache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One instance of L2, communicates with all L1 caches</a:t>
            </a:r>
            <a:endParaRPr lang="en-US" dirty="0"/>
          </a:p>
          <a:p>
            <a:pPr algn="l" rtl="0"/>
            <a:r>
              <a:rPr lang="en-US" dirty="0"/>
              <a:t>Interfaces:</a:t>
            </a:r>
          </a:p>
          <a:p>
            <a:pPr lvl="1" algn="l" rtl="0"/>
            <a:r>
              <a:rPr lang="en-US" dirty="0"/>
              <a:t>With </a:t>
            </a:r>
            <a:r>
              <a:rPr lang="en-US" dirty="0" smtClean="0"/>
              <a:t>L1- </a:t>
            </a:r>
            <a:r>
              <a:rPr lang="en-US" dirty="0"/>
              <a:t>32 Byte </a:t>
            </a:r>
            <a:r>
              <a:rPr lang="en-US" dirty="0" smtClean="0"/>
              <a:t>granularity</a:t>
            </a:r>
            <a:endParaRPr lang="en-US" dirty="0"/>
          </a:p>
          <a:p>
            <a:pPr lvl="1" algn="l" rtl="0"/>
            <a:r>
              <a:rPr lang="en-US" dirty="0"/>
              <a:t>With </a:t>
            </a:r>
            <a:r>
              <a:rPr lang="en-US" dirty="0" smtClean="0"/>
              <a:t>main memory </a:t>
            </a:r>
            <a:r>
              <a:rPr lang="en-US" dirty="0"/>
              <a:t>– 32 Byte granularity</a:t>
            </a:r>
          </a:p>
          <a:p>
            <a:pPr algn="l" rtl="0"/>
            <a:r>
              <a:rPr lang="en-US" dirty="0"/>
              <a:t>For each block contains:</a:t>
            </a:r>
          </a:p>
          <a:p>
            <a:pPr lvl="1" algn="l" rtl="0"/>
            <a:r>
              <a:rPr lang="en-US" dirty="0"/>
              <a:t>Data</a:t>
            </a:r>
          </a:p>
          <a:p>
            <a:pPr lvl="1" algn="l" rtl="0"/>
            <a:r>
              <a:rPr lang="en-US" dirty="0"/>
              <a:t>Tag</a:t>
            </a:r>
          </a:p>
          <a:p>
            <a:pPr lvl="1" algn="l" rtl="0"/>
            <a:r>
              <a:rPr lang="en-US" dirty="0" smtClean="0"/>
              <a:t>Dirty bit</a:t>
            </a:r>
            <a:endParaRPr lang="en-US" dirty="0"/>
          </a:p>
          <a:p>
            <a:pPr algn="l" rtl="0"/>
            <a:r>
              <a:rPr lang="en-US" dirty="0"/>
              <a:t>Blocking </a:t>
            </a:r>
            <a:r>
              <a:rPr lang="en-US" dirty="0" smtClean="0"/>
              <a:t>cache</a:t>
            </a:r>
          </a:p>
          <a:p>
            <a:pPr algn="l" rtl="0"/>
            <a:r>
              <a:rPr lang="en-US" dirty="0" smtClean="0"/>
              <a:t>L1 Requests for Rd/</a:t>
            </a:r>
            <a:r>
              <a:rPr lang="en-US" dirty="0" err="1" smtClean="0"/>
              <a:t>Wr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26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18815" y="3276601"/>
            <a:ext cx="5320285" cy="309178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L2 </a:t>
            </a:r>
            <a:r>
              <a:rPr lang="en-US" dirty="0" smtClean="0"/>
              <a:t>Cache - Directory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Each line contains:</a:t>
            </a:r>
          </a:p>
          <a:p>
            <a:pPr lvl="1" algn="l" rtl="0"/>
            <a:r>
              <a:rPr lang="en-US" dirty="0" smtClean="0"/>
              <a:t>Coherency state in L1 caches (</a:t>
            </a:r>
            <a:r>
              <a:rPr lang="en-US" dirty="0"/>
              <a:t>Invalid/Modified/Shared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Presence bit vector (1 bit for each L1)</a:t>
            </a:r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1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2923" y="1384301"/>
            <a:ext cx="5608955" cy="4611023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L2 Cache </a:t>
            </a:r>
            <a:r>
              <a:rPr lang="en-US" dirty="0" smtClean="0"/>
              <a:t>– Directory Coherency 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8</a:t>
            </a:fld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531130" y="3820441"/>
            <a:ext cx="43639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u="sng" dirty="0" smtClean="0"/>
              <a:t>Legend: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Green</a:t>
            </a:r>
            <a:r>
              <a:rPr lang="en-US" sz="1400" dirty="0" smtClean="0"/>
              <a:t> – Directory action / Data reply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3CC"/>
                </a:solidFill>
              </a:rPr>
              <a:t>Blue </a:t>
            </a:r>
            <a:r>
              <a:rPr lang="en-US" sz="1400" dirty="0" smtClean="0"/>
              <a:t>– requests from L1 to L2 / WB to memory</a:t>
            </a:r>
          </a:p>
          <a:p>
            <a:pPr algn="l" rtl="0"/>
            <a:r>
              <a:rPr lang="en-US" sz="1400" dirty="0" smtClean="0"/>
              <a:t>* </a:t>
            </a:r>
            <a:r>
              <a:rPr lang="en-US" sz="1400" dirty="0" smtClean="0"/>
              <a:t>There can be WB for SO from L1 to L2.</a:t>
            </a:r>
          </a:p>
        </p:txBody>
      </p:sp>
    </p:spTree>
    <p:extLst>
      <p:ext uri="{BB962C8B-B14F-4D97-AF65-F5344CB8AC3E}">
        <p14:creationId xmlns:p14="http://schemas.microsoft.com/office/powerpoint/2010/main" val="42368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mkProject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Main module (wrapper)</a:t>
            </a:r>
          </a:p>
          <a:p>
            <a:pPr algn="l" rtl="0"/>
            <a:r>
              <a:rPr lang="en-US" dirty="0" smtClean="0"/>
              <a:t>Connects L1 caches to L2 cache</a:t>
            </a:r>
          </a:p>
          <a:p>
            <a:pPr algn="l" rtl="0"/>
            <a:r>
              <a:rPr lang="en-US" dirty="0" smtClean="0"/>
              <a:t>Exposes processor-side interfaces to L1 caches</a:t>
            </a:r>
          </a:p>
          <a:p>
            <a:pPr algn="l" rtl="0"/>
            <a:r>
              <a:rPr lang="en-US" dirty="0" smtClean="0"/>
              <a:t>Exposes Memory interface to L2 cache</a:t>
            </a:r>
            <a:endParaRPr lang="en-US" dirty="0"/>
          </a:p>
          <a:p>
            <a:pPr algn="l" rtl="0"/>
            <a:r>
              <a:rPr lang="en-US" dirty="0" smtClean="0"/>
              <a:t>Input : number </a:t>
            </a:r>
            <a:r>
              <a:rPr lang="en-US" dirty="0"/>
              <a:t>of </a:t>
            </a:r>
            <a:r>
              <a:rPr lang="en-US" dirty="0" smtClean="0"/>
              <a:t>L1 caches (CPUs)</a:t>
            </a:r>
          </a:p>
          <a:p>
            <a:pPr algn="l" rtl="0"/>
            <a:r>
              <a:rPr lang="en-US" dirty="0" smtClean="0"/>
              <a:t>An Arbiter is responsible for synchronization of requests from L1 caches to L2</a:t>
            </a:r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Architecture - Winter 14/15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B54-01C0-4763-AB91-1E04ECF8E01E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631</Words>
  <Application>Microsoft Office PowerPoint</Application>
  <PresentationFormat>מסך רחב</PresentationFormat>
  <Paragraphs>142</Paragraphs>
  <Slides>12</Slides>
  <Notes>1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Calibri</vt:lpstr>
      <vt:lpstr>Gisha</vt:lpstr>
      <vt:lpstr>Trebuchet MS</vt:lpstr>
      <vt:lpstr>Wingdings 3</vt:lpstr>
      <vt:lpstr>פיאה</vt:lpstr>
      <vt:lpstr>Computer Architecture Final Project Presentation</vt:lpstr>
      <vt:lpstr>Overview</vt:lpstr>
      <vt:lpstr>Block Diagram</vt:lpstr>
      <vt:lpstr>L1 Cache</vt:lpstr>
      <vt:lpstr>L1 Coherency </vt:lpstr>
      <vt:lpstr>L2 Cache</vt:lpstr>
      <vt:lpstr>L2 Cache - Directory</vt:lpstr>
      <vt:lpstr>L2 Cache – Directory Coherency </vt:lpstr>
      <vt:lpstr>mkProject</vt:lpstr>
      <vt:lpstr>Dilemmas</vt:lpstr>
      <vt:lpstr>Dilemma #1 - Inclusive or Exclusive?  </vt:lpstr>
      <vt:lpstr>Dilemma #2 – Blocking or Non-Blocking?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גג</dc:title>
  <dc:creator>RONEN</dc:creator>
  <cp:lastModifiedBy>RONEN</cp:lastModifiedBy>
  <cp:revision>109</cp:revision>
  <dcterms:created xsi:type="dcterms:W3CDTF">2015-06-01T15:48:33Z</dcterms:created>
  <dcterms:modified xsi:type="dcterms:W3CDTF">2015-06-03T08:17:12Z</dcterms:modified>
</cp:coreProperties>
</file>