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5"/>
  </p:notesMasterIdLst>
  <p:sldIdLst>
    <p:sldId id="300" r:id="rId2"/>
    <p:sldId id="301" r:id="rId3"/>
    <p:sldId id="302" r:id="rId4"/>
    <p:sldId id="288" r:id="rId5"/>
    <p:sldId id="289" r:id="rId6"/>
    <p:sldId id="291" r:id="rId7"/>
    <p:sldId id="292" r:id="rId8"/>
    <p:sldId id="293" r:id="rId9"/>
    <p:sldId id="297" r:id="rId10"/>
    <p:sldId id="298" r:id="rId11"/>
    <p:sldId id="299" r:id="rId12"/>
    <p:sldId id="294" r:id="rId13"/>
    <p:sldId id="295" r:id="rId1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A6BCB56-C9CD-434F-A5B7-CDB313ADA521}" type="datetimeFigureOut">
              <a:rPr lang="he-IL" smtClean="0"/>
              <a:t>ט'/אב/תשפ"א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71E2C2C-10F4-4456-BBD9-E98B1A2C8086}" type="slidenum">
              <a:rPr lang="he-IL" smtClean="0"/>
              <a:t>‹#›</a:t>
            </a:fld>
            <a:endParaRPr lang="he-IL"/>
          </a:p>
        </p:txBody>
      </p:sp>
    </p:spTree>
    <p:extLst>
      <p:ext uri="{BB962C8B-B14F-4D97-AF65-F5344CB8AC3E}">
        <p14:creationId xmlns:p14="http://schemas.microsoft.com/office/powerpoint/2010/main" val="36994016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E658A27D-4BE3-46B1-8307-001FDCB5E4C1}" type="slidenum">
              <a:rPr lang="id-ID" smtClean="0"/>
              <a:t>1</a:t>
            </a:fld>
            <a:endParaRPr lang="id-ID"/>
          </a:p>
        </p:txBody>
      </p:sp>
    </p:spTree>
    <p:extLst>
      <p:ext uri="{BB962C8B-B14F-4D97-AF65-F5344CB8AC3E}">
        <p14:creationId xmlns:p14="http://schemas.microsoft.com/office/powerpoint/2010/main" val="354465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E658A27D-4BE3-46B1-8307-001FDCB5E4C1}" type="slidenum">
              <a:rPr lang="id-ID" smtClean="0"/>
              <a:t>2</a:t>
            </a:fld>
            <a:endParaRPr lang="id-ID"/>
          </a:p>
        </p:txBody>
      </p:sp>
    </p:spTree>
    <p:extLst>
      <p:ext uri="{BB962C8B-B14F-4D97-AF65-F5344CB8AC3E}">
        <p14:creationId xmlns:p14="http://schemas.microsoft.com/office/powerpoint/2010/main" val="132479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E658A27D-4BE3-46B1-8307-001FDCB5E4C1}" type="slidenum">
              <a:rPr lang="id-ID" smtClean="0"/>
              <a:t>3</a:t>
            </a:fld>
            <a:endParaRPr lang="id-ID"/>
          </a:p>
        </p:txBody>
      </p:sp>
    </p:spTree>
    <p:extLst>
      <p:ext uri="{BB962C8B-B14F-4D97-AF65-F5344CB8AC3E}">
        <p14:creationId xmlns:p14="http://schemas.microsoft.com/office/powerpoint/2010/main" val="189916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6346A9-F225-42BD-BE8B-C73E07C300CB}"/>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DDDA3CFE-B4B4-4B1E-A6AC-74534889C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328A2A6-DCEC-4BD0-852D-29AD80CD2E96}"/>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5" name="מציין מיקום של כותרת תחתונה 4">
            <a:extLst>
              <a:ext uri="{FF2B5EF4-FFF2-40B4-BE49-F238E27FC236}">
                <a16:creationId xmlns:a16="http://schemas.microsoft.com/office/drawing/2014/main" id="{433166FA-E559-4FA1-A3E0-130A5678230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437C0AF-2081-481A-B591-998A20FD1443}"/>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77628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437FF4-3524-4435-8EBC-1BF976465DE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0C4EB01-7BAD-434E-A934-7D0AE4FD9CF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55B50FE-6A01-4200-9EDC-3397466F8F2C}"/>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5" name="מציין מיקום של כותרת תחתונה 4">
            <a:extLst>
              <a:ext uri="{FF2B5EF4-FFF2-40B4-BE49-F238E27FC236}">
                <a16:creationId xmlns:a16="http://schemas.microsoft.com/office/drawing/2014/main" id="{A1713E5B-EFBE-448A-93EF-5C656EA7EC1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4EAE07C-A270-44A1-AFC3-0CA08629C243}"/>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411029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2485A18-C2E9-4DE9-8FF8-DCE35CF6F769}"/>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0D63D61-1257-477E-BB83-408D9D642827}"/>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6AC5EB1-9804-452A-A965-26EA844E2A6B}"/>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5" name="מציין מיקום של כותרת תחתונה 4">
            <a:extLst>
              <a:ext uri="{FF2B5EF4-FFF2-40B4-BE49-F238E27FC236}">
                <a16:creationId xmlns:a16="http://schemas.microsoft.com/office/drawing/2014/main" id="{62DCEC39-7622-4199-A9B9-81B4CED3B06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2C29C6-E195-4CC3-9427-BA35C85D9430}"/>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1820827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_Slide-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3DA336-D6CB-B04C-B4EE-A9A093F305E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900"/>
          </a:p>
        </p:txBody>
      </p:sp>
    </p:spTree>
    <p:extLst>
      <p:ext uri="{BB962C8B-B14F-4D97-AF65-F5344CB8AC3E}">
        <p14:creationId xmlns:p14="http://schemas.microsoft.com/office/powerpoint/2010/main" val="26370472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7B1073-32CA-4FC0-87CC-B1442B46007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7CA8F9D-CCF4-421C-A10E-FAA7EC2EE0E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44BE717-7D92-463E-BD69-B745B74186C3}"/>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5" name="מציין מיקום של כותרת תחתונה 4">
            <a:extLst>
              <a:ext uri="{FF2B5EF4-FFF2-40B4-BE49-F238E27FC236}">
                <a16:creationId xmlns:a16="http://schemas.microsoft.com/office/drawing/2014/main" id="{DF86F5EC-D9D9-4DE2-9EC7-2604CC48131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50F88EA-39B4-442B-9E0F-E29F5BB93F7E}"/>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116876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556E8A-10ED-42C0-B9C5-D5568E39ABD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C95CFF2-043D-4E2B-93C1-788917A745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1013EE7-3606-4563-A12B-ED7976A4958A}"/>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5" name="מציין מיקום של כותרת תחתונה 4">
            <a:extLst>
              <a:ext uri="{FF2B5EF4-FFF2-40B4-BE49-F238E27FC236}">
                <a16:creationId xmlns:a16="http://schemas.microsoft.com/office/drawing/2014/main" id="{6891836D-0621-408F-9167-4F090A21B19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91934BD-9D50-4546-B892-4C76294A9BAB}"/>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395211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A26012-5787-4A2B-8DAB-00CA5BDA802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402E781-71BB-4CDB-B907-45BC9675B69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E599EBA-B4F3-4035-9FF5-3E9AC32A7A0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7DFBB4-C4CD-4141-A9BA-AB21604FAF44}"/>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6" name="מציין מיקום של כותרת תחתונה 5">
            <a:extLst>
              <a:ext uri="{FF2B5EF4-FFF2-40B4-BE49-F238E27FC236}">
                <a16:creationId xmlns:a16="http://schemas.microsoft.com/office/drawing/2014/main" id="{9A8A2DF0-AE6A-41A9-98B7-D696C625419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FF51238-BF2D-445C-9F40-443B5D16F365}"/>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103404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C7C51A-928C-4BC4-BD40-3C95449BFA0E}"/>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500A25-D88C-4E5C-978E-B6DF2A6F4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9820B97E-A95A-4C16-961E-4A6901DBFF5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679506DD-15CB-42D6-88EF-0D6EAF0A4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771ABE35-40F8-479E-B3F4-443849F90DD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9AA5F197-DEC9-4B13-ADEA-FB7D4F54027A}"/>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8" name="מציין מיקום של כותרת תחתונה 7">
            <a:extLst>
              <a:ext uri="{FF2B5EF4-FFF2-40B4-BE49-F238E27FC236}">
                <a16:creationId xmlns:a16="http://schemas.microsoft.com/office/drawing/2014/main" id="{E3F4E30B-E09C-425A-BF7C-1425B637B47F}"/>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9A6DD35-5AE5-4DC1-997B-27A6B6451FFB}"/>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43484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43F7078-A9B8-464C-9973-54FDEB6E268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C8EA5EE-7796-47F8-AA53-93BBC0E442E1}"/>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4" name="מציין מיקום של כותרת תחתונה 3">
            <a:extLst>
              <a:ext uri="{FF2B5EF4-FFF2-40B4-BE49-F238E27FC236}">
                <a16:creationId xmlns:a16="http://schemas.microsoft.com/office/drawing/2014/main" id="{926E75F1-F374-4270-9E16-FE314791D2F7}"/>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0FF907B-1FB3-480B-94B5-85B6D3093F74}"/>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305543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861C04E-9D5E-4EFA-9461-0D4FE3C1071D}"/>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3" name="מציין מיקום של כותרת תחתונה 2">
            <a:extLst>
              <a:ext uri="{FF2B5EF4-FFF2-40B4-BE49-F238E27FC236}">
                <a16:creationId xmlns:a16="http://schemas.microsoft.com/office/drawing/2014/main" id="{9AC8CEA7-B121-40C9-886E-0174278C9C9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98EE8F2-6D6E-47E8-8EAA-3F7A75B9ABCC}"/>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7161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6102D8-2B59-40A6-AC49-0354B10A2C7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BB7475A-8D0B-4FD3-9A46-C74C6E1AE2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7D5E1310-13F3-4BB7-95F4-3E53828C6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B560296-6407-4311-AAD5-E9112037A23A}"/>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6" name="מציין מיקום של כותרת תחתונה 5">
            <a:extLst>
              <a:ext uri="{FF2B5EF4-FFF2-40B4-BE49-F238E27FC236}">
                <a16:creationId xmlns:a16="http://schemas.microsoft.com/office/drawing/2014/main" id="{8B5B1189-06D0-43BE-8DC3-C6A2433097C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7634B71-B26A-42A1-813F-A99ECD570EF1}"/>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3522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E860A1-9C3D-4CCC-8767-6B60AA0BD54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22009B17-B082-4934-A02D-2A83F6AD8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852769E0-7B6E-49CB-98B8-0A2CD265D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7421EFA-F35A-46E2-A883-F495BCB16EA3}"/>
              </a:ext>
            </a:extLst>
          </p:cNvPr>
          <p:cNvSpPr>
            <a:spLocks noGrp="1"/>
          </p:cNvSpPr>
          <p:nvPr>
            <p:ph type="dt" sz="half" idx="10"/>
          </p:nvPr>
        </p:nvSpPr>
        <p:spPr/>
        <p:txBody>
          <a:bodyPr/>
          <a:lstStyle/>
          <a:p>
            <a:fld id="{41616A68-801E-4E69-A089-73C15D3E9EB4}" type="datetimeFigureOut">
              <a:rPr lang="he-IL" smtClean="0"/>
              <a:t>ט'/אב/תשפ"א</a:t>
            </a:fld>
            <a:endParaRPr lang="he-IL"/>
          </a:p>
        </p:txBody>
      </p:sp>
      <p:sp>
        <p:nvSpPr>
          <p:cNvPr id="6" name="מציין מיקום של כותרת תחתונה 5">
            <a:extLst>
              <a:ext uri="{FF2B5EF4-FFF2-40B4-BE49-F238E27FC236}">
                <a16:creationId xmlns:a16="http://schemas.microsoft.com/office/drawing/2014/main" id="{639E09CA-D9AB-4BEC-9B2D-A99FF48DF47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A264C86-B604-40AA-866C-815E02E237EA}"/>
              </a:ext>
            </a:extLst>
          </p:cNvPr>
          <p:cNvSpPr>
            <a:spLocks noGrp="1"/>
          </p:cNvSpPr>
          <p:nvPr>
            <p:ph type="sldNum" sz="quarter" idx="12"/>
          </p:nvPr>
        </p:nvSpPr>
        <p:spPr/>
        <p:txBody>
          <a:bodyPr/>
          <a:lstStyle/>
          <a:p>
            <a:fld id="{4F09EB18-94B6-49C4-84AA-6874A71F2060}" type="slidenum">
              <a:rPr lang="he-IL" smtClean="0"/>
              <a:t>‹#›</a:t>
            </a:fld>
            <a:endParaRPr lang="he-IL"/>
          </a:p>
        </p:txBody>
      </p:sp>
    </p:spTree>
    <p:extLst>
      <p:ext uri="{BB962C8B-B14F-4D97-AF65-F5344CB8AC3E}">
        <p14:creationId xmlns:p14="http://schemas.microsoft.com/office/powerpoint/2010/main" val="55847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D2F51F4-36E4-45A2-BB94-F26F2FD95D2D}"/>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529CEB9-8070-4D07-AB8F-84E1E1BAD30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20E930A-CC0A-4B8C-8D70-AEFF84E6097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1616A68-801E-4E69-A089-73C15D3E9EB4}" type="datetimeFigureOut">
              <a:rPr lang="he-IL" smtClean="0"/>
              <a:t>ט'/אב/תשפ"א</a:t>
            </a:fld>
            <a:endParaRPr lang="he-IL"/>
          </a:p>
        </p:txBody>
      </p:sp>
      <p:sp>
        <p:nvSpPr>
          <p:cNvPr id="5" name="מציין מיקום של כותרת תחתונה 4">
            <a:extLst>
              <a:ext uri="{FF2B5EF4-FFF2-40B4-BE49-F238E27FC236}">
                <a16:creationId xmlns:a16="http://schemas.microsoft.com/office/drawing/2014/main" id="{59FF697C-4D69-49B9-A10E-9BDBEF7790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40508CFE-1CF8-4386-826A-60B1595B0F4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F09EB18-94B6-49C4-84AA-6874A71F2060}" type="slidenum">
              <a:rPr lang="he-IL" smtClean="0"/>
              <a:t>‹#›</a:t>
            </a:fld>
            <a:endParaRPr lang="he-IL"/>
          </a:p>
        </p:txBody>
      </p:sp>
    </p:spTree>
    <p:extLst>
      <p:ext uri="{BB962C8B-B14F-4D97-AF65-F5344CB8AC3E}">
        <p14:creationId xmlns:p14="http://schemas.microsoft.com/office/powerpoint/2010/main" val="2897334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מלבן 63">
            <a:extLst>
              <a:ext uri="{FF2B5EF4-FFF2-40B4-BE49-F238E27FC236}">
                <a16:creationId xmlns:a16="http://schemas.microsoft.com/office/drawing/2014/main" id="{570F7AA4-3AB3-4D30-A986-509298343904}"/>
              </a:ext>
            </a:extLst>
          </p:cNvPr>
          <p:cNvSpPr/>
          <p:nvPr/>
        </p:nvSpPr>
        <p:spPr>
          <a:xfrm>
            <a:off x="315933" y="165412"/>
            <a:ext cx="3590598" cy="923330"/>
          </a:xfrm>
          <a:prstGeom prst="rect">
            <a:avLst/>
          </a:prstGeom>
          <a:noFill/>
        </p:spPr>
        <p:txBody>
          <a:bodyPr wrap="none" lIns="91440" tIns="45720" rIns="91440" bIns="45720">
            <a:spAutoFit/>
          </a:bodyPr>
          <a:lstStyle/>
          <a:p>
            <a:pPr algn="ctr"/>
            <a:r>
              <a:rPr lang="en-US" sz="5400" b="1" dirty="0">
                <a:ln w="0"/>
                <a:solidFill>
                  <a:schemeClr val="bg1">
                    <a:lumMod val="75000"/>
                  </a:schemeClr>
                </a:solidFill>
                <a:effectLst>
                  <a:outerShdw blurRad="38100" dist="19050" dir="2700000" algn="tl" rotWithShape="0">
                    <a:schemeClr val="dk1">
                      <a:alpha val="40000"/>
                    </a:schemeClr>
                  </a:outerShdw>
                </a:effectLst>
              </a:rPr>
              <a:t>Background</a:t>
            </a:r>
            <a:endParaRPr lang="he-IL" sz="5400" b="1" dirty="0">
              <a:ln w="0"/>
              <a:solidFill>
                <a:schemeClr val="bg1">
                  <a:lumMod val="75000"/>
                </a:schemeClr>
              </a:solidFill>
              <a:effectLst>
                <a:outerShdw blurRad="38100" dist="19050" dir="2700000" algn="tl" rotWithShape="0">
                  <a:schemeClr val="dk1">
                    <a:alpha val="40000"/>
                  </a:schemeClr>
                </a:outerShdw>
              </a:effectLst>
            </a:endParaRPr>
          </a:p>
        </p:txBody>
      </p:sp>
      <p:sp>
        <p:nvSpPr>
          <p:cNvPr id="66" name="תיבת טקסט 65">
            <a:extLst>
              <a:ext uri="{FF2B5EF4-FFF2-40B4-BE49-F238E27FC236}">
                <a16:creationId xmlns:a16="http://schemas.microsoft.com/office/drawing/2014/main" id="{4D173EE2-4175-456B-AE4F-9CCA90BB6F0F}"/>
              </a:ext>
            </a:extLst>
          </p:cNvPr>
          <p:cNvSpPr txBox="1"/>
          <p:nvPr/>
        </p:nvSpPr>
        <p:spPr>
          <a:xfrm>
            <a:off x="763398" y="1333850"/>
            <a:ext cx="10282107" cy="2862322"/>
          </a:xfrm>
          <a:prstGeom prst="rect">
            <a:avLst/>
          </a:prstGeom>
          <a:noFill/>
        </p:spPr>
        <p:txBody>
          <a:bodyPr wrap="square" rtlCol="1">
            <a:spAutoFit/>
          </a:bodyPr>
          <a:lstStyle/>
          <a:p>
            <a:pPr algn="l"/>
            <a:r>
              <a:rPr lang="en-US" dirty="0">
                <a:solidFill>
                  <a:schemeClr val="bg1"/>
                </a:solidFill>
              </a:rPr>
              <a:t>Https://www.thingiverse.com/ is a website where anyone can upload it’s 3D models for the benefit of community and share what he created</a:t>
            </a:r>
          </a:p>
          <a:p>
            <a:pPr algn="l"/>
            <a:endParaRPr lang="en-US" dirty="0">
              <a:solidFill>
                <a:schemeClr val="bg1"/>
              </a:solidFill>
            </a:endParaRPr>
          </a:p>
          <a:p>
            <a:pPr algn="l"/>
            <a:r>
              <a:rPr lang="en-US" dirty="0">
                <a:solidFill>
                  <a:schemeClr val="bg1"/>
                </a:solidFill>
              </a:rPr>
              <a:t>Each model behaves like a "post" and contains the model’s name, photos, description (print instructions also come out), tags, the user who uploaded the files, and more</a:t>
            </a:r>
          </a:p>
          <a:p>
            <a:pPr algn="l"/>
            <a:endParaRPr lang="en-US" dirty="0">
              <a:solidFill>
                <a:schemeClr val="bg1"/>
              </a:solidFill>
            </a:endParaRPr>
          </a:p>
          <a:p>
            <a:pPr algn="l"/>
            <a:r>
              <a:rPr lang="en-US" dirty="0">
                <a:solidFill>
                  <a:schemeClr val="bg1"/>
                </a:solidFill>
              </a:rPr>
              <a:t>Each "post" can be liked or get commented on by other users</a:t>
            </a:r>
          </a:p>
          <a:p>
            <a:pPr algn="l"/>
            <a:endParaRPr lang="en-US" dirty="0">
              <a:solidFill>
                <a:schemeClr val="bg1"/>
              </a:solidFill>
            </a:endParaRPr>
          </a:p>
          <a:p>
            <a:pPr algn="l"/>
            <a:r>
              <a:rPr lang="en-US" dirty="0">
                <a:solidFill>
                  <a:schemeClr val="bg1"/>
                </a:solidFill>
              </a:rPr>
              <a:t>The research question is:</a:t>
            </a:r>
            <a:br>
              <a:rPr lang="en-US" dirty="0">
                <a:solidFill>
                  <a:schemeClr val="bg1"/>
                </a:solidFill>
              </a:rPr>
            </a:br>
            <a:r>
              <a:rPr lang="en-US" dirty="0">
                <a:solidFill>
                  <a:schemeClr val="bg1"/>
                </a:solidFill>
              </a:rPr>
              <a:t>In order to get the most likes for the new post - what information to add when upload a new model </a:t>
            </a:r>
            <a:endParaRPr lang="he-IL" dirty="0">
              <a:solidFill>
                <a:schemeClr val="bg1"/>
              </a:solidFill>
            </a:endParaRPr>
          </a:p>
        </p:txBody>
      </p:sp>
    </p:spTree>
    <p:extLst>
      <p:ext uri="{BB962C8B-B14F-4D97-AF65-F5344CB8AC3E}">
        <p14:creationId xmlns:p14="http://schemas.microsoft.com/office/powerpoint/2010/main" val="415693795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7234D369-CEE8-42AE-A332-2BC12D710564}"/>
              </a:ext>
            </a:extLst>
          </p:cNvPr>
          <p:cNvPicPr>
            <a:picLocks noChangeAspect="1"/>
          </p:cNvPicPr>
          <p:nvPr/>
        </p:nvPicPr>
        <p:blipFill>
          <a:blip r:embed="rId2"/>
          <a:stretch>
            <a:fillRect/>
          </a:stretch>
        </p:blipFill>
        <p:spPr>
          <a:xfrm>
            <a:off x="2092854" y="4228391"/>
            <a:ext cx="3527343" cy="2243930"/>
          </a:xfrm>
          <a:prstGeom prst="rect">
            <a:avLst/>
          </a:prstGeom>
        </p:spPr>
      </p:pic>
      <p:pic>
        <p:nvPicPr>
          <p:cNvPr id="5" name="תמונה 4">
            <a:extLst>
              <a:ext uri="{FF2B5EF4-FFF2-40B4-BE49-F238E27FC236}">
                <a16:creationId xmlns:a16="http://schemas.microsoft.com/office/drawing/2014/main" id="{815D5C73-7840-43A0-AE6F-3671D9907053}"/>
              </a:ext>
            </a:extLst>
          </p:cNvPr>
          <p:cNvPicPr>
            <a:picLocks noChangeAspect="1"/>
          </p:cNvPicPr>
          <p:nvPr/>
        </p:nvPicPr>
        <p:blipFill>
          <a:blip r:embed="rId3"/>
          <a:stretch>
            <a:fillRect/>
          </a:stretch>
        </p:blipFill>
        <p:spPr>
          <a:xfrm>
            <a:off x="6698261" y="4239065"/>
            <a:ext cx="3795474" cy="2402921"/>
          </a:xfrm>
          <a:prstGeom prst="rect">
            <a:avLst/>
          </a:prstGeom>
        </p:spPr>
      </p:pic>
      <p:sp>
        <p:nvSpPr>
          <p:cNvPr id="2" name="TextBox 1"/>
          <p:cNvSpPr txBox="1"/>
          <p:nvPr/>
        </p:nvSpPr>
        <p:spPr>
          <a:xfrm>
            <a:off x="7299587" y="1869895"/>
            <a:ext cx="2710267" cy="2031325"/>
          </a:xfrm>
          <a:prstGeom prst="rect">
            <a:avLst/>
          </a:prstGeom>
          <a:noFill/>
        </p:spPr>
        <p:txBody>
          <a:bodyPr wrap="square" rtlCol="0">
            <a:spAutoFit/>
          </a:bodyPr>
          <a:lstStyle/>
          <a:p>
            <a:pPr algn="l"/>
            <a:r>
              <a:rPr lang="en-US" dirty="0">
                <a:solidFill>
                  <a:schemeClr val="bg1"/>
                </a:solidFill>
              </a:rPr>
              <a:t>A vertical histogram that shows the figure of the amount of text in the "description". </a:t>
            </a:r>
            <a:br>
              <a:rPr lang="en-US" dirty="0">
                <a:solidFill>
                  <a:schemeClr val="bg1"/>
                </a:solidFill>
              </a:rPr>
            </a:br>
            <a:r>
              <a:rPr lang="en-US" dirty="0">
                <a:solidFill>
                  <a:schemeClr val="bg1"/>
                </a:solidFill>
              </a:rPr>
              <a:t>You can see that also here  the top has a small amount of data</a:t>
            </a:r>
            <a:endParaRPr lang="en-IN" dirty="0">
              <a:solidFill>
                <a:schemeClr val="bg1"/>
              </a:solidFill>
            </a:endParaRPr>
          </a:p>
        </p:txBody>
      </p:sp>
      <p:sp>
        <p:nvSpPr>
          <p:cNvPr id="11" name="TextBox 10"/>
          <p:cNvSpPr txBox="1"/>
          <p:nvPr/>
        </p:nvSpPr>
        <p:spPr>
          <a:xfrm>
            <a:off x="2761815" y="2207740"/>
            <a:ext cx="2710267" cy="1754326"/>
          </a:xfrm>
          <a:prstGeom prst="rect">
            <a:avLst/>
          </a:prstGeom>
          <a:noFill/>
        </p:spPr>
        <p:txBody>
          <a:bodyPr wrap="square" rtlCol="0">
            <a:spAutoFit/>
          </a:bodyPr>
          <a:lstStyle/>
          <a:p>
            <a:pPr algn="l"/>
            <a:r>
              <a:rPr lang="en-US" dirty="0">
                <a:solidFill>
                  <a:schemeClr val="bg1"/>
                </a:solidFill>
              </a:rPr>
              <a:t>A histogram that shows the amount of text in the model "description". It can be seen that most models have a low value of the amount of text</a:t>
            </a:r>
            <a:endParaRPr lang="en-IN" dirty="0">
              <a:solidFill>
                <a:schemeClr val="bg1"/>
              </a:solidFill>
            </a:endParaRPr>
          </a:p>
        </p:txBody>
      </p:sp>
    </p:spTree>
    <p:extLst>
      <p:ext uri="{BB962C8B-B14F-4D97-AF65-F5344CB8AC3E}">
        <p14:creationId xmlns:p14="http://schemas.microsoft.com/office/powerpoint/2010/main" val="22417479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3194" y="2832442"/>
            <a:ext cx="5312673" cy="923330"/>
          </a:xfrm>
          <a:prstGeom prst="rect">
            <a:avLst/>
          </a:prstGeom>
        </p:spPr>
        <p:txBody>
          <a:bodyPr wrap="none">
            <a:spAutoFit/>
          </a:bodyPr>
          <a:lstStyle/>
          <a:p>
            <a:pPr algn="ctr"/>
            <a:r>
              <a:rPr lang="en-ID" sz="5400" b="1" dirty="0">
                <a:ln w="0"/>
                <a:solidFill>
                  <a:schemeClr val="bg1">
                    <a:lumMod val="75000"/>
                  </a:schemeClr>
                </a:solidFill>
                <a:effectLst>
                  <a:outerShdw blurRad="38100" dist="19050" dir="2700000" algn="tl" rotWithShape="0">
                    <a:schemeClr val="dk1">
                      <a:alpha val="40000"/>
                    </a:schemeClr>
                  </a:outerShdw>
                </a:effectLst>
              </a:rPr>
              <a:t>Machine Learning</a:t>
            </a:r>
          </a:p>
        </p:txBody>
      </p:sp>
    </p:spTree>
    <p:extLst>
      <p:ext uri="{BB962C8B-B14F-4D97-AF65-F5344CB8AC3E}">
        <p14:creationId xmlns:p14="http://schemas.microsoft.com/office/powerpoint/2010/main" val="3082728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1C285888-D455-4717-BE00-3CFD10AA6C6C}"/>
              </a:ext>
            </a:extLst>
          </p:cNvPr>
          <p:cNvSpPr txBox="1"/>
          <p:nvPr/>
        </p:nvSpPr>
        <p:spPr>
          <a:xfrm>
            <a:off x="224531" y="252127"/>
            <a:ext cx="8886087" cy="369332"/>
          </a:xfrm>
          <a:prstGeom prst="rect">
            <a:avLst/>
          </a:prstGeom>
          <a:noFill/>
        </p:spPr>
        <p:txBody>
          <a:bodyPr wrap="none" rtlCol="1">
            <a:spAutoFit/>
          </a:bodyPr>
          <a:lstStyle/>
          <a:p>
            <a:pPr algn="l"/>
            <a:r>
              <a:rPr lang="en-US" dirty="0">
                <a:solidFill>
                  <a:schemeClr val="bg1"/>
                </a:solidFill>
              </a:rPr>
              <a:t>The “</a:t>
            </a:r>
            <a:r>
              <a:rPr lang="en-US" dirty="0" err="1">
                <a:solidFill>
                  <a:schemeClr val="bg1"/>
                </a:solidFill>
              </a:rPr>
              <a:t>main.ipynb</a:t>
            </a:r>
            <a:r>
              <a:rPr lang="en-US" dirty="0">
                <a:solidFill>
                  <a:schemeClr val="bg1"/>
                </a:solidFill>
              </a:rPr>
              <a:t>” file is from JUPITER, which performs the data analysis and inference phase.</a:t>
            </a:r>
            <a:endParaRPr lang="he-IL" dirty="0">
              <a:solidFill>
                <a:schemeClr val="bg1"/>
              </a:solidFill>
            </a:endParaRPr>
          </a:p>
        </p:txBody>
      </p:sp>
      <p:pic>
        <p:nvPicPr>
          <p:cNvPr id="4" name="Picture 1">
            <a:extLst>
              <a:ext uri="{FF2B5EF4-FFF2-40B4-BE49-F238E27FC236}">
                <a16:creationId xmlns:a16="http://schemas.microsoft.com/office/drawing/2014/main" id="{75404D2F-45D9-4E67-9418-D4BE337D8B10}"/>
              </a:ext>
            </a:extLst>
          </p:cNvPr>
          <p:cNvPicPr/>
          <p:nvPr/>
        </p:nvPicPr>
        <p:blipFill>
          <a:blip r:embed="rId2"/>
          <a:stretch>
            <a:fillRect/>
          </a:stretch>
        </p:blipFill>
        <p:spPr>
          <a:xfrm>
            <a:off x="224531" y="3629608"/>
            <a:ext cx="3759640" cy="3013787"/>
          </a:xfrm>
          <a:prstGeom prst="rect">
            <a:avLst/>
          </a:prstGeom>
        </p:spPr>
      </p:pic>
      <p:sp>
        <p:nvSpPr>
          <p:cNvPr id="5" name="תיבת טקסט 4">
            <a:extLst>
              <a:ext uri="{FF2B5EF4-FFF2-40B4-BE49-F238E27FC236}">
                <a16:creationId xmlns:a16="http://schemas.microsoft.com/office/drawing/2014/main" id="{7D95277B-5277-4962-9A9E-348CBC1CC824}"/>
              </a:ext>
            </a:extLst>
          </p:cNvPr>
          <p:cNvSpPr txBox="1"/>
          <p:nvPr/>
        </p:nvSpPr>
        <p:spPr>
          <a:xfrm>
            <a:off x="3984171" y="1958397"/>
            <a:ext cx="3293707" cy="1477328"/>
          </a:xfrm>
          <a:prstGeom prst="rect">
            <a:avLst/>
          </a:prstGeom>
          <a:noFill/>
        </p:spPr>
        <p:txBody>
          <a:bodyPr wrap="square" rtlCol="1">
            <a:spAutoFit/>
          </a:bodyPr>
          <a:lstStyle/>
          <a:p>
            <a:pPr algn="l"/>
            <a:r>
              <a:rPr lang="en-US" dirty="0">
                <a:solidFill>
                  <a:schemeClr val="bg1"/>
                </a:solidFill>
              </a:rPr>
              <a:t>“Number of tags used“</a:t>
            </a:r>
            <a:br>
              <a:rPr lang="en-US" dirty="0">
                <a:solidFill>
                  <a:schemeClr val="bg1"/>
                </a:solidFill>
              </a:rPr>
            </a:br>
            <a:r>
              <a:rPr lang="en-US" dirty="0">
                <a:solidFill>
                  <a:schemeClr val="bg1"/>
                </a:solidFill>
              </a:rPr>
              <a:t> The square value of the number of tags is high (0.3) and therefore its effect on the number of likes is high</a:t>
            </a:r>
            <a:endParaRPr lang="he-IL" dirty="0">
              <a:solidFill>
                <a:schemeClr val="bg1"/>
              </a:solidFill>
            </a:endParaRPr>
          </a:p>
        </p:txBody>
      </p:sp>
      <p:pic>
        <p:nvPicPr>
          <p:cNvPr id="6" name="Picture 2">
            <a:extLst>
              <a:ext uri="{FF2B5EF4-FFF2-40B4-BE49-F238E27FC236}">
                <a16:creationId xmlns:a16="http://schemas.microsoft.com/office/drawing/2014/main" id="{3272CF62-C8C1-477E-8287-0B6037B8EB0F}"/>
              </a:ext>
            </a:extLst>
          </p:cNvPr>
          <p:cNvPicPr/>
          <p:nvPr/>
        </p:nvPicPr>
        <p:blipFill>
          <a:blip r:embed="rId3"/>
          <a:stretch>
            <a:fillRect/>
          </a:stretch>
        </p:blipFill>
        <p:spPr>
          <a:xfrm>
            <a:off x="4180876" y="3667129"/>
            <a:ext cx="3759640" cy="2938744"/>
          </a:xfrm>
          <a:prstGeom prst="rect">
            <a:avLst/>
          </a:prstGeom>
        </p:spPr>
      </p:pic>
      <p:sp>
        <p:nvSpPr>
          <p:cNvPr id="7" name="תיבת טקסט 6">
            <a:extLst>
              <a:ext uri="{FF2B5EF4-FFF2-40B4-BE49-F238E27FC236}">
                <a16:creationId xmlns:a16="http://schemas.microsoft.com/office/drawing/2014/main" id="{957DE4CD-AA24-4209-9EF3-CD27116B19DA}"/>
              </a:ext>
            </a:extLst>
          </p:cNvPr>
          <p:cNvSpPr txBox="1"/>
          <p:nvPr/>
        </p:nvSpPr>
        <p:spPr>
          <a:xfrm>
            <a:off x="71723" y="1874439"/>
            <a:ext cx="2771788" cy="1754326"/>
          </a:xfrm>
          <a:prstGeom prst="rect">
            <a:avLst/>
          </a:prstGeom>
          <a:noFill/>
        </p:spPr>
        <p:txBody>
          <a:bodyPr wrap="square" rtlCol="1">
            <a:spAutoFit/>
          </a:bodyPr>
          <a:lstStyle/>
          <a:p>
            <a:pPr algn="l"/>
            <a:r>
              <a:rPr lang="en-US" dirty="0">
                <a:solidFill>
                  <a:schemeClr val="bg1"/>
                </a:solidFill>
              </a:rPr>
              <a:t>“Number of words in description" </a:t>
            </a:r>
            <a:br>
              <a:rPr lang="en-US" dirty="0">
                <a:solidFill>
                  <a:schemeClr val="bg1"/>
                </a:solidFill>
              </a:rPr>
            </a:br>
            <a:r>
              <a:rPr lang="en-US" dirty="0">
                <a:solidFill>
                  <a:schemeClr val="bg1"/>
                </a:solidFill>
              </a:rPr>
              <a:t>The square value of the description is low (0.003) and therefore its effect on the number of likes is low</a:t>
            </a:r>
            <a:endParaRPr lang="he-IL" dirty="0">
              <a:solidFill>
                <a:schemeClr val="bg1"/>
              </a:solidFill>
            </a:endParaRPr>
          </a:p>
        </p:txBody>
      </p:sp>
      <p:pic>
        <p:nvPicPr>
          <p:cNvPr id="8" name="Picture 3">
            <a:extLst>
              <a:ext uri="{FF2B5EF4-FFF2-40B4-BE49-F238E27FC236}">
                <a16:creationId xmlns:a16="http://schemas.microsoft.com/office/drawing/2014/main" id="{59F738F2-F409-42DA-8192-0082ADC77340}"/>
              </a:ext>
            </a:extLst>
          </p:cNvPr>
          <p:cNvPicPr/>
          <p:nvPr/>
        </p:nvPicPr>
        <p:blipFill>
          <a:blip r:embed="rId4"/>
          <a:stretch>
            <a:fillRect/>
          </a:stretch>
        </p:blipFill>
        <p:spPr>
          <a:xfrm>
            <a:off x="8137221" y="3704651"/>
            <a:ext cx="3830248" cy="2938744"/>
          </a:xfrm>
          <a:prstGeom prst="rect">
            <a:avLst/>
          </a:prstGeom>
        </p:spPr>
      </p:pic>
      <p:sp>
        <p:nvSpPr>
          <p:cNvPr id="9" name="תיבת טקסט 8">
            <a:extLst>
              <a:ext uri="{FF2B5EF4-FFF2-40B4-BE49-F238E27FC236}">
                <a16:creationId xmlns:a16="http://schemas.microsoft.com/office/drawing/2014/main" id="{6F98534C-167A-4F94-8D97-1071393F2C8E}"/>
              </a:ext>
            </a:extLst>
          </p:cNvPr>
          <p:cNvSpPr txBox="1"/>
          <p:nvPr/>
        </p:nvSpPr>
        <p:spPr>
          <a:xfrm>
            <a:off x="8538736" y="1575967"/>
            <a:ext cx="3293707" cy="2031325"/>
          </a:xfrm>
          <a:prstGeom prst="rect">
            <a:avLst/>
          </a:prstGeom>
          <a:noFill/>
        </p:spPr>
        <p:txBody>
          <a:bodyPr wrap="square" rtlCol="1">
            <a:spAutoFit/>
          </a:bodyPr>
          <a:lstStyle/>
          <a:p>
            <a:pPr algn="l"/>
            <a:r>
              <a:rPr lang="en-US" dirty="0">
                <a:solidFill>
                  <a:schemeClr val="bg1"/>
                </a:solidFill>
              </a:rPr>
              <a:t>"Upload time"</a:t>
            </a:r>
          </a:p>
          <a:p>
            <a:pPr algn="l"/>
            <a:r>
              <a:rPr lang="en-US" dirty="0">
                <a:solidFill>
                  <a:schemeClr val="bg1"/>
                </a:solidFill>
              </a:rPr>
              <a:t>You can see that as you progress towards Saturday, the number of likes increases. Hence the conclusion is that to upload at the weekend brings a greater amount of likes</a:t>
            </a:r>
            <a:endParaRPr lang="he-IL" dirty="0">
              <a:solidFill>
                <a:schemeClr val="bg1"/>
              </a:solidFill>
            </a:endParaRPr>
          </a:p>
        </p:txBody>
      </p:sp>
    </p:spTree>
    <p:extLst>
      <p:ext uri="{BB962C8B-B14F-4D97-AF65-F5344CB8AC3E}">
        <p14:creationId xmlns:p14="http://schemas.microsoft.com/office/powerpoint/2010/main" val="24636563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36F701A3-ED4A-4558-9D6A-00AB7DB54A41}"/>
              </a:ext>
            </a:extLst>
          </p:cNvPr>
          <p:cNvSpPr/>
          <p:nvPr/>
        </p:nvSpPr>
        <p:spPr>
          <a:xfrm>
            <a:off x="8983136" y="433860"/>
            <a:ext cx="2245616" cy="923330"/>
          </a:xfrm>
          <a:prstGeom prst="rect">
            <a:avLst/>
          </a:prstGeom>
          <a:noFill/>
        </p:spPr>
        <p:txBody>
          <a:bodyPr wrap="none" lIns="91440" tIns="45720" rIns="91440" bIns="45720">
            <a:spAutoFit/>
          </a:bodyPr>
          <a:lstStyle/>
          <a:p>
            <a:pPr algn="ctr"/>
            <a:r>
              <a:rPr lang="en-US" sz="5400" b="1" dirty="0">
                <a:ln w="0"/>
                <a:solidFill>
                  <a:schemeClr val="bg1">
                    <a:lumMod val="75000"/>
                  </a:schemeClr>
                </a:solidFill>
                <a:effectLst>
                  <a:outerShdw blurRad="38100" dist="19050" dir="2700000" algn="tl" rotWithShape="0">
                    <a:schemeClr val="dk1">
                      <a:alpha val="40000"/>
                    </a:schemeClr>
                  </a:outerShdw>
                </a:effectLst>
              </a:rPr>
              <a:t>Results</a:t>
            </a:r>
          </a:p>
        </p:txBody>
      </p:sp>
      <p:sp>
        <p:nvSpPr>
          <p:cNvPr id="4" name="תיבת טקסט 3">
            <a:extLst>
              <a:ext uri="{FF2B5EF4-FFF2-40B4-BE49-F238E27FC236}">
                <a16:creationId xmlns:a16="http://schemas.microsoft.com/office/drawing/2014/main" id="{B7C67BB6-3E0C-426E-9F12-755FA14DAEAE}"/>
              </a:ext>
            </a:extLst>
          </p:cNvPr>
          <p:cNvSpPr txBox="1"/>
          <p:nvPr/>
        </p:nvSpPr>
        <p:spPr>
          <a:xfrm>
            <a:off x="3672108" y="1919857"/>
            <a:ext cx="5677838" cy="3693319"/>
          </a:xfrm>
          <a:prstGeom prst="rect">
            <a:avLst/>
          </a:prstGeom>
          <a:noFill/>
        </p:spPr>
        <p:txBody>
          <a:bodyPr wrap="square" rtlCol="1">
            <a:spAutoFit/>
          </a:bodyPr>
          <a:lstStyle/>
          <a:p>
            <a:pPr algn="l" rtl="0"/>
            <a:r>
              <a:rPr lang="en-US" dirty="0">
                <a:solidFill>
                  <a:schemeClr val="bg1"/>
                </a:solidFill>
              </a:rPr>
              <a:t>The data was sufficient to make inferences such as:</a:t>
            </a:r>
          </a:p>
          <a:p>
            <a:pPr marL="285750" indent="-285750" algn="l" rtl="0">
              <a:buFont typeface="Arial" panose="020B0604020202020204" pitchFamily="34" charset="0"/>
              <a:buChar char="•"/>
            </a:pPr>
            <a:r>
              <a:rPr lang="en-US" dirty="0">
                <a:solidFill>
                  <a:schemeClr val="bg1"/>
                </a:solidFill>
              </a:rPr>
              <a:t>The likes are directly proportional to the number of tags used. More number of tags will not only help better reach of the post but also impact the SEO of the post in a positive manner.</a:t>
            </a:r>
          </a:p>
          <a:p>
            <a:pPr marL="285750" indent="-285750" algn="l" rtl="0">
              <a:buFont typeface="Arial" panose="020B0604020202020204" pitchFamily="34" charset="0"/>
              <a:buChar char="•"/>
            </a:pPr>
            <a:r>
              <a:rPr lang="en-US" dirty="0">
                <a:solidFill>
                  <a:schemeClr val="bg1"/>
                </a:solidFill>
              </a:rPr>
              <a:t>The days on which a post is uploaded also impacts the number of likes it gets. Posts uploaded on Saturday will gain slightly more number of like than the ones uploaded on Sundays.</a:t>
            </a:r>
          </a:p>
          <a:p>
            <a:pPr marL="285750" indent="-285750" algn="l" rtl="0">
              <a:buFont typeface="Arial" panose="020B0604020202020204" pitchFamily="34" charset="0"/>
              <a:buChar char="•"/>
            </a:pPr>
            <a:r>
              <a:rPr lang="en-US" dirty="0">
                <a:solidFill>
                  <a:schemeClr val="bg1"/>
                </a:solidFill>
              </a:rPr>
              <a:t>The description length though has a positive correlation with the number of likes but the change was not very significant and hence could be omitted.</a:t>
            </a:r>
          </a:p>
          <a:p>
            <a:pPr marL="285750" indent="-285750" algn="l" rtl="0">
              <a:buFont typeface="Arial" panose="020B0604020202020204" pitchFamily="34" charset="0"/>
              <a:buChar char="•"/>
            </a:pPr>
            <a:endParaRPr lang="he-IL" dirty="0"/>
          </a:p>
        </p:txBody>
      </p:sp>
    </p:spTree>
    <p:extLst>
      <p:ext uri="{BB962C8B-B14F-4D97-AF65-F5344CB8AC3E}">
        <p14:creationId xmlns:p14="http://schemas.microsoft.com/office/powerpoint/2010/main" val="26320697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כותרת 1">
            <a:extLst>
              <a:ext uri="{FF2B5EF4-FFF2-40B4-BE49-F238E27FC236}">
                <a16:creationId xmlns:a16="http://schemas.microsoft.com/office/drawing/2014/main" id="{03E2914D-262D-4C59-98C5-9C4A72B4FB5B}"/>
              </a:ext>
            </a:extLst>
          </p:cNvPr>
          <p:cNvSpPr txBox="1">
            <a:spLocks/>
          </p:cNvSpPr>
          <p:nvPr/>
        </p:nvSpPr>
        <p:spPr>
          <a:xfrm>
            <a:off x="613610" y="144362"/>
            <a:ext cx="10515600" cy="1325563"/>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5400" b="1" dirty="0">
                <a:ln w="0"/>
                <a:solidFill>
                  <a:schemeClr val="bg1">
                    <a:lumMod val="75000"/>
                  </a:schemeClr>
                </a:solidFill>
                <a:effectLst>
                  <a:outerShdw blurRad="38100" dist="19050" dir="2700000" algn="tl" rotWithShape="0">
                    <a:schemeClr val="dk1">
                      <a:alpha val="40000"/>
                    </a:schemeClr>
                  </a:outerShdw>
                </a:effectLst>
                <a:latin typeface="+mn-lt"/>
                <a:ea typeface="+mn-ea"/>
                <a:cs typeface="+mn-cs"/>
              </a:rPr>
              <a:t>technologies</a:t>
            </a:r>
            <a:endParaRPr lang="he-IL" sz="5400" b="1" dirty="0">
              <a:ln w="0"/>
              <a:solidFill>
                <a:schemeClr val="bg1">
                  <a:lumMod val="75000"/>
                </a:schemeClr>
              </a:solidFill>
              <a:effectLst>
                <a:outerShdw blurRad="38100" dist="19050" dir="2700000" algn="tl" rotWithShape="0">
                  <a:schemeClr val="dk1">
                    <a:alpha val="40000"/>
                  </a:schemeClr>
                </a:outerShdw>
              </a:effectLst>
              <a:latin typeface="+mn-lt"/>
              <a:ea typeface="+mn-ea"/>
              <a:cs typeface="+mn-cs"/>
            </a:endParaRPr>
          </a:p>
        </p:txBody>
      </p:sp>
      <p:sp>
        <p:nvSpPr>
          <p:cNvPr id="66" name="מציין מיקום תוכן 2">
            <a:extLst>
              <a:ext uri="{FF2B5EF4-FFF2-40B4-BE49-F238E27FC236}">
                <a16:creationId xmlns:a16="http://schemas.microsoft.com/office/drawing/2014/main" id="{16AEEF24-C554-4D59-BFB3-90C5A8765E8C}"/>
              </a:ext>
            </a:extLst>
          </p:cNvPr>
          <p:cNvSpPr txBox="1">
            <a:spLocks/>
          </p:cNvSpPr>
          <p:nvPr/>
        </p:nvSpPr>
        <p:spPr>
          <a:xfrm>
            <a:off x="745922" y="1253331"/>
            <a:ext cx="10515600" cy="4351338"/>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900" dirty="0">
                <a:solidFill>
                  <a:schemeClr val="bg1"/>
                </a:solidFill>
              </a:rPr>
              <a:t>Selenium </a:t>
            </a:r>
            <a:r>
              <a:rPr lang="en-US" sz="1900" dirty="0" err="1">
                <a:solidFill>
                  <a:schemeClr val="bg1"/>
                </a:solidFill>
              </a:rPr>
              <a:t>libary</a:t>
            </a:r>
            <a:r>
              <a:rPr lang="en-US" sz="1900" dirty="0">
                <a:solidFill>
                  <a:schemeClr val="bg1"/>
                </a:solidFill>
              </a:rPr>
              <a:t>:</a:t>
            </a:r>
            <a:br>
              <a:rPr lang="en-US" sz="1900" dirty="0">
                <a:solidFill>
                  <a:schemeClr val="bg1"/>
                </a:solidFill>
              </a:rPr>
            </a:br>
            <a:r>
              <a:rPr lang="en-US" sz="1900" dirty="0">
                <a:solidFill>
                  <a:schemeClr val="bg1"/>
                </a:solidFill>
              </a:rPr>
              <a:t> Selenium is a plugin that allows you to create manual scenario and </a:t>
            </a:r>
            <a:r>
              <a:rPr lang="en-US" sz="1800" dirty="0">
                <a:solidFill>
                  <a:schemeClr val="bg1"/>
                </a:solidFill>
              </a:rPr>
              <a:t>rerun</a:t>
            </a:r>
            <a:r>
              <a:rPr lang="en-US" sz="1900" dirty="0">
                <a:solidFill>
                  <a:schemeClr val="bg1"/>
                </a:solidFill>
              </a:rPr>
              <a:t> it many times in order to click buttons on WEB sites, send commands to the site and more</a:t>
            </a:r>
          </a:p>
          <a:p>
            <a:pPr marL="0" indent="0" algn="l">
              <a:buFont typeface="Arial" panose="020B0604020202020204" pitchFamily="34" charset="0"/>
              <a:buNone/>
            </a:pPr>
            <a:r>
              <a:rPr lang="en-US" sz="1800" dirty="0">
                <a:solidFill>
                  <a:schemeClr val="bg1"/>
                </a:solidFill>
              </a:rPr>
              <a:t>Pandas library:</a:t>
            </a:r>
            <a:br>
              <a:rPr lang="en-US" sz="1800" dirty="0">
                <a:solidFill>
                  <a:schemeClr val="bg1"/>
                </a:solidFill>
              </a:rPr>
            </a:br>
            <a:r>
              <a:rPr lang="en-US" sz="1800" dirty="0">
                <a:solidFill>
                  <a:schemeClr val="bg1"/>
                </a:solidFill>
              </a:rPr>
              <a:t> A library created for the purpose of performing data analysis and enabling tabular data arrangement and more</a:t>
            </a:r>
          </a:p>
          <a:p>
            <a:pPr marL="0" indent="0" algn="l">
              <a:buFont typeface="Arial" panose="020B0604020202020204" pitchFamily="34" charset="0"/>
              <a:buNone/>
            </a:pPr>
            <a:r>
              <a:rPr lang="en-US" sz="1800" dirty="0" err="1">
                <a:solidFill>
                  <a:schemeClr val="bg1"/>
                </a:solidFill>
              </a:rPr>
              <a:t>Numpy</a:t>
            </a:r>
            <a:r>
              <a:rPr lang="en-US" sz="1800" dirty="0">
                <a:solidFill>
                  <a:schemeClr val="bg1"/>
                </a:solidFill>
              </a:rPr>
              <a:t> Library:</a:t>
            </a:r>
            <a:br>
              <a:rPr lang="en-US" sz="1800" dirty="0">
                <a:solidFill>
                  <a:schemeClr val="bg1"/>
                </a:solidFill>
              </a:rPr>
            </a:br>
            <a:r>
              <a:rPr lang="en-US" sz="1800" dirty="0">
                <a:solidFill>
                  <a:schemeClr val="bg1"/>
                </a:solidFill>
              </a:rPr>
              <a:t> Shortcut of </a:t>
            </a:r>
            <a:r>
              <a:rPr lang="en-US" sz="1800" dirty="0" err="1">
                <a:solidFill>
                  <a:schemeClr val="bg1"/>
                </a:solidFill>
              </a:rPr>
              <a:t>NumericalPython</a:t>
            </a:r>
            <a:r>
              <a:rPr lang="en-US" sz="1800" dirty="0">
                <a:solidFill>
                  <a:schemeClr val="bg1"/>
                </a:solidFill>
              </a:rPr>
              <a:t>. A library designed to perform numeric operations on data sets</a:t>
            </a:r>
          </a:p>
          <a:p>
            <a:pPr marL="0" indent="0" algn="l">
              <a:buFont typeface="Arial" panose="020B0604020202020204" pitchFamily="34" charset="0"/>
              <a:buNone/>
            </a:pPr>
            <a:r>
              <a:rPr lang="en-US" sz="1800" dirty="0" err="1">
                <a:solidFill>
                  <a:schemeClr val="bg1"/>
                </a:solidFill>
              </a:rPr>
              <a:t>Plotly</a:t>
            </a:r>
            <a:r>
              <a:rPr lang="en-US" sz="1800" dirty="0">
                <a:solidFill>
                  <a:schemeClr val="bg1"/>
                </a:solidFill>
              </a:rPr>
              <a:t>, </a:t>
            </a:r>
            <a:r>
              <a:rPr lang="en-US" sz="1800" dirty="0" err="1">
                <a:solidFill>
                  <a:schemeClr val="bg1"/>
                </a:solidFill>
              </a:rPr>
              <a:t>WordCloud</a:t>
            </a:r>
            <a:r>
              <a:rPr lang="en-US" sz="1800" dirty="0">
                <a:solidFill>
                  <a:schemeClr val="bg1"/>
                </a:solidFill>
              </a:rPr>
              <a:t>, Matplotlib Libraries:</a:t>
            </a:r>
            <a:br>
              <a:rPr lang="en-US" sz="1800" dirty="0">
                <a:solidFill>
                  <a:schemeClr val="bg1"/>
                </a:solidFill>
              </a:rPr>
            </a:br>
            <a:r>
              <a:rPr lang="en-US" sz="1800" dirty="0">
                <a:solidFill>
                  <a:schemeClr val="bg1"/>
                </a:solidFill>
              </a:rPr>
              <a:t> Libraries Designed for Visualizing Data</a:t>
            </a:r>
            <a:endParaRPr lang="he-IL" sz="1800" dirty="0">
              <a:solidFill>
                <a:schemeClr val="bg1"/>
              </a:solidFill>
            </a:endParaRPr>
          </a:p>
        </p:txBody>
      </p:sp>
    </p:spTree>
    <p:extLst>
      <p:ext uri="{BB962C8B-B14F-4D97-AF65-F5344CB8AC3E}">
        <p14:creationId xmlns:p14="http://schemas.microsoft.com/office/powerpoint/2010/main" val="1955367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5">
            <a:extLst>
              <a:ext uri="{FF2B5EF4-FFF2-40B4-BE49-F238E27FC236}">
                <a16:creationId xmlns:a16="http://schemas.microsoft.com/office/drawing/2014/main" id="{957B3025-1F6D-4158-AD0F-7E3FA856B8BC}"/>
              </a:ext>
            </a:extLst>
          </p:cNvPr>
          <p:cNvSpPr/>
          <p:nvPr/>
        </p:nvSpPr>
        <p:spPr>
          <a:xfrm>
            <a:off x="3887527" y="3293716"/>
            <a:ext cx="1754873" cy="87409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Montserrat" panose="02000505000000020004" pitchFamily="2" charset="0"/>
            </a:endParaRPr>
          </a:p>
        </p:txBody>
      </p:sp>
      <p:sp>
        <p:nvSpPr>
          <p:cNvPr id="50" name="Freeform 6">
            <a:extLst>
              <a:ext uri="{FF2B5EF4-FFF2-40B4-BE49-F238E27FC236}">
                <a16:creationId xmlns:a16="http://schemas.microsoft.com/office/drawing/2014/main" id="{6678BC2B-A808-408E-BBB0-C450B7CA2422}"/>
              </a:ext>
            </a:extLst>
          </p:cNvPr>
          <p:cNvSpPr/>
          <p:nvPr/>
        </p:nvSpPr>
        <p:spPr>
          <a:xfrm flipV="1">
            <a:off x="2354222" y="2419620"/>
            <a:ext cx="1754873" cy="87409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Montserrat" panose="02000505000000020004" pitchFamily="2" charset="0"/>
            </a:endParaRPr>
          </a:p>
        </p:txBody>
      </p:sp>
      <p:sp>
        <p:nvSpPr>
          <p:cNvPr id="51" name="Freeform 7">
            <a:extLst>
              <a:ext uri="{FF2B5EF4-FFF2-40B4-BE49-F238E27FC236}">
                <a16:creationId xmlns:a16="http://schemas.microsoft.com/office/drawing/2014/main" id="{47340C41-92C9-4678-B643-6AEF916E5FDF}"/>
              </a:ext>
            </a:extLst>
          </p:cNvPr>
          <p:cNvSpPr/>
          <p:nvPr/>
        </p:nvSpPr>
        <p:spPr>
          <a:xfrm>
            <a:off x="6956715" y="3293716"/>
            <a:ext cx="1754873" cy="87409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Montserrat" panose="02000505000000020004" pitchFamily="2" charset="0"/>
            </a:endParaRPr>
          </a:p>
        </p:txBody>
      </p:sp>
      <p:sp>
        <p:nvSpPr>
          <p:cNvPr id="52" name="Freeform 8">
            <a:extLst>
              <a:ext uri="{FF2B5EF4-FFF2-40B4-BE49-F238E27FC236}">
                <a16:creationId xmlns:a16="http://schemas.microsoft.com/office/drawing/2014/main" id="{8EDC82C3-7263-4EFA-8B07-7619446ABC36}"/>
              </a:ext>
            </a:extLst>
          </p:cNvPr>
          <p:cNvSpPr/>
          <p:nvPr/>
        </p:nvSpPr>
        <p:spPr>
          <a:xfrm flipV="1">
            <a:off x="5423077" y="2419620"/>
            <a:ext cx="1754873" cy="87409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Montserrat" panose="02000505000000020004" pitchFamily="2" charset="0"/>
            </a:endParaRPr>
          </a:p>
        </p:txBody>
      </p:sp>
      <p:sp>
        <p:nvSpPr>
          <p:cNvPr id="53" name="Freeform 9">
            <a:extLst>
              <a:ext uri="{FF2B5EF4-FFF2-40B4-BE49-F238E27FC236}">
                <a16:creationId xmlns:a16="http://schemas.microsoft.com/office/drawing/2014/main" id="{41D4041C-C3A9-45EE-B28F-D7EBEA4B49E6}"/>
              </a:ext>
            </a:extLst>
          </p:cNvPr>
          <p:cNvSpPr/>
          <p:nvPr/>
        </p:nvSpPr>
        <p:spPr>
          <a:xfrm flipV="1">
            <a:off x="8490141" y="2419620"/>
            <a:ext cx="1754873" cy="87409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6">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Montserrat" panose="02000505000000020004" pitchFamily="2" charset="0"/>
            </a:endParaRPr>
          </a:p>
        </p:txBody>
      </p:sp>
      <p:sp>
        <p:nvSpPr>
          <p:cNvPr id="54" name="Oval 53">
            <a:extLst>
              <a:ext uri="{FF2B5EF4-FFF2-40B4-BE49-F238E27FC236}">
                <a16:creationId xmlns:a16="http://schemas.microsoft.com/office/drawing/2014/main" id="{999AB268-9309-4BCD-87E1-BEF78818B885}"/>
              </a:ext>
            </a:extLst>
          </p:cNvPr>
          <p:cNvSpPr>
            <a:spLocks noChangeAspect="1"/>
          </p:cNvSpPr>
          <p:nvPr/>
        </p:nvSpPr>
        <p:spPr>
          <a:xfrm>
            <a:off x="2786573" y="2860953"/>
            <a:ext cx="906876" cy="9071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endParaRPr lang="en-US" sz="3200" dirty="0">
              <a:solidFill>
                <a:schemeClr val="bg1"/>
              </a:solidFill>
              <a:latin typeface="Montserrat" panose="02000505000000020004" pitchFamily="2" charset="0"/>
              <a:cs typeface="Lato Regular"/>
            </a:endParaRPr>
          </a:p>
        </p:txBody>
      </p:sp>
      <p:sp>
        <p:nvSpPr>
          <p:cNvPr id="55" name="Oval 54">
            <a:extLst>
              <a:ext uri="{FF2B5EF4-FFF2-40B4-BE49-F238E27FC236}">
                <a16:creationId xmlns:a16="http://schemas.microsoft.com/office/drawing/2014/main" id="{8F2DAF17-5CC0-4D3A-A03A-5C0C7B33E65C}"/>
              </a:ext>
            </a:extLst>
          </p:cNvPr>
          <p:cNvSpPr>
            <a:spLocks noChangeAspect="1"/>
          </p:cNvSpPr>
          <p:nvPr/>
        </p:nvSpPr>
        <p:spPr>
          <a:xfrm>
            <a:off x="4319512" y="2860953"/>
            <a:ext cx="906876" cy="907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endParaRPr lang="en-US" sz="3200" dirty="0">
              <a:solidFill>
                <a:schemeClr val="bg1"/>
              </a:solidFill>
              <a:latin typeface="Montserrat" panose="02000505000000020004" pitchFamily="2" charset="0"/>
              <a:cs typeface="Lato Regular"/>
            </a:endParaRPr>
          </a:p>
        </p:txBody>
      </p:sp>
      <p:sp>
        <p:nvSpPr>
          <p:cNvPr id="57" name="Oval 56">
            <a:extLst>
              <a:ext uri="{FF2B5EF4-FFF2-40B4-BE49-F238E27FC236}">
                <a16:creationId xmlns:a16="http://schemas.microsoft.com/office/drawing/2014/main" id="{4C44BF29-8344-4FB6-9FDE-57BB4DD57B12}"/>
              </a:ext>
            </a:extLst>
          </p:cNvPr>
          <p:cNvSpPr>
            <a:spLocks noChangeAspect="1"/>
          </p:cNvSpPr>
          <p:nvPr/>
        </p:nvSpPr>
        <p:spPr>
          <a:xfrm>
            <a:off x="7379546" y="2860953"/>
            <a:ext cx="906876" cy="9071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endParaRPr lang="en-US" sz="3200" dirty="0">
              <a:solidFill>
                <a:schemeClr val="bg1"/>
              </a:solidFill>
              <a:latin typeface="Montserrat" panose="02000505000000020004" pitchFamily="2" charset="0"/>
              <a:cs typeface="Lato Regular"/>
            </a:endParaRPr>
          </a:p>
        </p:txBody>
      </p:sp>
      <p:sp>
        <p:nvSpPr>
          <p:cNvPr id="58" name="Oval 57">
            <a:extLst>
              <a:ext uri="{FF2B5EF4-FFF2-40B4-BE49-F238E27FC236}">
                <a16:creationId xmlns:a16="http://schemas.microsoft.com/office/drawing/2014/main" id="{F912291E-131D-44DC-A44B-C0C3C863900D}"/>
              </a:ext>
            </a:extLst>
          </p:cNvPr>
          <p:cNvSpPr>
            <a:spLocks noChangeAspect="1"/>
          </p:cNvSpPr>
          <p:nvPr/>
        </p:nvSpPr>
        <p:spPr>
          <a:xfrm>
            <a:off x="8904829" y="2823636"/>
            <a:ext cx="906876" cy="907112"/>
          </a:xfrm>
          <a:prstGeom prst="ellipse">
            <a:avLst/>
          </a:prstGeom>
          <a:solidFill>
            <a:schemeClr val="accent6">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endParaRPr lang="en-US" sz="3200" dirty="0">
              <a:solidFill>
                <a:schemeClr val="bg1"/>
              </a:solidFill>
              <a:latin typeface="Montserrat" panose="02000505000000020004" pitchFamily="2" charset="0"/>
              <a:cs typeface="Lato Regular"/>
            </a:endParaRPr>
          </a:p>
        </p:txBody>
      </p:sp>
      <p:sp>
        <p:nvSpPr>
          <p:cNvPr id="59" name="TextBox 58">
            <a:extLst>
              <a:ext uri="{FF2B5EF4-FFF2-40B4-BE49-F238E27FC236}">
                <a16:creationId xmlns:a16="http://schemas.microsoft.com/office/drawing/2014/main" id="{FFB89B84-C19D-442B-9389-2BD79D14CE03}"/>
              </a:ext>
            </a:extLst>
          </p:cNvPr>
          <p:cNvSpPr txBox="1"/>
          <p:nvPr/>
        </p:nvSpPr>
        <p:spPr>
          <a:xfrm>
            <a:off x="3999621" y="95629"/>
            <a:ext cx="7900222" cy="707886"/>
          </a:xfrm>
          <a:prstGeom prst="rect">
            <a:avLst/>
          </a:prstGeom>
          <a:noFill/>
        </p:spPr>
        <p:txBody>
          <a:bodyPr wrap="square" rtlCol="0">
            <a:spAutoFit/>
          </a:bodyPr>
          <a:lstStyle/>
          <a:p>
            <a:r>
              <a:rPr lang="he-IL" sz="4000" b="1" dirty="0">
                <a:solidFill>
                  <a:schemeClr val="bg1"/>
                </a:solidFill>
                <a:latin typeface="Montserrat" panose="02000505000000020004" pitchFamily="2" charset="0"/>
                <a:cs typeface="Arial" panose="020B0604020202020204" pitchFamily="34" charset="0"/>
              </a:rPr>
              <a:t>תהליך העבודה</a:t>
            </a:r>
            <a:endParaRPr sz="4000" b="1" dirty="0">
              <a:solidFill>
                <a:schemeClr val="bg1"/>
              </a:solidFill>
              <a:latin typeface="Montserrat" panose="02000505000000020004" pitchFamily="2" charset="0"/>
              <a:cs typeface="Arial" panose="020B0604020202020204" pitchFamily="34" charset="0"/>
            </a:endParaRPr>
          </a:p>
        </p:txBody>
      </p:sp>
      <p:sp>
        <p:nvSpPr>
          <p:cNvPr id="63" name="TextBox 62">
            <a:extLst>
              <a:ext uri="{FF2B5EF4-FFF2-40B4-BE49-F238E27FC236}">
                <a16:creationId xmlns:a16="http://schemas.microsoft.com/office/drawing/2014/main" id="{9A6B2A2A-D01B-724E-AC82-20767BDE2E38}"/>
              </a:ext>
            </a:extLst>
          </p:cNvPr>
          <p:cNvSpPr txBox="1"/>
          <p:nvPr/>
        </p:nvSpPr>
        <p:spPr>
          <a:xfrm>
            <a:off x="2777394" y="3997716"/>
            <a:ext cx="1295880" cy="400110"/>
          </a:xfrm>
          <a:prstGeom prst="rect">
            <a:avLst/>
          </a:prstGeom>
          <a:noFill/>
        </p:spPr>
        <p:txBody>
          <a:bodyPr wrap="square" rtlCol="0">
            <a:spAutoFit/>
          </a:bodyPr>
          <a:lstStyle/>
          <a:p>
            <a:r>
              <a:rPr lang="en-US" sz="1000" b="1" spc="150" dirty="0">
                <a:solidFill>
                  <a:schemeClr val="bg1"/>
                </a:solidFill>
                <a:latin typeface="Montserrat" panose="02000505000000020004" pitchFamily="2" charset="0"/>
                <a:ea typeface="Open Sans" panose="020B0606030504020204" pitchFamily="34" charset="0"/>
                <a:cs typeface="Open Sans" panose="020B0606030504020204" pitchFamily="34" charset="0"/>
              </a:rPr>
              <a:t>Data Acquisition</a:t>
            </a:r>
          </a:p>
        </p:txBody>
      </p:sp>
      <p:sp>
        <p:nvSpPr>
          <p:cNvPr id="65" name="TextBox 64">
            <a:extLst>
              <a:ext uri="{FF2B5EF4-FFF2-40B4-BE49-F238E27FC236}">
                <a16:creationId xmlns:a16="http://schemas.microsoft.com/office/drawing/2014/main" id="{0DB5F971-AF76-6145-A5F3-BC0A2CAD2F52}"/>
              </a:ext>
            </a:extLst>
          </p:cNvPr>
          <p:cNvSpPr txBox="1"/>
          <p:nvPr/>
        </p:nvSpPr>
        <p:spPr>
          <a:xfrm>
            <a:off x="4410695" y="2335720"/>
            <a:ext cx="1078307" cy="400110"/>
          </a:xfrm>
          <a:prstGeom prst="rect">
            <a:avLst/>
          </a:prstGeom>
          <a:noFill/>
        </p:spPr>
        <p:txBody>
          <a:bodyPr wrap="square" rtlCol="0">
            <a:spAutoFit/>
          </a:bodyPr>
          <a:lstStyle/>
          <a:p>
            <a:pPr algn="just"/>
            <a:r>
              <a:rPr lang="en-ID" sz="1000" b="1" spc="150" dirty="0">
                <a:solidFill>
                  <a:schemeClr val="bg1"/>
                </a:solidFill>
                <a:latin typeface="Montserrat" panose="02000505000000020004" pitchFamily="2" charset="0"/>
                <a:ea typeface="Open Sans" panose="020B0606030504020204" pitchFamily="34" charset="0"/>
                <a:cs typeface="Open Sans" panose="020B0606030504020204" pitchFamily="34" charset="0"/>
              </a:rPr>
              <a:t>Data Integration</a:t>
            </a:r>
          </a:p>
        </p:txBody>
      </p:sp>
      <p:sp>
        <p:nvSpPr>
          <p:cNvPr id="76" name="TextBox 75">
            <a:extLst>
              <a:ext uri="{FF2B5EF4-FFF2-40B4-BE49-F238E27FC236}">
                <a16:creationId xmlns:a16="http://schemas.microsoft.com/office/drawing/2014/main" id="{94618D5F-F44E-444B-80DA-ADB11F344980}"/>
              </a:ext>
            </a:extLst>
          </p:cNvPr>
          <p:cNvSpPr txBox="1"/>
          <p:nvPr/>
        </p:nvSpPr>
        <p:spPr>
          <a:xfrm>
            <a:off x="6220795" y="3987973"/>
            <a:ext cx="689055" cy="246221"/>
          </a:xfrm>
          <a:prstGeom prst="rect">
            <a:avLst/>
          </a:prstGeom>
          <a:noFill/>
        </p:spPr>
        <p:txBody>
          <a:bodyPr wrap="square" rtlCol="0">
            <a:spAutoFit/>
          </a:bodyPr>
          <a:lstStyle/>
          <a:p>
            <a:r>
              <a:rPr lang="en-ID" sz="1000" b="1" spc="150" dirty="0">
                <a:solidFill>
                  <a:schemeClr val="bg1"/>
                </a:solidFill>
                <a:latin typeface="Montserrat" panose="02000505000000020004" pitchFamily="2" charset="0"/>
                <a:ea typeface="Open Sans" panose="020B0606030504020204" pitchFamily="34" charset="0"/>
                <a:cs typeface="Open Sans" panose="020B0606030504020204" pitchFamily="34" charset="0"/>
              </a:rPr>
              <a:t>EDA</a:t>
            </a:r>
          </a:p>
        </p:txBody>
      </p:sp>
      <p:sp>
        <p:nvSpPr>
          <p:cNvPr id="77" name="TextBox 76">
            <a:extLst>
              <a:ext uri="{FF2B5EF4-FFF2-40B4-BE49-F238E27FC236}">
                <a16:creationId xmlns:a16="http://schemas.microsoft.com/office/drawing/2014/main" id="{A90CA896-3238-F34C-9C14-50C52BAEFFA5}"/>
              </a:ext>
            </a:extLst>
          </p:cNvPr>
          <p:cNvSpPr txBox="1"/>
          <p:nvPr/>
        </p:nvSpPr>
        <p:spPr>
          <a:xfrm>
            <a:off x="7457537" y="2333429"/>
            <a:ext cx="1291780" cy="400110"/>
          </a:xfrm>
          <a:prstGeom prst="rect">
            <a:avLst/>
          </a:prstGeom>
          <a:noFill/>
        </p:spPr>
        <p:txBody>
          <a:bodyPr wrap="square" rtlCol="0">
            <a:spAutoFit/>
          </a:bodyPr>
          <a:lstStyle/>
          <a:p>
            <a:r>
              <a:rPr lang="en-ID" sz="1000" b="1" spc="150" dirty="0">
                <a:solidFill>
                  <a:schemeClr val="bg1"/>
                </a:solidFill>
                <a:latin typeface="Montserrat" panose="02000505000000020004" pitchFamily="2" charset="0"/>
                <a:ea typeface="Open Sans" panose="020B0606030504020204" pitchFamily="34" charset="0"/>
                <a:cs typeface="Open Sans" panose="020B0606030504020204" pitchFamily="34" charset="0"/>
              </a:rPr>
              <a:t>Machine Learning</a:t>
            </a:r>
          </a:p>
        </p:txBody>
      </p:sp>
      <p:sp>
        <p:nvSpPr>
          <p:cNvPr id="81" name="TextBox 80">
            <a:extLst>
              <a:ext uri="{FF2B5EF4-FFF2-40B4-BE49-F238E27FC236}">
                <a16:creationId xmlns:a16="http://schemas.microsoft.com/office/drawing/2014/main" id="{B45131CB-A08A-AD4E-AEEF-61212DDC3FB6}"/>
              </a:ext>
            </a:extLst>
          </p:cNvPr>
          <p:cNvSpPr txBox="1"/>
          <p:nvPr/>
        </p:nvSpPr>
        <p:spPr>
          <a:xfrm>
            <a:off x="9557795" y="3968717"/>
            <a:ext cx="791982" cy="246221"/>
          </a:xfrm>
          <a:prstGeom prst="rect">
            <a:avLst/>
          </a:prstGeom>
          <a:noFill/>
        </p:spPr>
        <p:txBody>
          <a:bodyPr wrap="square" rtlCol="0">
            <a:spAutoFit/>
          </a:bodyPr>
          <a:lstStyle/>
          <a:p>
            <a:pPr algn="ctr"/>
            <a:r>
              <a:rPr lang="en-US" sz="1000" b="1" spc="150" dirty="0">
                <a:solidFill>
                  <a:schemeClr val="bg1"/>
                </a:solidFill>
                <a:latin typeface="Montserrat" panose="02000505000000020004" pitchFamily="2" charset="0"/>
                <a:ea typeface="Open Sans" panose="020B0606030504020204" pitchFamily="34" charset="0"/>
                <a:cs typeface="Open Sans" panose="020B0606030504020204" pitchFamily="34" charset="0"/>
              </a:rPr>
              <a:t>Results</a:t>
            </a:r>
            <a:endParaRPr lang="en-ID" sz="1000" b="1" spc="150" dirty="0">
              <a:solidFill>
                <a:schemeClr val="bg1"/>
              </a:solidFill>
              <a:latin typeface="Montserrat" panose="02000505000000020004" pitchFamily="2" charset="0"/>
              <a:ea typeface="Open Sans" panose="020B0606030504020204" pitchFamily="34" charset="0"/>
              <a:cs typeface="Open Sans" panose="020B0606030504020204" pitchFamily="34" charset="0"/>
            </a:endParaRPr>
          </a:p>
        </p:txBody>
      </p:sp>
      <p:grpSp>
        <p:nvGrpSpPr>
          <p:cNvPr id="24" name="גרפיקה 22">
            <a:extLst>
              <a:ext uri="{FF2B5EF4-FFF2-40B4-BE49-F238E27FC236}">
                <a16:creationId xmlns:a16="http://schemas.microsoft.com/office/drawing/2014/main" id="{0B720F59-EAA2-414B-B0A6-5E8076AFAEED}"/>
              </a:ext>
            </a:extLst>
          </p:cNvPr>
          <p:cNvGrpSpPr/>
          <p:nvPr/>
        </p:nvGrpSpPr>
        <p:grpSpPr>
          <a:xfrm>
            <a:off x="4502634" y="3031977"/>
            <a:ext cx="510759" cy="584972"/>
            <a:chOff x="8493830" y="5123234"/>
            <a:chExt cx="4258092" cy="4876800"/>
          </a:xfrm>
          <a:solidFill>
            <a:schemeClr val="bg1"/>
          </a:solidFill>
        </p:grpSpPr>
        <p:sp>
          <p:nvSpPr>
            <p:cNvPr id="25" name="גרפיקה 22">
              <a:extLst>
                <a:ext uri="{FF2B5EF4-FFF2-40B4-BE49-F238E27FC236}">
                  <a16:creationId xmlns:a16="http://schemas.microsoft.com/office/drawing/2014/main" id="{79D062F1-D948-49BD-A8EF-8BF4B1C34036}"/>
                </a:ext>
              </a:extLst>
            </p:cNvPr>
            <p:cNvSpPr/>
            <p:nvPr/>
          </p:nvSpPr>
          <p:spPr>
            <a:xfrm>
              <a:off x="9553430" y="5619972"/>
              <a:ext cx="786069" cy="942193"/>
            </a:xfrm>
            <a:custGeom>
              <a:avLst/>
              <a:gdLst>
                <a:gd name="connsiteX0" fmla="*/ 49806 w 786069"/>
                <a:gd name="connsiteY0" fmla="*/ 547897 h 942193"/>
                <a:gd name="connsiteX1" fmla="*/ 312315 w 786069"/>
                <a:gd name="connsiteY1" fmla="*/ 881596 h 942193"/>
                <a:gd name="connsiteX2" fmla="*/ 393030 w 786069"/>
                <a:gd name="connsiteY2" fmla="*/ 942194 h 942193"/>
                <a:gd name="connsiteX3" fmla="*/ 473745 w 786069"/>
                <a:gd name="connsiteY3" fmla="*/ 881586 h 942193"/>
                <a:gd name="connsiteX4" fmla="*/ 736264 w 786069"/>
                <a:gd name="connsiteY4" fmla="*/ 547888 h 942193"/>
                <a:gd name="connsiteX5" fmla="*/ 786070 w 786069"/>
                <a:gd name="connsiteY5" fmla="*/ 471097 h 942193"/>
                <a:gd name="connsiteX6" fmla="*/ 736264 w 786069"/>
                <a:gd name="connsiteY6" fmla="*/ 394297 h 942193"/>
                <a:gd name="connsiteX7" fmla="*/ 473745 w 786069"/>
                <a:gd name="connsiteY7" fmla="*/ 60598 h 942193"/>
                <a:gd name="connsiteX8" fmla="*/ 393030 w 786069"/>
                <a:gd name="connsiteY8" fmla="*/ 0 h 942193"/>
                <a:gd name="connsiteX9" fmla="*/ 312315 w 786069"/>
                <a:gd name="connsiteY9" fmla="*/ 60598 h 942193"/>
                <a:gd name="connsiteX10" fmla="*/ 49816 w 786069"/>
                <a:gd name="connsiteY10" fmla="*/ 394297 h 942193"/>
                <a:gd name="connsiteX11" fmla="*/ 0 w 786069"/>
                <a:gd name="connsiteY11" fmla="*/ 471097 h 942193"/>
                <a:gd name="connsiteX12" fmla="*/ 49806 w 786069"/>
                <a:gd name="connsiteY12" fmla="*/ 547897 h 942193"/>
                <a:gd name="connsiteX13" fmla="*/ 393030 w 786069"/>
                <a:gd name="connsiteY13" fmla="*/ 241278 h 942193"/>
                <a:gd name="connsiteX14" fmla="*/ 585206 w 786069"/>
                <a:gd name="connsiteY14" fmla="*/ 471097 h 942193"/>
                <a:gd name="connsiteX15" fmla="*/ 393030 w 786069"/>
                <a:gd name="connsiteY15" fmla="*/ 700916 h 942193"/>
                <a:gd name="connsiteX16" fmla="*/ 200854 w 786069"/>
                <a:gd name="connsiteY16" fmla="*/ 471097 h 942193"/>
                <a:gd name="connsiteX17" fmla="*/ 393030 w 786069"/>
                <a:gd name="connsiteY17" fmla="*/ 241278 h 9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6069" h="942193">
                  <a:moveTo>
                    <a:pt x="49806" y="547897"/>
                  </a:moveTo>
                  <a:cubicBezTo>
                    <a:pt x="221513" y="624888"/>
                    <a:pt x="290589" y="806910"/>
                    <a:pt x="312315" y="881596"/>
                  </a:cubicBezTo>
                  <a:cubicBezTo>
                    <a:pt x="322859" y="917838"/>
                    <a:pt x="355302" y="942194"/>
                    <a:pt x="393030" y="942194"/>
                  </a:cubicBezTo>
                  <a:cubicBezTo>
                    <a:pt x="430759" y="942194"/>
                    <a:pt x="463191" y="917838"/>
                    <a:pt x="473745" y="881586"/>
                  </a:cubicBezTo>
                  <a:cubicBezTo>
                    <a:pt x="495472" y="806901"/>
                    <a:pt x="564537" y="624878"/>
                    <a:pt x="736264" y="547888"/>
                  </a:cubicBezTo>
                  <a:cubicBezTo>
                    <a:pt x="766515" y="534324"/>
                    <a:pt x="786070" y="504177"/>
                    <a:pt x="786070" y="471097"/>
                  </a:cubicBezTo>
                  <a:cubicBezTo>
                    <a:pt x="786070" y="438017"/>
                    <a:pt x="766524" y="407870"/>
                    <a:pt x="736264" y="394297"/>
                  </a:cubicBezTo>
                  <a:cubicBezTo>
                    <a:pt x="564547" y="317306"/>
                    <a:pt x="495481" y="135284"/>
                    <a:pt x="473745" y="60598"/>
                  </a:cubicBezTo>
                  <a:cubicBezTo>
                    <a:pt x="463201" y="24355"/>
                    <a:pt x="430759" y="0"/>
                    <a:pt x="393030" y="0"/>
                  </a:cubicBezTo>
                  <a:cubicBezTo>
                    <a:pt x="355302" y="0"/>
                    <a:pt x="322859" y="24355"/>
                    <a:pt x="312315" y="60598"/>
                  </a:cubicBezTo>
                  <a:cubicBezTo>
                    <a:pt x="290589" y="135284"/>
                    <a:pt x="221523" y="317306"/>
                    <a:pt x="49816" y="394297"/>
                  </a:cubicBezTo>
                  <a:cubicBezTo>
                    <a:pt x="19555" y="407861"/>
                    <a:pt x="0" y="438007"/>
                    <a:pt x="0" y="471097"/>
                  </a:cubicBezTo>
                  <a:cubicBezTo>
                    <a:pt x="0" y="504187"/>
                    <a:pt x="19555" y="534333"/>
                    <a:pt x="49806" y="547897"/>
                  </a:cubicBezTo>
                  <a:close/>
                  <a:moveTo>
                    <a:pt x="393030" y="241278"/>
                  </a:moveTo>
                  <a:cubicBezTo>
                    <a:pt x="432664" y="318373"/>
                    <a:pt x="493662" y="405384"/>
                    <a:pt x="585206" y="471097"/>
                  </a:cubicBezTo>
                  <a:cubicBezTo>
                    <a:pt x="493662" y="536810"/>
                    <a:pt x="432673" y="623821"/>
                    <a:pt x="393030" y="700916"/>
                  </a:cubicBezTo>
                  <a:cubicBezTo>
                    <a:pt x="353397" y="623821"/>
                    <a:pt x="292408" y="536810"/>
                    <a:pt x="200854" y="471097"/>
                  </a:cubicBezTo>
                  <a:cubicBezTo>
                    <a:pt x="292398" y="405384"/>
                    <a:pt x="353397" y="318373"/>
                    <a:pt x="393030" y="241278"/>
                  </a:cubicBezTo>
                  <a:close/>
                </a:path>
              </a:pathLst>
            </a:custGeom>
            <a:grpFill/>
            <a:ln w="9525" cap="flat">
              <a:noFill/>
              <a:prstDash val="solid"/>
              <a:miter/>
            </a:ln>
          </p:spPr>
          <p:txBody>
            <a:bodyPr rtlCol="1" anchor="ctr"/>
            <a:lstStyle/>
            <a:p>
              <a:endParaRPr lang="he-IL" sz="900">
                <a:latin typeface="Montserrat" panose="02000505000000020004" pitchFamily="2" charset="0"/>
              </a:endParaRPr>
            </a:p>
          </p:txBody>
        </p:sp>
        <p:sp>
          <p:nvSpPr>
            <p:cNvPr id="26" name="גרפיקה 22">
              <a:extLst>
                <a:ext uri="{FF2B5EF4-FFF2-40B4-BE49-F238E27FC236}">
                  <a16:creationId xmlns:a16="http://schemas.microsoft.com/office/drawing/2014/main" id="{AE4CAAD1-5445-497A-996E-A2DE3720CEB2}"/>
                </a:ext>
              </a:extLst>
            </p:cNvPr>
            <p:cNvSpPr/>
            <p:nvPr/>
          </p:nvSpPr>
          <p:spPr>
            <a:xfrm>
              <a:off x="8493830" y="5866926"/>
              <a:ext cx="1032033" cy="1247841"/>
            </a:xfrm>
            <a:custGeom>
              <a:avLst/>
              <a:gdLst>
                <a:gd name="connsiteX0" fmla="*/ 979294 w 1032033"/>
                <a:gd name="connsiteY0" fmla="*/ 705193 h 1247841"/>
                <a:gd name="connsiteX1" fmla="*/ 1032034 w 1032033"/>
                <a:gd name="connsiteY1" fmla="*/ 623926 h 1247841"/>
                <a:gd name="connsiteX2" fmla="*/ 979294 w 1032033"/>
                <a:gd name="connsiteY2" fmla="*/ 542658 h 1247841"/>
                <a:gd name="connsiteX3" fmla="*/ 601408 w 1032033"/>
                <a:gd name="connsiteY3" fmla="*/ 64122 h 1247841"/>
                <a:gd name="connsiteX4" fmla="*/ 516017 w 1032033"/>
                <a:gd name="connsiteY4" fmla="*/ 0 h 1247841"/>
                <a:gd name="connsiteX5" fmla="*/ 430625 w 1032033"/>
                <a:gd name="connsiteY5" fmla="*/ 64122 h 1247841"/>
                <a:gd name="connsiteX6" fmla="*/ 52740 w 1032033"/>
                <a:gd name="connsiteY6" fmla="*/ 542658 h 1247841"/>
                <a:gd name="connsiteX7" fmla="*/ 0 w 1032033"/>
                <a:gd name="connsiteY7" fmla="*/ 623926 h 1247841"/>
                <a:gd name="connsiteX8" fmla="*/ 52740 w 1032033"/>
                <a:gd name="connsiteY8" fmla="*/ 705193 h 1247841"/>
                <a:gd name="connsiteX9" fmla="*/ 430635 w 1032033"/>
                <a:gd name="connsiteY9" fmla="*/ 1183729 h 1247841"/>
                <a:gd name="connsiteX10" fmla="*/ 516026 w 1032033"/>
                <a:gd name="connsiteY10" fmla="*/ 1247842 h 1247841"/>
                <a:gd name="connsiteX11" fmla="*/ 601418 w 1032033"/>
                <a:gd name="connsiteY11" fmla="*/ 1183719 h 1247841"/>
                <a:gd name="connsiteX12" fmla="*/ 979294 w 1032033"/>
                <a:gd name="connsiteY12" fmla="*/ 705193 h 1247841"/>
                <a:gd name="connsiteX13" fmla="*/ 516017 w 1032033"/>
                <a:gd name="connsiteY13" fmla="*/ 1004392 h 1247841"/>
                <a:gd name="connsiteX14" fmla="*/ 201759 w 1032033"/>
                <a:gd name="connsiteY14" fmla="*/ 623916 h 1247841"/>
                <a:gd name="connsiteX15" fmla="*/ 516026 w 1032033"/>
                <a:gd name="connsiteY15" fmla="*/ 243449 h 1247841"/>
                <a:gd name="connsiteX16" fmla="*/ 830285 w 1032033"/>
                <a:gd name="connsiteY16" fmla="*/ 623916 h 1247841"/>
                <a:gd name="connsiteX17" fmla="*/ 516017 w 1032033"/>
                <a:gd name="connsiteY17" fmla="*/ 1004392 h 124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2033" h="1247841">
                  <a:moveTo>
                    <a:pt x="979294" y="705193"/>
                  </a:moveTo>
                  <a:cubicBezTo>
                    <a:pt x="1011336" y="690829"/>
                    <a:pt x="1032034" y="658930"/>
                    <a:pt x="1032034" y="623926"/>
                  </a:cubicBezTo>
                  <a:cubicBezTo>
                    <a:pt x="1032034" y="588921"/>
                    <a:pt x="1011326" y="557013"/>
                    <a:pt x="979294" y="542658"/>
                  </a:cubicBezTo>
                  <a:cubicBezTo>
                    <a:pt x="731558" y="431587"/>
                    <a:pt x="632498" y="171012"/>
                    <a:pt x="601408" y="64122"/>
                  </a:cubicBezTo>
                  <a:cubicBezTo>
                    <a:pt x="590255" y="25765"/>
                    <a:pt x="555936" y="0"/>
                    <a:pt x="516017" y="0"/>
                  </a:cubicBezTo>
                  <a:cubicBezTo>
                    <a:pt x="476098" y="0"/>
                    <a:pt x="441779" y="25775"/>
                    <a:pt x="430625" y="64122"/>
                  </a:cubicBezTo>
                  <a:cubicBezTo>
                    <a:pt x="399536" y="171002"/>
                    <a:pt x="300476" y="431578"/>
                    <a:pt x="52740" y="542658"/>
                  </a:cubicBezTo>
                  <a:cubicBezTo>
                    <a:pt x="20698" y="557022"/>
                    <a:pt x="0" y="588921"/>
                    <a:pt x="0" y="623926"/>
                  </a:cubicBezTo>
                  <a:cubicBezTo>
                    <a:pt x="0" y="658930"/>
                    <a:pt x="20707" y="690839"/>
                    <a:pt x="52740" y="705193"/>
                  </a:cubicBezTo>
                  <a:cubicBezTo>
                    <a:pt x="300476" y="816273"/>
                    <a:pt x="399536" y="1076849"/>
                    <a:pt x="430635" y="1183729"/>
                  </a:cubicBezTo>
                  <a:cubicBezTo>
                    <a:pt x="441789" y="1222077"/>
                    <a:pt x="476107" y="1247842"/>
                    <a:pt x="516026" y="1247842"/>
                  </a:cubicBezTo>
                  <a:cubicBezTo>
                    <a:pt x="555936" y="1247842"/>
                    <a:pt x="590255" y="1222077"/>
                    <a:pt x="601418" y="1183719"/>
                  </a:cubicBezTo>
                  <a:cubicBezTo>
                    <a:pt x="632498" y="1076849"/>
                    <a:pt x="731568" y="816273"/>
                    <a:pt x="979294" y="705193"/>
                  </a:cubicBezTo>
                  <a:close/>
                  <a:moveTo>
                    <a:pt x="516017" y="1004392"/>
                  </a:moveTo>
                  <a:cubicBezTo>
                    <a:pt x="460820" y="881644"/>
                    <a:pt x="364074" y="727377"/>
                    <a:pt x="201759" y="623916"/>
                  </a:cubicBezTo>
                  <a:cubicBezTo>
                    <a:pt x="364074" y="520465"/>
                    <a:pt x="460829" y="366198"/>
                    <a:pt x="516026" y="243449"/>
                  </a:cubicBezTo>
                  <a:cubicBezTo>
                    <a:pt x="571224" y="366198"/>
                    <a:pt x="667979" y="520465"/>
                    <a:pt x="830285" y="623916"/>
                  </a:cubicBezTo>
                  <a:cubicBezTo>
                    <a:pt x="667969" y="727377"/>
                    <a:pt x="571214" y="881644"/>
                    <a:pt x="516017" y="1004392"/>
                  </a:cubicBezTo>
                  <a:close/>
                </a:path>
              </a:pathLst>
            </a:custGeom>
            <a:grpFill/>
            <a:ln w="9525" cap="flat">
              <a:noFill/>
              <a:prstDash val="solid"/>
              <a:miter/>
            </a:ln>
          </p:spPr>
          <p:txBody>
            <a:bodyPr rtlCol="1" anchor="ctr"/>
            <a:lstStyle/>
            <a:p>
              <a:endParaRPr lang="he-IL" sz="900">
                <a:latin typeface="Montserrat" panose="02000505000000020004" pitchFamily="2" charset="0"/>
              </a:endParaRPr>
            </a:p>
          </p:txBody>
        </p:sp>
        <p:sp>
          <p:nvSpPr>
            <p:cNvPr id="27" name="גרפיקה 22">
              <a:extLst>
                <a:ext uri="{FF2B5EF4-FFF2-40B4-BE49-F238E27FC236}">
                  <a16:creationId xmlns:a16="http://schemas.microsoft.com/office/drawing/2014/main" id="{750A89FE-351B-4C04-93FF-85EDB3A43E6D}"/>
                </a:ext>
              </a:extLst>
            </p:cNvPr>
            <p:cNvSpPr/>
            <p:nvPr/>
          </p:nvSpPr>
          <p:spPr>
            <a:xfrm>
              <a:off x="9110117" y="5123234"/>
              <a:ext cx="3641805" cy="4876800"/>
            </a:xfrm>
            <a:custGeom>
              <a:avLst/>
              <a:gdLst>
                <a:gd name="connsiteX0" fmla="*/ 3641417 w 3641805"/>
                <a:gd name="connsiteY0" fmla="*/ 4711170 h 4876800"/>
                <a:gd name="connsiteX1" fmla="*/ 3626491 w 3641805"/>
                <a:gd name="connsiteY1" fmla="*/ 4502106 h 4876800"/>
                <a:gd name="connsiteX2" fmla="*/ 3626320 w 3641805"/>
                <a:gd name="connsiteY2" fmla="*/ 4500087 h 4876800"/>
                <a:gd name="connsiteX3" fmla="*/ 3527612 w 3641805"/>
                <a:gd name="connsiteY3" fmla="*/ 3813286 h 4876800"/>
                <a:gd name="connsiteX4" fmla="*/ 3130353 w 3641805"/>
                <a:gd name="connsiteY4" fmla="*/ 3287592 h 4876800"/>
                <a:gd name="connsiteX5" fmla="*/ 3029150 w 3641805"/>
                <a:gd name="connsiteY5" fmla="*/ 3252845 h 4876800"/>
                <a:gd name="connsiteX6" fmla="*/ 3029150 w 3641805"/>
                <a:gd name="connsiteY6" fmla="*/ 1338444 h 4876800"/>
                <a:gd name="connsiteX7" fmla="*/ 2957827 w 3641805"/>
                <a:gd name="connsiteY7" fmla="*/ 1267120 h 4876800"/>
                <a:gd name="connsiteX8" fmla="*/ 2886504 w 3641805"/>
                <a:gd name="connsiteY8" fmla="*/ 1338444 h 4876800"/>
                <a:gd name="connsiteX9" fmla="*/ 2886504 w 3641805"/>
                <a:gd name="connsiteY9" fmla="*/ 3226137 h 4876800"/>
                <a:gd name="connsiteX10" fmla="*/ 2805598 w 3641805"/>
                <a:gd name="connsiteY10" fmla="*/ 3221841 h 4876800"/>
                <a:gd name="connsiteX11" fmla="*/ 2724683 w 3641805"/>
                <a:gd name="connsiteY11" fmla="*/ 3226156 h 4876800"/>
                <a:gd name="connsiteX12" fmla="*/ 2724683 w 3641805"/>
                <a:gd name="connsiteY12" fmla="*/ 793109 h 4876800"/>
                <a:gd name="connsiteX13" fmla="*/ 2886504 w 3641805"/>
                <a:gd name="connsiteY13" fmla="*/ 793109 h 4876800"/>
                <a:gd name="connsiteX14" fmla="*/ 2886504 w 3641805"/>
                <a:gd name="connsiteY14" fmla="*/ 1001497 h 4876800"/>
                <a:gd name="connsiteX15" fmla="*/ 2957827 w 3641805"/>
                <a:gd name="connsiteY15" fmla="*/ 1072820 h 4876800"/>
                <a:gd name="connsiteX16" fmla="*/ 3029150 w 3641805"/>
                <a:gd name="connsiteY16" fmla="*/ 1001497 h 4876800"/>
                <a:gd name="connsiteX17" fmla="*/ 3029150 w 3641805"/>
                <a:gd name="connsiteY17" fmla="*/ 223561 h 4876800"/>
                <a:gd name="connsiteX18" fmla="*/ 2805589 w 3641805"/>
                <a:gd name="connsiteY18" fmla="*/ 0 h 4876800"/>
                <a:gd name="connsiteX19" fmla="*/ 2582028 w 3641805"/>
                <a:gd name="connsiteY19" fmla="*/ 223561 h 4876800"/>
                <a:gd name="connsiteX20" fmla="*/ 2582028 w 3641805"/>
                <a:gd name="connsiteY20" fmla="*/ 3252864 h 4876800"/>
                <a:gd name="connsiteX21" fmla="*/ 2480824 w 3641805"/>
                <a:gd name="connsiteY21" fmla="*/ 3287601 h 4876800"/>
                <a:gd name="connsiteX22" fmla="*/ 2366134 w 3641805"/>
                <a:gd name="connsiteY22" fmla="*/ 3348523 h 4876800"/>
                <a:gd name="connsiteX23" fmla="*/ 2391632 w 3641805"/>
                <a:gd name="connsiteY23" fmla="*/ 2870787 h 4876800"/>
                <a:gd name="connsiteX24" fmla="*/ 2498293 w 3641805"/>
                <a:gd name="connsiteY24" fmla="*/ 2731923 h 4876800"/>
                <a:gd name="connsiteX25" fmla="*/ 2498293 w 3641805"/>
                <a:gd name="connsiteY25" fmla="*/ 2535212 h 4876800"/>
                <a:gd name="connsiteX26" fmla="*/ 2354351 w 3641805"/>
                <a:gd name="connsiteY26" fmla="*/ 2391270 h 4876800"/>
                <a:gd name="connsiteX27" fmla="*/ 2328263 w 3641805"/>
                <a:gd name="connsiteY27" fmla="*/ 2391270 h 4876800"/>
                <a:gd name="connsiteX28" fmla="*/ 2346227 w 3641805"/>
                <a:gd name="connsiteY28" fmla="*/ 2293563 h 4876800"/>
                <a:gd name="connsiteX29" fmla="*/ 2071649 w 3641805"/>
                <a:gd name="connsiteY29" fmla="*/ 2018986 h 4876800"/>
                <a:gd name="connsiteX30" fmla="*/ 1974799 w 3641805"/>
                <a:gd name="connsiteY30" fmla="*/ 2036493 h 4876800"/>
                <a:gd name="connsiteX31" fmla="*/ 1695669 w 3641805"/>
                <a:gd name="connsiteY31" fmla="*/ 1889770 h 4876800"/>
                <a:gd name="connsiteX32" fmla="*/ 1587532 w 3641805"/>
                <a:gd name="connsiteY32" fmla="*/ 1907553 h 4876800"/>
                <a:gd name="connsiteX33" fmla="*/ 1159459 w 3641805"/>
                <a:gd name="connsiteY33" fmla="*/ 1569882 h 4876800"/>
                <a:gd name="connsiteX34" fmla="*/ 731377 w 3641805"/>
                <a:gd name="connsiteY34" fmla="*/ 1907553 h 4876800"/>
                <a:gd name="connsiteX35" fmla="*/ 623240 w 3641805"/>
                <a:gd name="connsiteY35" fmla="*/ 1889770 h 4876800"/>
                <a:gd name="connsiteX36" fmla="*/ 284055 w 3641805"/>
                <a:gd name="connsiteY36" fmla="*/ 2228945 h 4876800"/>
                <a:gd name="connsiteX37" fmla="*/ 324107 w 3641805"/>
                <a:gd name="connsiteY37" fmla="*/ 2391270 h 4876800"/>
                <a:gd name="connsiteX38" fmla="*/ 275930 w 3641805"/>
                <a:gd name="connsiteY38" fmla="*/ 2391270 h 4876800"/>
                <a:gd name="connsiteX39" fmla="*/ 131988 w 3641805"/>
                <a:gd name="connsiteY39" fmla="*/ 2535203 h 4876800"/>
                <a:gd name="connsiteX40" fmla="*/ 131988 w 3641805"/>
                <a:gd name="connsiteY40" fmla="*/ 2731923 h 4876800"/>
                <a:gd name="connsiteX41" fmla="*/ 238639 w 3641805"/>
                <a:gd name="connsiteY41" fmla="*/ 2870787 h 4876800"/>
                <a:gd name="connsiteX42" fmla="*/ 271043 w 3641805"/>
                <a:gd name="connsiteY42" fmla="*/ 3477949 h 4876800"/>
                <a:gd name="connsiteX43" fmla="*/ 60274 w 3641805"/>
                <a:gd name="connsiteY43" fmla="*/ 3688718 h 4876800"/>
                <a:gd name="connsiteX44" fmla="*/ 0 w 3641805"/>
                <a:gd name="connsiteY44" fmla="*/ 3834222 h 4876800"/>
                <a:gd name="connsiteX45" fmla="*/ 60274 w 3641805"/>
                <a:gd name="connsiteY45" fmla="*/ 3979726 h 4876800"/>
                <a:gd name="connsiteX46" fmla="*/ 205778 w 3641805"/>
                <a:gd name="connsiteY46" fmla="*/ 4039895 h 4876800"/>
                <a:gd name="connsiteX47" fmla="*/ 299828 w 3641805"/>
                <a:gd name="connsiteY47" fmla="*/ 4017169 h 4876800"/>
                <a:gd name="connsiteX48" fmla="*/ 327422 w 3641805"/>
                <a:gd name="connsiteY48" fmla="*/ 4534234 h 4876800"/>
                <a:gd name="connsiteX49" fmla="*/ 688753 w 3641805"/>
                <a:gd name="connsiteY49" fmla="*/ 4876800 h 4876800"/>
                <a:gd name="connsiteX50" fmla="*/ 1941547 w 3641805"/>
                <a:gd name="connsiteY50" fmla="*/ 4876800 h 4876800"/>
                <a:gd name="connsiteX51" fmla="*/ 2052876 w 3641805"/>
                <a:gd name="connsiteY51" fmla="*/ 4859227 h 4876800"/>
                <a:gd name="connsiteX52" fmla="*/ 2123989 w 3641805"/>
                <a:gd name="connsiteY52" fmla="*/ 4876800 h 4876800"/>
                <a:gd name="connsiteX53" fmla="*/ 3487207 w 3641805"/>
                <a:gd name="connsiteY53" fmla="*/ 4876800 h 4876800"/>
                <a:gd name="connsiteX54" fmla="*/ 3600364 w 3641805"/>
                <a:gd name="connsiteY54" fmla="*/ 4827556 h 4876800"/>
                <a:gd name="connsiteX55" fmla="*/ 3641417 w 3641805"/>
                <a:gd name="connsiteY55" fmla="*/ 4711170 h 4876800"/>
                <a:gd name="connsiteX56" fmla="*/ 2724674 w 3641805"/>
                <a:gd name="connsiteY56" fmla="*/ 223561 h 4876800"/>
                <a:gd name="connsiteX57" fmla="*/ 2805589 w 3641805"/>
                <a:gd name="connsiteY57" fmla="*/ 142646 h 4876800"/>
                <a:gd name="connsiteX58" fmla="*/ 2886494 w 3641805"/>
                <a:gd name="connsiteY58" fmla="*/ 223561 h 4876800"/>
                <a:gd name="connsiteX59" fmla="*/ 2886494 w 3641805"/>
                <a:gd name="connsiteY59" fmla="*/ 650472 h 4876800"/>
                <a:gd name="connsiteX60" fmla="*/ 2724674 w 3641805"/>
                <a:gd name="connsiteY60" fmla="*/ 650472 h 4876800"/>
                <a:gd name="connsiteX61" fmla="*/ 2803608 w 3641805"/>
                <a:gd name="connsiteY61" fmla="*/ 3364468 h 4876800"/>
                <a:gd name="connsiteX62" fmla="*/ 2807523 w 3641805"/>
                <a:gd name="connsiteY62" fmla="*/ 3364468 h 4876800"/>
                <a:gd name="connsiteX63" fmla="*/ 3370259 w 3641805"/>
                <a:gd name="connsiteY63" fmla="*/ 3754355 h 4876800"/>
                <a:gd name="connsiteX64" fmla="*/ 2344484 w 3641805"/>
                <a:gd name="connsiteY64" fmla="*/ 3754355 h 4876800"/>
                <a:gd name="connsiteX65" fmla="*/ 2355780 w 3641805"/>
                <a:gd name="connsiteY65" fmla="*/ 3542624 h 4876800"/>
                <a:gd name="connsiteX66" fmla="*/ 2803608 w 3641805"/>
                <a:gd name="connsiteY66" fmla="*/ 3364468 h 4876800"/>
                <a:gd name="connsiteX67" fmla="*/ 623249 w 3641805"/>
                <a:gd name="connsiteY67" fmla="*/ 2032416 h 4876800"/>
                <a:gd name="connsiteX68" fmla="*/ 746236 w 3641805"/>
                <a:gd name="connsiteY68" fmla="*/ 2075717 h 4876800"/>
                <a:gd name="connsiteX69" fmla="*/ 822627 w 3641805"/>
                <a:gd name="connsiteY69" fmla="*/ 2084032 h 4876800"/>
                <a:gd name="connsiteX70" fmla="*/ 862222 w 3641805"/>
                <a:gd name="connsiteY70" fmla="*/ 2018176 h 4876800"/>
                <a:gd name="connsiteX71" fmla="*/ 862117 w 3641805"/>
                <a:gd name="connsiteY71" fmla="*/ 2014690 h 4876800"/>
                <a:gd name="connsiteX72" fmla="*/ 861993 w 3641805"/>
                <a:gd name="connsiteY72" fmla="*/ 2010004 h 4876800"/>
                <a:gd name="connsiteX73" fmla="*/ 1159469 w 3641805"/>
                <a:gd name="connsiteY73" fmla="*/ 1712538 h 4876800"/>
                <a:gd name="connsiteX74" fmla="*/ 1456935 w 3641805"/>
                <a:gd name="connsiteY74" fmla="*/ 2010004 h 4876800"/>
                <a:gd name="connsiteX75" fmla="*/ 1456811 w 3641805"/>
                <a:gd name="connsiteY75" fmla="*/ 2014690 h 4876800"/>
                <a:gd name="connsiteX76" fmla="*/ 1456706 w 3641805"/>
                <a:gd name="connsiteY76" fmla="*/ 2018176 h 4876800"/>
                <a:gd name="connsiteX77" fmla="*/ 1496301 w 3641805"/>
                <a:gd name="connsiteY77" fmla="*/ 2084032 h 4876800"/>
                <a:gd name="connsiteX78" fmla="*/ 1572692 w 3641805"/>
                <a:gd name="connsiteY78" fmla="*/ 2075717 h 4876800"/>
                <a:gd name="connsiteX79" fmla="*/ 1695679 w 3641805"/>
                <a:gd name="connsiteY79" fmla="*/ 2032416 h 4876800"/>
                <a:gd name="connsiteX80" fmla="*/ 1879416 w 3641805"/>
                <a:gd name="connsiteY80" fmla="*/ 2159156 h 4876800"/>
                <a:gd name="connsiteX81" fmla="*/ 1927031 w 3641805"/>
                <a:gd name="connsiteY81" fmla="*/ 2202542 h 4876800"/>
                <a:gd name="connsiteX82" fmla="*/ 1990192 w 3641805"/>
                <a:gd name="connsiteY82" fmla="*/ 2189855 h 4876800"/>
                <a:gd name="connsiteX83" fmla="*/ 2071659 w 3641805"/>
                <a:gd name="connsiteY83" fmla="*/ 2161642 h 4876800"/>
                <a:gd name="connsiteX84" fmla="*/ 2203590 w 3641805"/>
                <a:gd name="connsiteY84" fmla="*/ 2293582 h 4876800"/>
                <a:gd name="connsiteX85" fmla="*/ 2160327 w 3641805"/>
                <a:gd name="connsiteY85" fmla="*/ 2391289 h 4876800"/>
                <a:gd name="connsiteX86" fmla="*/ 505778 w 3641805"/>
                <a:gd name="connsiteY86" fmla="*/ 2391289 h 4876800"/>
                <a:gd name="connsiteX87" fmla="*/ 426711 w 3641805"/>
                <a:gd name="connsiteY87" fmla="*/ 2228964 h 4876800"/>
                <a:gd name="connsiteX88" fmla="*/ 623249 w 3641805"/>
                <a:gd name="connsiteY88" fmla="*/ 2032416 h 4876800"/>
                <a:gd name="connsiteX89" fmla="*/ 274644 w 3641805"/>
                <a:gd name="connsiteY89" fmla="*/ 2535203 h 4876800"/>
                <a:gd name="connsiteX90" fmla="*/ 275939 w 3641805"/>
                <a:gd name="connsiteY90" fmla="*/ 2533907 h 4876800"/>
                <a:gd name="connsiteX91" fmla="*/ 2354361 w 3641805"/>
                <a:gd name="connsiteY91" fmla="*/ 2533907 h 4876800"/>
                <a:gd name="connsiteX92" fmla="*/ 2355657 w 3641805"/>
                <a:gd name="connsiteY92" fmla="*/ 2535203 h 4876800"/>
                <a:gd name="connsiteX93" fmla="*/ 2355657 w 3641805"/>
                <a:gd name="connsiteY93" fmla="*/ 2731913 h 4876800"/>
                <a:gd name="connsiteX94" fmla="*/ 2354361 w 3641805"/>
                <a:gd name="connsiteY94" fmla="*/ 2733208 h 4876800"/>
                <a:gd name="connsiteX95" fmla="*/ 1760411 w 3641805"/>
                <a:gd name="connsiteY95" fmla="*/ 2733208 h 4876800"/>
                <a:gd name="connsiteX96" fmla="*/ 1546870 w 3641805"/>
                <a:gd name="connsiteY96" fmla="*/ 2876712 h 4876800"/>
                <a:gd name="connsiteX97" fmla="*/ 1315145 w 3641805"/>
                <a:gd name="connsiteY97" fmla="*/ 3033322 h 4876800"/>
                <a:gd name="connsiteX98" fmla="*/ 1298353 w 3641805"/>
                <a:gd name="connsiteY98" fmla="*/ 3032646 h 4876800"/>
                <a:gd name="connsiteX99" fmla="*/ 1431970 w 3641805"/>
                <a:gd name="connsiteY99" fmla="*/ 2899029 h 4876800"/>
                <a:gd name="connsiteX100" fmla="*/ 1492244 w 3641805"/>
                <a:gd name="connsiteY100" fmla="*/ 2753525 h 4876800"/>
                <a:gd name="connsiteX101" fmla="*/ 1431970 w 3641805"/>
                <a:gd name="connsiteY101" fmla="*/ 2608021 h 4876800"/>
                <a:gd name="connsiteX102" fmla="*/ 1140971 w 3641805"/>
                <a:gd name="connsiteY102" fmla="*/ 2608021 h 4876800"/>
                <a:gd name="connsiteX103" fmla="*/ 985190 w 3641805"/>
                <a:gd name="connsiteY103" fmla="*/ 2763803 h 4876800"/>
                <a:gd name="connsiteX104" fmla="*/ 869890 w 3641805"/>
                <a:gd name="connsiteY104" fmla="*/ 2733199 h 4876800"/>
                <a:gd name="connsiteX105" fmla="*/ 275939 w 3641805"/>
                <a:gd name="connsiteY105" fmla="*/ 2733199 h 4876800"/>
                <a:gd name="connsiteX106" fmla="*/ 274644 w 3641805"/>
                <a:gd name="connsiteY106" fmla="*/ 2731903 h 4876800"/>
                <a:gd name="connsiteX107" fmla="*/ 872928 w 3641805"/>
                <a:gd name="connsiteY107" fmla="*/ 2876074 h 4876800"/>
                <a:gd name="connsiteX108" fmla="*/ 406660 w 3641805"/>
                <a:gd name="connsiteY108" fmla="*/ 3342342 h 4876800"/>
                <a:gd name="connsiteX109" fmla="*/ 381762 w 3641805"/>
                <a:gd name="connsiteY109" fmla="*/ 2875855 h 4876800"/>
                <a:gd name="connsiteX110" fmla="*/ 869880 w 3641805"/>
                <a:gd name="connsiteY110" fmla="*/ 2875855 h 4876800"/>
                <a:gd name="connsiteX111" fmla="*/ 872928 w 3641805"/>
                <a:gd name="connsiteY111" fmla="*/ 2876074 h 4876800"/>
                <a:gd name="connsiteX112" fmla="*/ 1941547 w 3641805"/>
                <a:gd name="connsiteY112" fmla="*/ 4734154 h 4876800"/>
                <a:gd name="connsiteX113" fmla="*/ 688753 w 3641805"/>
                <a:gd name="connsiteY113" fmla="*/ 4734154 h 4876800"/>
                <a:gd name="connsiteX114" fmla="*/ 469868 w 3641805"/>
                <a:gd name="connsiteY114" fmla="*/ 4526642 h 4876800"/>
                <a:gd name="connsiteX115" fmla="*/ 436150 w 3641805"/>
                <a:gd name="connsiteY115" fmla="*/ 3894868 h 4876800"/>
                <a:gd name="connsiteX116" fmla="*/ 743140 w 3641805"/>
                <a:gd name="connsiteY116" fmla="*/ 3587877 h 4876800"/>
                <a:gd name="connsiteX117" fmla="*/ 743140 w 3641805"/>
                <a:gd name="connsiteY117" fmla="*/ 3487017 h 4876800"/>
                <a:gd name="connsiteX118" fmla="*/ 642280 w 3641805"/>
                <a:gd name="connsiteY118" fmla="*/ 3487017 h 4876800"/>
                <a:gd name="connsiteX119" fmla="*/ 250431 w 3641805"/>
                <a:gd name="connsiteY119" fmla="*/ 3878866 h 4876800"/>
                <a:gd name="connsiteX120" fmla="*/ 161153 w 3641805"/>
                <a:gd name="connsiteY120" fmla="*/ 3878866 h 4876800"/>
                <a:gd name="connsiteX121" fmla="*/ 161153 w 3641805"/>
                <a:gd name="connsiteY121" fmla="*/ 3789588 h 4876800"/>
                <a:gd name="connsiteX122" fmla="*/ 1241831 w 3641805"/>
                <a:gd name="connsiteY122" fmla="*/ 2708910 h 4876800"/>
                <a:gd name="connsiteX123" fmla="*/ 1331109 w 3641805"/>
                <a:gd name="connsiteY123" fmla="*/ 2708910 h 4876800"/>
                <a:gd name="connsiteX124" fmla="*/ 1331109 w 3641805"/>
                <a:gd name="connsiteY124" fmla="*/ 2798188 h 4876800"/>
                <a:gd name="connsiteX125" fmla="*/ 883234 w 3641805"/>
                <a:gd name="connsiteY125" fmla="*/ 3246063 h 4876800"/>
                <a:gd name="connsiteX126" fmla="*/ 883234 w 3641805"/>
                <a:gd name="connsiteY126" fmla="*/ 3346923 h 4876800"/>
                <a:gd name="connsiteX127" fmla="*/ 984094 w 3641805"/>
                <a:gd name="connsiteY127" fmla="*/ 3346923 h 4876800"/>
                <a:gd name="connsiteX128" fmla="*/ 1179176 w 3641805"/>
                <a:gd name="connsiteY128" fmla="*/ 3151842 h 4876800"/>
                <a:gd name="connsiteX129" fmla="*/ 1315145 w 3641805"/>
                <a:gd name="connsiteY129" fmla="*/ 3175978 h 4876800"/>
                <a:gd name="connsiteX130" fmla="*/ 1679220 w 3641805"/>
                <a:gd name="connsiteY130" fmla="*/ 2929928 h 4876800"/>
                <a:gd name="connsiteX131" fmla="*/ 1760401 w 3641805"/>
                <a:gd name="connsiteY131" fmla="*/ 2875864 h 4876800"/>
                <a:gd name="connsiteX132" fmla="*/ 2248519 w 3641805"/>
                <a:gd name="connsiteY132" fmla="*/ 2875864 h 4876800"/>
                <a:gd name="connsiteX133" fmla="*/ 2160432 w 3641805"/>
                <a:gd name="connsiteY133" fmla="*/ 4526652 h 4876800"/>
                <a:gd name="connsiteX134" fmla="*/ 1941547 w 3641805"/>
                <a:gd name="connsiteY134" fmla="*/ 4734154 h 4876800"/>
                <a:gd name="connsiteX135" fmla="*/ 3495961 w 3641805"/>
                <a:gd name="connsiteY135" fmla="*/ 4730344 h 4876800"/>
                <a:gd name="connsiteX136" fmla="*/ 3487198 w 3641805"/>
                <a:gd name="connsiteY136" fmla="*/ 4734154 h 4876800"/>
                <a:gd name="connsiteX137" fmla="*/ 3264380 w 3641805"/>
                <a:gd name="connsiteY137" fmla="*/ 4734154 h 4876800"/>
                <a:gd name="connsiteX138" fmla="*/ 3180636 w 3641805"/>
                <a:gd name="connsiteY138" fmla="*/ 4185733 h 4876800"/>
                <a:gd name="connsiteX139" fmla="*/ 3093615 w 3641805"/>
                <a:gd name="connsiteY139" fmla="*/ 4134727 h 4876800"/>
                <a:gd name="connsiteX140" fmla="*/ 3042609 w 3641805"/>
                <a:gd name="connsiteY140" fmla="*/ 4221737 h 4876800"/>
                <a:gd name="connsiteX141" fmla="*/ 3121333 w 3641805"/>
                <a:gd name="connsiteY141" fmla="*/ 4734154 h 4876800"/>
                <a:gd name="connsiteX142" fmla="*/ 2876912 w 3641805"/>
                <a:gd name="connsiteY142" fmla="*/ 4734154 h 4876800"/>
                <a:gd name="connsiteX143" fmla="*/ 2876912 w 3641805"/>
                <a:gd name="connsiteY143" fmla="*/ 4203735 h 4876800"/>
                <a:gd name="connsiteX144" fmla="*/ 2805589 w 3641805"/>
                <a:gd name="connsiteY144" fmla="*/ 4132412 h 4876800"/>
                <a:gd name="connsiteX145" fmla="*/ 2734266 w 3641805"/>
                <a:gd name="connsiteY145" fmla="*/ 4203735 h 4876800"/>
                <a:gd name="connsiteX146" fmla="*/ 2734266 w 3641805"/>
                <a:gd name="connsiteY146" fmla="*/ 4734154 h 4876800"/>
                <a:gd name="connsiteX147" fmla="*/ 2489845 w 3641805"/>
                <a:gd name="connsiteY147" fmla="*/ 4734154 h 4876800"/>
                <a:gd name="connsiteX148" fmla="*/ 2568569 w 3641805"/>
                <a:gd name="connsiteY148" fmla="*/ 4221747 h 4876800"/>
                <a:gd name="connsiteX149" fmla="*/ 2517562 w 3641805"/>
                <a:gd name="connsiteY149" fmla="*/ 4134736 h 4876800"/>
                <a:gd name="connsiteX150" fmla="*/ 2430551 w 3641805"/>
                <a:gd name="connsiteY150" fmla="*/ 4185742 h 4876800"/>
                <a:gd name="connsiteX151" fmla="*/ 2346798 w 3641805"/>
                <a:gd name="connsiteY151" fmla="*/ 4734163 h 4876800"/>
                <a:gd name="connsiteX152" fmla="*/ 2229345 w 3641805"/>
                <a:gd name="connsiteY152" fmla="*/ 4734163 h 4876800"/>
                <a:gd name="connsiteX153" fmla="*/ 2302859 w 3641805"/>
                <a:gd name="connsiteY153" fmla="*/ 4534253 h 4876800"/>
                <a:gd name="connsiteX154" fmla="*/ 2336864 w 3641805"/>
                <a:gd name="connsiteY154" fmla="*/ 3897011 h 4876800"/>
                <a:gd name="connsiteX155" fmla="*/ 3397691 w 3641805"/>
                <a:gd name="connsiteY155" fmla="*/ 3897011 h 4876800"/>
                <a:gd name="connsiteX156" fmla="*/ 3484283 w 3641805"/>
                <a:gd name="connsiteY156" fmla="*/ 4513288 h 4876800"/>
                <a:gd name="connsiteX157" fmla="*/ 3499142 w 3641805"/>
                <a:gd name="connsiteY157" fmla="*/ 4721333 h 4876800"/>
                <a:gd name="connsiteX158" fmla="*/ 3495961 w 3641805"/>
                <a:gd name="connsiteY158" fmla="*/ 4730344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3641805" h="4876800">
                  <a:moveTo>
                    <a:pt x="3641417" y="4711170"/>
                  </a:moveTo>
                  <a:lnTo>
                    <a:pt x="3626491" y="4502106"/>
                  </a:lnTo>
                  <a:cubicBezTo>
                    <a:pt x="3626444" y="4501430"/>
                    <a:pt x="3626387" y="4500763"/>
                    <a:pt x="3626320" y="4500087"/>
                  </a:cubicBezTo>
                  <a:cubicBezTo>
                    <a:pt x="3592944" y="4166283"/>
                    <a:pt x="3530489" y="3828755"/>
                    <a:pt x="3527612" y="3813286"/>
                  </a:cubicBezTo>
                  <a:cubicBezTo>
                    <a:pt x="3482664" y="3497990"/>
                    <a:pt x="3286916" y="3353372"/>
                    <a:pt x="3130353" y="3287592"/>
                  </a:cubicBezTo>
                  <a:cubicBezTo>
                    <a:pt x="3095711" y="3273038"/>
                    <a:pt x="3061564" y="3261693"/>
                    <a:pt x="3029150" y="3252845"/>
                  </a:cubicBezTo>
                  <a:lnTo>
                    <a:pt x="3029150" y="1338444"/>
                  </a:lnTo>
                  <a:cubicBezTo>
                    <a:pt x="3029150" y="1299058"/>
                    <a:pt x="2997222" y="1267120"/>
                    <a:pt x="2957827" y="1267120"/>
                  </a:cubicBezTo>
                  <a:cubicBezTo>
                    <a:pt x="2918441" y="1267120"/>
                    <a:pt x="2886504" y="1299048"/>
                    <a:pt x="2886504" y="1338444"/>
                  </a:cubicBezTo>
                  <a:lnTo>
                    <a:pt x="2886504" y="3226137"/>
                  </a:lnTo>
                  <a:cubicBezTo>
                    <a:pt x="2843536" y="3221622"/>
                    <a:pt x="2813856" y="3221698"/>
                    <a:pt x="2805598" y="3221841"/>
                  </a:cubicBezTo>
                  <a:cubicBezTo>
                    <a:pt x="2797359" y="3221717"/>
                    <a:pt x="2767670" y="3221641"/>
                    <a:pt x="2724683" y="3226156"/>
                  </a:cubicBezTo>
                  <a:lnTo>
                    <a:pt x="2724683" y="793109"/>
                  </a:lnTo>
                  <a:lnTo>
                    <a:pt x="2886504" y="793109"/>
                  </a:lnTo>
                  <a:lnTo>
                    <a:pt x="2886504" y="1001497"/>
                  </a:lnTo>
                  <a:cubicBezTo>
                    <a:pt x="2886504" y="1040882"/>
                    <a:pt x="2918432" y="1072820"/>
                    <a:pt x="2957827" y="1072820"/>
                  </a:cubicBezTo>
                  <a:cubicBezTo>
                    <a:pt x="2997213" y="1072820"/>
                    <a:pt x="3029150" y="1040892"/>
                    <a:pt x="3029150" y="1001497"/>
                  </a:cubicBezTo>
                  <a:lnTo>
                    <a:pt x="3029150" y="223561"/>
                  </a:lnTo>
                  <a:cubicBezTo>
                    <a:pt x="3029141" y="100289"/>
                    <a:pt x="2928861" y="0"/>
                    <a:pt x="2805589" y="0"/>
                  </a:cubicBezTo>
                  <a:cubicBezTo>
                    <a:pt x="2682316" y="0"/>
                    <a:pt x="2582028" y="100289"/>
                    <a:pt x="2582028" y="223561"/>
                  </a:cubicBezTo>
                  <a:lnTo>
                    <a:pt x="2582028" y="3252864"/>
                  </a:lnTo>
                  <a:cubicBezTo>
                    <a:pt x="2549605" y="3261703"/>
                    <a:pt x="2515457" y="3273047"/>
                    <a:pt x="2480824" y="3287601"/>
                  </a:cubicBezTo>
                  <a:cubicBezTo>
                    <a:pt x="2443934" y="3303099"/>
                    <a:pt x="2404882" y="3323054"/>
                    <a:pt x="2366134" y="3348523"/>
                  </a:cubicBezTo>
                  <a:lnTo>
                    <a:pt x="2391632" y="2870787"/>
                  </a:lnTo>
                  <a:cubicBezTo>
                    <a:pt x="2452954" y="2854300"/>
                    <a:pt x="2498293" y="2798378"/>
                    <a:pt x="2498293" y="2731923"/>
                  </a:cubicBezTo>
                  <a:lnTo>
                    <a:pt x="2498293" y="2535212"/>
                  </a:lnTo>
                  <a:cubicBezTo>
                    <a:pt x="2498293" y="2455840"/>
                    <a:pt x="2433723" y="2391270"/>
                    <a:pt x="2354351" y="2391270"/>
                  </a:cubicBezTo>
                  <a:lnTo>
                    <a:pt x="2328263" y="2391270"/>
                  </a:lnTo>
                  <a:cubicBezTo>
                    <a:pt x="2339969" y="2360514"/>
                    <a:pt x="2346227" y="2327491"/>
                    <a:pt x="2346227" y="2293563"/>
                  </a:cubicBezTo>
                  <a:cubicBezTo>
                    <a:pt x="2346227" y="2142154"/>
                    <a:pt x="2223050" y="2018986"/>
                    <a:pt x="2071649" y="2018986"/>
                  </a:cubicBezTo>
                  <a:cubicBezTo>
                    <a:pt x="2038017" y="2018986"/>
                    <a:pt x="2005394" y="2024939"/>
                    <a:pt x="1974799" y="2036493"/>
                  </a:cubicBezTo>
                  <a:cubicBezTo>
                    <a:pt x="1912315" y="1946443"/>
                    <a:pt x="1808016" y="1889770"/>
                    <a:pt x="1695669" y="1889770"/>
                  </a:cubicBezTo>
                  <a:cubicBezTo>
                    <a:pt x="1658750" y="1889770"/>
                    <a:pt x="1622193" y="1895875"/>
                    <a:pt x="1587532" y="1907553"/>
                  </a:cubicBezTo>
                  <a:cubicBezTo>
                    <a:pt x="1541250" y="1714110"/>
                    <a:pt x="1366885" y="1569882"/>
                    <a:pt x="1159459" y="1569882"/>
                  </a:cubicBezTo>
                  <a:cubicBezTo>
                    <a:pt x="952033" y="1569882"/>
                    <a:pt x="777659" y="1714100"/>
                    <a:pt x="731377" y="1907553"/>
                  </a:cubicBezTo>
                  <a:cubicBezTo>
                    <a:pt x="696716" y="1895875"/>
                    <a:pt x="660159" y="1889770"/>
                    <a:pt x="623240" y="1889770"/>
                  </a:cubicBezTo>
                  <a:cubicBezTo>
                    <a:pt x="436216" y="1889770"/>
                    <a:pt x="284055" y="2041922"/>
                    <a:pt x="284055" y="2228945"/>
                  </a:cubicBezTo>
                  <a:cubicBezTo>
                    <a:pt x="284055" y="2286391"/>
                    <a:pt x="298380" y="2342045"/>
                    <a:pt x="324107" y="2391270"/>
                  </a:cubicBezTo>
                  <a:lnTo>
                    <a:pt x="275930" y="2391270"/>
                  </a:lnTo>
                  <a:cubicBezTo>
                    <a:pt x="196558" y="2391270"/>
                    <a:pt x="131988" y="2455840"/>
                    <a:pt x="131988" y="2535203"/>
                  </a:cubicBezTo>
                  <a:lnTo>
                    <a:pt x="131988" y="2731923"/>
                  </a:lnTo>
                  <a:cubicBezTo>
                    <a:pt x="131988" y="2798378"/>
                    <a:pt x="177317" y="2854300"/>
                    <a:pt x="238639" y="2870787"/>
                  </a:cubicBezTo>
                  <a:lnTo>
                    <a:pt x="271043" y="3477949"/>
                  </a:lnTo>
                  <a:lnTo>
                    <a:pt x="60274" y="3688718"/>
                  </a:lnTo>
                  <a:cubicBezTo>
                    <a:pt x="21412" y="3727580"/>
                    <a:pt x="0" y="3779253"/>
                    <a:pt x="0" y="3834222"/>
                  </a:cubicBezTo>
                  <a:cubicBezTo>
                    <a:pt x="0" y="3889191"/>
                    <a:pt x="21403" y="3940864"/>
                    <a:pt x="60274" y="3979726"/>
                  </a:cubicBezTo>
                  <a:cubicBezTo>
                    <a:pt x="100394" y="4019836"/>
                    <a:pt x="153086" y="4039895"/>
                    <a:pt x="205778" y="4039895"/>
                  </a:cubicBezTo>
                  <a:cubicBezTo>
                    <a:pt x="238106" y="4039895"/>
                    <a:pt x="270405" y="4032266"/>
                    <a:pt x="299828" y="4017169"/>
                  </a:cubicBezTo>
                  <a:lnTo>
                    <a:pt x="327422" y="4534234"/>
                  </a:lnTo>
                  <a:cubicBezTo>
                    <a:pt x="337680" y="4726324"/>
                    <a:pt x="496395" y="4876800"/>
                    <a:pt x="688753" y="4876800"/>
                  </a:cubicBezTo>
                  <a:lnTo>
                    <a:pt x="1941547" y="4876800"/>
                  </a:lnTo>
                  <a:cubicBezTo>
                    <a:pt x="1980352" y="4876800"/>
                    <a:pt x="2017747" y="4870580"/>
                    <a:pt x="2052876" y="4859227"/>
                  </a:cubicBezTo>
                  <a:cubicBezTo>
                    <a:pt x="2074688" y="4870533"/>
                    <a:pt x="2099034" y="4876800"/>
                    <a:pt x="2123989" y="4876800"/>
                  </a:cubicBezTo>
                  <a:lnTo>
                    <a:pt x="3487207" y="4876800"/>
                  </a:lnTo>
                  <a:cubicBezTo>
                    <a:pt x="3529975" y="4876800"/>
                    <a:pt x="3571218" y="4858846"/>
                    <a:pt x="3600364" y="4827556"/>
                  </a:cubicBezTo>
                  <a:cubicBezTo>
                    <a:pt x="3629492" y="4796257"/>
                    <a:pt x="3644465" y="4753832"/>
                    <a:pt x="3641417" y="4711170"/>
                  </a:cubicBezTo>
                  <a:close/>
                  <a:moveTo>
                    <a:pt x="2724674" y="223561"/>
                  </a:moveTo>
                  <a:cubicBezTo>
                    <a:pt x="2724674" y="178946"/>
                    <a:pt x="2760974" y="142646"/>
                    <a:pt x="2805589" y="142646"/>
                  </a:cubicBezTo>
                  <a:cubicBezTo>
                    <a:pt x="2850204" y="142646"/>
                    <a:pt x="2886494" y="178946"/>
                    <a:pt x="2886494" y="223561"/>
                  </a:cubicBezTo>
                  <a:lnTo>
                    <a:pt x="2886494" y="650472"/>
                  </a:lnTo>
                  <a:lnTo>
                    <a:pt x="2724674" y="650472"/>
                  </a:lnTo>
                  <a:close/>
                  <a:moveTo>
                    <a:pt x="2803608" y="3364468"/>
                  </a:moveTo>
                  <a:cubicBezTo>
                    <a:pt x="2804865" y="3364506"/>
                    <a:pt x="2806275" y="3364497"/>
                    <a:pt x="2807523" y="3364468"/>
                  </a:cubicBezTo>
                  <a:cubicBezTo>
                    <a:pt x="2827153" y="3364030"/>
                    <a:pt x="3262532" y="3358115"/>
                    <a:pt x="3370259" y="3754355"/>
                  </a:cubicBezTo>
                  <a:lnTo>
                    <a:pt x="2344484" y="3754355"/>
                  </a:lnTo>
                  <a:lnTo>
                    <a:pt x="2355780" y="3542624"/>
                  </a:lnTo>
                  <a:cubicBezTo>
                    <a:pt x="2524258" y="3360801"/>
                    <a:pt x="2787996" y="3364087"/>
                    <a:pt x="2803608" y="3364468"/>
                  </a:cubicBezTo>
                  <a:close/>
                  <a:moveTo>
                    <a:pt x="623249" y="2032416"/>
                  </a:moveTo>
                  <a:cubicBezTo>
                    <a:pt x="668474" y="2032416"/>
                    <a:pt x="711003" y="2047389"/>
                    <a:pt x="746236" y="2075717"/>
                  </a:cubicBezTo>
                  <a:cubicBezTo>
                    <a:pt x="767915" y="2093147"/>
                    <a:pt x="797728" y="2096376"/>
                    <a:pt x="822627" y="2084032"/>
                  </a:cubicBezTo>
                  <a:cubicBezTo>
                    <a:pt x="847535" y="2071678"/>
                    <a:pt x="862994" y="2045970"/>
                    <a:pt x="862222" y="2018176"/>
                  </a:cubicBezTo>
                  <a:lnTo>
                    <a:pt x="862117" y="2014690"/>
                  </a:lnTo>
                  <a:cubicBezTo>
                    <a:pt x="862060" y="2013128"/>
                    <a:pt x="861993" y="2011575"/>
                    <a:pt x="861993" y="2010004"/>
                  </a:cubicBezTo>
                  <a:cubicBezTo>
                    <a:pt x="861993" y="1845983"/>
                    <a:pt x="995439" y="1712538"/>
                    <a:pt x="1159469" y="1712538"/>
                  </a:cubicBezTo>
                  <a:cubicBezTo>
                    <a:pt x="1323499" y="1712538"/>
                    <a:pt x="1456935" y="1845983"/>
                    <a:pt x="1456935" y="2010004"/>
                  </a:cubicBezTo>
                  <a:cubicBezTo>
                    <a:pt x="1456935" y="2011575"/>
                    <a:pt x="1456868" y="2013137"/>
                    <a:pt x="1456811" y="2014690"/>
                  </a:cubicBezTo>
                  <a:lnTo>
                    <a:pt x="1456706" y="2018176"/>
                  </a:lnTo>
                  <a:cubicBezTo>
                    <a:pt x="1455944" y="2045970"/>
                    <a:pt x="1471393" y="2071669"/>
                    <a:pt x="1496301" y="2084032"/>
                  </a:cubicBezTo>
                  <a:cubicBezTo>
                    <a:pt x="1521209" y="2096386"/>
                    <a:pt x="1551032" y="2093147"/>
                    <a:pt x="1572692" y="2075717"/>
                  </a:cubicBezTo>
                  <a:cubicBezTo>
                    <a:pt x="1607925" y="2047389"/>
                    <a:pt x="1650444" y="2032416"/>
                    <a:pt x="1695679" y="2032416"/>
                  </a:cubicBezTo>
                  <a:cubicBezTo>
                    <a:pt x="1776755" y="2032416"/>
                    <a:pt x="1850603" y="2083346"/>
                    <a:pt x="1879416" y="2159156"/>
                  </a:cubicBezTo>
                  <a:cubicBezTo>
                    <a:pt x="1887484" y="2180368"/>
                    <a:pt x="1905162" y="2196475"/>
                    <a:pt x="1927031" y="2202542"/>
                  </a:cubicBezTo>
                  <a:cubicBezTo>
                    <a:pt x="1948901" y="2208610"/>
                    <a:pt x="1972342" y="2203895"/>
                    <a:pt x="1990192" y="2189855"/>
                  </a:cubicBezTo>
                  <a:cubicBezTo>
                    <a:pt x="2013642" y="2171395"/>
                    <a:pt x="2041817" y="2161642"/>
                    <a:pt x="2071659" y="2161642"/>
                  </a:cubicBezTo>
                  <a:cubicBezTo>
                    <a:pt x="2144401" y="2161642"/>
                    <a:pt x="2203590" y="2220830"/>
                    <a:pt x="2203590" y="2293582"/>
                  </a:cubicBezTo>
                  <a:cubicBezTo>
                    <a:pt x="2203590" y="2331130"/>
                    <a:pt x="2187702" y="2366439"/>
                    <a:pt x="2160327" y="2391289"/>
                  </a:cubicBezTo>
                  <a:lnTo>
                    <a:pt x="505778" y="2391289"/>
                  </a:lnTo>
                  <a:cubicBezTo>
                    <a:pt x="457248" y="2354275"/>
                    <a:pt x="426711" y="2292506"/>
                    <a:pt x="426711" y="2228964"/>
                  </a:cubicBezTo>
                  <a:cubicBezTo>
                    <a:pt x="426701" y="2120579"/>
                    <a:pt x="514874" y="2032416"/>
                    <a:pt x="623249" y="2032416"/>
                  </a:cubicBezTo>
                  <a:close/>
                  <a:moveTo>
                    <a:pt x="274644" y="2535203"/>
                  </a:moveTo>
                  <a:cubicBezTo>
                    <a:pt x="274644" y="2534488"/>
                    <a:pt x="275225" y="2533907"/>
                    <a:pt x="275939" y="2533907"/>
                  </a:cubicBezTo>
                  <a:lnTo>
                    <a:pt x="2354361" y="2533907"/>
                  </a:lnTo>
                  <a:cubicBezTo>
                    <a:pt x="2355075" y="2533907"/>
                    <a:pt x="2355657" y="2534488"/>
                    <a:pt x="2355657" y="2535203"/>
                  </a:cubicBezTo>
                  <a:lnTo>
                    <a:pt x="2355657" y="2731913"/>
                  </a:lnTo>
                  <a:cubicBezTo>
                    <a:pt x="2355657" y="2732628"/>
                    <a:pt x="2355075" y="2733208"/>
                    <a:pt x="2354361" y="2733208"/>
                  </a:cubicBezTo>
                  <a:lnTo>
                    <a:pt x="1760411" y="2733208"/>
                  </a:lnTo>
                  <a:cubicBezTo>
                    <a:pt x="1665742" y="2733208"/>
                    <a:pt x="1581921" y="2789539"/>
                    <a:pt x="1546870" y="2876712"/>
                  </a:cubicBezTo>
                  <a:cubicBezTo>
                    <a:pt x="1508627" y="2971857"/>
                    <a:pt x="1417672" y="3033322"/>
                    <a:pt x="1315145" y="3033322"/>
                  </a:cubicBezTo>
                  <a:cubicBezTo>
                    <a:pt x="1309497" y="3033322"/>
                    <a:pt x="1303915" y="3033027"/>
                    <a:pt x="1298353" y="3032646"/>
                  </a:cubicBezTo>
                  <a:lnTo>
                    <a:pt x="1431970" y="2899029"/>
                  </a:lnTo>
                  <a:cubicBezTo>
                    <a:pt x="1470832" y="2860167"/>
                    <a:pt x="1492244" y="2808494"/>
                    <a:pt x="1492244" y="2753525"/>
                  </a:cubicBezTo>
                  <a:cubicBezTo>
                    <a:pt x="1492244" y="2698556"/>
                    <a:pt x="1470841" y="2646883"/>
                    <a:pt x="1431970" y="2608021"/>
                  </a:cubicBezTo>
                  <a:cubicBezTo>
                    <a:pt x="1351740" y="2527792"/>
                    <a:pt x="1221200" y="2527792"/>
                    <a:pt x="1140971" y="2608021"/>
                  </a:cubicBezTo>
                  <a:lnTo>
                    <a:pt x="985190" y="2763803"/>
                  </a:lnTo>
                  <a:cubicBezTo>
                    <a:pt x="950995" y="2744172"/>
                    <a:pt x="911524" y="2733199"/>
                    <a:pt x="869890" y="2733199"/>
                  </a:cubicBezTo>
                  <a:lnTo>
                    <a:pt x="275939" y="2733199"/>
                  </a:lnTo>
                  <a:cubicBezTo>
                    <a:pt x="275225" y="2733199"/>
                    <a:pt x="274644" y="2732618"/>
                    <a:pt x="274644" y="2731903"/>
                  </a:cubicBezTo>
                  <a:close/>
                  <a:moveTo>
                    <a:pt x="872928" y="2876074"/>
                  </a:moveTo>
                  <a:lnTo>
                    <a:pt x="406660" y="3342342"/>
                  </a:lnTo>
                  <a:lnTo>
                    <a:pt x="381762" y="2875855"/>
                  </a:lnTo>
                  <a:lnTo>
                    <a:pt x="869880" y="2875855"/>
                  </a:lnTo>
                  <a:cubicBezTo>
                    <a:pt x="870928" y="2875855"/>
                    <a:pt x="871909" y="2876045"/>
                    <a:pt x="872928" y="2876074"/>
                  </a:cubicBezTo>
                  <a:close/>
                  <a:moveTo>
                    <a:pt x="1941547" y="4734154"/>
                  </a:moveTo>
                  <a:lnTo>
                    <a:pt x="688753" y="4734154"/>
                  </a:lnTo>
                  <a:cubicBezTo>
                    <a:pt x="572224" y="4734154"/>
                    <a:pt x="476079" y="4643000"/>
                    <a:pt x="469868" y="4526642"/>
                  </a:cubicBezTo>
                  <a:lnTo>
                    <a:pt x="436150" y="3894868"/>
                  </a:lnTo>
                  <a:lnTo>
                    <a:pt x="743140" y="3587877"/>
                  </a:lnTo>
                  <a:cubicBezTo>
                    <a:pt x="770992" y="3560026"/>
                    <a:pt x="770992" y="3514868"/>
                    <a:pt x="743140" y="3487017"/>
                  </a:cubicBezTo>
                  <a:cubicBezTo>
                    <a:pt x="715289" y="3459166"/>
                    <a:pt x="670131" y="3459166"/>
                    <a:pt x="642280" y="3487017"/>
                  </a:cubicBezTo>
                  <a:lnTo>
                    <a:pt x="250431" y="3878866"/>
                  </a:lnTo>
                  <a:cubicBezTo>
                    <a:pt x="225819" y="3903478"/>
                    <a:pt x="185766" y="3903469"/>
                    <a:pt x="161153" y="3878866"/>
                  </a:cubicBezTo>
                  <a:cubicBezTo>
                    <a:pt x="136541" y="3854253"/>
                    <a:pt x="136541" y="3814201"/>
                    <a:pt x="161153" y="3789588"/>
                  </a:cubicBezTo>
                  <a:lnTo>
                    <a:pt x="1241831" y="2708910"/>
                  </a:lnTo>
                  <a:cubicBezTo>
                    <a:pt x="1266444" y="2684288"/>
                    <a:pt x="1306487" y="2684288"/>
                    <a:pt x="1331109" y="2708910"/>
                  </a:cubicBezTo>
                  <a:cubicBezTo>
                    <a:pt x="1355722" y="2733523"/>
                    <a:pt x="1355722" y="2773575"/>
                    <a:pt x="1331109" y="2798188"/>
                  </a:cubicBezTo>
                  <a:lnTo>
                    <a:pt x="883234" y="3246063"/>
                  </a:lnTo>
                  <a:cubicBezTo>
                    <a:pt x="855383" y="3273914"/>
                    <a:pt x="855383" y="3319072"/>
                    <a:pt x="883234" y="3346923"/>
                  </a:cubicBezTo>
                  <a:cubicBezTo>
                    <a:pt x="911085" y="3374774"/>
                    <a:pt x="956243" y="3374774"/>
                    <a:pt x="984094" y="3346923"/>
                  </a:cubicBezTo>
                  <a:lnTo>
                    <a:pt x="1179176" y="3151842"/>
                  </a:lnTo>
                  <a:cubicBezTo>
                    <a:pt x="1221829" y="3167501"/>
                    <a:pt x="1267673" y="3175978"/>
                    <a:pt x="1315145" y="3175978"/>
                  </a:cubicBezTo>
                  <a:cubicBezTo>
                    <a:pt x="1476223" y="3175978"/>
                    <a:pt x="1619136" y="3079394"/>
                    <a:pt x="1679220" y="2929928"/>
                  </a:cubicBezTo>
                  <a:cubicBezTo>
                    <a:pt x="1692421" y="2897086"/>
                    <a:pt x="1724292" y="2875864"/>
                    <a:pt x="1760401" y="2875864"/>
                  </a:cubicBezTo>
                  <a:lnTo>
                    <a:pt x="2248519" y="2875864"/>
                  </a:lnTo>
                  <a:lnTo>
                    <a:pt x="2160432" y="4526652"/>
                  </a:lnTo>
                  <a:cubicBezTo>
                    <a:pt x="2154222" y="4643009"/>
                    <a:pt x="2058076" y="4734154"/>
                    <a:pt x="1941547" y="4734154"/>
                  </a:cubicBezTo>
                  <a:close/>
                  <a:moveTo>
                    <a:pt x="3495961" y="4730344"/>
                  </a:moveTo>
                  <a:cubicBezTo>
                    <a:pt x="3494342" y="4732077"/>
                    <a:pt x="3491503" y="4734154"/>
                    <a:pt x="3487198" y="4734154"/>
                  </a:cubicBezTo>
                  <a:lnTo>
                    <a:pt x="3264380" y="4734154"/>
                  </a:lnTo>
                  <a:cubicBezTo>
                    <a:pt x="3242415" y="4425401"/>
                    <a:pt x="3183312" y="4196010"/>
                    <a:pt x="3180636" y="4185733"/>
                  </a:cubicBezTo>
                  <a:cubicBezTo>
                    <a:pt x="3170692" y="4147633"/>
                    <a:pt x="3131763" y="4124792"/>
                    <a:pt x="3093615" y="4134727"/>
                  </a:cubicBezTo>
                  <a:cubicBezTo>
                    <a:pt x="3055506" y="4144670"/>
                    <a:pt x="3032665" y="4183628"/>
                    <a:pt x="3042609" y="4221737"/>
                  </a:cubicBezTo>
                  <a:cubicBezTo>
                    <a:pt x="3043228" y="4224100"/>
                    <a:pt x="3099578" y="4442879"/>
                    <a:pt x="3121333" y="4734154"/>
                  </a:cubicBezTo>
                  <a:lnTo>
                    <a:pt x="2876912" y="4734154"/>
                  </a:lnTo>
                  <a:lnTo>
                    <a:pt x="2876912" y="4203735"/>
                  </a:lnTo>
                  <a:cubicBezTo>
                    <a:pt x="2876912" y="4164349"/>
                    <a:pt x="2844984" y="4132412"/>
                    <a:pt x="2805589" y="4132412"/>
                  </a:cubicBezTo>
                  <a:cubicBezTo>
                    <a:pt x="2766193" y="4132412"/>
                    <a:pt x="2734266" y="4164340"/>
                    <a:pt x="2734266" y="4203735"/>
                  </a:cubicBezTo>
                  <a:lnTo>
                    <a:pt x="2734266" y="4734154"/>
                  </a:lnTo>
                  <a:lnTo>
                    <a:pt x="2489845" y="4734154"/>
                  </a:lnTo>
                  <a:cubicBezTo>
                    <a:pt x="2511523" y="4444375"/>
                    <a:pt x="2567645" y="4225309"/>
                    <a:pt x="2568569" y="4221747"/>
                  </a:cubicBezTo>
                  <a:cubicBezTo>
                    <a:pt x="2578513" y="4183628"/>
                    <a:pt x="2555682" y="4144670"/>
                    <a:pt x="2517562" y="4134736"/>
                  </a:cubicBezTo>
                  <a:cubicBezTo>
                    <a:pt x="2479462" y="4124763"/>
                    <a:pt x="2440496" y="4147633"/>
                    <a:pt x="2430551" y="4185742"/>
                  </a:cubicBezTo>
                  <a:cubicBezTo>
                    <a:pt x="2427875" y="4196020"/>
                    <a:pt x="2368763" y="4425410"/>
                    <a:pt x="2346798" y="4734163"/>
                  </a:cubicBezTo>
                  <a:lnTo>
                    <a:pt x="2229345" y="4734163"/>
                  </a:lnTo>
                  <a:cubicBezTo>
                    <a:pt x="2271998" y="4678242"/>
                    <a:pt x="2298849" y="4609472"/>
                    <a:pt x="2302859" y="4534253"/>
                  </a:cubicBezTo>
                  <a:lnTo>
                    <a:pt x="2336864" y="3897011"/>
                  </a:lnTo>
                  <a:lnTo>
                    <a:pt x="3397691" y="3897011"/>
                  </a:lnTo>
                  <a:cubicBezTo>
                    <a:pt x="3417103" y="4008101"/>
                    <a:pt x="3459089" y="4261761"/>
                    <a:pt x="3484283" y="4513288"/>
                  </a:cubicBezTo>
                  <a:lnTo>
                    <a:pt x="3499142" y="4721333"/>
                  </a:lnTo>
                  <a:cubicBezTo>
                    <a:pt x="3499447" y="4725629"/>
                    <a:pt x="3497580" y="4728601"/>
                    <a:pt x="3495961" y="4730344"/>
                  </a:cubicBezTo>
                  <a:close/>
                </a:path>
              </a:pathLst>
            </a:custGeom>
            <a:grpFill/>
            <a:ln w="9525" cap="flat">
              <a:noFill/>
              <a:prstDash val="solid"/>
              <a:miter/>
            </a:ln>
          </p:spPr>
          <p:txBody>
            <a:bodyPr rtlCol="1" anchor="ctr"/>
            <a:lstStyle/>
            <a:p>
              <a:endParaRPr lang="he-IL" sz="900">
                <a:latin typeface="Montserrat" panose="02000505000000020004" pitchFamily="2" charset="0"/>
              </a:endParaRPr>
            </a:p>
          </p:txBody>
        </p:sp>
      </p:grpSp>
      <p:grpSp>
        <p:nvGrpSpPr>
          <p:cNvPr id="115" name="קבוצה 114">
            <a:extLst>
              <a:ext uri="{FF2B5EF4-FFF2-40B4-BE49-F238E27FC236}">
                <a16:creationId xmlns:a16="http://schemas.microsoft.com/office/drawing/2014/main" id="{532D79EA-F5BD-4ADC-9EE4-6DDB5EDC309C}"/>
              </a:ext>
            </a:extLst>
          </p:cNvPr>
          <p:cNvGrpSpPr/>
          <p:nvPr/>
        </p:nvGrpSpPr>
        <p:grpSpPr>
          <a:xfrm>
            <a:off x="2936612" y="3031977"/>
            <a:ext cx="585177" cy="584972"/>
            <a:chOff x="-10015909" y="3804272"/>
            <a:chExt cx="4878552" cy="4876844"/>
          </a:xfrm>
        </p:grpSpPr>
        <p:sp>
          <p:nvSpPr>
            <p:cNvPr id="106" name="גרפיקה 104">
              <a:extLst>
                <a:ext uri="{FF2B5EF4-FFF2-40B4-BE49-F238E27FC236}">
                  <a16:creationId xmlns:a16="http://schemas.microsoft.com/office/drawing/2014/main" id="{BE15DB02-A276-40C3-A9E1-49B5B184C501}"/>
                </a:ext>
              </a:extLst>
            </p:cNvPr>
            <p:cNvSpPr/>
            <p:nvPr/>
          </p:nvSpPr>
          <p:spPr>
            <a:xfrm>
              <a:off x="-10015909" y="3804272"/>
              <a:ext cx="4878552" cy="3352843"/>
            </a:xfrm>
            <a:custGeom>
              <a:avLst/>
              <a:gdLst>
                <a:gd name="connsiteX0" fmla="*/ 3954038 w 4878552"/>
                <a:gd name="connsiteY0" fmla="*/ 1373853 h 3352843"/>
                <a:gd name="connsiteX1" fmla="*/ 2587524 w 4878552"/>
                <a:gd name="connsiteY1" fmla="*/ 7349 h 3352843"/>
                <a:gd name="connsiteX2" fmla="*/ 924478 w 4878552"/>
                <a:gd name="connsiteY2" fmla="*/ 1373853 h 3352843"/>
                <a:gd name="connsiteX3" fmla="*/ 0 w 4878552"/>
                <a:gd name="connsiteY3" fmla="*/ 2363101 h 3352843"/>
                <a:gd name="connsiteX4" fmla="*/ 991458 w 4878552"/>
                <a:gd name="connsiteY4" fmla="*/ 3352843 h 3352843"/>
                <a:gd name="connsiteX5" fmla="*/ 1067658 w 4878552"/>
                <a:gd name="connsiteY5" fmla="*/ 3352843 h 3352843"/>
                <a:gd name="connsiteX6" fmla="*/ 1067658 w 4878552"/>
                <a:gd name="connsiteY6" fmla="*/ 3200443 h 3352843"/>
                <a:gd name="connsiteX7" fmla="*/ 991458 w 4878552"/>
                <a:gd name="connsiteY7" fmla="*/ 3200443 h 3352843"/>
                <a:gd name="connsiteX8" fmla="*/ 155163 w 4878552"/>
                <a:gd name="connsiteY8" fmla="*/ 2360338 h 3352843"/>
                <a:gd name="connsiteX9" fmla="*/ 995268 w 4878552"/>
                <a:gd name="connsiteY9" fmla="*/ 1524043 h 3352843"/>
                <a:gd name="connsiteX10" fmla="*/ 1071468 w 4878552"/>
                <a:gd name="connsiteY10" fmla="*/ 1451806 h 3352843"/>
                <a:gd name="connsiteX11" fmla="*/ 2368506 w 4878552"/>
                <a:gd name="connsiteY11" fmla="*/ 154767 h 3352843"/>
                <a:gd name="connsiteX12" fmla="*/ 3807048 w 4878552"/>
                <a:gd name="connsiteY12" fmla="*/ 1451806 h 3352843"/>
                <a:gd name="connsiteX13" fmla="*/ 3887058 w 4878552"/>
                <a:gd name="connsiteY13" fmla="*/ 1524043 h 3352843"/>
                <a:gd name="connsiteX14" fmla="*/ 4725258 w 4878552"/>
                <a:gd name="connsiteY14" fmla="*/ 2362243 h 3352843"/>
                <a:gd name="connsiteX15" fmla="*/ 3887058 w 4878552"/>
                <a:gd name="connsiteY15" fmla="*/ 3200443 h 3352843"/>
                <a:gd name="connsiteX16" fmla="*/ 3810858 w 4878552"/>
                <a:gd name="connsiteY16" fmla="*/ 3200443 h 3352843"/>
                <a:gd name="connsiteX17" fmla="*/ 3810858 w 4878552"/>
                <a:gd name="connsiteY17" fmla="*/ 3352843 h 3352843"/>
                <a:gd name="connsiteX18" fmla="*/ 3887058 w 4878552"/>
                <a:gd name="connsiteY18" fmla="*/ 3352843 h 3352843"/>
                <a:gd name="connsiteX19" fmla="*/ 4876305 w 4878552"/>
                <a:gd name="connsiteY19" fmla="*/ 2428366 h 3352843"/>
                <a:gd name="connsiteX20" fmla="*/ 3954038 w 4878552"/>
                <a:gd name="connsiteY20" fmla="*/ 1373853 h 335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78552" h="3352843">
                  <a:moveTo>
                    <a:pt x="3954038" y="1373853"/>
                  </a:moveTo>
                  <a:cubicBezTo>
                    <a:pt x="3883238" y="650506"/>
                    <a:pt x="3310881" y="78148"/>
                    <a:pt x="2587524" y="7349"/>
                  </a:cubicBezTo>
                  <a:cubicBezTo>
                    <a:pt x="1750934" y="-74537"/>
                    <a:pt x="1006364" y="537272"/>
                    <a:pt x="924478" y="1373853"/>
                  </a:cubicBezTo>
                  <a:cubicBezTo>
                    <a:pt x="403889" y="1408686"/>
                    <a:pt x="-447" y="1841350"/>
                    <a:pt x="0" y="2363101"/>
                  </a:cubicBezTo>
                  <a:cubicBezTo>
                    <a:pt x="477" y="2910198"/>
                    <a:pt x="444361" y="3353320"/>
                    <a:pt x="991458" y="3352843"/>
                  </a:cubicBezTo>
                  <a:lnTo>
                    <a:pt x="1067658" y="3352843"/>
                  </a:lnTo>
                  <a:lnTo>
                    <a:pt x="1067658" y="3200443"/>
                  </a:lnTo>
                  <a:lnTo>
                    <a:pt x="991458" y="3200443"/>
                  </a:lnTo>
                  <a:cubicBezTo>
                    <a:pt x="528533" y="3199396"/>
                    <a:pt x="154115" y="2823263"/>
                    <a:pt x="155163" y="2360338"/>
                  </a:cubicBezTo>
                  <a:cubicBezTo>
                    <a:pt x="156210" y="1897414"/>
                    <a:pt x="532343" y="1522996"/>
                    <a:pt x="995268" y="1524043"/>
                  </a:cubicBezTo>
                  <a:cubicBezTo>
                    <a:pt x="1035854" y="1524101"/>
                    <a:pt x="1069353" y="1492335"/>
                    <a:pt x="1071468" y="1451806"/>
                  </a:cubicBezTo>
                  <a:cubicBezTo>
                    <a:pt x="1107720" y="751033"/>
                    <a:pt x="1667733" y="191020"/>
                    <a:pt x="2368506" y="154767"/>
                  </a:cubicBezTo>
                  <a:cubicBezTo>
                    <a:pt x="3123915" y="115696"/>
                    <a:pt x="3767967" y="696397"/>
                    <a:pt x="3807048" y="1451806"/>
                  </a:cubicBezTo>
                  <a:cubicBezTo>
                    <a:pt x="3811029" y="1492954"/>
                    <a:pt x="3845719" y="1524272"/>
                    <a:pt x="3887058" y="1524043"/>
                  </a:cubicBezTo>
                  <a:cubicBezTo>
                    <a:pt x="4349982" y="1524043"/>
                    <a:pt x="4725258" y="1899319"/>
                    <a:pt x="4725258" y="2362243"/>
                  </a:cubicBezTo>
                  <a:cubicBezTo>
                    <a:pt x="4725258" y="2825168"/>
                    <a:pt x="4349982" y="3200443"/>
                    <a:pt x="3887058" y="3200443"/>
                  </a:cubicBezTo>
                  <a:lnTo>
                    <a:pt x="3810858" y="3200443"/>
                  </a:lnTo>
                  <a:lnTo>
                    <a:pt x="3810858" y="3352843"/>
                  </a:lnTo>
                  <a:lnTo>
                    <a:pt x="3887058" y="3352843"/>
                  </a:lnTo>
                  <a:cubicBezTo>
                    <a:pt x="4408818" y="3353291"/>
                    <a:pt x="4841472" y="2948964"/>
                    <a:pt x="4876305" y="2428366"/>
                  </a:cubicBezTo>
                  <a:cubicBezTo>
                    <a:pt x="4912824" y="1882488"/>
                    <a:pt x="4499915" y="1410372"/>
                    <a:pt x="3954038" y="1373853"/>
                  </a:cubicBezTo>
                  <a:close/>
                </a:path>
              </a:pathLst>
            </a:custGeom>
            <a:solidFill>
              <a:schemeClr val="bg1"/>
            </a:solidFill>
            <a:ln w="9525" cap="flat">
              <a:noFill/>
              <a:prstDash val="solid"/>
              <a:miter/>
            </a:ln>
          </p:spPr>
          <p:txBody>
            <a:bodyPr rtlCol="1" anchor="ctr"/>
            <a:lstStyle/>
            <a:p>
              <a:endParaRPr lang="he-IL" sz="900">
                <a:latin typeface="Montserrat" panose="02000505000000020004" pitchFamily="2" charset="0"/>
              </a:endParaRPr>
            </a:p>
          </p:txBody>
        </p:sp>
        <p:sp>
          <p:nvSpPr>
            <p:cNvPr id="107" name="גרפיקה 104">
              <a:extLst>
                <a:ext uri="{FF2B5EF4-FFF2-40B4-BE49-F238E27FC236}">
                  <a16:creationId xmlns:a16="http://schemas.microsoft.com/office/drawing/2014/main" id="{BE15DB02-A276-40C3-A9E1-49B5B184C501}"/>
                </a:ext>
              </a:extLst>
            </p:cNvPr>
            <p:cNvSpPr/>
            <p:nvPr/>
          </p:nvSpPr>
          <p:spPr>
            <a:xfrm>
              <a:off x="-7881451" y="6928516"/>
              <a:ext cx="609600" cy="1752600"/>
            </a:xfrm>
            <a:custGeom>
              <a:avLst/>
              <a:gdLst>
                <a:gd name="connsiteX0" fmla="*/ 381000 w 609600"/>
                <a:gd name="connsiteY0" fmla="*/ 1152611 h 1752600"/>
                <a:gd name="connsiteX1" fmla="*/ 381000 w 609600"/>
                <a:gd name="connsiteY1" fmla="*/ 0 h 1752600"/>
                <a:gd name="connsiteX2" fmla="*/ 228600 w 609600"/>
                <a:gd name="connsiteY2" fmla="*/ 0 h 1752600"/>
                <a:gd name="connsiteX3" fmla="*/ 228600 w 609600"/>
                <a:gd name="connsiteY3" fmla="*/ 1152601 h 1752600"/>
                <a:gd name="connsiteX4" fmla="*/ 0 w 609600"/>
                <a:gd name="connsiteY4" fmla="*/ 1447800 h 1752600"/>
                <a:gd name="connsiteX5" fmla="*/ 304800 w 609600"/>
                <a:gd name="connsiteY5" fmla="*/ 1752600 h 1752600"/>
                <a:gd name="connsiteX6" fmla="*/ 609600 w 609600"/>
                <a:gd name="connsiteY6" fmla="*/ 1447800 h 1752600"/>
                <a:gd name="connsiteX7" fmla="*/ 381000 w 609600"/>
                <a:gd name="connsiteY7" fmla="*/ 1152611 h 1752600"/>
                <a:gd name="connsiteX8" fmla="*/ 304800 w 609600"/>
                <a:gd name="connsiteY8" fmla="*/ 1600200 h 1752600"/>
                <a:gd name="connsiteX9" fmla="*/ 152400 w 609600"/>
                <a:gd name="connsiteY9" fmla="*/ 1447800 h 1752600"/>
                <a:gd name="connsiteX10" fmla="*/ 304800 w 609600"/>
                <a:gd name="connsiteY10" fmla="*/ 1295400 h 1752600"/>
                <a:gd name="connsiteX11" fmla="*/ 457200 w 609600"/>
                <a:gd name="connsiteY11" fmla="*/ 1447800 h 1752600"/>
                <a:gd name="connsiteX12" fmla="*/ 304800 w 609600"/>
                <a:gd name="connsiteY12" fmla="*/ 16002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 h="1752600">
                  <a:moveTo>
                    <a:pt x="381000" y="1152611"/>
                  </a:moveTo>
                  <a:lnTo>
                    <a:pt x="381000" y="0"/>
                  </a:lnTo>
                  <a:lnTo>
                    <a:pt x="228600" y="0"/>
                  </a:lnTo>
                  <a:lnTo>
                    <a:pt x="228600" y="1152601"/>
                  </a:lnTo>
                  <a:cubicBezTo>
                    <a:pt x="97136" y="1186434"/>
                    <a:pt x="0" y="1305773"/>
                    <a:pt x="0" y="1447800"/>
                  </a:cubicBezTo>
                  <a:cubicBezTo>
                    <a:pt x="0" y="1616135"/>
                    <a:pt x="136465" y="1752600"/>
                    <a:pt x="304800" y="1752600"/>
                  </a:cubicBezTo>
                  <a:cubicBezTo>
                    <a:pt x="473135" y="1752600"/>
                    <a:pt x="609600" y="1616135"/>
                    <a:pt x="609600" y="1447800"/>
                  </a:cubicBezTo>
                  <a:cubicBezTo>
                    <a:pt x="609600" y="1305782"/>
                    <a:pt x="512464" y="1186444"/>
                    <a:pt x="381000" y="1152611"/>
                  </a:cubicBezTo>
                  <a:close/>
                  <a:moveTo>
                    <a:pt x="304800" y="1600200"/>
                  </a:moveTo>
                  <a:cubicBezTo>
                    <a:pt x="220628" y="1600200"/>
                    <a:pt x="152400" y="1531973"/>
                    <a:pt x="152400" y="1447800"/>
                  </a:cubicBezTo>
                  <a:cubicBezTo>
                    <a:pt x="152400" y="1363628"/>
                    <a:pt x="220628" y="1295400"/>
                    <a:pt x="304800" y="1295400"/>
                  </a:cubicBezTo>
                  <a:cubicBezTo>
                    <a:pt x="388972" y="1295400"/>
                    <a:pt x="457200" y="1363628"/>
                    <a:pt x="457200" y="1447800"/>
                  </a:cubicBezTo>
                  <a:cubicBezTo>
                    <a:pt x="457200" y="1531973"/>
                    <a:pt x="388963" y="1600200"/>
                    <a:pt x="304800" y="1600200"/>
                  </a:cubicBezTo>
                  <a:close/>
                </a:path>
              </a:pathLst>
            </a:custGeom>
            <a:solidFill>
              <a:schemeClr val="bg1"/>
            </a:solidFill>
            <a:ln w="9525" cap="flat">
              <a:noFill/>
              <a:prstDash val="solid"/>
              <a:miter/>
            </a:ln>
          </p:spPr>
          <p:txBody>
            <a:bodyPr rtlCol="1" anchor="ctr"/>
            <a:lstStyle/>
            <a:p>
              <a:endParaRPr lang="he-IL" sz="900">
                <a:latin typeface="Montserrat" panose="02000505000000020004" pitchFamily="2" charset="0"/>
              </a:endParaRPr>
            </a:p>
          </p:txBody>
        </p:sp>
        <p:sp>
          <p:nvSpPr>
            <p:cNvPr id="108" name="גרפיקה 104">
              <a:extLst>
                <a:ext uri="{FF2B5EF4-FFF2-40B4-BE49-F238E27FC236}">
                  <a16:creationId xmlns:a16="http://schemas.microsoft.com/office/drawing/2014/main" id="{BE15DB02-A276-40C3-A9E1-49B5B184C501}"/>
                </a:ext>
              </a:extLst>
            </p:cNvPr>
            <p:cNvSpPr/>
            <p:nvPr/>
          </p:nvSpPr>
          <p:spPr>
            <a:xfrm>
              <a:off x="-8948251" y="5937916"/>
              <a:ext cx="609600" cy="990600"/>
            </a:xfrm>
            <a:custGeom>
              <a:avLst/>
              <a:gdLst>
                <a:gd name="connsiteX0" fmla="*/ 304800 w 609600"/>
                <a:gd name="connsiteY0" fmla="*/ 0 h 990600"/>
                <a:gd name="connsiteX1" fmla="*/ 0 w 609600"/>
                <a:gd name="connsiteY1" fmla="*/ 304800 h 990600"/>
                <a:gd name="connsiteX2" fmla="*/ 228600 w 609600"/>
                <a:gd name="connsiteY2" fmla="*/ 599999 h 990600"/>
                <a:gd name="connsiteX3" fmla="*/ 228600 w 609600"/>
                <a:gd name="connsiteY3" fmla="*/ 990600 h 990600"/>
                <a:gd name="connsiteX4" fmla="*/ 381000 w 609600"/>
                <a:gd name="connsiteY4" fmla="*/ 990600 h 990600"/>
                <a:gd name="connsiteX5" fmla="*/ 381000 w 609600"/>
                <a:gd name="connsiteY5" fmla="*/ 599999 h 990600"/>
                <a:gd name="connsiteX6" fmla="*/ 609600 w 609600"/>
                <a:gd name="connsiteY6" fmla="*/ 304800 h 990600"/>
                <a:gd name="connsiteX7" fmla="*/ 304800 w 609600"/>
                <a:gd name="connsiteY7" fmla="*/ 0 h 990600"/>
                <a:gd name="connsiteX8" fmla="*/ 304800 w 609600"/>
                <a:gd name="connsiteY8" fmla="*/ 457200 h 990600"/>
                <a:gd name="connsiteX9" fmla="*/ 152400 w 609600"/>
                <a:gd name="connsiteY9" fmla="*/ 304800 h 990600"/>
                <a:gd name="connsiteX10" fmla="*/ 304800 w 609600"/>
                <a:gd name="connsiteY10" fmla="*/ 152400 h 990600"/>
                <a:gd name="connsiteX11" fmla="*/ 457200 w 609600"/>
                <a:gd name="connsiteY11" fmla="*/ 304800 h 990600"/>
                <a:gd name="connsiteX12" fmla="*/ 304800 w 609600"/>
                <a:gd name="connsiteY12" fmla="*/ 45720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 h="990600">
                  <a:moveTo>
                    <a:pt x="304800" y="0"/>
                  </a:moveTo>
                  <a:cubicBezTo>
                    <a:pt x="136465" y="0"/>
                    <a:pt x="0" y="136465"/>
                    <a:pt x="0" y="304800"/>
                  </a:cubicBezTo>
                  <a:cubicBezTo>
                    <a:pt x="0" y="446827"/>
                    <a:pt x="97136" y="566166"/>
                    <a:pt x="228600" y="599999"/>
                  </a:cubicBezTo>
                  <a:lnTo>
                    <a:pt x="228600" y="990600"/>
                  </a:lnTo>
                  <a:lnTo>
                    <a:pt x="381000" y="990600"/>
                  </a:lnTo>
                  <a:lnTo>
                    <a:pt x="381000" y="599999"/>
                  </a:lnTo>
                  <a:cubicBezTo>
                    <a:pt x="512464" y="566166"/>
                    <a:pt x="609600" y="446827"/>
                    <a:pt x="609600" y="304800"/>
                  </a:cubicBezTo>
                  <a:cubicBezTo>
                    <a:pt x="609600" y="136465"/>
                    <a:pt x="473135" y="0"/>
                    <a:pt x="304800" y="0"/>
                  </a:cubicBezTo>
                  <a:close/>
                  <a:moveTo>
                    <a:pt x="304800" y="457200"/>
                  </a:moveTo>
                  <a:cubicBezTo>
                    <a:pt x="220628" y="457200"/>
                    <a:pt x="152400" y="388972"/>
                    <a:pt x="152400" y="304800"/>
                  </a:cubicBezTo>
                  <a:cubicBezTo>
                    <a:pt x="152400" y="220628"/>
                    <a:pt x="220628" y="152400"/>
                    <a:pt x="304800" y="152400"/>
                  </a:cubicBezTo>
                  <a:cubicBezTo>
                    <a:pt x="388972" y="152400"/>
                    <a:pt x="457200" y="220628"/>
                    <a:pt x="457200" y="304800"/>
                  </a:cubicBezTo>
                  <a:cubicBezTo>
                    <a:pt x="457200" y="388972"/>
                    <a:pt x="388963" y="457200"/>
                    <a:pt x="304800" y="457200"/>
                  </a:cubicBezTo>
                  <a:close/>
                </a:path>
              </a:pathLst>
            </a:custGeom>
            <a:solidFill>
              <a:schemeClr val="bg1"/>
            </a:solidFill>
            <a:ln w="9525" cap="flat">
              <a:noFill/>
              <a:prstDash val="solid"/>
              <a:miter/>
            </a:ln>
          </p:spPr>
          <p:txBody>
            <a:bodyPr rtlCol="1" anchor="ctr"/>
            <a:lstStyle/>
            <a:p>
              <a:endParaRPr lang="he-IL" sz="900">
                <a:latin typeface="Montserrat" panose="02000505000000020004" pitchFamily="2" charset="0"/>
              </a:endParaRPr>
            </a:p>
          </p:txBody>
        </p:sp>
        <p:sp>
          <p:nvSpPr>
            <p:cNvPr id="111" name="גרפיקה 104">
              <a:extLst>
                <a:ext uri="{FF2B5EF4-FFF2-40B4-BE49-F238E27FC236}">
                  <a16:creationId xmlns:a16="http://schemas.microsoft.com/office/drawing/2014/main" id="{BE15DB02-A276-40C3-A9E1-49B5B184C501}"/>
                </a:ext>
              </a:extLst>
            </p:cNvPr>
            <p:cNvSpPr/>
            <p:nvPr/>
          </p:nvSpPr>
          <p:spPr>
            <a:xfrm>
              <a:off x="-6814651" y="5937916"/>
              <a:ext cx="609600" cy="1219200"/>
            </a:xfrm>
            <a:custGeom>
              <a:avLst/>
              <a:gdLst>
                <a:gd name="connsiteX0" fmla="*/ 304800 w 609600"/>
                <a:gd name="connsiteY0" fmla="*/ 0 h 1219200"/>
                <a:gd name="connsiteX1" fmla="*/ 0 w 609600"/>
                <a:gd name="connsiteY1" fmla="*/ 304800 h 1219200"/>
                <a:gd name="connsiteX2" fmla="*/ 228600 w 609600"/>
                <a:gd name="connsiteY2" fmla="*/ 599999 h 1219200"/>
                <a:gd name="connsiteX3" fmla="*/ 228600 w 609600"/>
                <a:gd name="connsiteY3" fmla="*/ 1219200 h 1219200"/>
                <a:gd name="connsiteX4" fmla="*/ 381000 w 609600"/>
                <a:gd name="connsiteY4" fmla="*/ 1219200 h 1219200"/>
                <a:gd name="connsiteX5" fmla="*/ 381000 w 609600"/>
                <a:gd name="connsiteY5" fmla="*/ 599999 h 1219200"/>
                <a:gd name="connsiteX6" fmla="*/ 609600 w 609600"/>
                <a:gd name="connsiteY6" fmla="*/ 304800 h 1219200"/>
                <a:gd name="connsiteX7" fmla="*/ 304800 w 609600"/>
                <a:gd name="connsiteY7" fmla="*/ 0 h 1219200"/>
                <a:gd name="connsiteX8" fmla="*/ 304800 w 609600"/>
                <a:gd name="connsiteY8" fmla="*/ 457200 h 1219200"/>
                <a:gd name="connsiteX9" fmla="*/ 152400 w 609600"/>
                <a:gd name="connsiteY9" fmla="*/ 304800 h 1219200"/>
                <a:gd name="connsiteX10" fmla="*/ 304800 w 609600"/>
                <a:gd name="connsiteY10" fmla="*/ 152400 h 1219200"/>
                <a:gd name="connsiteX11" fmla="*/ 457200 w 609600"/>
                <a:gd name="connsiteY11" fmla="*/ 304800 h 1219200"/>
                <a:gd name="connsiteX12" fmla="*/ 304800 w 609600"/>
                <a:gd name="connsiteY12" fmla="*/ 45720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 h="1219200">
                  <a:moveTo>
                    <a:pt x="304800" y="0"/>
                  </a:moveTo>
                  <a:cubicBezTo>
                    <a:pt x="136465" y="0"/>
                    <a:pt x="0" y="136465"/>
                    <a:pt x="0" y="304800"/>
                  </a:cubicBezTo>
                  <a:cubicBezTo>
                    <a:pt x="0" y="446827"/>
                    <a:pt x="97136" y="566166"/>
                    <a:pt x="228600" y="599999"/>
                  </a:cubicBezTo>
                  <a:lnTo>
                    <a:pt x="228600" y="1219200"/>
                  </a:lnTo>
                  <a:lnTo>
                    <a:pt x="381000" y="1219200"/>
                  </a:lnTo>
                  <a:lnTo>
                    <a:pt x="381000" y="599999"/>
                  </a:lnTo>
                  <a:cubicBezTo>
                    <a:pt x="512464" y="566166"/>
                    <a:pt x="609600" y="446827"/>
                    <a:pt x="609600" y="304800"/>
                  </a:cubicBezTo>
                  <a:cubicBezTo>
                    <a:pt x="609600" y="136465"/>
                    <a:pt x="473135" y="0"/>
                    <a:pt x="304800" y="0"/>
                  </a:cubicBezTo>
                  <a:close/>
                  <a:moveTo>
                    <a:pt x="304800" y="457200"/>
                  </a:moveTo>
                  <a:cubicBezTo>
                    <a:pt x="220628" y="457200"/>
                    <a:pt x="152400" y="388972"/>
                    <a:pt x="152400" y="304800"/>
                  </a:cubicBezTo>
                  <a:cubicBezTo>
                    <a:pt x="152400" y="220628"/>
                    <a:pt x="220628" y="152400"/>
                    <a:pt x="304800" y="152400"/>
                  </a:cubicBezTo>
                  <a:cubicBezTo>
                    <a:pt x="388972" y="152400"/>
                    <a:pt x="457200" y="220628"/>
                    <a:pt x="457200" y="304800"/>
                  </a:cubicBezTo>
                  <a:cubicBezTo>
                    <a:pt x="457200" y="388972"/>
                    <a:pt x="388972" y="457200"/>
                    <a:pt x="304800" y="457200"/>
                  </a:cubicBezTo>
                  <a:close/>
                </a:path>
              </a:pathLst>
            </a:custGeom>
            <a:solidFill>
              <a:schemeClr val="bg1"/>
            </a:solidFill>
            <a:ln w="9525" cap="flat">
              <a:noFill/>
              <a:prstDash val="solid"/>
              <a:miter/>
            </a:ln>
          </p:spPr>
          <p:txBody>
            <a:bodyPr rtlCol="1" anchor="ctr"/>
            <a:lstStyle/>
            <a:p>
              <a:endParaRPr lang="he-IL" sz="900">
                <a:latin typeface="Montserrat" panose="02000505000000020004" pitchFamily="2" charset="0"/>
              </a:endParaRPr>
            </a:p>
          </p:txBody>
        </p:sp>
        <p:sp>
          <p:nvSpPr>
            <p:cNvPr id="112" name="גרפיקה 104">
              <a:extLst>
                <a:ext uri="{FF2B5EF4-FFF2-40B4-BE49-F238E27FC236}">
                  <a16:creationId xmlns:a16="http://schemas.microsoft.com/office/drawing/2014/main" id="{BE15DB02-A276-40C3-A9E1-49B5B184C501}"/>
                </a:ext>
              </a:extLst>
            </p:cNvPr>
            <p:cNvSpPr/>
            <p:nvPr/>
          </p:nvSpPr>
          <p:spPr>
            <a:xfrm rot="10800000">
              <a:off x="-8392525" y="6471333"/>
              <a:ext cx="564946" cy="1142983"/>
            </a:xfrm>
            <a:custGeom>
              <a:avLst/>
              <a:gdLst>
                <a:gd name="connsiteX0" fmla="*/ 336347 w 564946"/>
                <a:gd name="connsiteY0" fmla="*/ 22310 h 1142983"/>
                <a:gd name="connsiteX1" fmla="*/ 228600 w 564946"/>
                <a:gd name="connsiteY1" fmla="*/ 22310 h 1142983"/>
                <a:gd name="connsiteX2" fmla="*/ 0 w 564946"/>
                <a:gd name="connsiteY2" fmla="*/ 250910 h 1142983"/>
                <a:gd name="connsiteX3" fmla="*/ 107747 w 564946"/>
                <a:gd name="connsiteY3" fmla="*/ 358657 h 1142983"/>
                <a:gd name="connsiteX4" fmla="*/ 206273 w 564946"/>
                <a:gd name="connsiteY4" fmla="*/ 260130 h 1142983"/>
                <a:gd name="connsiteX5" fmla="*/ 206273 w 564946"/>
                <a:gd name="connsiteY5" fmla="*/ 1142983 h 1142983"/>
                <a:gd name="connsiteX6" fmla="*/ 358673 w 564946"/>
                <a:gd name="connsiteY6" fmla="*/ 1142983 h 1142983"/>
                <a:gd name="connsiteX7" fmla="*/ 358673 w 564946"/>
                <a:gd name="connsiteY7" fmla="*/ 260130 h 1142983"/>
                <a:gd name="connsiteX8" fmla="*/ 457200 w 564946"/>
                <a:gd name="connsiteY8" fmla="*/ 358657 h 1142983"/>
                <a:gd name="connsiteX9" fmla="*/ 564947 w 564946"/>
                <a:gd name="connsiteY9" fmla="*/ 250910 h 1142983"/>
                <a:gd name="connsiteX10" fmla="*/ 336347 w 564946"/>
                <a:gd name="connsiteY10" fmla="*/ 22310 h 114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4946" h="1142983">
                  <a:moveTo>
                    <a:pt x="336347" y="22310"/>
                  </a:moveTo>
                  <a:cubicBezTo>
                    <a:pt x="306591" y="-7437"/>
                    <a:pt x="258356" y="-7437"/>
                    <a:pt x="228600" y="22310"/>
                  </a:cubicBezTo>
                  <a:lnTo>
                    <a:pt x="0" y="250910"/>
                  </a:lnTo>
                  <a:lnTo>
                    <a:pt x="107747" y="358657"/>
                  </a:lnTo>
                  <a:lnTo>
                    <a:pt x="206273" y="260130"/>
                  </a:lnTo>
                  <a:lnTo>
                    <a:pt x="206273" y="1142983"/>
                  </a:lnTo>
                  <a:lnTo>
                    <a:pt x="358673" y="1142983"/>
                  </a:lnTo>
                  <a:lnTo>
                    <a:pt x="358673" y="260130"/>
                  </a:lnTo>
                  <a:lnTo>
                    <a:pt x="457200" y="358657"/>
                  </a:lnTo>
                  <a:lnTo>
                    <a:pt x="564947" y="250910"/>
                  </a:lnTo>
                  <a:lnTo>
                    <a:pt x="336347" y="22310"/>
                  </a:lnTo>
                  <a:close/>
                </a:path>
              </a:pathLst>
            </a:custGeom>
            <a:solidFill>
              <a:schemeClr val="bg1"/>
            </a:solidFill>
            <a:ln w="9525" cap="flat">
              <a:noFill/>
              <a:prstDash val="solid"/>
              <a:miter/>
            </a:ln>
          </p:spPr>
          <p:txBody>
            <a:bodyPr rtlCol="1" anchor="ctr"/>
            <a:lstStyle/>
            <a:p>
              <a:endParaRPr lang="he-IL" sz="900">
                <a:latin typeface="Montserrat" panose="02000505000000020004" pitchFamily="2" charset="0"/>
              </a:endParaRPr>
            </a:p>
          </p:txBody>
        </p:sp>
        <p:sp>
          <p:nvSpPr>
            <p:cNvPr id="113" name="גרפיקה 104">
              <a:extLst>
                <a:ext uri="{FF2B5EF4-FFF2-40B4-BE49-F238E27FC236}">
                  <a16:creationId xmlns:a16="http://schemas.microsoft.com/office/drawing/2014/main" id="{BE15DB02-A276-40C3-A9E1-49B5B184C501}"/>
                </a:ext>
              </a:extLst>
            </p:cNvPr>
            <p:cNvSpPr/>
            <p:nvPr/>
          </p:nvSpPr>
          <p:spPr>
            <a:xfrm>
              <a:off x="-7325725" y="6776116"/>
              <a:ext cx="564946" cy="1143000"/>
            </a:xfrm>
            <a:custGeom>
              <a:avLst/>
              <a:gdLst>
                <a:gd name="connsiteX0" fmla="*/ 457200 w 564946"/>
                <a:gd name="connsiteY0" fmla="*/ 784327 h 1143000"/>
                <a:gd name="connsiteX1" fmla="*/ 358673 w 564946"/>
                <a:gd name="connsiteY1" fmla="*/ 882853 h 1143000"/>
                <a:gd name="connsiteX2" fmla="*/ 358673 w 564946"/>
                <a:gd name="connsiteY2" fmla="*/ 0 h 1143000"/>
                <a:gd name="connsiteX3" fmla="*/ 206273 w 564946"/>
                <a:gd name="connsiteY3" fmla="*/ 0 h 1143000"/>
                <a:gd name="connsiteX4" fmla="*/ 206273 w 564946"/>
                <a:gd name="connsiteY4" fmla="*/ 882853 h 1143000"/>
                <a:gd name="connsiteX5" fmla="*/ 107747 w 564946"/>
                <a:gd name="connsiteY5" fmla="*/ 784327 h 1143000"/>
                <a:gd name="connsiteX6" fmla="*/ 0 w 564946"/>
                <a:gd name="connsiteY6" fmla="*/ 892073 h 1143000"/>
                <a:gd name="connsiteX7" fmla="*/ 228600 w 564946"/>
                <a:gd name="connsiteY7" fmla="*/ 1120674 h 1143000"/>
                <a:gd name="connsiteX8" fmla="*/ 282473 w 564946"/>
                <a:gd name="connsiteY8" fmla="*/ 1143000 h 1143000"/>
                <a:gd name="connsiteX9" fmla="*/ 336347 w 564946"/>
                <a:gd name="connsiteY9" fmla="*/ 1120674 h 1143000"/>
                <a:gd name="connsiteX10" fmla="*/ 564947 w 564946"/>
                <a:gd name="connsiteY10" fmla="*/ 892073 h 1143000"/>
                <a:gd name="connsiteX11" fmla="*/ 457200 w 564946"/>
                <a:gd name="connsiteY11" fmla="*/ 784327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4946" h="1143000">
                  <a:moveTo>
                    <a:pt x="457200" y="784327"/>
                  </a:moveTo>
                  <a:lnTo>
                    <a:pt x="358673" y="882853"/>
                  </a:lnTo>
                  <a:lnTo>
                    <a:pt x="358673" y="0"/>
                  </a:lnTo>
                  <a:lnTo>
                    <a:pt x="206273" y="0"/>
                  </a:lnTo>
                  <a:lnTo>
                    <a:pt x="206273" y="882853"/>
                  </a:lnTo>
                  <a:lnTo>
                    <a:pt x="107747" y="784327"/>
                  </a:lnTo>
                  <a:lnTo>
                    <a:pt x="0" y="892073"/>
                  </a:lnTo>
                  <a:lnTo>
                    <a:pt x="228600" y="1120674"/>
                  </a:lnTo>
                  <a:cubicBezTo>
                    <a:pt x="242888" y="1134961"/>
                    <a:pt x="262261" y="1143000"/>
                    <a:pt x="282473" y="1143000"/>
                  </a:cubicBezTo>
                  <a:cubicBezTo>
                    <a:pt x="302686" y="1143000"/>
                    <a:pt x="322059" y="1134961"/>
                    <a:pt x="336347" y="1120674"/>
                  </a:cubicBezTo>
                  <a:lnTo>
                    <a:pt x="564947" y="892073"/>
                  </a:lnTo>
                  <a:lnTo>
                    <a:pt x="457200" y="784327"/>
                  </a:lnTo>
                  <a:close/>
                </a:path>
              </a:pathLst>
            </a:custGeom>
            <a:solidFill>
              <a:schemeClr val="bg1"/>
            </a:solidFill>
            <a:ln w="9525" cap="flat">
              <a:noFill/>
              <a:prstDash val="solid"/>
              <a:miter/>
            </a:ln>
          </p:spPr>
          <p:txBody>
            <a:bodyPr rtlCol="1" anchor="ctr"/>
            <a:lstStyle/>
            <a:p>
              <a:endParaRPr lang="he-IL" sz="900">
                <a:latin typeface="Montserrat" panose="02000505000000020004" pitchFamily="2" charset="0"/>
              </a:endParaRPr>
            </a:p>
          </p:txBody>
        </p:sp>
        <p:sp>
          <p:nvSpPr>
            <p:cNvPr id="114" name="גרפיקה 104">
              <a:extLst>
                <a:ext uri="{FF2B5EF4-FFF2-40B4-BE49-F238E27FC236}">
                  <a16:creationId xmlns:a16="http://schemas.microsoft.com/office/drawing/2014/main" id="{BE15DB02-A276-40C3-A9E1-49B5B184C501}"/>
                </a:ext>
              </a:extLst>
            </p:cNvPr>
            <p:cNvSpPr/>
            <p:nvPr/>
          </p:nvSpPr>
          <p:spPr>
            <a:xfrm>
              <a:off x="-7881451" y="5480716"/>
              <a:ext cx="609600" cy="1295400"/>
            </a:xfrm>
            <a:custGeom>
              <a:avLst/>
              <a:gdLst>
                <a:gd name="connsiteX0" fmla="*/ 304800 w 609600"/>
                <a:gd name="connsiteY0" fmla="*/ 0 h 1295400"/>
                <a:gd name="connsiteX1" fmla="*/ 0 w 609600"/>
                <a:gd name="connsiteY1" fmla="*/ 304800 h 1295400"/>
                <a:gd name="connsiteX2" fmla="*/ 228600 w 609600"/>
                <a:gd name="connsiteY2" fmla="*/ 599999 h 1295400"/>
                <a:gd name="connsiteX3" fmla="*/ 228600 w 609600"/>
                <a:gd name="connsiteY3" fmla="*/ 1295400 h 1295400"/>
                <a:gd name="connsiteX4" fmla="*/ 381000 w 609600"/>
                <a:gd name="connsiteY4" fmla="*/ 1295400 h 1295400"/>
                <a:gd name="connsiteX5" fmla="*/ 381000 w 609600"/>
                <a:gd name="connsiteY5" fmla="*/ 599999 h 1295400"/>
                <a:gd name="connsiteX6" fmla="*/ 609600 w 609600"/>
                <a:gd name="connsiteY6" fmla="*/ 304800 h 1295400"/>
                <a:gd name="connsiteX7" fmla="*/ 304800 w 609600"/>
                <a:gd name="connsiteY7" fmla="*/ 0 h 1295400"/>
                <a:gd name="connsiteX8" fmla="*/ 304800 w 609600"/>
                <a:gd name="connsiteY8" fmla="*/ 457200 h 1295400"/>
                <a:gd name="connsiteX9" fmla="*/ 152400 w 609600"/>
                <a:gd name="connsiteY9" fmla="*/ 304800 h 1295400"/>
                <a:gd name="connsiteX10" fmla="*/ 304800 w 609600"/>
                <a:gd name="connsiteY10" fmla="*/ 152400 h 1295400"/>
                <a:gd name="connsiteX11" fmla="*/ 457200 w 609600"/>
                <a:gd name="connsiteY11" fmla="*/ 304800 h 1295400"/>
                <a:gd name="connsiteX12" fmla="*/ 304800 w 609600"/>
                <a:gd name="connsiteY12" fmla="*/ 4572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 h="1295400">
                  <a:moveTo>
                    <a:pt x="304800" y="0"/>
                  </a:moveTo>
                  <a:cubicBezTo>
                    <a:pt x="136465" y="0"/>
                    <a:pt x="0" y="136465"/>
                    <a:pt x="0" y="304800"/>
                  </a:cubicBezTo>
                  <a:cubicBezTo>
                    <a:pt x="0" y="446827"/>
                    <a:pt x="97136" y="566166"/>
                    <a:pt x="228600" y="599999"/>
                  </a:cubicBezTo>
                  <a:lnTo>
                    <a:pt x="228600" y="1295400"/>
                  </a:lnTo>
                  <a:lnTo>
                    <a:pt x="381000" y="1295400"/>
                  </a:lnTo>
                  <a:lnTo>
                    <a:pt x="381000" y="599999"/>
                  </a:lnTo>
                  <a:cubicBezTo>
                    <a:pt x="512464" y="566166"/>
                    <a:pt x="609600" y="446827"/>
                    <a:pt x="609600" y="304800"/>
                  </a:cubicBezTo>
                  <a:cubicBezTo>
                    <a:pt x="609600" y="136465"/>
                    <a:pt x="473135" y="0"/>
                    <a:pt x="304800" y="0"/>
                  </a:cubicBezTo>
                  <a:close/>
                  <a:moveTo>
                    <a:pt x="304800" y="457200"/>
                  </a:moveTo>
                  <a:cubicBezTo>
                    <a:pt x="220628" y="457200"/>
                    <a:pt x="152400" y="388972"/>
                    <a:pt x="152400" y="304800"/>
                  </a:cubicBezTo>
                  <a:cubicBezTo>
                    <a:pt x="152400" y="220628"/>
                    <a:pt x="220628" y="152400"/>
                    <a:pt x="304800" y="152400"/>
                  </a:cubicBezTo>
                  <a:cubicBezTo>
                    <a:pt x="388972" y="152400"/>
                    <a:pt x="457200" y="220628"/>
                    <a:pt x="457200" y="304800"/>
                  </a:cubicBezTo>
                  <a:cubicBezTo>
                    <a:pt x="457200" y="388972"/>
                    <a:pt x="388972" y="457200"/>
                    <a:pt x="304800" y="457200"/>
                  </a:cubicBezTo>
                  <a:close/>
                </a:path>
              </a:pathLst>
            </a:custGeom>
            <a:solidFill>
              <a:schemeClr val="bg1"/>
            </a:solidFill>
            <a:ln w="9525" cap="flat">
              <a:noFill/>
              <a:prstDash val="solid"/>
              <a:miter/>
            </a:ln>
          </p:spPr>
          <p:txBody>
            <a:bodyPr rtlCol="1" anchor="ctr"/>
            <a:lstStyle/>
            <a:p>
              <a:endParaRPr lang="he-IL" sz="900">
                <a:latin typeface="Montserrat" panose="02000505000000020004" pitchFamily="2" charset="0"/>
              </a:endParaRPr>
            </a:p>
          </p:txBody>
        </p:sp>
      </p:grpSp>
      <p:grpSp>
        <p:nvGrpSpPr>
          <p:cNvPr id="2" name="קבוצה 1">
            <a:extLst>
              <a:ext uri="{FF2B5EF4-FFF2-40B4-BE49-F238E27FC236}">
                <a16:creationId xmlns:a16="http://schemas.microsoft.com/office/drawing/2014/main" id="{D96E7CE3-A47F-4E7F-9F46-2F2B8328BBF5}"/>
              </a:ext>
            </a:extLst>
          </p:cNvPr>
          <p:cNvGrpSpPr/>
          <p:nvPr/>
        </p:nvGrpSpPr>
        <p:grpSpPr>
          <a:xfrm>
            <a:off x="5856599" y="2860953"/>
            <a:ext cx="906876" cy="907112"/>
            <a:chOff x="11291367" y="7080924"/>
            <a:chExt cx="1813751" cy="1814224"/>
          </a:xfrm>
        </p:grpSpPr>
        <p:sp>
          <p:nvSpPr>
            <p:cNvPr id="56" name="Oval 55">
              <a:extLst>
                <a:ext uri="{FF2B5EF4-FFF2-40B4-BE49-F238E27FC236}">
                  <a16:creationId xmlns:a16="http://schemas.microsoft.com/office/drawing/2014/main" id="{A440F2EF-3E99-4459-B906-F0A41F7D72ED}"/>
                </a:ext>
              </a:extLst>
            </p:cNvPr>
            <p:cNvSpPr>
              <a:spLocks noChangeAspect="1"/>
            </p:cNvSpPr>
            <p:nvPr/>
          </p:nvSpPr>
          <p:spPr>
            <a:xfrm>
              <a:off x="11291367" y="7080924"/>
              <a:ext cx="1813751" cy="18142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endParaRPr lang="en-US" sz="3200" dirty="0">
                <a:solidFill>
                  <a:schemeClr val="bg1"/>
                </a:solidFill>
                <a:latin typeface="Montserrat" panose="02000505000000020004" pitchFamily="2" charset="0"/>
                <a:cs typeface="Lato Regular"/>
              </a:endParaRPr>
            </a:p>
          </p:txBody>
        </p:sp>
        <p:pic>
          <p:nvPicPr>
            <p:cNvPr id="117" name="גרפיקה 116">
              <a:extLst>
                <a:ext uri="{FF2B5EF4-FFF2-40B4-BE49-F238E27FC236}">
                  <a16:creationId xmlns:a16="http://schemas.microsoft.com/office/drawing/2014/main" id="{32286FE9-FD83-4CC6-9EB7-59C783A244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08631" y="7454486"/>
              <a:ext cx="1004731" cy="1004731"/>
            </a:xfrm>
            <a:prstGeom prst="rect">
              <a:avLst/>
            </a:prstGeom>
          </p:spPr>
        </p:pic>
      </p:grpSp>
      <p:pic>
        <p:nvPicPr>
          <p:cNvPr id="121" name="גרפיקה 120">
            <a:extLst>
              <a:ext uri="{FF2B5EF4-FFF2-40B4-BE49-F238E27FC236}">
                <a16:creationId xmlns:a16="http://schemas.microsoft.com/office/drawing/2014/main" id="{B507E61D-B19D-468D-9401-E1C34FE775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56724" y="2998841"/>
            <a:ext cx="603085" cy="603085"/>
          </a:xfrm>
          <a:prstGeom prst="rect">
            <a:avLst/>
          </a:prstGeom>
        </p:spPr>
      </p:pic>
      <p:sp>
        <p:nvSpPr>
          <p:cNvPr id="38" name="תיבת טקסט 37">
            <a:extLst>
              <a:ext uri="{FF2B5EF4-FFF2-40B4-BE49-F238E27FC236}">
                <a16:creationId xmlns:a16="http://schemas.microsoft.com/office/drawing/2014/main" id="{1688FB17-1588-44F0-88F1-7AA3E26E1B2C}"/>
              </a:ext>
            </a:extLst>
          </p:cNvPr>
          <p:cNvSpPr txBox="1"/>
          <p:nvPr/>
        </p:nvSpPr>
        <p:spPr>
          <a:xfrm>
            <a:off x="2777393" y="4395995"/>
            <a:ext cx="1461935" cy="707886"/>
          </a:xfrm>
          <a:prstGeom prst="rect">
            <a:avLst/>
          </a:prstGeom>
          <a:noFill/>
        </p:spPr>
        <p:txBody>
          <a:bodyPr wrap="square">
            <a:spAutoFit/>
          </a:bodyPr>
          <a:lstStyle/>
          <a:p>
            <a:r>
              <a:rPr lang="en-US" sz="1000" spc="150">
                <a:solidFill>
                  <a:schemeClr val="bg1">
                    <a:lumMod val="50000"/>
                  </a:schemeClr>
                </a:solidFill>
                <a:latin typeface="Montserrat Light" panose="00000400000000000000" pitchFamily="50" charset="0"/>
                <a:ea typeface="Open Sans" panose="020B0606030504020204" pitchFamily="34" charset="0"/>
              </a:rPr>
              <a:t>Mining the data from the site by performing </a:t>
            </a:r>
            <a:r>
              <a:rPr lang="en-US" sz="1000" spc="150" dirty="0" err="1">
                <a:solidFill>
                  <a:schemeClr val="bg1">
                    <a:lumMod val="50000"/>
                  </a:schemeClr>
                </a:solidFill>
                <a:latin typeface="Montserrat Light" panose="00000400000000000000" pitchFamily="50" charset="0"/>
                <a:ea typeface="Open Sans" panose="020B0606030504020204" pitchFamily="34" charset="0"/>
              </a:rPr>
              <a:t>crewling</a:t>
            </a:r>
            <a:endParaRPr lang="he-IL" sz="1000" spc="150" dirty="0">
              <a:solidFill>
                <a:schemeClr val="bg1">
                  <a:lumMod val="50000"/>
                </a:schemeClr>
              </a:solidFill>
              <a:latin typeface="Montserrat Light" panose="00000400000000000000" pitchFamily="50" charset="0"/>
              <a:ea typeface="Open Sans" panose="020B0606030504020204" pitchFamily="34" charset="0"/>
            </a:endParaRPr>
          </a:p>
        </p:txBody>
      </p:sp>
      <p:sp>
        <p:nvSpPr>
          <p:cNvPr id="39" name="תיבת טקסט 38">
            <a:extLst>
              <a:ext uri="{FF2B5EF4-FFF2-40B4-BE49-F238E27FC236}">
                <a16:creationId xmlns:a16="http://schemas.microsoft.com/office/drawing/2014/main" id="{4A248CC7-2959-497F-88CC-3F4D0F5DA036}"/>
              </a:ext>
            </a:extLst>
          </p:cNvPr>
          <p:cNvSpPr txBox="1"/>
          <p:nvPr/>
        </p:nvSpPr>
        <p:spPr>
          <a:xfrm>
            <a:off x="4398551" y="1599985"/>
            <a:ext cx="1417098" cy="707886"/>
          </a:xfrm>
          <a:prstGeom prst="rect">
            <a:avLst/>
          </a:prstGeom>
          <a:noFill/>
        </p:spPr>
        <p:txBody>
          <a:bodyPr wrap="square">
            <a:spAutoFit/>
          </a:bodyPr>
          <a:lstStyle/>
          <a:p>
            <a:pPr algn="l" rtl="0"/>
            <a:r>
              <a:rPr lang="en-US" sz="1000" spc="150" dirty="0">
                <a:solidFill>
                  <a:schemeClr val="bg1">
                    <a:lumMod val="50000"/>
                  </a:schemeClr>
                </a:solidFill>
                <a:latin typeface="Montserrat Light" panose="00000400000000000000" pitchFamily="50" charset="0"/>
                <a:ea typeface="Open Sans" panose="020B0606030504020204" pitchFamily="34" charset="0"/>
              </a:rPr>
              <a:t>Canceling mergers and consolidating data</a:t>
            </a:r>
            <a:endParaRPr lang="he-IL" sz="1000" spc="150" dirty="0">
              <a:solidFill>
                <a:schemeClr val="bg1">
                  <a:lumMod val="50000"/>
                </a:schemeClr>
              </a:solidFill>
              <a:latin typeface="Montserrat Light" panose="00000400000000000000" pitchFamily="50" charset="0"/>
              <a:ea typeface="Open Sans" panose="020B0606030504020204" pitchFamily="34" charset="0"/>
            </a:endParaRPr>
          </a:p>
        </p:txBody>
      </p:sp>
      <p:sp>
        <p:nvSpPr>
          <p:cNvPr id="40" name="תיבת טקסט 39">
            <a:extLst>
              <a:ext uri="{FF2B5EF4-FFF2-40B4-BE49-F238E27FC236}">
                <a16:creationId xmlns:a16="http://schemas.microsoft.com/office/drawing/2014/main" id="{C95AD323-6D7B-46B8-BF25-3F0E032B9969}"/>
              </a:ext>
            </a:extLst>
          </p:cNvPr>
          <p:cNvSpPr txBox="1"/>
          <p:nvPr/>
        </p:nvSpPr>
        <p:spPr>
          <a:xfrm>
            <a:off x="5949885" y="4280822"/>
            <a:ext cx="1461935" cy="246221"/>
          </a:xfrm>
          <a:prstGeom prst="rect">
            <a:avLst/>
          </a:prstGeom>
          <a:noFill/>
        </p:spPr>
        <p:txBody>
          <a:bodyPr wrap="square">
            <a:spAutoFit/>
          </a:bodyPr>
          <a:lstStyle/>
          <a:p>
            <a:pPr algn="l"/>
            <a:r>
              <a:rPr lang="en-US" sz="1000" spc="150" dirty="0">
                <a:solidFill>
                  <a:schemeClr val="bg1">
                    <a:lumMod val="50000"/>
                  </a:schemeClr>
                </a:solidFill>
                <a:latin typeface="Montserrat Light" panose="00000400000000000000" pitchFamily="50" charset="0"/>
                <a:ea typeface="Open Sans" panose="020B0606030504020204" pitchFamily="34" charset="0"/>
              </a:rPr>
              <a:t>Data visualization</a:t>
            </a:r>
            <a:endParaRPr lang="he-IL" sz="1000" spc="150" dirty="0">
              <a:solidFill>
                <a:schemeClr val="bg1">
                  <a:lumMod val="50000"/>
                </a:schemeClr>
              </a:solidFill>
              <a:latin typeface="Montserrat Light" panose="00000400000000000000" pitchFamily="50" charset="0"/>
              <a:ea typeface="Open Sans" panose="020B0606030504020204" pitchFamily="34" charset="0"/>
            </a:endParaRPr>
          </a:p>
        </p:txBody>
      </p:sp>
      <p:sp>
        <p:nvSpPr>
          <p:cNvPr id="41" name="תיבת טקסט 40">
            <a:extLst>
              <a:ext uri="{FF2B5EF4-FFF2-40B4-BE49-F238E27FC236}">
                <a16:creationId xmlns:a16="http://schemas.microsoft.com/office/drawing/2014/main" id="{3CE3484C-1CA8-474E-820E-C02C66744FDD}"/>
              </a:ext>
            </a:extLst>
          </p:cNvPr>
          <p:cNvSpPr txBox="1"/>
          <p:nvPr/>
        </p:nvSpPr>
        <p:spPr>
          <a:xfrm>
            <a:off x="9121133" y="4280822"/>
            <a:ext cx="1461935" cy="553998"/>
          </a:xfrm>
          <a:prstGeom prst="rect">
            <a:avLst/>
          </a:prstGeom>
          <a:noFill/>
        </p:spPr>
        <p:txBody>
          <a:bodyPr wrap="square">
            <a:spAutoFit/>
          </a:bodyPr>
          <a:lstStyle/>
          <a:p>
            <a:pPr algn="l"/>
            <a:r>
              <a:rPr lang="en-US" sz="1000" spc="150" dirty="0" err="1">
                <a:solidFill>
                  <a:schemeClr val="bg1">
                    <a:lumMod val="50000"/>
                  </a:schemeClr>
                </a:solidFill>
                <a:latin typeface="Montserrat Light" panose="00000400000000000000" pitchFamily="50" charset="0"/>
                <a:ea typeface="Open Sans" panose="020B0606030504020204" pitchFamily="34" charset="0"/>
              </a:rPr>
              <a:t>Reciving</a:t>
            </a:r>
            <a:r>
              <a:rPr lang="en-US" sz="1000" spc="150" dirty="0">
                <a:solidFill>
                  <a:schemeClr val="bg1">
                    <a:lumMod val="50000"/>
                  </a:schemeClr>
                </a:solidFill>
                <a:latin typeface="Montserrat Light" panose="00000400000000000000" pitchFamily="50" charset="0"/>
                <a:ea typeface="Open Sans" panose="020B0606030504020204" pitchFamily="34" charset="0"/>
              </a:rPr>
              <a:t> conclusions about the data</a:t>
            </a:r>
            <a:endParaRPr lang="he-IL" sz="1000" spc="150" dirty="0">
              <a:solidFill>
                <a:schemeClr val="bg1">
                  <a:lumMod val="50000"/>
                </a:schemeClr>
              </a:solidFill>
              <a:latin typeface="Montserrat Light" panose="00000400000000000000" pitchFamily="50" charset="0"/>
              <a:ea typeface="Open Sans" panose="020B0606030504020204" pitchFamily="34" charset="0"/>
            </a:endParaRPr>
          </a:p>
        </p:txBody>
      </p:sp>
      <p:sp>
        <p:nvSpPr>
          <p:cNvPr id="42" name="תיבת טקסט 41">
            <a:extLst>
              <a:ext uri="{FF2B5EF4-FFF2-40B4-BE49-F238E27FC236}">
                <a16:creationId xmlns:a16="http://schemas.microsoft.com/office/drawing/2014/main" id="{471F377F-1E2A-4851-B317-C0884824E39C}"/>
              </a:ext>
            </a:extLst>
          </p:cNvPr>
          <p:cNvSpPr txBox="1"/>
          <p:nvPr/>
        </p:nvSpPr>
        <p:spPr>
          <a:xfrm>
            <a:off x="7406394" y="1708895"/>
            <a:ext cx="1417098" cy="553998"/>
          </a:xfrm>
          <a:prstGeom prst="rect">
            <a:avLst/>
          </a:prstGeom>
          <a:noFill/>
        </p:spPr>
        <p:txBody>
          <a:bodyPr wrap="square">
            <a:spAutoFit/>
          </a:bodyPr>
          <a:lstStyle/>
          <a:p>
            <a:pPr algn="l"/>
            <a:r>
              <a:rPr lang="en-US" sz="1000" spc="150" dirty="0">
                <a:solidFill>
                  <a:schemeClr val="bg1">
                    <a:lumMod val="50000"/>
                  </a:schemeClr>
                </a:solidFill>
                <a:latin typeface="Montserrat Light" panose="00000400000000000000" pitchFamily="50" charset="0"/>
                <a:ea typeface="Open Sans" panose="020B0606030504020204" pitchFamily="34" charset="0"/>
              </a:rPr>
              <a:t>Computerized learning to draw conclusions</a:t>
            </a:r>
            <a:endParaRPr lang="he-IL" sz="1000" spc="150" dirty="0">
              <a:solidFill>
                <a:schemeClr val="bg1">
                  <a:lumMod val="50000"/>
                </a:schemeClr>
              </a:solidFill>
              <a:latin typeface="Montserrat Light" panose="00000400000000000000" pitchFamily="50" charset="0"/>
              <a:ea typeface="Open Sans" panose="020B0606030504020204" pitchFamily="34" charset="0"/>
            </a:endParaRPr>
          </a:p>
        </p:txBody>
      </p:sp>
      <p:sp>
        <p:nvSpPr>
          <p:cNvPr id="44" name="תיבת טקסט 43">
            <a:extLst>
              <a:ext uri="{FF2B5EF4-FFF2-40B4-BE49-F238E27FC236}">
                <a16:creationId xmlns:a16="http://schemas.microsoft.com/office/drawing/2014/main" id="{111B8E57-E1A8-47DE-8C00-626154DFBC77}"/>
              </a:ext>
            </a:extLst>
          </p:cNvPr>
          <p:cNvSpPr txBox="1"/>
          <p:nvPr/>
        </p:nvSpPr>
        <p:spPr>
          <a:xfrm>
            <a:off x="2028382" y="3720717"/>
            <a:ext cx="774921" cy="600164"/>
          </a:xfrm>
          <a:prstGeom prst="rect">
            <a:avLst/>
          </a:prstGeom>
          <a:noFill/>
        </p:spPr>
        <p:txBody>
          <a:bodyPr wrap="square">
            <a:spAutoFit/>
          </a:bodyPr>
          <a:lstStyle/>
          <a:p>
            <a:r>
              <a:rPr lang="en-ID" sz="3300" b="1" spc="150" dirty="0">
                <a:solidFill>
                  <a:srgbClr val="E82760"/>
                </a:solidFill>
                <a:latin typeface="Montserrat" panose="02000505000000020004" pitchFamily="2" charset="0"/>
                <a:ea typeface="Open Sans" panose="020B0606030504020204" pitchFamily="34" charset="0"/>
                <a:cs typeface="Open Sans" panose="020B0606030504020204" pitchFamily="34" charset="0"/>
              </a:rPr>
              <a:t>1.</a:t>
            </a:r>
            <a:endParaRPr lang="he-IL" sz="3300" dirty="0"/>
          </a:p>
        </p:txBody>
      </p:sp>
      <p:sp>
        <p:nvSpPr>
          <p:cNvPr id="45" name="תיבת טקסט 44">
            <a:extLst>
              <a:ext uri="{FF2B5EF4-FFF2-40B4-BE49-F238E27FC236}">
                <a16:creationId xmlns:a16="http://schemas.microsoft.com/office/drawing/2014/main" id="{700FF492-5A3B-4A29-A556-D6C2C6D43C87}"/>
              </a:ext>
            </a:extLst>
          </p:cNvPr>
          <p:cNvSpPr txBox="1"/>
          <p:nvPr/>
        </p:nvSpPr>
        <p:spPr>
          <a:xfrm>
            <a:off x="3911082" y="2072321"/>
            <a:ext cx="596528" cy="600164"/>
          </a:xfrm>
          <a:prstGeom prst="rect">
            <a:avLst/>
          </a:prstGeom>
          <a:noFill/>
        </p:spPr>
        <p:txBody>
          <a:bodyPr wrap="square">
            <a:spAutoFit/>
          </a:bodyPr>
          <a:lstStyle/>
          <a:p>
            <a:r>
              <a:rPr lang="en-ID" sz="3300" b="1" spc="150" dirty="0">
                <a:solidFill>
                  <a:srgbClr val="6448DC"/>
                </a:solidFill>
                <a:latin typeface="Montserrat" panose="02000505000000020004" pitchFamily="2" charset="0"/>
                <a:ea typeface="Open Sans" panose="020B0606030504020204" pitchFamily="34" charset="0"/>
                <a:cs typeface="Open Sans" panose="020B0606030504020204" pitchFamily="34" charset="0"/>
              </a:rPr>
              <a:t>2.</a:t>
            </a:r>
            <a:endParaRPr lang="he-IL" sz="3300" dirty="0">
              <a:solidFill>
                <a:srgbClr val="6448DC"/>
              </a:solidFill>
            </a:endParaRPr>
          </a:p>
        </p:txBody>
      </p:sp>
      <p:sp>
        <p:nvSpPr>
          <p:cNvPr id="46" name="תיבת טקסט 45">
            <a:extLst>
              <a:ext uri="{FF2B5EF4-FFF2-40B4-BE49-F238E27FC236}">
                <a16:creationId xmlns:a16="http://schemas.microsoft.com/office/drawing/2014/main" id="{E76035F3-2E43-49D2-9457-8F42E3010B12}"/>
              </a:ext>
            </a:extLst>
          </p:cNvPr>
          <p:cNvSpPr txBox="1"/>
          <p:nvPr/>
        </p:nvSpPr>
        <p:spPr>
          <a:xfrm>
            <a:off x="5516320" y="3725016"/>
            <a:ext cx="952382" cy="600164"/>
          </a:xfrm>
          <a:prstGeom prst="rect">
            <a:avLst/>
          </a:prstGeom>
          <a:noFill/>
        </p:spPr>
        <p:txBody>
          <a:bodyPr wrap="square">
            <a:spAutoFit/>
          </a:bodyPr>
          <a:lstStyle/>
          <a:p>
            <a:r>
              <a:rPr lang="en-ID" sz="3300" b="1" spc="150" dirty="0">
                <a:solidFill>
                  <a:srgbClr val="DC2650"/>
                </a:solidFill>
                <a:latin typeface="Montserrat" panose="02000505000000020004" pitchFamily="2" charset="0"/>
                <a:ea typeface="Open Sans" panose="020B0606030504020204" pitchFamily="34" charset="0"/>
                <a:cs typeface="Open Sans" panose="020B0606030504020204" pitchFamily="34" charset="0"/>
              </a:rPr>
              <a:t>3.</a:t>
            </a:r>
            <a:endParaRPr lang="he-IL" sz="3300" dirty="0">
              <a:solidFill>
                <a:srgbClr val="DC2650"/>
              </a:solidFill>
            </a:endParaRPr>
          </a:p>
        </p:txBody>
      </p:sp>
      <p:sp>
        <p:nvSpPr>
          <p:cNvPr id="47" name="תיבת טקסט 46">
            <a:extLst>
              <a:ext uri="{FF2B5EF4-FFF2-40B4-BE49-F238E27FC236}">
                <a16:creationId xmlns:a16="http://schemas.microsoft.com/office/drawing/2014/main" id="{833659B7-D92F-468A-B5F1-5B6E7578F787}"/>
              </a:ext>
            </a:extLst>
          </p:cNvPr>
          <p:cNvSpPr txBox="1"/>
          <p:nvPr/>
        </p:nvSpPr>
        <p:spPr>
          <a:xfrm>
            <a:off x="6985093" y="2072321"/>
            <a:ext cx="596528" cy="600164"/>
          </a:xfrm>
          <a:prstGeom prst="rect">
            <a:avLst/>
          </a:prstGeom>
          <a:noFill/>
        </p:spPr>
        <p:txBody>
          <a:bodyPr wrap="square">
            <a:spAutoFit/>
          </a:bodyPr>
          <a:lstStyle/>
          <a:p>
            <a:r>
              <a:rPr lang="en-ID" sz="3300" b="1" spc="150" dirty="0">
                <a:solidFill>
                  <a:srgbClr val="FB3964"/>
                </a:solidFill>
                <a:latin typeface="Montserrat" panose="02000505000000020004" pitchFamily="2" charset="0"/>
                <a:ea typeface="Open Sans" panose="020B0606030504020204" pitchFamily="34" charset="0"/>
                <a:cs typeface="Open Sans" panose="020B0606030504020204" pitchFamily="34" charset="0"/>
              </a:rPr>
              <a:t>4.</a:t>
            </a:r>
            <a:endParaRPr lang="he-IL" sz="3300" dirty="0">
              <a:solidFill>
                <a:srgbClr val="FB3964"/>
              </a:solidFill>
            </a:endParaRPr>
          </a:p>
        </p:txBody>
      </p:sp>
      <p:sp>
        <p:nvSpPr>
          <p:cNvPr id="61" name="תיבת טקסט 60">
            <a:extLst>
              <a:ext uri="{FF2B5EF4-FFF2-40B4-BE49-F238E27FC236}">
                <a16:creationId xmlns:a16="http://schemas.microsoft.com/office/drawing/2014/main" id="{0B04099A-3DFA-49CC-9918-6C8C1A8EFBCA}"/>
              </a:ext>
            </a:extLst>
          </p:cNvPr>
          <p:cNvSpPr txBox="1"/>
          <p:nvPr/>
        </p:nvSpPr>
        <p:spPr>
          <a:xfrm>
            <a:off x="8654018" y="3726978"/>
            <a:ext cx="952382" cy="600164"/>
          </a:xfrm>
          <a:prstGeom prst="rect">
            <a:avLst/>
          </a:prstGeom>
          <a:noFill/>
        </p:spPr>
        <p:txBody>
          <a:bodyPr wrap="square">
            <a:spAutoFit/>
          </a:bodyPr>
          <a:lstStyle/>
          <a:p>
            <a:r>
              <a:rPr lang="en-ID" sz="3300" b="1" spc="150" dirty="0">
                <a:solidFill>
                  <a:srgbClr val="989AF2"/>
                </a:solidFill>
                <a:latin typeface="Montserrat" panose="02000505000000020004" pitchFamily="2" charset="0"/>
                <a:ea typeface="Open Sans" panose="020B0606030504020204" pitchFamily="34" charset="0"/>
                <a:cs typeface="Open Sans" panose="020B0606030504020204" pitchFamily="34" charset="0"/>
              </a:rPr>
              <a:t>5.</a:t>
            </a:r>
            <a:endParaRPr lang="he-IL" sz="3300" dirty="0">
              <a:solidFill>
                <a:srgbClr val="989AF2"/>
              </a:solidFill>
            </a:endParaRPr>
          </a:p>
        </p:txBody>
      </p:sp>
      <p:pic>
        <p:nvPicPr>
          <p:cNvPr id="20" name="גרפיקה 19">
            <a:extLst>
              <a:ext uri="{FF2B5EF4-FFF2-40B4-BE49-F238E27FC236}">
                <a16:creationId xmlns:a16="http://schemas.microsoft.com/office/drawing/2014/main" id="{0E954976-63C7-4AB8-8A2A-5F9C6377983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74237" y="3046261"/>
            <a:ext cx="540706" cy="540706"/>
          </a:xfrm>
          <a:prstGeom prst="rect">
            <a:avLst/>
          </a:prstGeom>
        </p:spPr>
      </p:pic>
      <p:sp>
        <p:nvSpPr>
          <p:cNvPr id="62" name="תיבת טקסט 61">
            <a:extLst>
              <a:ext uri="{FF2B5EF4-FFF2-40B4-BE49-F238E27FC236}">
                <a16:creationId xmlns:a16="http://schemas.microsoft.com/office/drawing/2014/main" id="{C06814FC-5B09-41EA-BCBB-D0F151F82F75}"/>
              </a:ext>
            </a:extLst>
          </p:cNvPr>
          <p:cNvSpPr txBox="1"/>
          <p:nvPr/>
        </p:nvSpPr>
        <p:spPr>
          <a:xfrm>
            <a:off x="1446121" y="5908827"/>
            <a:ext cx="10050011" cy="646331"/>
          </a:xfrm>
          <a:prstGeom prst="rect">
            <a:avLst/>
          </a:prstGeom>
          <a:noFill/>
        </p:spPr>
        <p:txBody>
          <a:bodyPr wrap="square" rtlCol="1">
            <a:spAutoFit/>
          </a:bodyPr>
          <a:lstStyle/>
          <a:p>
            <a:pPr algn="l"/>
            <a:r>
              <a:rPr lang="en-US" dirty="0">
                <a:solidFill>
                  <a:schemeClr val="bg1"/>
                </a:solidFill>
              </a:rPr>
              <a:t>The site has a built-in API, but it is limited to retrieving only the last 30 objects, so after trial and error I decided not to work with the API but to perform </a:t>
            </a:r>
            <a:r>
              <a:rPr lang="en-US" dirty="0" err="1">
                <a:solidFill>
                  <a:schemeClr val="bg1"/>
                </a:solidFill>
              </a:rPr>
              <a:t>crewling</a:t>
            </a:r>
            <a:r>
              <a:rPr lang="en-US" dirty="0">
                <a:solidFill>
                  <a:schemeClr val="bg1"/>
                </a:solidFill>
              </a:rPr>
              <a:t> only.</a:t>
            </a:r>
            <a:endParaRPr lang="he-IL" dirty="0">
              <a:solidFill>
                <a:schemeClr val="bg1"/>
              </a:solidFill>
            </a:endParaRPr>
          </a:p>
        </p:txBody>
      </p:sp>
    </p:spTree>
    <p:extLst>
      <p:ext uri="{BB962C8B-B14F-4D97-AF65-F5344CB8AC3E}">
        <p14:creationId xmlns:p14="http://schemas.microsoft.com/office/powerpoint/2010/main" val="19138107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36F701A3-ED4A-4558-9D6A-00AB7DB54A41}"/>
              </a:ext>
            </a:extLst>
          </p:cNvPr>
          <p:cNvSpPr/>
          <p:nvPr/>
        </p:nvSpPr>
        <p:spPr>
          <a:xfrm>
            <a:off x="3060878" y="2967335"/>
            <a:ext cx="5007781" cy="923330"/>
          </a:xfrm>
          <a:prstGeom prst="rect">
            <a:avLst/>
          </a:prstGeom>
          <a:noFill/>
        </p:spPr>
        <p:txBody>
          <a:bodyPr wrap="none" lIns="91440" tIns="45720" rIns="91440" bIns="45720">
            <a:spAutoFit/>
          </a:bodyPr>
          <a:lstStyle/>
          <a:p>
            <a:r>
              <a:rPr lang="en-US" sz="5400" b="1" dirty="0">
                <a:ln w="0"/>
                <a:solidFill>
                  <a:schemeClr val="bg1">
                    <a:lumMod val="75000"/>
                  </a:schemeClr>
                </a:solidFill>
                <a:effectLst>
                  <a:outerShdw blurRad="38100" dist="19050" dir="2700000" algn="tl" rotWithShape="0">
                    <a:schemeClr val="dk1">
                      <a:alpha val="40000"/>
                    </a:schemeClr>
                  </a:outerShdw>
                </a:effectLst>
              </a:rPr>
              <a:t>Data Acquisition</a:t>
            </a:r>
          </a:p>
        </p:txBody>
      </p:sp>
    </p:spTree>
    <p:extLst>
      <p:ext uri="{BB962C8B-B14F-4D97-AF65-F5344CB8AC3E}">
        <p14:creationId xmlns:p14="http://schemas.microsoft.com/office/powerpoint/2010/main" val="25380109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FED7ABD5-9D3B-4F40-A3F0-AA3D0B723ABE}"/>
              </a:ext>
            </a:extLst>
          </p:cNvPr>
          <p:cNvSpPr txBox="1"/>
          <p:nvPr/>
        </p:nvSpPr>
        <p:spPr>
          <a:xfrm>
            <a:off x="696287" y="250781"/>
            <a:ext cx="9378891" cy="3970318"/>
          </a:xfrm>
          <a:prstGeom prst="rect">
            <a:avLst/>
          </a:prstGeom>
          <a:noFill/>
        </p:spPr>
        <p:txBody>
          <a:bodyPr wrap="square" rtlCol="1">
            <a:spAutoFit/>
          </a:bodyPr>
          <a:lstStyle/>
          <a:p>
            <a:pPr algn="l"/>
            <a:r>
              <a:rPr lang="en-US" dirty="0">
                <a:solidFill>
                  <a:schemeClr val="bg1"/>
                </a:solidFill>
              </a:rPr>
              <a:t>The site has about 200 pages of 3D models</a:t>
            </a:r>
          </a:p>
          <a:p>
            <a:pPr algn="l"/>
            <a:r>
              <a:rPr lang="en-US" dirty="0">
                <a:solidFill>
                  <a:schemeClr val="bg1"/>
                </a:solidFill>
              </a:rPr>
              <a:t>Each page has 20 models</a:t>
            </a:r>
          </a:p>
          <a:p>
            <a:pPr algn="l"/>
            <a:endParaRPr lang="en-US" dirty="0"/>
          </a:p>
          <a:p>
            <a:pPr algn="l"/>
            <a:r>
              <a:rPr lang="en-US" dirty="0">
                <a:solidFill>
                  <a:schemeClr val="bg1"/>
                </a:solidFill>
              </a:rPr>
              <a:t>The data mining was done as follows:</a:t>
            </a:r>
            <a:br>
              <a:rPr lang="en-US" dirty="0">
                <a:solidFill>
                  <a:schemeClr val="bg1"/>
                </a:solidFill>
              </a:rPr>
            </a:br>
            <a:r>
              <a:rPr lang="en-US" dirty="0">
                <a:solidFill>
                  <a:schemeClr val="bg1"/>
                </a:solidFill>
              </a:rPr>
              <a:t> 1. “bot.py” file: configuration script for the data mining phase (fields required to be taken from the site, skeleton for the data structure, drivers and more)</a:t>
            </a:r>
          </a:p>
          <a:p>
            <a:pPr algn="l"/>
            <a:endParaRPr lang="en-US" dirty="0"/>
          </a:p>
          <a:p>
            <a:pPr algn="l"/>
            <a:endParaRPr lang="en-US" dirty="0"/>
          </a:p>
          <a:p>
            <a:pPr algn="l"/>
            <a:endParaRPr lang="en-US" dirty="0"/>
          </a:p>
          <a:p>
            <a:pPr algn="l"/>
            <a:endParaRPr lang="en-US" dirty="0"/>
          </a:p>
          <a:p>
            <a:pPr algn="l"/>
            <a:endParaRPr lang="en-US" dirty="0"/>
          </a:p>
          <a:p>
            <a:pPr algn="l"/>
            <a:r>
              <a:rPr lang="en-US" dirty="0">
                <a:solidFill>
                  <a:schemeClr val="bg1"/>
                </a:solidFill>
              </a:rPr>
              <a:t>  2. “main.py” file:</a:t>
            </a:r>
          </a:p>
          <a:p>
            <a:pPr algn="l"/>
            <a:r>
              <a:rPr lang="en-US" dirty="0">
                <a:solidFill>
                  <a:schemeClr val="bg1"/>
                </a:solidFill>
              </a:rPr>
              <a:t>A script that actually performs data mining by the Selenium library in Python The script uses a skeleton built in a "bot.py" file</a:t>
            </a:r>
            <a:endParaRPr lang="he-IL" dirty="0">
              <a:solidFill>
                <a:schemeClr val="bg1"/>
              </a:solidFill>
            </a:endParaRPr>
          </a:p>
        </p:txBody>
      </p:sp>
      <p:pic>
        <p:nvPicPr>
          <p:cNvPr id="4" name="תמונה 3">
            <a:extLst>
              <a:ext uri="{FF2B5EF4-FFF2-40B4-BE49-F238E27FC236}">
                <a16:creationId xmlns:a16="http://schemas.microsoft.com/office/drawing/2014/main" id="{9118A818-2D8B-4FCE-97D7-D23D81BCF4BA}"/>
              </a:ext>
            </a:extLst>
          </p:cNvPr>
          <p:cNvPicPr>
            <a:picLocks noChangeAspect="1"/>
          </p:cNvPicPr>
          <p:nvPr/>
        </p:nvPicPr>
        <p:blipFill>
          <a:blip r:embed="rId2"/>
          <a:stretch>
            <a:fillRect/>
          </a:stretch>
        </p:blipFill>
        <p:spPr>
          <a:xfrm>
            <a:off x="7097081" y="1812215"/>
            <a:ext cx="4630728" cy="1504799"/>
          </a:xfrm>
          <a:prstGeom prst="rect">
            <a:avLst/>
          </a:prstGeom>
        </p:spPr>
      </p:pic>
      <p:pic>
        <p:nvPicPr>
          <p:cNvPr id="5" name="תמונה 4">
            <a:extLst>
              <a:ext uri="{FF2B5EF4-FFF2-40B4-BE49-F238E27FC236}">
                <a16:creationId xmlns:a16="http://schemas.microsoft.com/office/drawing/2014/main" id="{8A6D2D53-254C-4863-A524-35E864E30AAE}"/>
              </a:ext>
            </a:extLst>
          </p:cNvPr>
          <p:cNvPicPr>
            <a:picLocks noChangeAspect="1"/>
          </p:cNvPicPr>
          <p:nvPr/>
        </p:nvPicPr>
        <p:blipFill>
          <a:blip r:embed="rId3"/>
          <a:stretch>
            <a:fillRect/>
          </a:stretch>
        </p:blipFill>
        <p:spPr>
          <a:xfrm>
            <a:off x="6532227" y="3963321"/>
            <a:ext cx="4963486" cy="2820067"/>
          </a:xfrm>
          <a:prstGeom prst="rect">
            <a:avLst/>
          </a:prstGeom>
        </p:spPr>
      </p:pic>
    </p:spTree>
    <p:extLst>
      <p:ext uri="{BB962C8B-B14F-4D97-AF65-F5344CB8AC3E}">
        <p14:creationId xmlns:p14="http://schemas.microsoft.com/office/powerpoint/2010/main" val="3736761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36F701A3-ED4A-4558-9D6A-00AB7DB54A41}"/>
              </a:ext>
            </a:extLst>
          </p:cNvPr>
          <p:cNvSpPr/>
          <p:nvPr/>
        </p:nvSpPr>
        <p:spPr>
          <a:xfrm>
            <a:off x="3614368" y="2967335"/>
            <a:ext cx="4963282" cy="923330"/>
          </a:xfrm>
          <a:prstGeom prst="rect">
            <a:avLst/>
          </a:prstGeom>
          <a:noFill/>
        </p:spPr>
        <p:txBody>
          <a:bodyPr wrap="none" lIns="91440" tIns="45720" rIns="91440" bIns="45720">
            <a:spAutoFit/>
          </a:bodyPr>
          <a:lstStyle/>
          <a:p>
            <a:pPr algn="just"/>
            <a:r>
              <a:rPr lang="en-ID" sz="5400" b="1" dirty="0">
                <a:ln w="0"/>
                <a:solidFill>
                  <a:schemeClr val="bg1">
                    <a:lumMod val="75000"/>
                  </a:schemeClr>
                </a:solidFill>
                <a:effectLst>
                  <a:outerShdw blurRad="38100" dist="19050" dir="2700000" algn="tl" rotWithShape="0">
                    <a:schemeClr val="dk1">
                      <a:alpha val="40000"/>
                    </a:schemeClr>
                  </a:outerShdw>
                </a:effectLst>
              </a:rPr>
              <a:t>Data Integration</a:t>
            </a:r>
          </a:p>
        </p:txBody>
      </p:sp>
    </p:spTree>
    <p:extLst>
      <p:ext uri="{BB962C8B-B14F-4D97-AF65-F5344CB8AC3E}">
        <p14:creationId xmlns:p14="http://schemas.microsoft.com/office/powerpoint/2010/main" val="29124260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473853AB-62E4-4B01-A7C4-2F8603B7FC26}"/>
              </a:ext>
            </a:extLst>
          </p:cNvPr>
          <p:cNvSpPr txBox="1"/>
          <p:nvPr/>
        </p:nvSpPr>
        <p:spPr>
          <a:xfrm>
            <a:off x="562063" y="578840"/>
            <a:ext cx="8145710" cy="800219"/>
          </a:xfrm>
          <a:prstGeom prst="rect">
            <a:avLst/>
          </a:prstGeom>
          <a:noFill/>
        </p:spPr>
        <p:txBody>
          <a:bodyPr wrap="square" rtlCol="1">
            <a:spAutoFit/>
          </a:bodyPr>
          <a:lstStyle/>
          <a:p>
            <a:pPr algn="l"/>
            <a:r>
              <a:rPr lang="en-US" dirty="0">
                <a:solidFill>
                  <a:schemeClr val="bg1"/>
                </a:solidFill>
              </a:rPr>
              <a:t>"Verifydta.py" file</a:t>
            </a:r>
          </a:p>
          <a:p>
            <a:pPr algn="l"/>
            <a:r>
              <a:rPr lang="en-US" dirty="0">
                <a:solidFill>
                  <a:schemeClr val="bg1"/>
                </a:solidFill>
              </a:rPr>
              <a:t>Merges all the individual files that were cut into one file that unites them all </a:t>
            </a:r>
            <a:br>
              <a:rPr lang="en-US" dirty="0">
                <a:solidFill>
                  <a:schemeClr val="bg1"/>
                </a:solidFill>
              </a:rPr>
            </a:br>
            <a:r>
              <a:rPr lang="en-US" sz="1000" dirty="0">
                <a:solidFill>
                  <a:schemeClr val="bg1"/>
                </a:solidFill>
              </a:rPr>
              <a:t>* The code is written so that during the data mining phase, a new file is written each time so that if the session falls, all the data will not be lost.</a:t>
            </a:r>
            <a:endParaRPr lang="he-IL" sz="1000" dirty="0">
              <a:solidFill>
                <a:schemeClr val="bg1"/>
              </a:solidFill>
            </a:endParaRPr>
          </a:p>
        </p:txBody>
      </p:sp>
      <p:pic>
        <p:nvPicPr>
          <p:cNvPr id="4" name="תמונה 3">
            <a:extLst>
              <a:ext uri="{FF2B5EF4-FFF2-40B4-BE49-F238E27FC236}">
                <a16:creationId xmlns:a16="http://schemas.microsoft.com/office/drawing/2014/main" id="{3C511BE0-B14C-41E1-9178-BA8828F9DB72}"/>
              </a:ext>
            </a:extLst>
          </p:cNvPr>
          <p:cNvPicPr>
            <a:picLocks noChangeAspect="1"/>
          </p:cNvPicPr>
          <p:nvPr/>
        </p:nvPicPr>
        <p:blipFill>
          <a:blip r:embed="rId2"/>
          <a:stretch>
            <a:fillRect/>
          </a:stretch>
        </p:blipFill>
        <p:spPr>
          <a:xfrm>
            <a:off x="3224212" y="2019343"/>
            <a:ext cx="5743575" cy="2466975"/>
          </a:xfrm>
          <a:prstGeom prst="rect">
            <a:avLst/>
          </a:prstGeom>
        </p:spPr>
      </p:pic>
    </p:spTree>
    <p:extLst>
      <p:ext uri="{BB962C8B-B14F-4D97-AF65-F5344CB8AC3E}">
        <p14:creationId xmlns:p14="http://schemas.microsoft.com/office/powerpoint/2010/main" val="18115328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36F701A3-ED4A-4558-9D6A-00AB7DB54A41}"/>
              </a:ext>
            </a:extLst>
          </p:cNvPr>
          <p:cNvSpPr/>
          <p:nvPr/>
        </p:nvSpPr>
        <p:spPr>
          <a:xfrm>
            <a:off x="2393897" y="2792451"/>
            <a:ext cx="7671074" cy="923330"/>
          </a:xfrm>
          <a:prstGeom prst="rect">
            <a:avLst/>
          </a:prstGeom>
          <a:noFill/>
        </p:spPr>
        <p:txBody>
          <a:bodyPr wrap="none" lIns="91440" tIns="45720" rIns="91440" bIns="45720">
            <a:spAutoFit/>
          </a:bodyPr>
          <a:lstStyle/>
          <a:p>
            <a:pPr algn="ctr"/>
            <a:r>
              <a:rPr lang="en-ID" sz="5400" b="1" dirty="0">
                <a:ln w="0"/>
                <a:solidFill>
                  <a:schemeClr val="bg1">
                    <a:lumMod val="75000"/>
                  </a:schemeClr>
                </a:solidFill>
                <a:effectLst>
                  <a:outerShdw blurRad="38100" dist="19050" dir="2700000" algn="tl" rotWithShape="0">
                    <a:schemeClr val="dk1">
                      <a:alpha val="40000"/>
                    </a:schemeClr>
                  </a:outerShdw>
                </a:effectLst>
              </a:rPr>
              <a:t>Exploratory Data Analysis </a:t>
            </a:r>
          </a:p>
        </p:txBody>
      </p:sp>
    </p:spTree>
    <p:extLst>
      <p:ext uri="{BB962C8B-B14F-4D97-AF65-F5344CB8AC3E}">
        <p14:creationId xmlns:p14="http://schemas.microsoft.com/office/powerpoint/2010/main" val="3596436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EA5736F1-286D-4D1B-898E-F348FEB52B07}"/>
              </a:ext>
            </a:extLst>
          </p:cNvPr>
          <p:cNvPicPr>
            <a:picLocks noChangeAspect="1"/>
          </p:cNvPicPr>
          <p:nvPr/>
        </p:nvPicPr>
        <p:blipFill>
          <a:blip r:embed="rId2"/>
          <a:stretch>
            <a:fillRect/>
          </a:stretch>
        </p:blipFill>
        <p:spPr>
          <a:xfrm>
            <a:off x="8373207" y="2010556"/>
            <a:ext cx="3560560" cy="2728888"/>
          </a:xfrm>
          <a:prstGeom prst="rect">
            <a:avLst/>
          </a:prstGeom>
        </p:spPr>
      </p:pic>
      <p:pic>
        <p:nvPicPr>
          <p:cNvPr id="13" name="תמונה 12">
            <a:extLst>
              <a:ext uri="{FF2B5EF4-FFF2-40B4-BE49-F238E27FC236}">
                <a16:creationId xmlns:a16="http://schemas.microsoft.com/office/drawing/2014/main" id="{334440DC-2790-4EA1-827E-C8031568BA01}"/>
              </a:ext>
            </a:extLst>
          </p:cNvPr>
          <p:cNvPicPr>
            <a:picLocks noChangeAspect="1"/>
          </p:cNvPicPr>
          <p:nvPr/>
        </p:nvPicPr>
        <p:blipFill>
          <a:blip r:embed="rId3"/>
          <a:stretch>
            <a:fillRect/>
          </a:stretch>
        </p:blipFill>
        <p:spPr>
          <a:xfrm>
            <a:off x="111264" y="4111728"/>
            <a:ext cx="3959402" cy="2536207"/>
          </a:xfrm>
          <a:prstGeom prst="rect">
            <a:avLst/>
          </a:prstGeom>
        </p:spPr>
      </p:pic>
      <p:pic>
        <p:nvPicPr>
          <p:cNvPr id="14" name="תמונה 13">
            <a:extLst>
              <a:ext uri="{FF2B5EF4-FFF2-40B4-BE49-F238E27FC236}">
                <a16:creationId xmlns:a16="http://schemas.microsoft.com/office/drawing/2014/main" id="{3CBAFD16-3633-4445-850B-0D49AECAC079}"/>
              </a:ext>
            </a:extLst>
          </p:cNvPr>
          <p:cNvPicPr>
            <a:picLocks noChangeAspect="1"/>
          </p:cNvPicPr>
          <p:nvPr/>
        </p:nvPicPr>
        <p:blipFill>
          <a:blip r:embed="rId4"/>
          <a:stretch>
            <a:fillRect/>
          </a:stretch>
        </p:blipFill>
        <p:spPr>
          <a:xfrm>
            <a:off x="262941" y="228829"/>
            <a:ext cx="3807725" cy="2424296"/>
          </a:xfrm>
          <a:prstGeom prst="rect">
            <a:avLst/>
          </a:prstGeom>
        </p:spPr>
      </p:pic>
      <p:sp>
        <p:nvSpPr>
          <p:cNvPr id="2" name="TextBox 1"/>
          <p:cNvSpPr txBox="1"/>
          <p:nvPr/>
        </p:nvSpPr>
        <p:spPr>
          <a:xfrm>
            <a:off x="4394709" y="4664219"/>
            <a:ext cx="1951193" cy="1754326"/>
          </a:xfrm>
          <a:prstGeom prst="rect">
            <a:avLst/>
          </a:prstGeom>
          <a:noFill/>
        </p:spPr>
        <p:txBody>
          <a:bodyPr wrap="square" rtlCol="0">
            <a:spAutoFit/>
          </a:bodyPr>
          <a:lstStyle/>
          <a:p>
            <a:pPr algn="l"/>
            <a:r>
              <a:rPr lang="en-US" dirty="0">
                <a:solidFill>
                  <a:schemeClr val="bg1"/>
                </a:solidFill>
              </a:rPr>
              <a:t>A histogram that shows the difference in the time the posts are uploaded </a:t>
            </a:r>
            <a:br>
              <a:rPr lang="en-US" dirty="0">
                <a:solidFill>
                  <a:schemeClr val="bg1"/>
                </a:solidFill>
              </a:rPr>
            </a:br>
            <a:r>
              <a:rPr lang="en-US" dirty="0">
                <a:solidFill>
                  <a:schemeClr val="bg1"/>
                </a:solidFill>
              </a:rPr>
              <a:t>(0 is Sunday)</a:t>
            </a:r>
            <a:endParaRPr lang="en-IN" dirty="0">
              <a:solidFill>
                <a:schemeClr val="bg1"/>
              </a:solidFill>
            </a:endParaRPr>
          </a:p>
        </p:txBody>
      </p:sp>
      <p:sp>
        <p:nvSpPr>
          <p:cNvPr id="3" name="TextBox 2"/>
          <p:cNvSpPr txBox="1"/>
          <p:nvPr/>
        </p:nvSpPr>
        <p:spPr>
          <a:xfrm>
            <a:off x="8620731" y="1047044"/>
            <a:ext cx="3237470" cy="646331"/>
          </a:xfrm>
          <a:prstGeom prst="rect">
            <a:avLst/>
          </a:prstGeom>
          <a:noFill/>
        </p:spPr>
        <p:txBody>
          <a:bodyPr wrap="square" rtlCol="0">
            <a:spAutoFit/>
          </a:bodyPr>
          <a:lstStyle/>
          <a:p>
            <a:r>
              <a:rPr lang="en-US" dirty="0">
                <a:solidFill>
                  <a:schemeClr val="bg1"/>
                </a:solidFill>
              </a:rPr>
              <a:t>A histogram showing the most common words in tags</a:t>
            </a:r>
            <a:endParaRPr lang="en-IN" dirty="0">
              <a:solidFill>
                <a:schemeClr val="bg1"/>
              </a:solidFill>
            </a:endParaRPr>
          </a:p>
        </p:txBody>
      </p:sp>
      <p:sp>
        <p:nvSpPr>
          <p:cNvPr id="4" name="TextBox 3"/>
          <p:cNvSpPr txBox="1"/>
          <p:nvPr/>
        </p:nvSpPr>
        <p:spPr>
          <a:xfrm>
            <a:off x="4070666" y="494271"/>
            <a:ext cx="2883243" cy="1477328"/>
          </a:xfrm>
          <a:prstGeom prst="rect">
            <a:avLst/>
          </a:prstGeom>
          <a:noFill/>
        </p:spPr>
        <p:txBody>
          <a:bodyPr wrap="square" rtlCol="0">
            <a:spAutoFit/>
          </a:bodyPr>
          <a:lstStyle/>
          <a:p>
            <a:pPr algn="l"/>
            <a:r>
              <a:rPr lang="en-US" dirty="0">
                <a:solidFill>
                  <a:schemeClr val="bg1"/>
                </a:solidFill>
              </a:rPr>
              <a:t>A histogram showing the amount of null values. </a:t>
            </a:r>
            <a:br>
              <a:rPr lang="en-US" dirty="0">
                <a:solidFill>
                  <a:schemeClr val="bg1"/>
                </a:solidFill>
              </a:rPr>
            </a:br>
            <a:r>
              <a:rPr lang="en-US" dirty="0">
                <a:solidFill>
                  <a:schemeClr val="bg1"/>
                </a:solidFill>
              </a:rPr>
              <a:t>you can see that the value "tags" has the highest number of null values</a:t>
            </a:r>
            <a:endParaRPr lang="en-IN" dirty="0">
              <a:solidFill>
                <a:schemeClr val="bg1"/>
              </a:solidFill>
            </a:endParaRPr>
          </a:p>
        </p:txBody>
      </p:sp>
    </p:spTree>
    <p:extLst>
      <p:ext uri="{BB962C8B-B14F-4D97-AF65-F5344CB8AC3E}">
        <p14:creationId xmlns:p14="http://schemas.microsoft.com/office/powerpoint/2010/main" val="847236675"/>
      </p:ext>
    </p:extLst>
  </p:cSld>
  <p:clrMapOvr>
    <a:masterClrMapping/>
  </p:clrMapOvr>
  <p:transition>
    <p:fade/>
  </p:transition>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792</Words>
  <Application>Microsoft Office PowerPoint</Application>
  <PresentationFormat>מסך רחב</PresentationFormat>
  <Paragraphs>65</Paragraphs>
  <Slides>13</Slides>
  <Notes>3</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13</vt:i4>
      </vt:variant>
    </vt:vector>
  </HeadingPairs>
  <TitlesOfParts>
    <vt:vector size="19" baseType="lpstr">
      <vt:lpstr>Arial</vt:lpstr>
      <vt:lpstr>Calibri</vt:lpstr>
      <vt:lpstr>Calibri Light</vt:lpstr>
      <vt:lpstr>Montserrat</vt:lpstr>
      <vt:lpstr>Montserrat Light</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רונן</dc:creator>
  <cp:lastModifiedBy>רונן</cp:lastModifiedBy>
  <cp:revision>14</cp:revision>
  <dcterms:created xsi:type="dcterms:W3CDTF">2021-07-18T15:21:53Z</dcterms:created>
  <dcterms:modified xsi:type="dcterms:W3CDTF">2021-07-18T18:57:17Z</dcterms:modified>
</cp:coreProperties>
</file>