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3" r:id="rId15"/>
    <p:sldId id="294" r:id="rId16"/>
    <p:sldId id="298" r:id="rId17"/>
    <p:sldId id="295" r:id="rId18"/>
    <p:sldId id="296" r:id="rId19"/>
    <p:sldId id="299" r:id="rId20"/>
    <p:sldId id="300" r:id="rId21"/>
    <p:sldId id="301" r:id="rId22"/>
    <p:sldId id="302" r:id="rId23"/>
    <p:sldId id="303" r:id="rId24"/>
    <p:sldId id="297" r:id="rId25"/>
    <p:sldId id="304" r:id="rId26"/>
    <p:sldId id="305" r:id="rId27"/>
    <p:sldId id="306" r:id="rId28"/>
    <p:sldId id="307" r:id="rId29"/>
    <p:sldId id="308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09" r:id="rId42"/>
    <p:sldId id="310" r:id="rId4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71" autoAdjust="0"/>
  </p:normalViewPr>
  <p:slideViewPr>
    <p:cSldViewPr>
      <p:cViewPr>
        <p:scale>
          <a:sx n="77" d="100"/>
          <a:sy n="77" d="100"/>
        </p:scale>
        <p:origin x="-1176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5D07FE6-D4F0-43B8-8724-69D32D78BC5B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Workshop\angular-project\Apresentação\Imagens\375827f9c7bfdb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03" y="3762"/>
            <a:ext cx="9048282" cy="499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3574267" y="1430919"/>
            <a:ext cx="1968260" cy="214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738618" y="3918226"/>
            <a:ext cx="5639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WORKSHOP ANGULAR 7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092280" y="5761748"/>
            <a:ext cx="181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Roney Amorim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194663" y="6156012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Engenheiro de Software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64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/>
              <a:t>Observação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132856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	Métodos 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e serviços baseados em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Observables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Promises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são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asynchronos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e para resolver qualquer situação de forma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synchrona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, podemos utilizar os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acessores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async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await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nos métodos.</a:t>
            </a: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09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400" b="1" dirty="0"/>
              <a:t>TRABALHANDO COM SHARED.MODULE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132856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Por 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questões de organi­zação de código, é comum a prática de criar um Módulo apenas para declarar, importar, prover e exportar componentes,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pipes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, diretivas, módulos para serem compartilhados para toda a aplicação. Geralmente damos um nome para este módulo: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shared.module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ou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core.module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2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método </a:t>
            </a:r>
            <a:r>
              <a:rPr lang="pt-BR" sz="2800" b="1" dirty="0"/>
              <a:t>estático .</a:t>
            </a:r>
            <a:r>
              <a:rPr lang="pt-BR" sz="2800" b="1" dirty="0" err="1"/>
              <a:t>forRoot</a:t>
            </a:r>
            <a:r>
              <a:rPr lang="pt-BR" sz="2800" b="1" dirty="0"/>
              <a:t>()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Algumas vezes necessitamos compartilhar serviços para que toda a aplicação possa utilizar, mas nem sempre há a necessidade de expor um serviço com múltiplas instancias a cada vez que é solicitado. </a:t>
            </a:r>
          </a:p>
          <a:p>
            <a:pPr algn="just"/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Então para resolver um caso que possa se tornar um problema para aplicação posteriormente, declararemos um método estático chamado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forRoot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() onde incluiremos todos nossos serviços que devem ser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Singletons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para aplicação.</a:t>
            </a:r>
          </a:p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49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 err="1"/>
              <a:t>SharedModule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/>
          <p:nvPr/>
        </p:nvPicPr>
        <p:blipFill rotWithShape="1">
          <a:blip r:embed="rId3"/>
          <a:srcRect l="22058" t="6954" r="25355" b="37417"/>
          <a:stretch/>
        </p:blipFill>
        <p:spPr bwMode="auto">
          <a:xfrm>
            <a:off x="467544" y="1700808"/>
            <a:ext cx="7704856" cy="46805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3776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 err="1"/>
              <a:t>AppModule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Com 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o nosso novo modulo de componentes compartilhados, em nosso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app.module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podemos importar nosso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shared.module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chamando diretamente o método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forRoot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().</a:t>
            </a: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/>
          <p:nvPr/>
        </p:nvPicPr>
        <p:blipFill rotWithShape="1">
          <a:blip r:embed="rId3"/>
          <a:srcRect l="22449" t="6565" r="20991" b="39276"/>
          <a:stretch/>
        </p:blipFill>
        <p:spPr bwMode="auto">
          <a:xfrm>
            <a:off x="464378" y="1844824"/>
            <a:ext cx="8284085" cy="4536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342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/>
              <a:t>REALIZANDO UM CRUD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endParaRPr lang="pt-BR" sz="1600" b="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Realizar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Exercício 3 da lista de exercícios</a:t>
            </a:r>
          </a:p>
          <a:p>
            <a:endParaRPr lang="pt-BR" sz="28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2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2059" y="3140968"/>
            <a:ext cx="8363272" cy="2844234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EXPLORANDO O PRIMENG</a:t>
            </a:r>
            <a:r>
              <a:rPr lang="pt-BR" sz="4800" b="1" dirty="0"/>
              <a:t/>
            </a:r>
            <a:br>
              <a:rPr lang="pt-BR" sz="4800" b="1" dirty="0"/>
            </a:br>
            <a:r>
              <a:rPr lang="pt-B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719082" y="4581128"/>
            <a:ext cx="741682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4" name="Imagem 13" descr="C:\Users\User\Desktop\Workshop\angular-project\Apresentação\Imagens\angular2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77" r="301"/>
          <a:stretch/>
        </p:blipFill>
        <p:spPr bwMode="auto">
          <a:xfrm>
            <a:off x="-1956" y="2107"/>
            <a:ext cx="9011302" cy="2778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3666679" y="387026"/>
            <a:ext cx="1810641" cy="197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60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O que é </a:t>
            </a:r>
            <a:r>
              <a:rPr lang="pt-BR" sz="2800" dirty="0" smtClean="0"/>
              <a:t>PRIMENG?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2836" y="1916832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é uma coleção de componentes de UI ricos para Angular. Todos os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widgets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são de código aberto e gratuitos para uso sob a licença MIT. 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é desenvolvido pela </a:t>
            </a:r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PrimeTek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Informatics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, um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fornecedor com anos de experiência no desenvolvimento de soluções de UI de código aberto.</a:t>
            </a: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/>
          <p:nvPr/>
        </p:nvPicPr>
        <p:blipFill rotWithShape="1">
          <a:blip r:embed="rId3"/>
          <a:srcRect t="4104"/>
          <a:stretch/>
        </p:blipFill>
        <p:spPr>
          <a:xfrm>
            <a:off x="395536" y="1988840"/>
            <a:ext cx="8208912" cy="412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1" y="323403"/>
            <a:ext cx="6480720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/>
              <a:t>IMPORTANDO O </a:t>
            </a:r>
            <a:r>
              <a:rPr lang="pt-BR" sz="2800" b="1" dirty="0" smtClean="0"/>
              <a:t>PRIMENG</a:t>
            </a:r>
            <a:br>
              <a:rPr lang="pt-BR" sz="2800" b="1" dirty="0" smtClean="0"/>
            </a:br>
            <a:r>
              <a:rPr lang="pt-BR" sz="2800" b="1" dirty="0" smtClean="0"/>
              <a:t> </a:t>
            </a:r>
            <a:r>
              <a:rPr lang="pt-BR" sz="2800" b="1" dirty="0"/>
              <a:t>EM NOSSO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547936" y="1997224"/>
            <a:ext cx="8077755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Primeiro passo: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Primeiramente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é necessário baixar as dependências 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onde as mesmas estão disponíveis no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Para 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baixá-las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basta executar os comandos abaixo:</a:t>
            </a:r>
          </a:p>
          <a:p>
            <a:endParaRPr lang="pt-BR" sz="2800" dirty="0" smtClean="0"/>
          </a:p>
          <a:p>
            <a:endParaRPr lang="pt-BR" sz="2600" dirty="0"/>
          </a:p>
        </p:txBody>
      </p:sp>
      <p:pic>
        <p:nvPicPr>
          <p:cNvPr id="8" name="Imagem 7"/>
          <p:cNvPicPr/>
          <p:nvPr/>
        </p:nvPicPr>
        <p:blipFill rotWithShape="1">
          <a:blip r:embed="rId3"/>
          <a:srcRect l="36354" t="48125" r="20939" b="40000"/>
          <a:stretch/>
        </p:blipFill>
        <p:spPr bwMode="auto">
          <a:xfrm>
            <a:off x="1339578" y="4336503"/>
            <a:ext cx="6760814" cy="16211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342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1" y="323403"/>
            <a:ext cx="6480720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/>
              <a:t>IMPORTANDO O </a:t>
            </a:r>
            <a:r>
              <a:rPr lang="pt-BR" sz="2800" b="1" dirty="0" smtClean="0"/>
              <a:t>PRIMENG</a:t>
            </a:r>
            <a:br>
              <a:rPr lang="pt-BR" sz="2800" b="1" dirty="0" smtClean="0"/>
            </a:br>
            <a:r>
              <a:rPr lang="pt-BR" sz="2800" b="1" dirty="0" smtClean="0"/>
              <a:t> </a:t>
            </a:r>
            <a:r>
              <a:rPr lang="pt-BR" sz="2800" b="1" dirty="0"/>
              <a:t>EM NOSSO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51521" y="1700808"/>
            <a:ext cx="8221770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Segundo passo: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Importar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as dependências 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no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package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 declarar nos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assets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os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styles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spcBef>
                <a:spcPts val="0"/>
              </a:spcBef>
            </a:pP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caso em nosso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package.json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não ter sido gravadas as declarações das dependências 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devemos 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adicioná-las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dentro 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dependencies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pt-BR" sz="2800" dirty="0" smtClean="0"/>
          </a:p>
          <a:p>
            <a:endParaRPr lang="pt-BR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5" t="48091" r="10532" b="15776"/>
          <a:stretch/>
        </p:blipFill>
        <p:spPr bwMode="auto">
          <a:xfrm>
            <a:off x="1115616" y="4564977"/>
            <a:ext cx="6624736" cy="2025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33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96552" y="437138"/>
            <a:ext cx="5791200" cy="903630"/>
          </a:xfrm>
        </p:spPr>
        <p:txBody>
          <a:bodyPr/>
          <a:lstStyle/>
          <a:p>
            <a:pPr algn="ctr"/>
            <a:r>
              <a:rPr lang="pt-BR" dirty="0" smtClean="0"/>
              <a:t>Módulo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0375" y="1988840"/>
            <a:ext cx="8144073" cy="3384376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No módulo 1 aprendemos o que é o Angular e como ele trabalha explorando a sua arquitetura e entendendo os seus </a:t>
            </a: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elementos.</a:t>
            </a:r>
          </a:p>
          <a:p>
            <a:pPr algn="just">
              <a:lnSpc>
                <a:spcPct val="120000"/>
              </a:lnSpc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 Por 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fim, criamos nossa aplicação Angular, geramos módulos e componentes e configuramos as rotas de cada componente da aplicação.</a:t>
            </a:r>
          </a:p>
          <a:p>
            <a:pPr algn="just">
              <a:lnSpc>
                <a:spcPct val="110000"/>
              </a:lnSpc>
            </a:pPr>
            <a:endParaRPr lang="pt-BR" sz="260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dirty="0"/>
          </a:p>
          <a:p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AutoShape 2" descr="Resultado de imagem para angul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4" descr="Resultado de imagem para angul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1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64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1" y="323403"/>
            <a:ext cx="6480720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/>
              <a:t>IMPORTANDO O </a:t>
            </a:r>
            <a:r>
              <a:rPr lang="pt-BR" sz="2800" b="1" dirty="0" smtClean="0"/>
              <a:t>PRIMENG</a:t>
            </a:r>
            <a:br>
              <a:rPr lang="pt-BR" sz="2800" b="1" dirty="0" smtClean="0"/>
            </a:br>
            <a:r>
              <a:rPr lang="pt-BR" sz="2800" b="1" dirty="0" smtClean="0"/>
              <a:t> </a:t>
            </a:r>
            <a:r>
              <a:rPr lang="pt-BR" sz="2800" b="1" dirty="0"/>
              <a:t>EM NOSSO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467545" y="1844824"/>
            <a:ext cx="7776863" cy="3816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Terceiro passo: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Para nossa aplicação reconhecer os estilos 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devemos adicionar os seguintes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CSSs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dentro 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Styles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do arquivo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agular.json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pt-BR" sz="2800" dirty="0" smtClean="0"/>
          </a:p>
          <a:p>
            <a:endParaRPr lang="pt-BR" sz="2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5" t="53646" r="17200" b="26133"/>
          <a:stretch/>
        </p:blipFill>
        <p:spPr bwMode="auto">
          <a:xfrm>
            <a:off x="1063904" y="4221088"/>
            <a:ext cx="6944183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81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1" y="323403"/>
            <a:ext cx="6480720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/>
              <a:t>IMPORTANDO O </a:t>
            </a:r>
            <a:r>
              <a:rPr lang="pt-BR" sz="2800" b="1" dirty="0" smtClean="0"/>
              <a:t>PRIMENG</a:t>
            </a:r>
            <a:br>
              <a:rPr lang="pt-BR" sz="2800" b="1" dirty="0" smtClean="0"/>
            </a:br>
            <a:r>
              <a:rPr lang="pt-BR" sz="2800" b="1" dirty="0" smtClean="0"/>
              <a:t> </a:t>
            </a:r>
            <a:r>
              <a:rPr lang="pt-BR" sz="2800" b="1" dirty="0"/>
              <a:t>EM NOSSO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539552" y="1822748"/>
            <a:ext cx="7632848" cy="4392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Quarto passo: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dependência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animations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é utilizada em diversos componentes do framework, logo ao realizar o download da biblioteca, o módulo </a:t>
            </a:r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BrowserAnimationsModule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Animations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deve ser importado em nossa aplicação.</a:t>
            </a:r>
          </a:p>
          <a:p>
            <a:pPr algn="just"/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Assim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como no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animation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podemos importar mais alguns módulos que utilizaremos durante o desenvolvimento.</a:t>
            </a:r>
          </a:p>
          <a:p>
            <a:endParaRPr lang="pt-BR" sz="2800" dirty="0" smtClean="0"/>
          </a:p>
          <a:p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0545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 rotWithShape="1">
          <a:blip r:embed="rId2"/>
          <a:srcRect l="4587" t="6954" r="43885" b="3311"/>
          <a:stretch/>
        </p:blipFill>
        <p:spPr bwMode="auto">
          <a:xfrm>
            <a:off x="683568" y="692696"/>
            <a:ext cx="7776864" cy="55446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3348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1" y="323403"/>
            <a:ext cx="6480720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/>
              <a:t>IMPORTANDO O </a:t>
            </a:r>
            <a:r>
              <a:rPr lang="pt-BR" sz="2800" b="1" dirty="0" smtClean="0"/>
              <a:t>PRIMENG</a:t>
            </a:r>
            <a:br>
              <a:rPr lang="pt-BR" sz="2800" b="1" dirty="0" smtClean="0"/>
            </a:br>
            <a:r>
              <a:rPr lang="pt-BR" sz="2800" b="1" dirty="0" smtClean="0"/>
              <a:t> </a:t>
            </a:r>
            <a:r>
              <a:rPr lang="pt-BR" sz="2800" b="1" dirty="0"/>
              <a:t>EM NOSSO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208911" cy="3960440"/>
          </a:xfrm>
        </p:spPr>
        <p:txBody>
          <a:bodyPr>
            <a:noAutofit/>
          </a:bodyPr>
          <a:lstStyle/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323528" y="1844824"/>
            <a:ext cx="8149763" cy="3816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Quarto passo: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É válido lembrar que os itens que são importados como módulos,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pipes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components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devem ser exportados se forem utilizados de forma compartilhada</a:t>
            </a:r>
          </a:p>
          <a:p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57573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just"/>
            <a:r>
              <a:rPr lang="pt-BR" sz="2400" b="1" dirty="0"/>
              <a:t>CRIANDO UM MENU, TELA DE LOGIN </a:t>
            </a:r>
            <a:br>
              <a:rPr lang="pt-BR" sz="2400" b="1" dirty="0"/>
            </a:br>
            <a:r>
              <a:rPr lang="pt-BR" sz="2400" b="1" dirty="0" smtClean="0"/>
              <a:t>E </a:t>
            </a:r>
            <a:r>
              <a:rPr lang="pt-BR" sz="2400" b="1" dirty="0"/>
              <a:t>CONTROLE DE EXIBIÇÃO DE MENU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Dentro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da pasta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shared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criaremos o componente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nav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 o componente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para trabalharmos com o sistema 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mocado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 o controle de exibição do menu ao realizar 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. Para criar os componentes basta executar os comandos: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8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g c </a:t>
            </a:r>
            <a:r>
              <a:rPr lang="pt-BR" sz="2800" dirty="0" err="1">
                <a:latin typeface="Times New Roman" pitchFamily="18" charset="0"/>
                <a:cs typeface="Times New Roman" pitchFamily="18" charset="0"/>
              </a:rPr>
              <a:t>shared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pt-BR" sz="2800" dirty="0" err="1">
                <a:latin typeface="Times New Roman" pitchFamily="18" charset="0"/>
                <a:cs typeface="Times New Roman" pitchFamily="18" charset="0"/>
              </a:rPr>
              <a:t>nav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8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g c </a:t>
            </a:r>
            <a:r>
              <a:rPr lang="pt-BR" sz="2800" dirty="0" err="1" smtClean="0">
                <a:latin typeface="Times New Roman" pitchFamily="18" charset="0"/>
                <a:cs typeface="Times New Roman" pitchFamily="18" charset="0"/>
              </a:rPr>
              <a:t>shared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pt-BR" sz="2800" dirty="0" err="1" smtClean="0">
                <a:latin typeface="Times New Roman" pitchFamily="18" charset="0"/>
                <a:cs typeface="Times New Roman" pitchFamily="18" charset="0"/>
              </a:rPr>
              <a:t>login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2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just"/>
            <a:r>
              <a:rPr lang="pt-BR" sz="2400" b="1" dirty="0"/>
              <a:t>CRIANDO UM MENU, TELA DE LOGIN </a:t>
            </a:r>
            <a:br>
              <a:rPr lang="pt-BR" sz="2400" b="1" dirty="0"/>
            </a:br>
            <a:r>
              <a:rPr lang="pt-BR" sz="2400" b="1" dirty="0" smtClean="0"/>
              <a:t>E </a:t>
            </a:r>
            <a:r>
              <a:rPr lang="pt-BR" sz="2400" b="1" dirty="0"/>
              <a:t>CONTROLE DE EXIBIÇÃO DE MENU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132856"/>
            <a:ext cx="7848872" cy="3960440"/>
          </a:xfrm>
        </p:spPr>
        <p:txBody>
          <a:bodyPr>
            <a:noAutofit/>
          </a:bodyPr>
          <a:lstStyle/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Em app.component.html, devemos incluir a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tag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do nosso componente de menu. </a:t>
            </a:r>
          </a:p>
          <a:p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 </a:t>
            </a:r>
            <a:endParaRPr lang="pt-BR" sz="2800" b="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5" t="56424" r="16358" b="40845"/>
          <a:stretch/>
        </p:blipFill>
        <p:spPr bwMode="auto">
          <a:xfrm>
            <a:off x="1196342" y="3645024"/>
            <a:ext cx="6593160" cy="199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023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just"/>
            <a:r>
              <a:rPr lang="pt-BR" sz="2400" b="1" dirty="0"/>
              <a:t>CRIANDO UM MENU, TELA DE LOGIN </a:t>
            </a:r>
            <a:br>
              <a:rPr lang="pt-BR" sz="2400" b="1" dirty="0"/>
            </a:br>
            <a:r>
              <a:rPr lang="pt-BR" sz="2400" b="1" dirty="0" smtClean="0"/>
              <a:t>E </a:t>
            </a:r>
            <a:r>
              <a:rPr lang="pt-BR" sz="2400" b="1" dirty="0"/>
              <a:t>CONTROLE DE EXIBIÇÃO DE MENU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132856"/>
            <a:ext cx="7848872" cy="3960440"/>
          </a:xfrm>
        </p:spPr>
        <p:txBody>
          <a:bodyPr>
            <a:noAutofit/>
          </a:bodyPr>
          <a:lstStyle/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Em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app-routing.module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devemos adicionar uma rota específica para nosso componente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/>
          <p:nvPr/>
        </p:nvPicPr>
        <p:blipFill rotWithShape="1">
          <a:blip r:embed="rId3"/>
          <a:srcRect l="30529" t="7616" r="8414" b="41059"/>
          <a:stretch/>
        </p:blipFill>
        <p:spPr bwMode="auto">
          <a:xfrm>
            <a:off x="899592" y="3185120"/>
            <a:ext cx="7141651" cy="32682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4178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ctr"/>
            <a:r>
              <a:rPr lang="pt-BR" sz="2400" b="1" dirty="0"/>
              <a:t>Configurando </a:t>
            </a:r>
            <a:r>
              <a:rPr lang="pt-BR" sz="2400" b="1" dirty="0" err="1"/>
              <a:t>Style</a:t>
            </a:r>
            <a:r>
              <a:rPr lang="pt-BR" sz="2400" b="1" dirty="0"/>
              <a:t> com </a:t>
            </a:r>
            <a:r>
              <a:rPr lang="pt-BR" sz="2400" b="1" dirty="0" err="1"/>
              <a:t>Bootstrap</a:t>
            </a:r>
            <a:r>
              <a:rPr lang="pt-BR" sz="2400" b="1" dirty="0"/>
              <a:t> e </a:t>
            </a:r>
            <a:r>
              <a:rPr lang="pt-BR" sz="2400" b="1" dirty="0" err="1"/>
              <a:t>JQuery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132856"/>
            <a:ext cx="7848872" cy="3960440"/>
          </a:xfrm>
        </p:spPr>
        <p:txBody>
          <a:bodyPr>
            <a:noAutofit/>
          </a:bodyPr>
          <a:lstStyle/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Mesmo utilizando um framework como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é possível mesclar com bibliotecas de CSS e JS sem nenhum problema de compatibilidade. </a:t>
            </a:r>
            <a:endParaRPr lang="pt-BR" sz="2800" b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Instalando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- Bootstrap </a:t>
            </a:r>
            <a:r>
              <a:rPr lang="en-US" sz="2800" b="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2800" b="0" dirty="0" err="1">
                <a:latin typeface="Times New Roman" pitchFamily="18" charset="0"/>
                <a:cs typeface="Times New Roman" pitchFamily="18" charset="0"/>
              </a:rPr>
              <a:t>oJjquery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9" t="49615" r="17265" b="47609"/>
          <a:stretch/>
        </p:blipFill>
        <p:spPr bwMode="auto">
          <a:xfrm>
            <a:off x="971600" y="4907880"/>
            <a:ext cx="6501060" cy="203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77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ctr"/>
            <a:r>
              <a:rPr lang="pt-BR" sz="2400" b="1" dirty="0"/>
              <a:t>Configurando </a:t>
            </a:r>
            <a:r>
              <a:rPr lang="pt-BR" sz="2400" b="1" dirty="0" err="1"/>
              <a:t>Style</a:t>
            </a:r>
            <a:r>
              <a:rPr lang="pt-BR" sz="2400" b="1" dirty="0"/>
              <a:t> com </a:t>
            </a:r>
            <a:r>
              <a:rPr lang="pt-BR" sz="2400" b="1" dirty="0" err="1"/>
              <a:t>Bootstrap</a:t>
            </a:r>
            <a:r>
              <a:rPr lang="pt-BR" sz="2400" b="1" dirty="0"/>
              <a:t> e </a:t>
            </a:r>
            <a:r>
              <a:rPr lang="pt-BR" sz="2400" b="1" dirty="0" err="1"/>
              <a:t>JQuery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7848872" cy="3960440"/>
          </a:xfrm>
        </p:spPr>
        <p:txBody>
          <a:bodyPr>
            <a:noAutofit/>
          </a:bodyPr>
          <a:lstStyle/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Instalando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800" b="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Inserir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imports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em nav.component.css</a:t>
            </a:r>
          </a:p>
          <a:p>
            <a:endParaRPr lang="pt-BR" sz="1400" dirty="0" smtClean="0"/>
          </a:p>
          <a:p>
            <a:endParaRPr lang="pt-BR" sz="2400" dirty="0" smtClean="0"/>
          </a:p>
          <a:p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- Inserir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imports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em nav.component.html</a:t>
            </a: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9" t="59999" r="17265" b="36555"/>
          <a:stretch/>
        </p:blipFill>
        <p:spPr bwMode="auto">
          <a:xfrm>
            <a:off x="755576" y="3312318"/>
            <a:ext cx="6501060" cy="252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9" t="69683" r="17265" b="21566"/>
          <a:stretch/>
        </p:blipFill>
        <p:spPr bwMode="auto">
          <a:xfrm>
            <a:off x="755576" y="4725144"/>
            <a:ext cx="6696744" cy="659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636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400" b="1" dirty="0"/>
              <a:t>Implementando o sistema de </a:t>
            </a:r>
            <a:r>
              <a:rPr lang="pt-BR" sz="2400" b="1" dirty="0" err="1"/>
              <a:t>Login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132856"/>
            <a:ext cx="7848872" cy="3960440"/>
          </a:xfrm>
        </p:spPr>
        <p:txBody>
          <a:bodyPr>
            <a:noAutofit/>
          </a:bodyPr>
          <a:lstStyle/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Após criar o menu e a tela 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percebemos que o menu independente da rota sempre irá aparecer. Não é muito amigável exibir um menu na tela 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- Criar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o serviço de autenticação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auth.service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- Método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 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logout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 Variável de usuário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logado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. ­­­­</a:t>
            </a:r>
          </a:p>
          <a:p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 </a:t>
            </a:r>
            <a:endParaRPr lang="pt-BR" sz="2800" b="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2059" y="3140968"/>
            <a:ext cx="8363272" cy="2844234"/>
          </a:xfrm>
        </p:spPr>
        <p:txBody>
          <a:bodyPr>
            <a:normAutofit/>
          </a:bodyPr>
          <a:lstStyle/>
          <a:p>
            <a:pPr algn="ctr"/>
            <a:r>
              <a:rPr lang="pt-BR" sz="4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Observables</a:t>
            </a:r>
            <a:r>
              <a:rPr lang="pt-BR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pt-BR" sz="4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Promises</a:t>
            </a:r>
            <a:r>
              <a:rPr lang="pt-BR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Encapsuladores</a:t>
            </a:r>
            <a:r>
              <a:rPr lang="pt-BR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Asincronos</a:t>
            </a:r>
            <a:r>
              <a:rPr lang="pt-BR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 dados</a:t>
            </a: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863587" y="4869160"/>
            <a:ext cx="741682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4" name="Imagem 13" descr="C:\Users\User\Desktop\Workshop\angular-project\Apresentação\Imagens\angular2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77" r="301"/>
          <a:stretch/>
        </p:blipFill>
        <p:spPr bwMode="auto">
          <a:xfrm>
            <a:off x="-1956" y="2107"/>
            <a:ext cx="9011302" cy="2778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3666679" y="387026"/>
            <a:ext cx="1810641" cy="197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35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8640"/>
            <a:ext cx="6840760" cy="627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324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400" b="1" dirty="0"/>
              <a:t>Implementando o sistema de </a:t>
            </a:r>
            <a:r>
              <a:rPr lang="pt-BR" sz="2400" b="1" dirty="0" err="1"/>
              <a:t>Login</a:t>
            </a:r>
            <a:endParaRPr lang="pt-BR" sz="24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Espaço Reservado para Conteúdo 6"/>
          <p:cNvPicPr>
            <a:picLocks noGrp="1"/>
          </p:cNvPicPr>
          <p:nvPr>
            <p:ph idx="1"/>
          </p:nvPr>
        </p:nvPicPr>
        <p:blipFill rotWithShape="1">
          <a:blip r:embed="rId3"/>
          <a:srcRect l="23117" t="48675" r="52531" b="29471"/>
          <a:stretch/>
        </p:blipFill>
        <p:spPr bwMode="auto">
          <a:xfrm>
            <a:off x="1224425" y="2852936"/>
            <a:ext cx="5820834" cy="29523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4" y="2132856"/>
            <a:ext cx="7848872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Prover 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auth.service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com 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SharedModule.forRoot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300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400" b="1" dirty="0"/>
              <a:t>Implementando o sistema de </a:t>
            </a:r>
            <a:r>
              <a:rPr lang="pt-BR" sz="2400" b="1" dirty="0" err="1"/>
              <a:t>Login</a:t>
            </a:r>
            <a:endParaRPr lang="pt-BR" sz="24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4" y="2132856"/>
            <a:ext cx="7848872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Em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NavComponent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	Controlar a exibição do menu com a variável do usuário </a:t>
            </a:r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logado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 rotWithShape="1">
          <a:blip r:embed="rId2"/>
          <a:srcRect l="22940" t="2981" r="43002" b="36424"/>
          <a:stretch/>
        </p:blipFill>
        <p:spPr bwMode="auto">
          <a:xfrm>
            <a:off x="683568" y="548680"/>
            <a:ext cx="7704856" cy="5760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9464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 rotWithShape="1">
          <a:blip r:embed="rId2"/>
          <a:srcRect l="22588" t="3643" r="16708" b="51324"/>
          <a:stretch/>
        </p:blipFill>
        <p:spPr bwMode="auto">
          <a:xfrm>
            <a:off x="509916" y="1196752"/>
            <a:ext cx="8208912" cy="41044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tângulo 2"/>
          <p:cNvSpPr/>
          <p:nvPr/>
        </p:nvSpPr>
        <p:spPr>
          <a:xfrm>
            <a:off x="5508104" y="1700808"/>
            <a:ext cx="194421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1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400" b="1" dirty="0"/>
              <a:t>Implementando o sistema de </a:t>
            </a:r>
            <a:r>
              <a:rPr lang="pt-BR" sz="2400" b="1" dirty="0" err="1"/>
              <a:t>Login</a:t>
            </a:r>
            <a:endParaRPr lang="pt-BR" sz="24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4" y="2132856"/>
            <a:ext cx="7848872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Component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	Criar método 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que solicitará a autenticação e fará a alteração do status do usuário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logado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7" name="Imagem 6"/>
          <p:cNvPicPr/>
          <p:nvPr/>
        </p:nvPicPr>
        <p:blipFill rotWithShape="1">
          <a:blip r:embed="rId3"/>
          <a:srcRect l="22587" t="2649" r="37531" b="43708"/>
          <a:stretch/>
        </p:blipFill>
        <p:spPr bwMode="auto">
          <a:xfrm>
            <a:off x="281094" y="1578337"/>
            <a:ext cx="8221771" cy="48245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6512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/>
              <a:t>UM </a:t>
            </a:r>
            <a:r>
              <a:rPr lang="pt-BR" sz="2800" b="1" dirty="0"/>
              <a:t>SERVIÇO DE MENSAGEM </a:t>
            </a: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>COM </a:t>
            </a:r>
            <a:r>
              <a:rPr lang="pt-BR" sz="2800" b="1" dirty="0"/>
              <a:t>GROWL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4" y="2132856"/>
            <a:ext cx="7848872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Em toda aplicação, sempre há momentos onde devemos apresentar mensagens de sucesso, erro ou alerta para o usuário e com 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é muito simples implementar um componente que gerencia a exibição de mensagens na tela.</a:t>
            </a:r>
          </a:p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Para um componente de mensagem, podemos utilizar o componente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Growl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seguindo os itens 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a seguir.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34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/>
              <a:t>UM </a:t>
            </a:r>
            <a:r>
              <a:rPr lang="pt-BR" sz="2800" b="1" dirty="0"/>
              <a:t>SERVIÇO DE MENSAGEM </a:t>
            </a: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>COM </a:t>
            </a:r>
            <a:r>
              <a:rPr lang="pt-BR" sz="2800" b="1" dirty="0"/>
              <a:t>GROWL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3" y="2132856"/>
            <a:ext cx="8005747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1° Passo:</a:t>
            </a:r>
          </a:p>
          <a:p>
            <a:pPr lvl="0"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Importar e exportar no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SharedModule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GrowlModule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para que possamos 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utilizá-lo. </a:t>
            </a:r>
          </a:p>
          <a:p>
            <a:pPr lvl="0"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0" t="45117" r="16948" b="51758"/>
          <a:stretch/>
        </p:blipFill>
        <p:spPr bwMode="auto">
          <a:xfrm>
            <a:off x="611384" y="4246130"/>
            <a:ext cx="7718064" cy="28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184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/>
              <a:t>UM </a:t>
            </a:r>
            <a:r>
              <a:rPr lang="pt-BR" sz="2800" b="1" dirty="0"/>
              <a:t>SERVIÇO DE MENSAGEM </a:t>
            </a: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>COM </a:t>
            </a:r>
            <a:r>
              <a:rPr lang="pt-BR" sz="2800" b="1" dirty="0"/>
              <a:t>GROWL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4" y="1916832"/>
            <a:ext cx="8005747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2°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Passo:</a:t>
            </a:r>
          </a:p>
          <a:p>
            <a:pPr lvl="0"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Prover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MessageService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no método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forRoot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SharedModule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0" t="54266" r="16948" b="13477"/>
          <a:stretch/>
        </p:blipFill>
        <p:spPr bwMode="auto">
          <a:xfrm>
            <a:off x="1031199" y="3573016"/>
            <a:ext cx="6878436" cy="2581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46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/>
              <a:t>UM </a:t>
            </a:r>
            <a:r>
              <a:rPr lang="pt-BR" sz="2800" b="1" dirty="0"/>
              <a:t>SERVIÇO DE MENSAGEM </a:t>
            </a: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>COM </a:t>
            </a:r>
            <a:r>
              <a:rPr lang="pt-BR" sz="2800" b="1" dirty="0"/>
              <a:t>GROWL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3" y="2132856"/>
            <a:ext cx="8005747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3°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Passo:</a:t>
            </a:r>
          </a:p>
          <a:p>
            <a:pPr lvl="0"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Incluir no app.component.html o componente 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Growl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para que ele possa ser apresentado e 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controlado.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9" t="43555" r="16948" b="44663"/>
          <a:stretch/>
        </p:blipFill>
        <p:spPr bwMode="auto">
          <a:xfrm>
            <a:off x="467544" y="4093479"/>
            <a:ext cx="8005748" cy="110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71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772816"/>
            <a:ext cx="8424936" cy="432048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Ambos são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encapsuladores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e emissores de dados e quem os assinam podem manipular métodos internos de cada um. </a:t>
            </a: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233537"/>
              </p:ext>
            </p:extLst>
          </p:nvPr>
        </p:nvGraphicFramePr>
        <p:xfrm>
          <a:off x="539552" y="2996952"/>
          <a:ext cx="8208911" cy="3156688"/>
        </p:xfrm>
        <a:graphic>
          <a:graphicData uri="http://schemas.openxmlformats.org/drawingml/2006/table">
            <a:tbl>
              <a:tblPr firstRow="1" firstCol="1" bandRow="1"/>
              <a:tblGrid>
                <a:gridCol w="4072606"/>
                <a:gridCol w="4136305"/>
              </a:tblGrid>
              <a:tr h="395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600" b="1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Observables</a:t>
                      </a:r>
                      <a:endParaRPr lang="pt-BR" sz="26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600" b="1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Promises</a:t>
                      </a:r>
                      <a:endParaRPr lang="pt-BR" sz="26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186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Emite mais de um </a:t>
                      </a:r>
                      <a:r>
                        <a:rPr lang="pt-BR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valor.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Emite um único </a:t>
                      </a:r>
                      <a:r>
                        <a:rPr lang="pt-BR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valor.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432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Evento só é acionado quando há um assinante (</a:t>
                      </a:r>
                      <a:r>
                        <a:rPr lang="pt-BR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Lazy</a:t>
                      </a: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Evento é acionado independente se existe um assinante (</a:t>
                      </a:r>
                      <a:r>
                        <a:rPr lang="pt-BR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Eager</a:t>
                      </a:r>
                      <a:r>
                        <a:rPr lang="pt-BR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0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Cada </a:t>
                      </a:r>
                      <a:r>
                        <a:rPr lang="pt-BR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subscribe</a:t>
                      </a: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é independente de </a:t>
                      </a:r>
                      <a:r>
                        <a:rPr lang="pt-BR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outro.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Cada </a:t>
                      </a:r>
                      <a:r>
                        <a:rPr lang="pt-BR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then</a:t>
                      </a: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é compartilhado como </a:t>
                      </a:r>
                      <a:r>
                        <a:rPr lang="pt-BR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outro.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4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/>
              <a:t>UM </a:t>
            </a:r>
            <a:r>
              <a:rPr lang="pt-BR" sz="2800" b="1" dirty="0"/>
              <a:t>SERVIÇO DE MENSAGEM </a:t>
            </a: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>COM </a:t>
            </a:r>
            <a:r>
              <a:rPr lang="pt-BR" sz="2800" b="1" dirty="0"/>
              <a:t>GROWL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3" y="2132856"/>
            <a:ext cx="8005747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4°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Passo:</a:t>
            </a:r>
          </a:p>
          <a:p>
            <a:pPr lvl="0"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Chamar métodos de exibição de mensagem 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MessageService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passando parâmetros de definição de tipo de mensagem,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titel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etc.</a:t>
            </a:r>
          </a:p>
          <a:p>
            <a:pPr lvl="0"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9" t="64382" r="16948" b="29687"/>
          <a:stretch/>
        </p:blipFill>
        <p:spPr bwMode="auto">
          <a:xfrm>
            <a:off x="706823" y="4509120"/>
            <a:ext cx="7527186" cy="52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3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700" dirty="0" smtClean="0"/>
              <a:t>Exercício</a:t>
            </a:r>
            <a:endParaRPr lang="pt-BR" sz="27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373563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pt-BR" b="0" dirty="0"/>
              <a:t>	</a:t>
            </a:r>
            <a:endParaRPr lang="pt-BR" b="0" dirty="0" smtClean="0"/>
          </a:p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pt-BR" b="0" dirty="0" smtClean="0"/>
              <a:t>Criando </a:t>
            </a:r>
            <a:r>
              <a:rPr lang="pt-BR" b="0" dirty="0"/>
              <a:t>componentes compartilhados com </a:t>
            </a:r>
            <a:r>
              <a:rPr lang="pt-BR" b="0" dirty="0" err="1"/>
              <a:t>PrimeNG</a:t>
            </a:r>
            <a:r>
              <a:rPr lang="pt-BR" b="0" dirty="0"/>
              <a:t>.</a:t>
            </a:r>
          </a:p>
          <a:p>
            <a:pPr marL="342900" lvl="0" indent="-342900">
              <a:lnSpc>
                <a:spcPct val="120000"/>
              </a:lnSpc>
              <a:buFont typeface="Arial" pitchFamily="34" charset="0"/>
              <a:buChar char="•"/>
            </a:pPr>
            <a:endParaRPr lang="pt-BR" sz="26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76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700" dirty="0" smtClean="0"/>
              <a:t>Próximo módulo</a:t>
            </a:r>
            <a:endParaRPr lang="pt-BR" sz="27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16832"/>
            <a:ext cx="7620000" cy="4209331"/>
          </a:xfrm>
        </p:spPr>
        <p:txBody>
          <a:bodyPr>
            <a:normAutofit/>
          </a:bodyPr>
          <a:lstStyle/>
          <a:p>
            <a:pPr marL="457200" lvl="0" indent="-457200" algn="just">
              <a:buFont typeface="Arial" pitchFamily="34" charset="0"/>
              <a:buChar char="•"/>
            </a:pP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Entendendo como funciona 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HttpClient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Componentes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Guards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em um projeto Angular	</a:t>
            </a: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Autenticação com Padrão JWT</a:t>
            </a: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Nível de acesso com Roles</a:t>
            </a:r>
          </a:p>
        </p:txBody>
      </p:sp>
    </p:spTree>
    <p:extLst>
      <p:ext uri="{BB962C8B-B14F-4D97-AF65-F5344CB8AC3E}">
        <p14:creationId xmlns:p14="http://schemas.microsoft.com/office/powerpoint/2010/main" val="83279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6" cy="410445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Maneiras de definir um atributo: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080"/>
              </p:ext>
            </p:extLst>
          </p:nvPr>
        </p:nvGraphicFramePr>
        <p:xfrm>
          <a:off x="467544" y="3068960"/>
          <a:ext cx="8272844" cy="1857600"/>
        </p:xfrm>
        <a:graphic>
          <a:graphicData uri="http://schemas.openxmlformats.org/drawingml/2006/table">
            <a:tbl>
              <a:tblPr firstRow="1" firstCol="1" bandRow="1"/>
              <a:tblGrid>
                <a:gridCol w="2772000"/>
                <a:gridCol w="2750422"/>
                <a:gridCol w="2750422"/>
              </a:tblGrid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Múltiplos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Únicos</a:t>
                      </a:r>
                      <a:r>
                        <a:rPr lang="pt-BR" sz="2800" baseline="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4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6" cy="410445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Maneiras de definir um atributo: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966218"/>
              </p:ext>
            </p:extLst>
          </p:nvPr>
        </p:nvGraphicFramePr>
        <p:xfrm>
          <a:off x="467544" y="3068960"/>
          <a:ext cx="8272844" cy="1857600"/>
        </p:xfrm>
        <a:graphic>
          <a:graphicData uri="http://schemas.openxmlformats.org/drawingml/2006/table">
            <a:tbl>
              <a:tblPr firstRow="1" firstCol="1" bandRow="1"/>
              <a:tblGrid>
                <a:gridCol w="2772000"/>
                <a:gridCol w="2750422"/>
                <a:gridCol w="2750422"/>
              </a:tblGrid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Múltiplos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Únicos</a:t>
                      </a:r>
                      <a:r>
                        <a:rPr lang="pt-BR" sz="2800" baseline="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Objeto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78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6" cy="410445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Maneiras de definir um atributo: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692982"/>
              </p:ext>
            </p:extLst>
          </p:nvPr>
        </p:nvGraphicFramePr>
        <p:xfrm>
          <a:off x="467544" y="3068960"/>
          <a:ext cx="8272844" cy="1857600"/>
        </p:xfrm>
        <a:graphic>
          <a:graphicData uri="http://schemas.openxmlformats.org/drawingml/2006/table">
            <a:tbl>
              <a:tblPr firstRow="1" firstCol="1" bandRow="1"/>
              <a:tblGrid>
                <a:gridCol w="2772000"/>
                <a:gridCol w="2750422"/>
                <a:gridCol w="2750422"/>
              </a:tblGrid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Múltiplos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Array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Únicos</a:t>
                      </a:r>
                      <a:r>
                        <a:rPr lang="pt-BR" sz="2800" baseline="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Objeto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27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6" cy="410445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Maneiras de definir um atributo: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94826"/>
              </p:ext>
            </p:extLst>
          </p:nvPr>
        </p:nvGraphicFramePr>
        <p:xfrm>
          <a:off x="467544" y="3068960"/>
          <a:ext cx="8272844" cy="1857600"/>
        </p:xfrm>
        <a:graphic>
          <a:graphicData uri="http://schemas.openxmlformats.org/drawingml/2006/table">
            <a:tbl>
              <a:tblPr firstRow="1" firstCol="1" bandRow="1"/>
              <a:tblGrid>
                <a:gridCol w="2772000"/>
                <a:gridCol w="2750422"/>
                <a:gridCol w="2750422"/>
              </a:tblGrid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Múltiplos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Array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Únicos</a:t>
                      </a:r>
                      <a:r>
                        <a:rPr lang="pt-BR" sz="2800" baseline="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Objeto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Promise</a:t>
                      </a: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6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6" cy="410445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Maneiras de definir um atributo: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93800"/>
              </p:ext>
            </p:extLst>
          </p:nvPr>
        </p:nvGraphicFramePr>
        <p:xfrm>
          <a:off x="467544" y="3068960"/>
          <a:ext cx="8272844" cy="1857600"/>
        </p:xfrm>
        <a:graphic>
          <a:graphicData uri="http://schemas.openxmlformats.org/drawingml/2006/table">
            <a:tbl>
              <a:tblPr firstRow="1" firstCol="1" bandRow="1"/>
              <a:tblGrid>
                <a:gridCol w="2772000"/>
                <a:gridCol w="2750422"/>
                <a:gridCol w="2750422"/>
              </a:tblGrid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Múltiplos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Array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Observable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Únicos</a:t>
                      </a:r>
                      <a:r>
                        <a:rPr lang="pt-BR" sz="2800" baseline="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Objeto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Promise</a:t>
                      </a: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60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cial">
  <a:themeElements>
    <a:clrScheme name="Essenc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566</TotalTime>
  <Words>973</Words>
  <Application>Microsoft Office PowerPoint</Application>
  <PresentationFormat>Apresentação na tela (4:3)</PresentationFormat>
  <Paragraphs>154</Paragraphs>
  <Slides>42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3" baseType="lpstr">
      <vt:lpstr>Essencial</vt:lpstr>
      <vt:lpstr>Apresentação do PowerPoint</vt:lpstr>
      <vt:lpstr>Módulo 1</vt:lpstr>
      <vt:lpstr>Observables e Promises  Encapsuladores Asincronos de  dados </vt:lpstr>
      <vt:lpstr>RxJS - Observables e Promises</vt:lpstr>
      <vt:lpstr>RxJS - Observables e Promises</vt:lpstr>
      <vt:lpstr>RxJS - Observables e Promises</vt:lpstr>
      <vt:lpstr>RxJS - Observables e Promises</vt:lpstr>
      <vt:lpstr>RxJS - Observables e Promises</vt:lpstr>
      <vt:lpstr>RxJS - Observables e Promises</vt:lpstr>
      <vt:lpstr>Observação</vt:lpstr>
      <vt:lpstr>TRABALHANDO COM SHARED.MODULE</vt:lpstr>
      <vt:lpstr>método estático .forRoot()</vt:lpstr>
      <vt:lpstr>SharedModule</vt:lpstr>
      <vt:lpstr>AppModule</vt:lpstr>
      <vt:lpstr>REALIZANDO UM CRUD</vt:lpstr>
      <vt:lpstr>EXPLORANDO O PRIMENG   </vt:lpstr>
      <vt:lpstr>O que é PRIMENG?</vt:lpstr>
      <vt:lpstr>IMPORTANDO O PRIMENG  EM NOSSO PROJETO</vt:lpstr>
      <vt:lpstr>IMPORTANDO O PRIMENG  EM NOSSO PROJETO</vt:lpstr>
      <vt:lpstr>IMPORTANDO O PRIMENG  EM NOSSO PROJETO</vt:lpstr>
      <vt:lpstr>IMPORTANDO O PRIMENG  EM NOSSO PROJETO</vt:lpstr>
      <vt:lpstr>Apresentação do PowerPoint</vt:lpstr>
      <vt:lpstr>IMPORTANDO O PRIMENG  EM NOSSO PROJETO</vt:lpstr>
      <vt:lpstr>CRIANDO UM MENU, TELA DE LOGIN  E CONTROLE DE EXIBIÇÃO DE MENU</vt:lpstr>
      <vt:lpstr>CRIANDO UM MENU, TELA DE LOGIN  E CONTROLE DE EXIBIÇÃO DE MENU</vt:lpstr>
      <vt:lpstr>CRIANDO UM MENU, TELA DE LOGIN  E CONTROLE DE EXIBIÇÃO DE MENU</vt:lpstr>
      <vt:lpstr>Configurando Style com Bootstrap e JQuery</vt:lpstr>
      <vt:lpstr>Configurando Style com Bootstrap e JQuery</vt:lpstr>
      <vt:lpstr>Implementando o sistema de Login</vt:lpstr>
      <vt:lpstr>Apresentação do PowerPoint</vt:lpstr>
      <vt:lpstr>Implementando o sistema de Login</vt:lpstr>
      <vt:lpstr>Implementando o sistema de Login</vt:lpstr>
      <vt:lpstr>Apresentação do PowerPoint</vt:lpstr>
      <vt:lpstr>Apresentação do PowerPoint</vt:lpstr>
      <vt:lpstr>Implementando o sistema de Login</vt:lpstr>
      <vt:lpstr>UM SERVIÇO DE MENSAGEM  COM GROWL</vt:lpstr>
      <vt:lpstr>UM SERVIÇO DE MENSAGEM  COM GROWL</vt:lpstr>
      <vt:lpstr>UM SERVIÇO DE MENSAGEM  COM GROWL</vt:lpstr>
      <vt:lpstr>UM SERVIÇO DE MENSAGEM  COM GROWL</vt:lpstr>
      <vt:lpstr>UM SERVIÇO DE MENSAGEM  COM GROWL</vt:lpstr>
      <vt:lpstr>Exercício</vt:lpstr>
      <vt:lpstr>Próximo módulo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</dc:creator>
  <cp:lastModifiedBy>User</cp:lastModifiedBy>
  <cp:revision>42</cp:revision>
  <dcterms:created xsi:type="dcterms:W3CDTF">2019-04-02T22:58:49Z</dcterms:created>
  <dcterms:modified xsi:type="dcterms:W3CDTF">2019-04-10T03:34:02Z</dcterms:modified>
</cp:coreProperties>
</file>