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71"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02/04/2019</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02/04/2019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02/04/2019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02/04/2019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05D07FE6-D4F0-43B8-8724-69D32D78BC5B}" type="datetimeFigureOut">
              <a:rPr lang="pt-BR" smtClean="0"/>
              <a:t>02/04/2019</a:t>
            </a:fld>
            <a:endParaRPr lang="pt-BR"/>
          </a:p>
        </p:txBody>
      </p:sp>
      <p:sp>
        <p:nvSpPr>
          <p:cNvPr id="8" name="Slide Number Placeholder 7"/>
          <p:cNvSpPr>
            <a:spLocks noGrp="1"/>
          </p:cNvSpPr>
          <p:nvPr>
            <p:ph type="sldNum" sz="quarter" idx="11"/>
          </p:nvPr>
        </p:nvSpPr>
        <p:spPr/>
        <p:txBody>
          <a:bodyPr/>
          <a:lstStyle/>
          <a:p>
            <a:fld id="{1A19CBB0-27CA-4F73-9BE3-94788481BAD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D07FE6-D4F0-43B8-8724-69D32D78BC5B}" type="datetimeFigureOut">
              <a:rPr lang="pt-BR" smtClean="0"/>
              <a:t>02/04/2019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5D07FE6-D4F0-43B8-8724-69D32D78BC5B}" type="datetimeFigureOut">
              <a:rPr lang="pt-BR" smtClean="0"/>
              <a:t>02/04/2019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05D07FE6-D4F0-43B8-8724-69D32D78BC5B}" type="datetimeFigureOut">
              <a:rPr lang="pt-BR" smtClean="0"/>
              <a:t>02/04/2019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07FE6-D4F0-43B8-8724-69D32D78BC5B}" type="datetimeFigureOut">
              <a:rPr lang="pt-BR" smtClean="0"/>
              <a:t>02/04/2019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02/04/2019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02/04/2019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5D07FE6-D4F0-43B8-8724-69D32D78BC5B}" type="datetimeFigureOut">
              <a:rPr lang="pt-BR" smtClean="0"/>
              <a:t>02/04/2019</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A19CBB0-27CA-4F73-9BE3-94788481BAD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C:\Users\User\Desktop\Workshop\angular-project\Apresentação\Imagens\angular2.png"/>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9145957" cy="6021288"/>
          </a:xfrm>
          <a:prstGeom prst="rect">
            <a:avLst/>
          </a:prstGeom>
          <a:noFill/>
          <a:ln>
            <a:noFill/>
          </a:ln>
        </p:spPr>
      </p:pic>
      <p:sp>
        <p:nvSpPr>
          <p:cNvPr id="3" name="Retângulo 2"/>
          <p:cNvSpPr/>
          <p:nvPr/>
        </p:nvSpPr>
        <p:spPr>
          <a:xfrm>
            <a:off x="3088228" y="3244334"/>
            <a:ext cx="4076060" cy="369332"/>
          </a:xfrm>
          <a:prstGeom prst="rect">
            <a:avLst/>
          </a:prstGeom>
        </p:spPr>
        <p:txBody>
          <a:bodyPr wrap="square">
            <a:spAutoFit/>
          </a:bodyPr>
          <a:lstStyle/>
          <a:p>
            <a:r>
              <a:rPr lang="pt-BR" b="1" dirty="0"/>
              <a:t>WORKSHOP ANGULAR 7</a:t>
            </a:r>
            <a:endParaRPr lang="pt-BR" dirty="0"/>
          </a:p>
        </p:txBody>
      </p:sp>
    </p:spTree>
    <p:extLst>
      <p:ext uri="{BB962C8B-B14F-4D97-AF65-F5344CB8AC3E}">
        <p14:creationId xmlns:p14="http://schemas.microsoft.com/office/powerpoint/2010/main" val="2426646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v4</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pPr marL="457200" lvl="0" indent="-457200" algn="just">
              <a:buFont typeface="Arial" pitchFamily="34" charset="0"/>
              <a:buChar char="•"/>
            </a:pPr>
            <a:r>
              <a:rPr lang="pt-BR" sz="2600" b="0" dirty="0">
                <a:latin typeface="Times New Roman" pitchFamily="18" charset="0"/>
                <a:cs typeface="Times New Roman" pitchFamily="18" charset="0"/>
              </a:rPr>
              <a:t>Novo website disponibilizando uma documentação rica do </a:t>
            </a:r>
            <a:r>
              <a:rPr lang="pt-BR" sz="2600" b="0" dirty="0" smtClean="0">
                <a:latin typeface="Times New Roman" pitchFamily="18" charset="0"/>
                <a:cs typeface="Times New Roman" pitchFamily="18" charset="0"/>
              </a:rPr>
              <a:t>framework;</a:t>
            </a:r>
            <a:endParaRPr lang="pt-BR" sz="2600" b="0" dirty="0">
              <a:latin typeface="Times New Roman" pitchFamily="18" charset="0"/>
              <a:cs typeface="Times New Roman" pitchFamily="18" charset="0"/>
            </a:endParaRPr>
          </a:p>
          <a:p>
            <a:pPr marL="457200" lvl="0" indent="-457200" algn="just">
              <a:buFont typeface="Arial" pitchFamily="34" charset="0"/>
              <a:buChar char="•"/>
            </a:pPr>
            <a:r>
              <a:rPr lang="pt-BR" sz="2600" b="0" dirty="0">
                <a:latin typeface="Times New Roman" pitchFamily="18" charset="0"/>
                <a:cs typeface="Times New Roman" pitchFamily="18" charset="0"/>
              </a:rPr>
              <a:t>Inclusão do </a:t>
            </a:r>
            <a:r>
              <a:rPr lang="pt-BR" sz="2600" b="0" dirty="0" err="1" smtClean="0">
                <a:latin typeface="Times New Roman" pitchFamily="18" charset="0"/>
                <a:cs typeface="Times New Roman" pitchFamily="18" charset="0"/>
              </a:rPr>
              <a:t>HttpClient</a:t>
            </a:r>
            <a:r>
              <a:rPr lang="pt-BR" sz="2600" b="0" dirty="0" smtClean="0">
                <a:latin typeface="Times New Roman" pitchFamily="18" charset="0"/>
                <a:cs typeface="Times New Roman" pitchFamily="18" charset="0"/>
              </a:rPr>
              <a:t>.</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1266" name="Picture 2" descr="Resultado de imagem para versoes angular 2"/>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8511" b="71064" l="10556" r="32111"/>
                    </a14:imgEffect>
                  </a14:imgLayer>
                </a14:imgProps>
              </a:ext>
              <a:ext uri="{28A0092B-C50C-407E-A947-70E740481C1C}">
                <a14:useLocalDpi xmlns:a14="http://schemas.microsoft.com/office/drawing/2010/main" val="0"/>
              </a:ext>
            </a:extLst>
          </a:blip>
          <a:srcRect l="9555" t="27367" r="66246" b="27210"/>
          <a:stretch/>
        </p:blipFill>
        <p:spPr bwMode="auto">
          <a:xfrm>
            <a:off x="7164287" y="188640"/>
            <a:ext cx="1505383" cy="1475672"/>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p:cNvPicPr>
            <a:picLocks noChangeAspect="1" noChangeArrowheads="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b="5177"/>
          <a:stretch/>
        </p:blipFill>
        <p:spPr bwMode="auto">
          <a:xfrm>
            <a:off x="2339752" y="3284984"/>
            <a:ext cx="648072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383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v5</a:t>
            </a:r>
            <a:endParaRPr lang="pt-BR" sz="2700" dirty="0"/>
          </a:p>
        </p:txBody>
      </p:sp>
      <p:sp>
        <p:nvSpPr>
          <p:cNvPr id="3" name="Espaço Reservado para Conteúdo 2"/>
          <p:cNvSpPr>
            <a:spLocks noGrp="1"/>
          </p:cNvSpPr>
          <p:nvPr>
            <p:ph idx="1"/>
          </p:nvPr>
        </p:nvSpPr>
        <p:spPr>
          <a:xfrm>
            <a:off x="539552" y="1916832"/>
            <a:ext cx="7894973" cy="3816424"/>
          </a:xfrm>
        </p:spPr>
        <p:txBody>
          <a:bodyPr>
            <a:noAutofit/>
          </a:bodyPr>
          <a:lstStyle/>
          <a:p>
            <a:pPr marL="457200" indent="-457200" algn="just">
              <a:buFont typeface="Arial" pitchFamily="34" charset="0"/>
              <a:buChar char="•"/>
            </a:pP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menor e mais </a:t>
            </a:r>
            <a:r>
              <a:rPr lang="pt-BR" sz="2600" b="0" dirty="0" smtClean="0">
                <a:latin typeface="Times New Roman" pitchFamily="18" charset="0"/>
                <a:cs typeface="Times New Roman" pitchFamily="18" charset="0"/>
              </a:rPr>
              <a:t>rápido;</a:t>
            </a:r>
            <a:endParaRPr lang="pt-BR" sz="2600" b="0" dirty="0">
              <a:latin typeface="Times New Roman" pitchFamily="18" charset="0"/>
              <a:cs typeface="Times New Roman" pitchFamily="18" charset="0"/>
            </a:endParaRPr>
          </a:p>
          <a:p>
            <a:pPr marL="457200" indent="-457200" algn="just">
              <a:buFont typeface="Arial" pitchFamily="34" charset="0"/>
              <a:buChar char="•"/>
            </a:pPr>
            <a:r>
              <a:rPr lang="pt-BR" sz="2600" b="0" dirty="0">
                <a:latin typeface="Times New Roman" pitchFamily="18" charset="0"/>
                <a:cs typeface="Times New Roman" pitchFamily="18" charset="0"/>
              </a:rPr>
              <a:t>Suporte oficial para </a:t>
            </a:r>
            <a:r>
              <a:rPr lang="pt-BR" sz="2600" b="0" dirty="0" smtClean="0">
                <a:latin typeface="Times New Roman" pitchFamily="18" charset="0"/>
                <a:cs typeface="Times New Roman" pitchFamily="18" charset="0"/>
              </a:rPr>
              <a:t>PWA.</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155281"/>
            <a:ext cx="1191359" cy="123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4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v6</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marL="457200" lvl="2" indent="-457200" algn="just">
              <a:spcAft>
                <a:spcPts val="600"/>
              </a:spcAft>
              <a:buClrTx/>
            </a:pPr>
            <a:r>
              <a:rPr lang="pt-BR" sz="2600" dirty="0">
                <a:latin typeface="Times New Roman" pitchFamily="18" charset="0"/>
                <a:cs typeface="Times New Roman" pitchFamily="18" charset="0"/>
              </a:rPr>
              <a:t>Angular </a:t>
            </a:r>
            <a:r>
              <a:rPr lang="pt-BR" sz="2600" dirty="0" err="1" smtClean="0">
                <a:latin typeface="Times New Roman" pitchFamily="18" charset="0"/>
                <a:cs typeface="Times New Roman" pitchFamily="18" charset="0"/>
              </a:rPr>
              <a:t>Elements</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Juntamente com o CLI, novos comando como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e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smtClean="0">
                <a:latin typeface="Times New Roman" pitchFamily="18" charset="0"/>
                <a:cs typeface="Times New Roman" pitchFamily="18" charset="0"/>
              </a:rPr>
              <a:t>add</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Update.angular.io – guia de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de versões (Versões de para, </a:t>
            </a:r>
            <a:r>
              <a:rPr lang="pt-BR" sz="2600" dirty="0" err="1">
                <a:latin typeface="Times New Roman" pitchFamily="18" charset="0"/>
                <a:cs typeface="Times New Roman" pitchFamily="18" charset="0"/>
              </a:rPr>
              <a:t>complexibilidade</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npm</a:t>
            </a:r>
            <a:r>
              <a:rPr lang="pt-BR" sz="2600" dirty="0">
                <a:latin typeface="Times New Roman" pitchFamily="18" charset="0"/>
                <a:cs typeface="Times New Roman" pitchFamily="18" charset="0"/>
              </a:rPr>
              <a:t> ou </a:t>
            </a:r>
            <a:r>
              <a:rPr lang="pt-BR" sz="2600" dirty="0" err="1">
                <a:latin typeface="Times New Roman" pitchFamily="18" charset="0"/>
                <a:cs typeface="Times New Roman" pitchFamily="18" charset="0"/>
              </a:rPr>
              <a:t>yarn</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155281"/>
            <a:ext cx="1191359" cy="123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1003" y="155281"/>
            <a:ext cx="122413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709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Uma grande utilidade de uma aplicação SPA é o download completo da aplicação no primeiro acesso para reduzir as taxas de downloads por navegação. Isso pode ser um problema quando lembramos que grande parte do tráfego na internet vem de dispositivos móveis que, em geral, costumam acessar a internet em baixa velocidade de conexão.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942" y="187811"/>
            <a:ext cx="1064257" cy="113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155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395536" y="1916832"/>
            <a:ext cx="8352928" cy="4320480"/>
          </a:xfrm>
        </p:spPr>
        <p:txBody>
          <a:bodyPr>
            <a:noAutofit/>
          </a:bodyPr>
          <a:lstStyle/>
          <a:p>
            <a:pPr algn="just"/>
            <a:r>
              <a:rPr lang="pt-BR" sz="2600" b="0" dirty="0">
                <a:latin typeface="Times New Roman" pitchFamily="18" charset="0"/>
                <a:cs typeface="Times New Roman" pitchFamily="18" charset="0"/>
              </a:rPr>
              <a:t>P</a:t>
            </a:r>
            <a:r>
              <a:rPr lang="pt-BR" sz="2600" b="0" dirty="0">
                <a:latin typeface="Times New Roman" pitchFamily="18" charset="0"/>
                <a:cs typeface="Times New Roman" pitchFamily="18" charset="0"/>
              </a:rPr>
              <a:t>ara </a:t>
            </a:r>
            <a:r>
              <a:rPr lang="pt-BR" sz="2600" b="0" dirty="0">
                <a:latin typeface="Times New Roman" pitchFamily="18" charset="0"/>
                <a:cs typeface="Times New Roman" pitchFamily="18" charset="0"/>
              </a:rPr>
              <a:t>mantermos o tamanho da nossa aplicação sobre controle, o Angular 7 conta com a função de </a:t>
            </a: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Budgets. Isto é, quando construímos nossa aplicação, recebemos alertas quando o seu tamanho excede um limite pré-determinado. Este recurso já existia no Angular e agora se tornou padrão. Na construção de uma aplicação que ultrapasse 2 MB receberemos um alerta e em aplicações que ultrapassem 5 MB seremos impedidos de prosseguir com a construção. É claro que esses valores são personalizáveis, e podemos modificá-los no arquivo </a:t>
            </a:r>
            <a:r>
              <a:rPr lang="pt-BR" sz="2600" b="0" dirty="0" err="1">
                <a:latin typeface="Times New Roman" pitchFamily="18" charset="0"/>
                <a:cs typeface="Times New Roman" pitchFamily="18" charset="0"/>
              </a:rPr>
              <a:t>angular.json</a:t>
            </a:r>
            <a:r>
              <a:rPr lang="pt-BR" sz="2600" b="0" dirty="0">
                <a:latin typeface="Times New Roman" pitchFamily="18" charset="0"/>
                <a:cs typeface="Times New Roman" pitchFamily="18" charset="0"/>
              </a:rPr>
              <a:t> do </a:t>
            </a:r>
            <a:r>
              <a:rPr lang="pt-BR" sz="2600" b="0" dirty="0" smtClean="0">
                <a:latin typeface="Times New Roman" pitchFamily="18" charset="0"/>
                <a:cs typeface="Times New Roman" pitchFamily="18" charset="0"/>
              </a:rPr>
              <a:t>projeto.</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942" y="187811"/>
            <a:ext cx="1064257" cy="113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395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4067944" y="2132856"/>
            <a:ext cx="4608512" cy="3816424"/>
          </a:xfrm>
        </p:spPr>
        <p:txBody>
          <a:bodyPr>
            <a:noAutofit/>
          </a:bodyPr>
          <a:lstStyle/>
          <a:p>
            <a:pPr marL="457200" lvl="0" indent="-457200" algn="just">
              <a:buFontTx/>
              <a:buChar char="-"/>
            </a:pPr>
            <a:r>
              <a:rPr lang="pt-BR" sz="2600" dirty="0" err="1" smtClean="0">
                <a:latin typeface="Times New Roman" pitchFamily="18" charset="0"/>
                <a:cs typeface="Times New Roman" pitchFamily="18" charset="0"/>
              </a:rPr>
              <a:t>maximumWarning</a:t>
            </a:r>
            <a:r>
              <a:rPr lang="pt-BR" sz="2600" dirty="0" smtClean="0">
                <a:latin typeface="Times New Roman" pitchFamily="18" charset="0"/>
                <a:cs typeface="Times New Roman" pitchFamily="18" charset="0"/>
              </a:rPr>
              <a:t>: </a:t>
            </a: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disparará um </a:t>
            </a:r>
            <a:r>
              <a:rPr lang="pt-BR" sz="2600" b="0" dirty="0" smtClean="0">
                <a:latin typeface="Times New Roman" pitchFamily="18" charset="0"/>
                <a:cs typeface="Times New Roman" pitchFamily="18" charset="0"/>
              </a:rPr>
              <a:t>alerta.</a:t>
            </a:r>
          </a:p>
          <a:p>
            <a:pPr lvl="0" algn="just"/>
            <a:endParaRPr lang="pt-BR" sz="200" b="0" dirty="0" smtClean="0">
              <a:latin typeface="Times New Roman" pitchFamily="18" charset="0"/>
              <a:cs typeface="Times New Roman" pitchFamily="18" charset="0"/>
            </a:endParaRP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maximumError</a:t>
            </a:r>
            <a:r>
              <a:rPr lang="pt-BR" sz="2600" dirty="0">
                <a:latin typeface="Times New Roman" pitchFamily="18" charset="0"/>
                <a:cs typeface="Times New Roman" pitchFamily="18" charset="0"/>
              </a:rPr>
              <a:t>: </a:t>
            </a:r>
            <a:endParaRPr lang="pt-BR" sz="2600" dirty="0" smtClean="0">
              <a:latin typeface="Times New Roman" pitchFamily="18" charset="0"/>
              <a:cs typeface="Times New Roman" pitchFamily="18" charset="0"/>
            </a:endParaRP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causará um erro e interromperá a construção.</a:t>
            </a:r>
            <a:endParaRPr lang="pt-BR" sz="2600" b="0" dirty="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942" y="187811"/>
            <a:ext cx="1064257" cy="113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m 5"/>
          <p:cNvPicPr/>
          <p:nvPr/>
        </p:nvPicPr>
        <p:blipFill rotWithShape="1">
          <a:blip r:embed="rId3">
            <a:extLst>
              <a:ext uri="{28A0092B-C50C-407E-A947-70E740481C1C}">
                <a14:useLocalDpi xmlns:a14="http://schemas.microsoft.com/office/drawing/2010/main" val="0"/>
              </a:ext>
            </a:extLst>
          </a:blip>
          <a:srcRect l="18167" t="40141" r="60950" b="37877"/>
          <a:stretch/>
        </p:blipFill>
        <p:spPr bwMode="auto">
          <a:xfrm>
            <a:off x="225528" y="2558696"/>
            <a:ext cx="3698399" cy="23762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2359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DEPENDÊNCIAS</a:t>
            </a:r>
            <a:endParaRPr lang="pt-BR" sz="2700" dirty="0"/>
          </a:p>
        </p:txBody>
      </p:sp>
      <p:sp>
        <p:nvSpPr>
          <p:cNvPr id="3" name="Espaço Reservado para Conteúdo 2"/>
          <p:cNvSpPr>
            <a:spLocks noGrp="1"/>
          </p:cNvSpPr>
          <p:nvPr>
            <p:ph idx="1"/>
          </p:nvPr>
        </p:nvSpPr>
        <p:spPr>
          <a:xfrm>
            <a:off x="395536" y="1772816"/>
            <a:ext cx="8352928" cy="4608512"/>
          </a:xfrm>
        </p:spPr>
        <p:txBody>
          <a:bodyPr>
            <a:noAutofit/>
          </a:bodyPr>
          <a:lstStyle/>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TypeScript</a:t>
            </a:r>
            <a:r>
              <a:rPr lang="pt-BR" sz="2600" dirty="0">
                <a:latin typeface="Times New Roman" pitchFamily="18" charset="0"/>
                <a:cs typeface="Times New Roman" pitchFamily="18" charset="0"/>
              </a:rPr>
              <a:t>: </a:t>
            </a:r>
            <a:r>
              <a:rPr lang="pt-BR" sz="2600" b="0" dirty="0">
                <a:latin typeface="Times New Roman" pitchFamily="18" charset="0"/>
                <a:cs typeface="Times New Roman" pitchFamily="18" charset="0"/>
              </a:rPr>
              <a:t>A versão 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o </a:t>
            </a:r>
            <a:r>
              <a:rPr lang="pt-BR" sz="2600" b="0" dirty="0" err="1">
                <a:latin typeface="Times New Roman" pitchFamily="18" charset="0"/>
                <a:cs typeface="Times New Roman" pitchFamily="18" charset="0"/>
              </a:rPr>
              <a:t>Superset</a:t>
            </a:r>
            <a:r>
              <a:rPr lang="pt-BR" sz="2600" b="0" dirty="0">
                <a:latin typeface="Times New Roman" pitchFamily="18" charset="0"/>
                <a:cs typeface="Times New Roman" pitchFamily="18" charset="0"/>
              </a:rPr>
              <a:t> do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utilizado pelo Angular foi atualizada para a versão 3.1, que conta apenas com algumas pequenas mudanças em relação a declaração de propriedades em funções.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RxJS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biblioteca que provem ao Angular, dentre outras coisas, </a:t>
            </a:r>
            <a:r>
              <a:rPr lang="pt-BR" sz="2600" b="0" dirty="0" err="1">
                <a:latin typeface="Times New Roman" pitchFamily="18" charset="0"/>
                <a:cs typeface="Times New Roman" pitchFamily="18" charset="0"/>
              </a:rPr>
              <a:t>Observables</a:t>
            </a:r>
            <a:r>
              <a:rPr lang="pt-BR" sz="2600" b="0" dirty="0">
                <a:latin typeface="Times New Roman" pitchFamily="18" charset="0"/>
                <a:cs typeface="Times New Roman" pitchFamily="18" charset="0"/>
              </a:rPr>
              <a:t>, foi atualizada para a versão 6.3. Essa nova versão implementou apenas correções.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NodeJS</a:t>
            </a:r>
            <a:r>
              <a:rPr lang="pt-BR" sz="2600" b="0" dirty="0">
                <a:latin typeface="Times New Roman" pitchFamily="18" charset="0"/>
                <a:cs typeface="Times New Roman" pitchFamily="18" charset="0"/>
              </a:rPr>
              <a:t>: Agora é possível utilizar o Angular e o Angular CLI na versão 10 do Node.js, embora ainda seja totalmente compatível com a versão 8.</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942" y="187811"/>
            <a:ext cx="1064257" cy="113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965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err="1" smtClean="0"/>
              <a:t>AngulaRCLI</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753" y="281922"/>
            <a:ext cx="1216719" cy="1316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Conteúdo 3"/>
          <p:cNvSpPr>
            <a:spLocks noGrp="1"/>
          </p:cNvSpPr>
          <p:nvPr>
            <p:ph idx="1"/>
          </p:nvPr>
        </p:nvSpPr>
        <p:spPr>
          <a:xfrm>
            <a:off x="539552" y="2204864"/>
            <a:ext cx="7787208" cy="2880320"/>
          </a:xfrm>
        </p:spPr>
        <p:txBody>
          <a:bodyPr/>
          <a:lstStyle/>
          <a:p>
            <a:pPr algn="just"/>
            <a:r>
              <a:rPr lang="pt-BR" sz="2600" b="0" dirty="0">
                <a:latin typeface="Times New Roman" pitchFamily="18" charset="0"/>
                <a:cs typeface="Times New Roman" pitchFamily="18" charset="0"/>
              </a:rPr>
              <a:t>A ferramenta de linha de comando também mudou. Agora, sempre que criamos um novo projeto, o CLI pergunta se desejamos adicionar o módulo de rotas e se desejamos utilizar algum processador CSS, como SASS ou LESS. Veja a seguir o processo de criação de uma aplicação.</a:t>
            </a:r>
          </a:p>
          <a:p>
            <a:endParaRPr lang="pt-BR" dirty="0"/>
          </a:p>
        </p:txBody>
      </p:sp>
    </p:spTree>
    <p:extLst>
      <p:ext uri="{BB962C8B-B14F-4D97-AF65-F5344CB8AC3E}">
        <p14:creationId xmlns:p14="http://schemas.microsoft.com/office/powerpoint/2010/main" val="790083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 RESUMINDO A EVOLUÇÃO</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r>
              <a:rPr lang="pt-BR" sz="2600" b="0" dirty="0">
                <a:latin typeface="Times New Roman" pitchFamily="18" charset="0"/>
                <a:cs typeface="Times New Roman" pitchFamily="18" charset="0"/>
              </a:rPr>
              <a:t>Após a entrada do angular 2 no mercado e a sua boa reputação, a </a:t>
            </a:r>
            <a:r>
              <a:rPr lang="pt-BR" sz="2600" b="0" dirty="0" err="1">
                <a:latin typeface="Times New Roman" pitchFamily="18" charset="0"/>
                <a:cs typeface="Times New Roman" pitchFamily="18" charset="0"/>
              </a:rPr>
              <a:t>google</a:t>
            </a:r>
            <a:r>
              <a:rPr lang="pt-BR" sz="2600" b="0" dirty="0">
                <a:latin typeface="Times New Roman" pitchFamily="18" charset="0"/>
                <a:cs typeface="Times New Roman" pitchFamily="18" charset="0"/>
              </a:rPr>
              <a:t> não perdeu tempo e foi lançando atualizações do framework corrigindo bugs com a versão 4 principalmente.</a:t>
            </a:r>
          </a:p>
          <a:p>
            <a:pPr algn="just"/>
            <a:r>
              <a:rPr lang="pt-BR" sz="2600" b="0" dirty="0">
                <a:latin typeface="Times New Roman" pitchFamily="18" charset="0"/>
                <a:cs typeface="Times New Roman" pitchFamily="18" charset="0"/>
              </a:rPr>
              <a:t>Desde o Angular 2 era utilizado uma biblioteca HTTP para que seja possível a aplicação realizar requisições externas via protocolo </a:t>
            </a:r>
            <a:r>
              <a:rPr lang="pt-BR" sz="2600" b="0" dirty="0" err="1">
                <a:latin typeface="Times New Roman" pitchFamily="18" charset="0"/>
                <a:cs typeface="Times New Roman" pitchFamily="18" charset="0"/>
              </a:rPr>
              <a:t>http</a:t>
            </a:r>
            <a:r>
              <a:rPr lang="pt-BR" sz="2600" b="0" dirty="0">
                <a:latin typeface="Times New Roman" pitchFamily="18" charset="0"/>
                <a:cs typeface="Times New Roman" pitchFamily="18" charset="0"/>
              </a:rPr>
              <a:t>. Porém nas novas versões, foi incluído o </a:t>
            </a:r>
            <a:r>
              <a:rPr lang="pt-BR" sz="2600" b="0" dirty="0" err="1">
                <a:latin typeface="Times New Roman" pitchFamily="18" charset="0"/>
                <a:cs typeface="Times New Roman" pitchFamily="18" charset="0"/>
              </a:rPr>
              <a:t>HttpClient</a:t>
            </a:r>
            <a:r>
              <a:rPr lang="pt-BR" sz="2600" b="0" dirty="0">
                <a:latin typeface="Times New Roman" pitchFamily="18" charset="0"/>
                <a:cs typeface="Times New Roman" pitchFamily="18" charset="0"/>
              </a:rPr>
              <a:t> que herda da biblioteca </a:t>
            </a:r>
            <a:r>
              <a:rPr lang="pt-BR" sz="2600" b="0" dirty="0" err="1">
                <a:latin typeface="Times New Roman" pitchFamily="18" charset="0"/>
                <a:cs typeface="Times New Roman" pitchFamily="18" charset="0"/>
              </a:rPr>
              <a:t>Http</a:t>
            </a:r>
            <a:r>
              <a:rPr lang="pt-BR" sz="2600" b="0" dirty="0">
                <a:latin typeface="Times New Roman" pitchFamily="18" charset="0"/>
                <a:cs typeface="Times New Roman" pitchFamily="18" charset="0"/>
              </a:rPr>
              <a:t> mas possui alguns atributos a mais que facilitam o desenvolvimento de um </a:t>
            </a:r>
            <a:r>
              <a:rPr lang="pt-BR" sz="2600" b="0" dirty="0" smtClean="0">
                <a:latin typeface="Times New Roman" pitchFamily="18" charset="0"/>
                <a:cs typeface="Times New Roman" pitchFamily="18" charset="0"/>
              </a:rPr>
              <a:t>cliente.</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pic>
        <p:nvPicPr>
          <p:cNvPr id="1026"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943" t="10029" r="10873" b="8844"/>
          <a:stretch/>
        </p:blipFill>
        <p:spPr bwMode="auto">
          <a:xfrm>
            <a:off x="7164288" y="188640"/>
            <a:ext cx="1342245" cy="141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35885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776864" cy="3384376"/>
          </a:xfrm>
        </p:spPr>
        <p:txBody>
          <a:bodyPr>
            <a:normAutofit fontScale="92500" lnSpcReduction="10000"/>
          </a:bodyPr>
          <a:lstStyle/>
          <a:p>
            <a:pPr algn="just">
              <a:lnSpc>
                <a:spcPct val="150000"/>
              </a:lnSpc>
            </a:pPr>
            <a:r>
              <a:rPr lang="pt-BR" sz="1900" b="0" dirty="0" smtClean="0"/>
              <a:t>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plataforma de aplicações web de código-fonte aberto e front-</a:t>
            </a:r>
            <a:r>
              <a:rPr lang="pt-BR" sz="2600" b="0" dirty="0" err="1">
                <a:latin typeface="Times New Roman" pitchFamily="18" charset="0"/>
                <a:cs typeface="Times New Roman" pitchFamily="18" charset="0"/>
              </a:rPr>
              <a:t>end</a:t>
            </a:r>
            <a:r>
              <a:rPr lang="pt-BR" sz="2600" b="0" dirty="0">
                <a:latin typeface="Times New Roman" pitchFamily="18" charset="0"/>
                <a:cs typeface="Times New Roman" pitchFamily="18" charset="0"/>
              </a:rPr>
              <a:t> baseado em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liderado pela Equipe Angular do Google e por uma comunidade de indivíduos e corporações.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reescrita completa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feito pela mesma equipe que o construiu</a:t>
            </a:r>
            <a:r>
              <a:rPr lang="pt-BR" sz="2600" b="0" dirty="0" smtClean="0">
                <a:latin typeface="Times New Roman" pitchFamily="18" charset="0"/>
                <a:cs typeface="Times New Roman" pitchFamily="18" charset="0"/>
              </a:rPr>
              <a:t>.</a:t>
            </a:r>
          </a:p>
          <a:p>
            <a:pPr algn="just">
              <a:lnSpc>
                <a:spcPct val="110000"/>
              </a:lnSpc>
            </a:pPr>
            <a:endParaRPr lang="pt-BR" sz="2600" u="sng" dirty="0" smtClean="0">
              <a:latin typeface="Times New Roman" pitchFamily="18" charset="0"/>
              <a:cs typeface="Times New Roman" pitchFamily="18" charset="0"/>
            </a:endParaRPr>
          </a:p>
          <a:p>
            <a:endParaRPr lang="pt-BR" dirty="0"/>
          </a:p>
          <a:p>
            <a:endParaRPr lang="pt-BR"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943" t="10029" r="10873" b="8844"/>
          <a:stretch/>
        </p:blipFill>
        <p:spPr bwMode="auto">
          <a:xfrm>
            <a:off x="7164288" y="188640"/>
            <a:ext cx="1342245" cy="141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647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992888" cy="4104456"/>
          </a:xfrm>
        </p:spPr>
        <p:txBody>
          <a:bodyPr>
            <a:noAutofit/>
          </a:bodyPr>
          <a:lstStyle/>
          <a:p>
            <a:r>
              <a:rPr lang="pt-BR" sz="2600" u="sng" dirty="0" smtClean="0">
                <a:latin typeface="Times New Roman" pitchFamily="18" charset="0"/>
                <a:cs typeface="Times New Roman" pitchFamily="18" charset="0"/>
              </a:rPr>
              <a:t>Informações:</a:t>
            </a:r>
          </a:p>
          <a:p>
            <a:pPr lvl="0"/>
            <a:r>
              <a:rPr lang="pt-BR" sz="2600" b="0" dirty="0" smtClean="0">
                <a:latin typeface="Times New Roman" pitchFamily="18" charset="0"/>
                <a:cs typeface="Times New Roman" pitchFamily="18" charset="0"/>
              </a:rPr>
              <a:t> - Gravado </a:t>
            </a:r>
            <a:r>
              <a:rPr lang="pt-BR" sz="2600" b="0" dirty="0">
                <a:latin typeface="Times New Roman" pitchFamily="18" charset="0"/>
                <a:cs typeface="Times New Roman" pitchFamily="18" charset="0"/>
              </a:rPr>
              <a:t>em: </a:t>
            </a:r>
            <a:r>
              <a:rPr lang="pt-BR" sz="2600" b="0" dirty="0" err="1">
                <a:latin typeface="Times New Roman" pitchFamily="18" charset="0"/>
                <a:cs typeface="Times New Roman" pitchFamily="18" charset="0"/>
              </a:rPr>
              <a:t>TypeScript</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Plataforma</a:t>
            </a:r>
            <a:r>
              <a:rPr lang="pt-BR" sz="2600" b="0" dirty="0">
                <a:latin typeface="Times New Roman" pitchFamily="18" charset="0"/>
                <a:cs typeface="Times New Roman" pitchFamily="18" charset="0"/>
              </a:rPr>
              <a:t>: Web </a:t>
            </a:r>
            <a:r>
              <a:rPr lang="pt-BR" sz="2600" b="0" dirty="0" err="1">
                <a:latin typeface="Times New Roman" pitchFamily="18" charset="0"/>
                <a:cs typeface="Times New Roman" pitchFamily="18" charset="0"/>
              </a:rPr>
              <a:t>platform</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Lançamento</a:t>
            </a:r>
            <a:r>
              <a:rPr lang="pt-BR" sz="2600" b="0" dirty="0">
                <a:latin typeface="Times New Roman" pitchFamily="18" charset="0"/>
                <a:cs typeface="Times New Roman" pitchFamily="18" charset="0"/>
              </a:rPr>
              <a:t>: 14 setembro 2016; há 2 anos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estável: 7.1.4 (18 dezembro 2018; há 3 mês)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em teste: 7.2.0-beta.2 (11 dezembro </a:t>
            </a:r>
            <a:r>
              <a:rPr lang="pt-BR" sz="2600" b="0" dirty="0" smtClean="0">
                <a:latin typeface="Times New Roman" pitchFamily="18" charset="0"/>
                <a:cs typeface="Times New Roman" pitchFamily="18" charset="0"/>
              </a:rPr>
              <a:t>2018)</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Desenvolvedor</a:t>
            </a:r>
            <a:r>
              <a:rPr lang="pt-BR" sz="2600" b="0" dirty="0">
                <a:latin typeface="Times New Roman" pitchFamily="18" charset="0"/>
                <a:cs typeface="Times New Roman" pitchFamily="18" charset="0"/>
              </a:rPr>
              <a:t>: Google/ </a:t>
            </a:r>
            <a:r>
              <a:rPr lang="pt-BR" sz="2600" b="0" dirty="0" err="1">
                <a:latin typeface="Times New Roman" pitchFamily="18" charset="0"/>
                <a:cs typeface="Times New Roman" pitchFamily="18" charset="0"/>
              </a:rPr>
              <a:t>Misko</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Hevery</a:t>
            </a:r>
            <a:endParaRPr lang="pt-BR" sz="2600" b="0" dirty="0">
              <a:latin typeface="Times New Roman" pitchFamily="18" charset="0"/>
              <a:cs typeface="Times New Roman" pitchFamily="18" charset="0"/>
            </a:endParaRP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943" t="10029" r="10873" b="8844"/>
          <a:stretch/>
        </p:blipFill>
        <p:spPr bwMode="auto">
          <a:xfrm>
            <a:off x="7164288" y="188640"/>
            <a:ext cx="1342245" cy="141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178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sp>
        <p:nvSpPr>
          <p:cNvPr id="3" name="Espaço Reservado para Conteúdo 2"/>
          <p:cNvSpPr>
            <a:spLocks noGrp="1"/>
          </p:cNvSpPr>
          <p:nvPr>
            <p:ph idx="1"/>
          </p:nvPr>
        </p:nvSpPr>
        <p:spPr>
          <a:xfrm>
            <a:off x="611560" y="1988840"/>
            <a:ext cx="7992888" cy="4104456"/>
          </a:xfrm>
        </p:spPr>
        <p:txBody>
          <a:bodyPr>
            <a:noAutofit/>
          </a:bodyPr>
          <a:lstStyle/>
          <a:p>
            <a:pPr algn="just"/>
            <a:r>
              <a:rPr lang="pt-BR" sz="2600" b="0" dirty="0" smtClean="0">
                <a:latin typeface="Times New Roman" pitchFamily="18" charset="0"/>
                <a:cs typeface="Times New Roman" pitchFamily="18" charset="0"/>
              </a:rPr>
              <a:t>Um </a:t>
            </a:r>
            <a:r>
              <a:rPr lang="pt-BR" sz="2600" b="0" dirty="0">
                <a:latin typeface="Times New Roman" pitchFamily="18" charset="0"/>
                <a:cs typeface="Times New Roman" pitchFamily="18" charset="0"/>
              </a:rPr>
              <a:t>dos melhores conceitos que o Angular oferece é o de “Single Page”, onde os recursos apropriados são dinamicamente carregados e adicionados à página, conforme necessário, geralmente em resposta a ações do usuário.</a:t>
            </a:r>
          </a:p>
          <a:p>
            <a:pPr algn="just"/>
            <a:r>
              <a:rPr lang="pt-BR" sz="2600" b="0" dirty="0">
                <a:latin typeface="Times New Roman" pitchFamily="18" charset="0"/>
                <a:cs typeface="Times New Roman" pitchFamily="18" charset="0"/>
              </a:rPr>
              <a:t>Para isto acontecer o framework oferece módulos que te possibilitam ter apenas uma página index, com outras páginas de conteúdo (</a:t>
            </a:r>
            <a:r>
              <a:rPr lang="pt-BR" sz="2600" b="0" dirty="0" err="1">
                <a:latin typeface="Times New Roman" pitchFamily="18" charset="0"/>
                <a:cs typeface="Times New Roman" pitchFamily="18" charset="0"/>
              </a:rPr>
              <a:t>views</a:t>
            </a:r>
            <a:r>
              <a:rPr lang="pt-BR" sz="2600" b="0" dirty="0">
                <a:latin typeface="Times New Roman" pitchFamily="18" charset="0"/>
                <a:cs typeface="Times New Roman" pitchFamily="18" charset="0"/>
              </a:rPr>
              <a:t>) sendo carregadas de acordo com uma específica rota (</a:t>
            </a:r>
            <a:r>
              <a:rPr lang="pt-BR" sz="2600" b="0" dirty="0" err="1">
                <a:latin typeface="Times New Roman" pitchFamily="18" charset="0"/>
                <a:cs typeface="Times New Roman" pitchFamily="18" charset="0"/>
              </a:rPr>
              <a:t>route</a:t>
            </a:r>
            <a:r>
              <a:rPr lang="pt-BR" sz="2600" b="0" dirty="0">
                <a:latin typeface="Times New Roman" pitchFamily="18" charset="0"/>
                <a:cs typeface="Times New Roman" pitchFamily="18" charset="0"/>
              </a:rPr>
              <a:t>).</a:t>
            </a: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pic>
        <p:nvPicPr>
          <p:cNvPr id="1026"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943" t="10029" r="10873" b="8844"/>
          <a:stretch/>
        </p:blipFill>
        <p:spPr bwMode="auto">
          <a:xfrm>
            <a:off x="7164288" y="188640"/>
            <a:ext cx="1342245" cy="141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279346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pic>
        <p:nvPicPr>
          <p:cNvPr id="1026"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943" t="10029" r="10873" b="8844"/>
          <a:stretch/>
        </p:blipFill>
        <p:spPr bwMode="auto">
          <a:xfrm>
            <a:off x="7164288" y="188640"/>
            <a:ext cx="1342245" cy="141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1685" t="1816" r="1563" b="1995"/>
          <a:stretch/>
        </p:blipFill>
        <p:spPr bwMode="auto">
          <a:xfrm>
            <a:off x="395536" y="1772816"/>
            <a:ext cx="7912181" cy="46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889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4288"/>
            <a:ext cx="6275040" cy="759614"/>
          </a:xfrm>
        </p:spPr>
        <p:txBody>
          <a:bodyPr>
            <a:noAutofit/>
          </a:bodyPr>
          <a:lstStyle/>
          <a:p>
            <a:pPr algn="ctr"/>
            <a:r>
              <a:rPr lang="pt-BR" sz="3200" b="1" dirty="0" err="1" smtClean="0"/>
              <a:t>Fra</a:t>
            </a:r>
            <a:r>
              <a:rPr lang="pt-BR" sz="3200" b="1" dirty="0" err="1"/>
              <a:t>mwo</a:t>
            </a:r>
            <a:r>
              <a:rPr lang="pt-BR" sz="3200" b="1" dirty="0" err="1" smtClean="0"/>
              <a:t>rks</a:t>
            </a:r>
            <a:r>
              <a:rPr lang="pt-BR" sz="3200" b="1" dirty="0" smtClean="0"/>
              <a:t> x Angular</a:t>
            </a:r>
            <a:endParaRPr lang="pt-BR" sz="3200" b="1" dirty="0"/>
          </a:p>
        </p:txBody>
      </p:sp>
      <p:sp>
        <p:nvSpPr>
          <p:cNvPr id="6" name="Espaço Reservado para Texto 5"/>
          <p:cNvSpPr>
            <a:spLocks noGrp="1"/>
          </p:cNvSpPr>
          <p:nvPr>
            <p:ph type="body" idx="1"/>
          </p:nvPr>
        </p:nvSpPr>
        <p:spPr>
          <a:xfrm>
            <a:off x="539552" y="1916832"/>
            <a:ext cx="3672408" cy="432048"/>
          </a:xfrm>
          <a:solidFill>
            <a:schemeClr val="tx2">
              <a:lumMod val="60000"/>
              <a:lumOff val="40000"/>
            </a:schemeClr>
          </a:solidFill>
          <a:ln>
            <a:solidFill>
              <a:schemeClr val="tx1"/>
            </a:solidFill>
          </a:ln>
        </p:spPr>
        <p:txBody>
          <a:bodyPr vert="horz" lIns="91440" tIns="45720" rIns="91440" bIns="45720" rtlCol="0" anchor="b">
            <a:noAutofit/>
          </a:bodyPr>
          <a:lstStyle/>
          <a:p>
            <a:pPr algn="ctr"/>
            <a:r>
              <a:rPr lang="pt-BR" dirty="0" err="1">
                <a:solidFill>
                  <a:schemeClr val="bg1"/>
                </a:solidFill>
              </a:rPr>
              <a:t>AngularJS</a:t>
            </a:r>
            <a:endParaRPr lang="pt-BR" dirty="0">
              <a:solidFill>
                <a:schemeClr val="bg1"/>
              </a:solidFill>
            </a:endParaRPr>
          </a:p>
        </p:txBody>
      </p:sp>
      <p:sp>
        <p:nvSpPr>
          <p:cNvPr id="7" name="Espaço Reservado para Conteúdo 6"/>
          <p:cNvSpPr>
            <a:spLocks noGrp="1"/>
          </p:cNvSpPr>
          <p:nvPr>
            <p:ph sz="half" idx="2"/>
          </p:nvPr>
        </p:nvSpPr>
        <p:spPr>
          <a:xfrm>
            <a:off x="463775" y="2492896"/>
            <a:ext cx="3960440" cy="3744416"/>
          </a:xfrm>
        </p:spPr>
        <p:txBody>
          <a:bodyPr>
            <a:normAutofit fontScale="47500" lnSpcReduction="20000"/>
          </a:bodyPr>
          <a:lstStyle/>
          <a:p>
            <a:pPr algn="just">
              <a:lnSpc>
                <a:spcPct val="120000"/>
              </a:lnSpc>
            </a:pPr>
            <a:r>
              <a:rPr lang="pt-BR" sz="4200" b="0" dirty="0" smtClean="0">
                <a:latin typeface="Times New Roman" pitchFamily="18" charset="0"/>
                <a:cs typeface="Times New Roman" pitchFamily="18" charset="0"/>
              </a:rPr>
              <a:t>Framework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 onde ele estende atributos HTML com diretivas e vincula dados a HTML com expressões. A sua incorporação no projeto pode ser feita através de um </a:t>
            </a:r>
            <a:r>
              <a:rPr lang="pt-BR" sz="4200" b="0" dirty="0" err="1">
                <a:latin typeface="Times New Roman" pitchFamily="18" charset="0"/>
                <a:cs typeface="Times New Roman" pitchFamily="18" charset="0"/>
              </a:rPr>
              <a:t>import</a:t>
            </a:r>
            <a:r>
              <a:rPr lang="pt-BR" sz="4200" b="0" dirty="0">
                <a:latin typeface="Times New Roman" pitchFamily="18" charset="0"/>
                <a:cs typeface="Times New Roman" pitchFamily="18" charset="0"/>
              </a:rPr>
              <a:t> a uma página HTML com uma </a:t>
            </a:r>
            <a:r>
              <a:rPr lang="pt-BR" sz="4200" b="0" dirty="0" err="1">
                <a:latin typeface="Times New Roman" pitchFamily="18" charset="0"/>
                <a:cs typeface="Times New Roman" pitchFamily="18" charset="0"/>
              </a:rPr>
              <a:t>tag</a:t>
            </a:r>
            <a:r>
              <a:rPr lang="pt-BR" sz="4200" b="0" dirty="0">
                <a:latin typeface="Times New Roman" pitchFamily="18" charset="0"/>
                <a:cs typeface="Times New Roman" pitchFamily="18" charset="0"/>
              </a:rPr>
              <a:t> &lt;script&gt;.</a:t>
            </a:r>
          </a:p>
          <a:p>
            <a:pPr algn="just">
              <a:lnSpc>
                <a:spcPct val="120000"/>
              </a:lnSpc>
            </a:pPr>
            <a:r>
              <a:rPr lang="pt-BR" sz="4200" b="0" dirty="0">
                <a:latin typeface="Times New Roman" pitchFamily="18" charset="0"/>
                <a:cs typeface="Times New Roman" pitchFamily="18" charset="0"/>
              </a:rPr>
              <a:t>Por se tratar de um framework é válido destacar que seu core é totalmente escrito em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a:t>
            </a:r>
          </a:p>
          <a:p>
            <a:endParaRPr lang="pt-BR" dirty="0"/>
          </a:p>
        </p:txBody>
      </p:sp>
      <p:sp>
        <p:nvSpPr>
          <p:cNvPr id="8" name="Espaço Reservado para Texto 7"/>
          <p:cNvSpPr>
            <a:spLocks noGrp="1"/>
          </p:cNvSpPr>
          <p:nvPr>
            <p:ph type="body" sz="quarter" idx="3"/>
          </p:nvPr>
        </p:nvSpPr>
        <p:spPr>
          <a:xfrm>
            <a:off x="4543570" y="1916832"/>
            <a:ext cx="3700838" cy="432048"/>
          </a:xfrm>
          <a:solidFill>
            <a:schemeClr val="tx2">
              <a:lumMod val="60000"/>
              <a:lumOff val="40000"/>
            </a:schemeClr>
          </a:solidFill>
          <a:ln>
            <a:solidFill>
              <a:schemeClr val="tx1"/>
            </a:solidFill>
          </a:ln>
        </p:spPr>
        <p:txBody>
          <a:bodyPr/>
          <a:lstStyle/>
          <a:p>
            <a:pPr algn="ctr"/>
            <a:r>
              <a:rPr lang="pt-BR" dirty="0" smtClean="0">
                <a:solidFill>
                  <a:schemeClr val="bg1"/>
                </a:solidFill>
              </a:rPr>
              <a:t>Angular</a:t>
            </a:r>
            <a:endParaRPr lang="pt-BR" dirty="0">
              <a:solidFill>
                <a:schemeClr val="bg1"/>
              </a:solidFill>
            </a:endParaRPr>
          </a:p>
        </p:txBody>
      </p:sp>
      <p:pic>
        <p:nvPicPr>
          <p:cNvPr id="1026"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943" t="10029" r="10873" b="8844"/>
          <a:stretch/>
        </p:blipFill>
        <p:spPr bwMode="auto">
          <a:xfrm>
            <a:off x="7164288" y="188640"/>
            <a:ext cx="1342245" cy="141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3" name="Espaço Reservado para Conteúdo 6"/>
          <p:cNvSpPr>
            <a:spLocks noGrp="1"/>
          </p:cNvSpPr>
          <p:nvPr>
            <p:ph sz="half" idx="2"/>
          </p:nvPr>
        </p:nvSpPr>
        <p:spPr>
          <a:xfrm>
            <a:off x="4601720" y="2492896"/>
            <a:ext cx="3888432" cy="3456384"/>
          </a:xfrm>
        </p:spPr>
        <p:txBody>
          <a:bodyPr>
            <a:normAutofit/>
          </a:bodyPr>
          <a:lstStyle/>
          <a:p>
            <a:pPr algn="just">
              <a:lnSpc>
                <a:spcPct val="110000"/>
              </a:lnSpc>
            </a:pPr>
            <a:r>
              <a:rPr lang="pt-BR" sz="2000" b="0" dirty="0">
                <a:latin typeface="Times New Roman" pitchFamily="18" charset="0"/>
                <a:cs typeface="Times New Roman" pitchFamily="18" charset="0"/>
              </a:rPr>
              <a:t>Angular foi reescrito passando a ser um framework diferente e não uma evolução. A princípio, o propósito dessa reescrita foi adequar o framework Angular para uso de padrões web atuais, a utilização de web componentes e uma melhor integração com o HTML 5, CSS 3 e </a:t>
            </a:r>
            <a:r>
              <a:rPr lang="pt-BR" sz="2000" b="0" dirty="0" err="1">
                <a:latin typeface="Times New Roman" pitchFamily="18" charset="0"/>
                <a:cs typeface="Times New Roman" pitchFamily="18" charset="0"/>
              </a:rPr>
              <a:t>Javascript</a:t>
            </a:r>
            <a:r>
              <a:rPr lang="pt-BR" sz="2000" b="0" dirty="0">
                <a:latin typeface="Times New Roman" pitchFamily="18" charset="0"/>
                <a:cs typeface="Times New Roman" pitchFamily="18" charset="0"/>
              </a:rPr>
              <a:t>. </a:t>
            </a:r>
          </a:p>
        </p:txBody>
      </p:sp>
    </p:spTree>
    <p:extLst>
      <p:ext uri="{BB962C8B-B14F-4D97-AF65-F5344CB8AC3E}">
        <p14:creationId xmlns:p14="http://schemas.microsoft.com/office/powerpoint/2010/main" val="242168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O Angular 1.x, por se tratar de um framework incorporado, ele precisa esperar pelo DOM para “carregar”, e se incluir na aplicação. Já o Angular 2 é totalmente diferente, ele tem o poder total no controle dos </a:t>
            </a:r>
            <a:r>
              <a:rPr lang="pt-BR" sz="2600" b="0" dirty="0" err="1" smtClean="0">
                <a:latin typeface="Times New Roman" pitchFamily="18" charset="0"/>
                <a:cs typeface="Times New Roman" pitchFamily="18" charset="0"/>
              </a:rPr>
              <a:t>templates</a:t>
            </a:r>
            <a:r>
              <a:rPr lang="pt-BR" sz="2600" b="0" dirty="0" smtClean="0">
                <a:latin typeface="Times New Roman" pitchFamily="18" charset="0"/>
                <a:cs typeface="Times New Roman" pitchFamily="18" charset="0"/>
              </a:rPr>
              <a:t> e consegue fazer todas as mudanças necessárias e antes mesmo delas serem alcançadas pelo DOM.</a:t>
            </a:r>
            <a:endParaRPr lang="pt-BR" sz="2600" b="0" u="sng" dirty="0" smtClean="0">
              <a:latin typeface="Times New Roman" pitchFamily="18" charset="0"/>
              <a:cs typeface="Times New Roman" pitchFamily="18" charset="0"/>
            </a:endParaRPr>
          </a:p>
          <a:p>
            <a:endParaRPr lang="pt-BR" sz="2600" dirty="0"/>
          </a:p>
          <a:p>
            <a:endParaRPr lang="pt-BR" sz="2600" dirty="0"/>
          </a:p>
        </p:txBody>
      </p:sp>
      <p:pic>
        <p:nvPicPr>
          <p:cNvPr id="1026"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943" t="10029" r="10873" b="8844"/>
          <a:stretch/>
        </p:blipFill>
        <p:spPr bwMode="auto">
          <a:xfrm>
            <a:off x="7164288" y="188640"/>
            <a:ext cx="1342245" cy="141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734927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 </a:t>
            </a:r>
            <a:r>
              <a:rPr lang="pt-BR" sz="2800" dirty="0" err="1"/>
              <a:t>AngularJS</a:t>
            </a:r>
            <a:r>
              <a:rPr lang="pt-BR" sz="2800" dirty="0"/>
              <a:t> </a:t>
            </a:r>
            <a:r>
              <a:rPr lang="pt-BR" sz="2800" dirty="0" smtClean="0"/>
              <a:t>x Angular </a:t>
            </a:r>
            <a:r>
              <a:rPr lang="pt-BR" sz="2800" dirty="0"/>
              <a:t>2</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Diferente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é utilizado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em sua utilização e por isso obrigatoriamente em Angular 2 e suas versões em diante devem ser interpretados por um servidor de aplicação</a:t>
            </a:r>
            <a:r>
              <a:rPr lang="pt-BR" sz="2600" b="0" dirty="0" smtClean="0">
                <a:solidFill>
                  <a:schemeClr val="tx2"/>
                </a:solidFill>
                <a:latin typeface="Times New Roman" pitchFamily="18" charset="0"/>
                <a:cs typeface="Times New Roman" pitchFamily="18" charset="0"/>
              </a:rPr>
              <a:t>.????</a:t>
            </a:r>
            <a:endParaRPr lang="pt-BR" sz="2600" b="0" dirty="0">
              <a:solidFill>
                <a:schemeClr val="tx2"/>
              </a:solidFill>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pic>
        <p:nvPicPr>
          <p:cNvPr id="1026"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1943" t="10029" r="10873" b="8844"/>
          <a:stretch/>
        </p:blipFill>
        <p:spPr bwMode="auto">
          <a:xfrm>
            <a:off x="7164288" y="188640"/>
            <a:ext cx="1342245" cy="141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074" name="Picture 2" descr="Resultado de imagem para AngularJS"/>
          <p:cNvPicPr>
            <a:picLocks noChangeAspect="1" noChangeArrowheads="1"/>
          </p:cNvPicPr>
          <p:nvPr/>
        </p:nvPicPr>
        <p:blipFill rotWithShape="1">
          <a:blip r:embed="rId4">
            <a:extLst>
              <a:ext uri="{28A0092B-C50C-407E-A947-70E740481C1C}">
                <a14:useLocalDpi xmlns:a14="http://schemas.microsoft.com/office/drawing/2010/main" val="0"/>
              </a:ext>
            </a:extLst>
          </a:blip>
          <a:srcRect t="10170" b="10838"/>
          <a:stretch/>
        </p:blipFill>
        <p:spPr bwMode="auto">
          <a:xfrm>
            <a:off x="4499992" y="4080682"/>
            <a:ext cx="3856581" cy="170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970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4664"/>
            <a:ext cx="8964488" cy="678353"/>
          </a:xfrm>
        </p:spPr>
        <p:txBody>
          <a:bodyPr>
            <a:noAutofit/>
          </a:bodyPr>
          <a:lstStyle/>
          <a:p>
            <a:pPr algn="ctr"/>
            <a:r>
              <a:rPr lang="pt-BR" sz="3000" b="1" dirty="0"/>
              <a:t>Principais melhorias das Evoluções</a:t>
            </a:r>
          </a:p>
        </p:txBody>
      </p:sp>
      <p:sp>
        <p:nvSpPr>
          <p:cNvPr id="3" name="Espaço Reservado para Conteúdo 2"/>
          <p:cNvSpPr>
            <a:spLocks noGrp="1"/>
          </p:cNvSpPr>
          <p:nvPr>
            <p:ph idx="1"/>
          </p:nvPr>
        </p:nvSpPr>
        <p:spPr>
          <a:xfrm>
            <a:off x="611560" y="2132856"/>
            <a:ext cx="7894973" cy="3960440"/>
          </a:xfrm>
        </p:spPr>
        <p:txBody>
          <a:bodyPr>
            <a:noAutofit/>
          </a:bodyPr>
          <a:lstStyle/>
          <a:p>
            <a:endParaRPr lang="pt-BR" sz="2600" dirty="0"/>
          </a:p>
          <a:p>
            <a:endParaRPr lang="pt-BR" sz="2600" dirty="0"/>
          </a:p>
        </p:txBody>
      </p:sp>
      <p:cxnSp>
        <p:nvCxnSpPr>
          <p:cNvPr id="5" name="Conector reto 4"/>
          <p:cNvCxnSpPr/>
          <p:nvPr/>
        </p:nvCxnSpPr>
        <p:spPr>
          <a:xfrm>
            <a:off x="225395" y="1124744"/>
            <a:ext cx="8424936"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44" name="Picture 4" descr="angular-800x508.png"/>
          <p:cNvPicPr>
            <a:picLocks noChangeAspect="1" noChangeArrowheads="1"/>
          </p:cNvPicPr>
          <p:nvPr/>
        </p:nvPicPr>
        <p:blipFill rotWithShape="1">
          <a:blip r:embed="rId2">
            <a:extLst>
              <a:ext uri="{28A0092B-C50C-407E-A947-70E740481C1C}">
                <a14:useLocalDpi xmlns:a14="http://schemas.microsoft.com/office/drawing/2010/main" val="0"/>
              </a:ext>
            </a:extLst>
          </a:blip>
          <a:srcRect l="22472" t="3940" r="15200" b="4393"/>
          <a:stretch/>
        </p:blipFill>
        <p:spPr bwMode="auto">
          <a:xfrm>
            <a:off x="2692896" y="1571142"/>
            <a:ext cx="4120319" cy="384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00808"/>
            <a:ext cx="1175101" cy="128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150" y="3663087"/>
            <a:ext cx="1253967" cy="1278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5419142"/>
            <a:ext cx="1191359" cy="123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957" y="5419142"/>
            <a:ext cx="122413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712" y="3663087"/>
            <a:ext cx="1064257" cy="113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0253" y="1571142"/>
            <a:ext cx="1216719" cy="1316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316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124</TotalTime>
  <Words>785</Words>
  <Application>Microsoft Office PowerPoint</Application>
  <PresentationFormat>Apresentação na tela (4:3)</PresentationFormat>
  <Paragraphs>66</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Essencial</vt:lpstr>
      <vt:lpstr>Apresentação do PowerPoint</vt:lpstr>
      <vt:lpstr>introdução</vt:lpstr>
      <vt:lpstr>introdução</vt:lpstr>
      <vt:lpstr>SPA - SINGLE PAGE APPLICATION</vt:lpstr>
      <vt:lpstr>SPA - SINGLE PAGE APPLICATION</vt:lpstr>
      <vt:lpstr>Framworks x Angular</vt:lpstr>
      <vt:lpstr>Por que foi criado o Angular 2? </vt:lpstr>
      <vt:lpstr> AngularJS x Angular 2</vt:lpstr>
      <vt:lpstr>Principais melhorias das Evoluções</vt:lpstr>
      <vt:lpstr>Angular v4</vt:lpstr>
      <vt:lpstr>Angular v5</vt:lpstr>
      <vt:lpstr>Angular v6</vt:lpstr>
      <vt:lpstr>Angular v7</vt:lpstr>
      <vt:lpstr>Angular v7</vt:lpstr>
      <vt:lpstr>Angular v7</vt:lpstr>
      <vt:lpstr>DEPENDÊNCIAS</vt:lpstr>
      <vt:lpstr>AngulaRCLI</vt:lpstr>
      <vt:lpstr> RESUMINDO A EVOLUÇÃO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dc:creator>
  <cp:lastModifiedBy>Ale</cp:lastModifiedBy>
  <cp:revision>13</cp:revision>
  <dcterms:created xsi:type="dcterms:W3CDTF">2019-04-02T22:58:49Z</dcterms:created>
  <dcterms:modified xsi:type="dcterms:W3CDTF">2019-04-03T01:03:24Z</dcterms:modified>
</cp:coreProperties>
</file>