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322" r:id="rId12"/>
    <p:sldId id="289" r:id="rId13"/>
    <p:sldId id="290" r:id="rId14"/>
    <p:sldId id="291" r:id="rId15"/>
    <p:sldId id="293" r:id="rId16"/>
    <p:sldId id="298" r:id="rId17"/>
    <p:sldId id="295" r:id="rId18"/>
    <p:sldId id="296" r:id="rId19"/>
    <p:sldId id="299" r:id="rId20"/>
    <p:sldId id="300" r:id="rId21"/>
    <p:sldId id="301" r:id="rId22"/>
    <p:sldId id="302" r:id="rId23"/>
    <p:sldId id="303" r:id="rId24"/>
    <p:sldId id="323" r:id="rId25"/>
    <p:sldId id="297" r:id="rId26"/>
    <p:sldId id="304" r:id="rId27"/>
    <p:sldId id="305" r:id="rId28"/>
    <p:sldId id="306" r:id="rId29"/>
    <p:sldId id="307" r:id="rId30"/>
    <p:sldId id="308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09" r:id="rId43"/>
    <p:sldId id="310" r:id="rId44"/>
    <p:sldId id="324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>
        <p:scale>
          <a:sx n="71" d="100"/>
          <a:sy n="71" d="100"/>
        </p:scale>
        <p:origin x="-135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5D07FE6-D4F0-43B8-8724-69D32D78BC5B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A19CBB0-27CA-4F73-9BE3-94788481BAD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Workshop\angular-project\Apresentação\Imagens\375827f9c7bfd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03" y="3762"/>
            <a:ext cx="9048282" cy="499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574267" y="1430919"/>
            <a:ext cx="1968260" cy="21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38618" y="3918226"/>
            <a:ext cx="5639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WORKSHOP ANGULAR 7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884158" y="5570076"/>
            <a:ext cx="3152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RONEY AMORIM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53719" y="5981218"/>
            <a:ext cx="281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Engenheiro de Software</a:t>
            </a:r>
            <a:endParaRPr lang="pt-BR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 smtClean="0"/>
              <a:t>Observação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132856"/>
            <a:ext cx="8221771" cy="39604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Métodos e serviços baseados 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asynchronos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para resolver qualquer situação de forma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synchrona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podemos utilizar os assessores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async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await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nos métodos.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88840"/>
            <a:ext cx="8568952" cy="4104456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err="1" smtClean="0">
                <a:latin typeface="Times New Roman" pitchFamily="18" charset="0"/>
                <a:cs typeface="Times New Roman" pitchFamily="18" charset="0"/>
              </a:rPr>
              <a:t>RxJS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 na prática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ogs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71" y="1594164"/>
            <a:ext cx="1662614" cy="117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2" descr="Resultado de imagem para observable e promis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1" name="Picture 17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5" y="2996952"/>
            <a:ext cx="9011425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TRABALHANDO COM SHARED.MODULE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132856"/>
            <a:ext cx="8221771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Por questões de organi­zação de código, é comum a prática de criar um Módulo apenas para declarar, importar, prover e exportar componentes,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diretivas, módulos para serem compartilhados para toda a aplicação. Geralmente damos um nome para este módulo: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ou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core.module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método </a:t>
            </a:r>
            <a:r>
              <a:rPr lang="pt-BR" sz="2800" b="1" dirty="0"/>
              <a:t>estático .</a:t>
            </a:r>
            <a:r>
              <a:rPr lang="pt-BR" sz="2800" b="1" dirty="0" err="1"/>
              <a:t>forRoot</a:t>
            </a:r>
            <a:r>
              <a:rPr lang="pt-BR" sz="2800" b="1" dirty="0"/>
              <a:t>()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844824"/>
            <a:ext cx="8221771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Algumas vezes necessitamos compartilhar serviços para que toda a aplicação possa utilizar, mas nem sempre há a necessidade de expor um serviço com múltiplas instancias a cada vez que é solicitado. </a:t>
            </a: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Então para resolver um caso que possa se tornar um problema para aplicação posteriormente, declararemos um método estático chamado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 onde incluiremos todos nossos serviços que devem ser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Singletons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para aplicação.</a:t>
            </a: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SharedModule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058" t="6954" r="25355" b="37417"/>
          <a:stretch/>
        </p:blipFill>
        <p:spPr bwMode="auto">
          <a:xfrm>
            <a:off x="467544" y="1700808"/>
            <a:ext cx="7704856" cy="46805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77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err="1"/>
              <a:t>AppModule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Com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o nosso novo modulo de componentes compartilhados, em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app.module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podemos importar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chamando diretamente o método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22449" t="6565" r="20991" b="39276"/>
          <a:stretch/>
        </p:blipFill>
        <p:spPr bwMode="auto">
          <a:xfrm>
            <a:off x="464378" y="1844824"/>
            <a:ext cx="8284085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448272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EXPLORANDO </a:t>
            </a:r>
            <a:r>
              <a:rPr 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Framework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719082" y="4581128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0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O que é </a:t>
            </a:r>
            <a:r>
              <a:rPr lang="pt-BR" sz="2800" dirty="0" smtClean="0"/>
              <a:t>PRIMENG?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2836" y="1916832"/>
            <a:ext cx="8077755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é uma coleção de componentes de UI ricos para Angular. Todos os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widgets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são de código aberto e gratuitos para uso sob a licença MIT. 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é desenvolvido pela 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PrimeTek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 smtClean="0">
                <a:latin typeface="Times New Roman" pitchFamily="18" charset="0"/>
                <a:cs typeface="Times New Roman" pitchFamily="18" charset="0"/>
              </a:rPr>
              <a:t>Informatics</a:t>
            </a:r>
            <a:r>
              <a:rPr lang="pt-BR" sz="2800" b="0" dirty="0" smtClean="0">
                <a:latin typeface="Times New Roman" pitchFamily="18" charset="0"/>
                <a:cs typeface="Times New Roman" pitchFamily="18" charset="0"/>
              </a:rPr>
              <a:t>, um 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fornecedor com anos de experiência no desenvolvimento de soluções de UI de código aberto.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t="9445"/>
          <a:stretch/>
        </p:blipFill>
        <p:spPr>
          <a:xfrm>
            <a:off x="395536" y="1988840"/>
            <a:ext cx="8208912" cy="38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0" y="1997224"/>
            <a:ext cx="8374171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Primeiro passo:</a:t>
            </a:r>
            <a:endParaRPr lang="pt-BR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Primeiramente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é necessário baixar as dependências 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onde as mesmas estão disponíveis no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14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Para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baixá-las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basta executar os comandos abaixo: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8" name="Imagem 7"/>
          <p:cNvPicPr/>
          <p:nvPr/>
        </p:nvPicPr>
        <p:blipFill rotWithShape="1">
          <a:blip r:embed="rId3"/>
          <a:srcRect l="36354" t="48125" r="20939" b="40000"/>
          <a:stretch/>
        </p:blipFill>
        <p:spPr bwMode="auto">
          <a:xfrm>
            <a:off x="1339578" y="4336503"/>
            <a:ext cx="6760814" cy="1621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1" y="1700808"/>
            <a:ext cx="822177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Segundo passo:</a:t>
            </a:r>
            <a:endParaRPr lang="pt-BR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Importar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as dependências 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no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declarar nos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assets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os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600" b="0" dirty="0" err="1" smtClean="0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caso em nosso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package.json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não ter sido gravadas as declarações das dependências 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devemos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adicioná-las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dentro de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0" t="11054" r="7593" b="72018"/>
          <a:stretch/>
        </p:blipFill>
        <p:spPr bwMode="auto">
          <a:xfrm>
            <a:off x="539551" y="4516886"/>
            <a:ext cx="7887383" cy="136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6552" y="437138"/>
            <a:ext cx="5791200" cy="903630"/>
          </a:xfrm>
        </p:spPr>
        <p:txBody>
          <a:bodyPr/>
          <a:lstStyle/>
          <a:p>
            <a:pPr algn="ctr"/>
            <a:r>
              <a:rPr lang="pt-BR" dirty="0" smtClean="0"/>
              <a:t>Módulo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1988840"/>
            <a:ext cx="8352928" cy="338437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BR" sz="2600" b="0" dirty="0">
                <a:latin typeface="Times New Roman" panose="02020603050405020304" pitchFamily="18" charset="0"/>
                <a:cs typeface="Times New Roman" pitchFamily="18" charset="0"/>
              </a:rPr>
              <a:t>No módulo 1 aprendemos o que é o Angular e como ele trabalha explorando a sua arquitetura e entendendo os seus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elementos.</a:t>
            </a:r>
          </a:p>
          <a:p>
            <a:pPr algn="just">
              <a:lnSpc>
                <a:spcPct val="120000"/>
              </a:lnSpc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 Por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fim, criamos nossa aplicação Angular, geramos módulos e componentes e configuramos as rotas de cada componente da aplicação.</a:t>
            </a:r>
          </a:p>
          <a:p>
            <a:pPr algn="just">
              <a:lnSpc>
                <a:spcPct val="110000"/>
              </a:lnSpc>
            </a:pPr>
            <a:endParaRPr lang="pt-BR" sz="26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AutoShape 2" descr="Resultado de imagem para angul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Resultado de imagem para angul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7545" y="1844824"/>
            <a:ext cx="77768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Terceiro passo:</a:t>
            </a:r>
            <a:endParaRPr lang="pt-BR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Para nossa aplicação reconhecer os estilos 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devemos adicionar os seguintes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CSSs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dentro de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Styles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do arquivo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agular.json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3646" r="17200" b="26133"/>
          <a:stretch/>
        </p:blipFill>
        <p:spPr bwMode="auto">
          <a:xfrm>
            <a:off x="1063904" y="4221088"/>
            <a:ext cx="694418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077755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1520" y="1822748"/>
            <a:ext cx="7920880" cy="4392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dependência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é utilizada em diversos componentes do framework, logo ao realizar o download da biblioteca, o módulo </a:t>
            </a:r>
            <a:r>
              <a:rPr lang="pt-BR" sz="2600" b="0" dirty="0" err="1" smtClean="0">
                <a:latin typeface="Times New Roman" pitchFamily="18" charset="0"/>
                <a:cs typeface="Times New Roman" pitchFamily="18" charset="0"/>
              </a:rPr>
              <a:t>BrowserAnimationsModule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Animations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deve ser importado em nossa aplicação.</a:t>
            </a:r>
          </a:p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Assim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como no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animation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podemos importar mais alguns módulos que utilizaremos durante o desenvolvimento.</a:t>
            </a:r>
          </a:p>
          <a:p>
            <a:endParaRPr lang="pt-BR" sz="2800" dirty="0" smtClean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54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4587" t="6954" r="43885" b="3311"/>
          <a:stretch/>
        </p:blipFill>
        <p:spPr bwMode="auto">
          <a:xfrm>
            <a:off x="546678" y="144016"/>
            <a:ext cx="7913754" cy="6525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34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1" y="323403"/>
            <a:ext cx="6480720" cy="903630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IMPORTANDO O </a:t>
            </a:r>
            <a:r>
              <a:rPr lang="pt-BR" sz="2800" b="1" dirty="0" smtClean="0"/>
              <a:t>PRIMENG</a:t>
            </a:r>
            <a:br>
              <a:rPr lang="pt-BR" sz="2800" b="1" dirty="0" smtClean="0"/>
            </a:br>
            <a:r>
              <a:rPr lang="pt-BR" sz="2800" b="1" dirty="0" smtClean="0"/>
              <a:t> </a:t>
            </a:r>
            <a:r>
              <a:rPr lang="pt-BR" sz="2800" b="1" dirty="0"/>
              <a:t>EM NOSSO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844824"/>
            <a:ext cx="8208911" cy="3960440"/>
          </a:xfrm>
        </p:spPr>
        <p:txBody>
          <a:bodyPr>
            <a:noAutofit/>
          </a:bodyPr>
          <a:lstStyle/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23528" y="1844824"/>
            <a:ext cx="8149763" cy="38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Quarto passo:</a:t>
            </a:r>
            <a:endParaRPr lang="pt-BR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É válido lembrar que os itens que são importados como módulos,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pipes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devem ser exportados se forem utilizados de forma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compartilhada.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5757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Menu dinâmico</a:t>
            </a:r>
            <a:r>
              <a:rPr lang="pt-BR" sz="4800" b="1" dirty="0"/>
              <a:t/>
            </a:r>
            <a:br>
              <a:rPr lang="pt-BR" sz="4800" b="1" dirty="0"/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719082" y="4581128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 err="1" smtClean="0"/>
              <a:t>Login</a:t>
            </a:r>
            <a:r>
              <a:rPr lang="pt-BR" sz="2400" b="1" dirty="0" smtClean="0"/>
              <a:t> e menu dinâmico	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844824"/>
            <a:ext cx="8221771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Dentro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da pasta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criaremos o componente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nav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o componente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para trabalharmos com o sistema de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mocado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o controle de exibição do menu ao realizar 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. Para criar os componentes basta executar os comandos: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6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600" dirty="0" err="1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600" dirty="0" err="1">
                <a:latin typeface="Times New Roman" pitchFamily="18" charset="0"/>
                <a:cs typeface="Times New Roman" pitchFamily="18" charset="0"/>
              </a:rPr>
              <a:t>nav</a:t>
            </a:r>
            <a:endParaRPr lang="pt-BR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6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g c </a:t>
            </a:r>
            <a:r>
              <a:rPr lang="pt-BR" sz="2600" dirty="0" err="1" smtClean="0">
                <a:latin typeface="Times New Roman" pitchFamily="18" charset="0"/>
                <a:cs typeface="Times New Roman" pitchFamily="18" charset="0"/>
              </a:rPr>
              <a:t>shared</a:t>
            </a:r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t-BR" sz="2600" dirty="0" err="1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pt-BR" sz="260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 err="1"/>
              <a:t>Login</a:t>
            </a:r>
            <a:r>
              <a:rPr lang="pt-BR" sz="2400" b="1" dirty="0"/>
              <a:t> e menu dinâmico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132856"/>
            <a:ext cx="7992888" cy="3960440"/>
          </a:xfrm>
        </p:spPr>
        <p:txBody>
          <a:bodyPr>
            <a:noAutofit/>
          </a:bodyPr>
          <a:lstStyle/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Em app.component.html, devemos incluir a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do nosso componente de menu. 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5" t="56424" r="54044" b="40845"/>
          <a:stretch/>
        </p:blipFill>
        <p:spPr bwMode="auto">
          <a:xfrm>
            <a:off x="509626" y="3531565"/>
            <a:ext cx="3439721" cy="40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2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 err="1"/>
              <a:t>Login</a:t>
            </a:r>
            <a:r>
              <a:rPr lang="pt-BR" sz="2400" b="1" dirty="0"/>
              <a:t> e menu dinâmico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132856"/>
            <a:ext cx="8064896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app-routing.module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devemos adicionar uma rota específica para nosso componente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 rotWithShape="1">
          <a:blip r:embed="rId3"/>
          <a:srcRect l="30529" t="7616" r="8414" b="41059"/>
          <a:stretch/>
        </p:blipFill>
        <p:spPr bwMode="auto">
          <a:xfrm>
            <a:off x="899592" y="3185120"/>
            <a:ext cx="7141651" cy="3268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17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2132856"/>
            <a:ext cx="7992888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Mesmo utilizando um framework como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é possível mesclar com bibliotecas de CSS e JS sem nenhum problema de compatibilidade. </a:t>
            </a:r>
            <a:endParaRPr lang="pt-BR" sz="26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- Bootstrap </a:t>
            </a:r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Jquery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49615" r="36232" b="47609"/>
          <a:stretch/>
        </p:blipFill>
        <p:spPr bwMode="auto">
          <a:xfrm>
            <a:off x="971600" y="4907880"/>
            <a:ext cx="6398921" cy="32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7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Configurando </a:t>
            </a:r>
            <a:r>
              <a:rPr lang="pt-BR" sz="2400" b="1" dirty="0" err="1"/>
              <a:t>Style</a:t>
            </a:r>
            <a:r>
              <a:rPr lang="pt-BR" sz="2400" b="1" dirty="0"/>
              <a:t> com </a:t>
            </a:r>
            <a:r>
              <a:rPr lang="pt-BR" sz="2400" b="1" dirty="0" err="1"/>
              <a:t>Bootstrap</a:t>
            </a:r>
            <a:r>
              <a:rPr lang="pt-BR" sz="2400" b="1" dirty="0"/>
              <a:t> e </a:t>
            </a:r>
            <a:r>
              <a:rPr lang="pt-BR" sz="2400" b="1" dirty="0" err="1"/>
              <a:t>JQuery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16832"/>
            <a:ext cx="7992888" cy="3960440"/>
          </a:xfrm>
        </p:spPr>
        <p:txBody>
          <a:bodyPr>
            <a:noAutofit/>
          </a:bodyPr>
          <a:lstStyle/>
          <a:p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Instalando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600" b="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Inserir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em nav.component.css</a:t>
            </a:r>
          </a:p>
          <a:p>
            <a:endParaRPr lang="pt-BR" sz="2600" dirty="0" smtClean="0"/>
          </a:p>
          <a:p>
            <a:endParaRPr lang="pt-BR" sz="2600" dirty="0" smtClean="0"/>
          </a:p>
          <a:p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- Inserir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em nav.component.html</a:t>
            </a: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59999" r="29166" b="36555"/>
          <a:stretch/>
        </p:blipFill>
        <p:spPr bwMode="auto">
          <a:xfrm>
            <a:off x="323528" y="3312318"/>
            <a:ext cx="7776864" cy="3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9" t="69683" r="17265" b="21566"/>
          <a:stretch/>
        </p:blipFill>
        <p:spPr bwMode="auto">
          <a:xfrm>
            <a:off x="344150" y="4725144"/>
            <a:ext cx="804427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3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59" y="3140968"/>
            <a:ext cx="8363272" cy="2844234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Observables</a:t>
            </a:r>
            <a:r>
              <a:rPr lang="pt-BR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sz="4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Promises</a:t>
            </a:r>
            <a:r>
              <a:rPr lang="pt-BR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Asincronos</a:t>
            </a:r>
            <a:r>
              <a:rPr lang="pt-B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 dados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863587" y="4869160"/>
            <a:ext cx="74168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Imagem 13" descr="C:\Users\User\Desktop\Workshop\angular-project\Apresentação\Imagens\angular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7" r="301"/>
          <a:stretch/>
        </p:blipFill>
        <p:spPr bwMode="auto">
          <a:xfrm>
            <a:off x="-1956" y="2107"/>
            <a:ext cx="9011302" cy="2778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3666679" y="387026"/>
            <a:ext cx="1810641" cy="19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7848872" cy="396044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Após criar o menu e a tela de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percebemos que o menu independente da rota sempre irá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aparecer que não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é muito amigável exibir um menu na tela de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Implementação:</a:t>
            </a:r>
            <a:endParaRPr lang="pt-BR" sz="2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Criar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o serviço de autenticação </a:t>
            </a:r>
            <a:r>
              <a:rPr lang="pt-BR" sz="2600" b="0" dirty="0" err="1" smtClean="0">
                <a:latin typeface="Times New Roman" pitchFamily="18" charset="0"/>
                <a:cs typeface="Times New Roman" pitchFamily="18" charset="0"/>
              </a:rPr>
              <a:t>auth.service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Método 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de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logout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Variável de usuário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. ­­­­</a:t>
            </a:r>
          </a:p>
          <a:p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pt-BR" sz="28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840760" cy="627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2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 rotWithShape="1">
          <a:blip r:embed="rId3"/>
          <a:srcRect l="23117" t="48675" r="52531" b="29471"/>
          <a:stretch/>
        </p:blipFill>
        <p:spPr bwMode="auto">
          <a:xfrm>
            <a:off x="1224425" y="2852936"/>
            <a:ext cx="5820834" cy="2952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Prover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auth.service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com 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SharedModule.forRoot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00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51520" y="2132856"/>
            <a:ext cx="8064896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NavComponent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	Controlar a exibição do menu com a variável do usuário </a:t>
            </a:r>
            <a:r>
              <a:rPr lang="pt-BR" sz="2600" b="0" dirty="0" err="1" smtClean="0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940" t="2981" r="43002" b="36424"/>
          <a:stretch/>
        </p:blipFill>
        <p:spPr bwMode="auto">
          <a:xfrm>
            <a:off x="683568" y="548680"/>
            <a:ext cx="7704856" cy="5760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46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588" t="3643" r="16708" b="51324"/>
          <a:stretch/>
        </p:blipFill>
        <p:spPr bwMode="auto">
          <a:xfrm>
            <a:off x="509916" y="1196752"/>
            <a:ext cx="820891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508104" y="170080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400" b="1" dirty="0"/>
              <a:t>Implementando o sistema de </a:t>
            </a:r>
            <a:r>
              <a:rPr lang="pt-BR" sz="2400" b="1" dirty="0" err="1"/>
              <a:t>Login</a:t>
            </a:r>
            <a:endParaRPr lang="pt-BR" sz="2400" b="1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7544" y="2132856"/>
            <a:ext cx="784887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Component</a:t>
            </a:r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	Criar método de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 que solicitará a autenticação e fará a alteração do status do usuário </a:t>
            </a:r>
            <a:r>
              <a:rPr lang="pt-BR" sz="2800" b="0" dirty="0" err="1">
                <a:latin typeface="Times New Roman" pitchFamily="18" charset="0"/>
                <a:cs typeface="Times New Roman" pitchFamily="18" charset="0"/>
              </a:rPr>
              <a:t>logado</a:t>
            </a:r>
            <a:r>
              <a:rPr lang="pt-BR" sz="2800" b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3"/>
          <a:srcRect l="22587" t="2649" r="37531" b="43708"/>
          <a:stretch/>
        </p:blipFill>
        <p:spPr bwMode="auto">
          <a:xfrm>
            <a:off x="281094" y="1578337"/>
            <a:ext cx="8221771" cy="4824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51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8" t="52517" r="10210" b="38365"/>
          <a:stretch/>
        </p:blipFill>
        <p:spPr bwMode="auto">
          <a:xfrm>
            <a:off x="2718012" y="5153780"/>
            <a:ext cx="6120764" cy="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51520" y="2132856"/>
            <a:ext cx="8064896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Em toda aplicação, sempre há momentos onde devemos apresentar mensagens de sucesso, erro ou alerta para o usuário e com 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é muito simples implementar um componente que gerencia a exibição de mensagens na tela.</a:t>
            </a:r>
          </a:p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Para um componente de mensagem, podemos utilizar o componente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Primeng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seguindo os itens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a seguir.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51521" y="2132856"/>
            <a:ext cx="822177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1° Passo:</a:t>
            </a:r>
          </a:p>
          <a:p>
            <a:pPr lvl="0"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Importar e exportar no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GrowlModule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para que possamos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utilizá-lo. 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45117" r="16948" b="51758"/>
          <a:stretch/>
        </p:blipFill>
        <p:spPr bwMode="auto">
          <a:xfrm>
            <a:off x="611384" y="4246130"/>
            <a:ext cx="7718064" cy="28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8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51520" y="1916832"/>
            <a:ext cx="8221771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2° 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Prover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no método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forRoot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pt-BR" sz="2600" b="0" dirty="0" err="1" smtClean="0">
                <a:latin typeface="Times New Roman" pitchFamily="18" charset="0"/>
                <a:cs typeface="Times New Roman" pitchFamily="18" charset="0"/>
              </a:rPr>
              <a:t>SharedModule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0" t="54266" r="16948" b="13477"/>
          <a:stretch/>
        </p:blipFill>
        <p:spPr bwMode="auto">
          <a:xfrm>
            <a:off x="1031199" y="3573016"/>
            <a:ext cx="6878436" cy="258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4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320480"/>
          </a:xfrm>
        </p:spPr>
        <p:txBody>
          <a:bodyPr>
            <a:noAutofit/>
          </a:bodyPr>
          <a:lstStyle/>
          <a:p>
            <a:pPr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Ambos são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encapsuladores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 emissores de dados e quem os assinam podem manipular métodos internos de cada um. </a:t>
            </a: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24236"/>
              </p:ext>
            </p:extLst>
          </p:nvPr>
        </p:nvGraphicFramePr>
        <p:xfrm>
          <a:off x="395536" y="2924944"/>
          <a:ext cx="8208911" cy="3156688"/>
        </p:xfrm>
        <a:graphic>
          <a:graphicData uri="http://schemas.openxmlformats.org/drawingml/2006/table">
            <a:tbl>
              <a:tblPr firstRow="1" firstCol="1" bandRow="1"/>
              <a:tblGrid>
                <a:gridCol w="4072606"/>
                <a:gridCol w="4136305"/>
              </a:tblGrid>
              <a:tr h="395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600" b="1" dirty="0" err="1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Promises</a:t>
                      </a:r>
                      <a:endParaRPr lang="pt-BR" sz="26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86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mais de um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Emite um único 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valor.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43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só é acionado quando há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Lazy</a:t>
                      </a: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Evento é acionado independente se existe um assinante (</a:t>
                      </a:r>
                      <a:r>
                        <a:rPr lang="pt-BR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Eager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).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0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Pode ser</a:t>
                      </a:r>
                      <a:r>
                        <a:rPr lang="pt-BR" sz="24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cancelado.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Não pode ser</a:t>
                      </a:r>
                      <a:r>
                        <a:rPr lang="pt-BR" sz="240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cancelado</a:t>
                      </a:r>
                      <a:r>
                        <a:rPr lang="pt-BR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51521" y="2132856"/>
            <a:ext cx="822177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3° 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Incluir no app.component.html o componente 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Growl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para que ele possa ser apresentado e </a:t>
            </a: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controlado.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43555" r="16948" b="44663"/>
          <a:stretch/>
        </p:blipFill>
        <p:spPr bwMode="auto">
          <a:xfrm>
            <a:off x="467544" y="4093479"/>
            <a:ext cx="8005748" cy="110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19" y="323403"/>
            <a:ext cx="6840761" cy="903630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UM </a:t>
            </a:r>
            <a:r>
              <a:rPr lang="pt-BR" sz="2800" b="1" dirty="0"/>
              <a:t>SERVIÇO DE MENSAGEM </a:t>
            </a:r>
            <a:r>
              <a:rPr lang="pt-BR" sz="2800" b="1" dirty="0" smtClean="0"/>
              <a:t/>
            </a:r>
            <a:br>
              <a:rPr lang="pt-BR" sz="2800" b="1" dirty="0" smtClean="0"/>
            </a:br>
            <a:r>
              <a:rPr lang="pt-BR" sz="2800" b="1" dirty="0" smtClean="0"/>
              <a:t>COM </a:t>
            </a:r>
            <a:r>
              <a:rPr lang="pt-BR" sz="2800" b="1" dirty="0"/>
              <a:t>GROWL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251521" y="2132856"/>
            <a:ext cx="8221770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600" dirty="0" smtClean="0">
                <a:latin typeface="Times New Roman" pitchFamily="18" charset="0"/>
                <a:cs typeface="Times New Roman" pitchFamily="18" charset="0"/>
              </a:rPr>
              <a:t>4° </a:t>
            </a:r>
            <a:r>
              <a:rPr lang="pt-BR" sz="2600" dirty="0">
                <a:latin typeface="Times New Roman" pitchFamily="18" charset="0"/>
                <a:cs typeface="Times New Roman" pitchFamily="18" charset="0"/>
              </a:rPr>
              <a:t>Passo:</a:t>
            </a:r>
          </a:p>
          <a:p>
            <a:pPr lvl="0" algn="just"/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Chamar métodos de exibição de mensagem do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MessageService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passando parâmetros de definição de tipo de mensagem,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label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titel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0"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9" t="64382" r="16948" b="29687"/>
          <a:stretch/>
        </p:blipFill>
        <p:spPr bwMode="auto">
          <a:xfrm>
            <a:off x="706823" y="4509120"/>
            <a:ext cx="7527186" cy="52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Exercícios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752600"/>
            <a:ext cx="7825680" cy="43735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da lista de 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Criando </a:t>
            </a:r>
            <a:r>
              <a:rPr lang="pt-BR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compartilhados com </a:t>
            </a:r>
            <a:r>
              <a:rPr lang="pt-BR" sz="2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PrimeNG</a:t>
            </a:r>
            <a:r>
              <a:rPr lang="pt-BR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6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76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Próximo módulo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916832"/>
            <a:ext cx="7753672" cy="4209331"/>
          </a:xfrm>
        </p:spPr>
        <p:txBody>
          <a:bodyPr>
            <a:norm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Entendendo como funciona o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HttpClient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Componentes </a:t>
            </a:r>
            <a:r>
              <a:rPr lang="pt-BR" sz="2600" b="0" dirty="0" err="1">
                <a:latin typeface="Times New Roman" pitchFamily="18" charset="0"/>
                <a:cs typeface="Times New Roman" pitchFamily="18" charset="0"/>
              </a:rPr>
              <a:t>Guards</a:t>
            </a: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 em um projeto Angular	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Autenticação com Padrão JWT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pt-BR" sz="2600" b="0" dirty="0">
                <a:latin typeface="Times New Roman" pitchFamily="18" charset="0"/>
                <a:cs typeface="Times New Roman" pitchFamily="18" charset="0"/>
              </a:rPr>
              <a:t>Nível de acesso com Roles</a:t>
            </a:r>
          </a:p>
        </p:txBody>
      </p:sp>
    </p:spTree>
    <p:extLst>
      <p:ext uri="{BB962C8B-B14F-4D97-AF65-F5344CB8AC3E}">
        <p14:creationId xmlns:p14="http://schemas.microsoft.com/office/powerpoint/2010/main" val="8327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700" dirty="0" smtClean="0"/>
              <a:t>finalizando</a:t>
            </a:r>
            <a:endParaRPr lang="pt-BR" sz="27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772816"/>
            <a:ext cx="8424936" cy="1028328"/>
          </a:xfrm>
        </p:spPr>
        <p:txBody>
          <a:bodyPr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pt-B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DÚVIDAS?</a:t>
            </a:r>
            <a:endParaRPr lang="pt-BR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3" y="2564904"/>
            <a:ext cx="6679897" cy="414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9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88840"/>
            <a:ext cx="8568952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08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88840"/>
            <a:ext cx="8568952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66218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7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88840"/>
            <a:ext cx="8568952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92982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2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88840"/>
            <a:ext cx="8568952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94826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6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3" y="323403"/>
            <a:ext cx="7704856" cy="903630"/>
          </a:xfrm>
        </p:spPr>
        <p:txBody>
          <a:bodyPr>
            <a:noAutofit/>
          </a:bodyPr>
          <a:lstStyle/>
          <a:p>
            <a:r>
              <a:rPr lang="pt-BR" sz="2800" b="1" dirty="0" err="1" smtClean="0"/>
              <a:t>RxJS</a:t>
            </a:r>
            <a:r>
              <a:rPr lang="pt-BR" sz="2800" b="1" dirty="0" smtClean="0"/>
              <a:t> </a:t>
            </a:r>
            <a:r>
              <a:rPr lang="pt-BR" sz="2800" b="1" dirty="0"/>
              <a:t>- </a:t>
            </a:r>
            <a:r>
              <a:rPr lang="pt-BR" sz="2800" b="1" dirty="0" err="1"/>
              <a:t>Observables</a:t>
            </a:r>
            <a:r>
              <a:rPr lang="pt-BR" sz="2800" b="1" dirty="0"/>
              <a:t> e </a:t>
            </a:r>
            <a:r>
              <a:rPr lang="pt-BR" sz="2800" b="1" dirty="0" err="1"/>
              <a:t>Promises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88840"/>
            <a:ext cx="8568952" cy="410445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600" b="0" dirty="0" smtClean="0">
                <a:latin typeface="Times New Roman" pitchFamily="18" charset="0"/>
                <a:cs typeface="Times New Roman" pitchFamily="18" charset="0"/>
              </a:rPr>
              <a:t>Maneiras de definir um atributo:</a:t>
            </a:r>
            <a:endParaRPr lang="pt-BR" sz="2600" b="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2600" b="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600" dirty="0" smtClean="0"/>
          </a:p>
          <a:p>
            <a:endParaRPr lang="pt-BR" sz="26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251520" y="1340768"/>
            <a:ext cx="648072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Picture 7" descr="Angular-Logo-PNG-Im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6731" r="73370" b="36781"/>
          <a:stretch/>
        </p:blipFill>
        <p:spPr bwMode="auto">
          <a:xfrm>
            <a:off x="7156265" y="160338"/>
            <a:ext cx="1317026" cy="14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93800"/>
              </p:ext>
            </p:extLst>
          </p:nvPr>
        </p:nvGraphicFramePr>
        <p:xfrm>
          <a:off x="467544" y="3068960"/>
          <a:ext cx="8272844" cy="1857600"/>
        </p:xfrm>
        <a:graphic>
          <a:graphicData uri="http://schemas.openxmlformats.org/drawingml/2006/table">
            <a:tbl>
              <a:tblPr firstRow="1" firstCol="1" bandRow="1"/>
              <a:tblGrid>
                <a:gridCol w="2772000"/>
                <a:gridCol w="2750422"/>
                <a:gridCol w="2750422"/>
              </a:tblGrid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Asynchronous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Múltiplos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Array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Observable</a:t>
                      </a:r>
                      <a:endParaRPr lang="pt-BR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Únicos</a:t>
                      </a:r>
                      <a:r>
                        <a:rPr lang="pt-BR" sz="2800" baseline="0" dirty="0" smtClean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endParaRPr lang="pt-BR" sz="2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Objeto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Promise</a:t>
                      </a:r>
                      <a:endParaRPr lang="pt-BR" sz="2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6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cial">
  <a:themeElements>
    <a:clrScheme name="Es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1050</TotalTime>
  <Words>1005</Words>
  <Application>Microsoft Office PowerPoint</Application>
  <PresentationFormat>Apresentação na tela (4:3)</PresentationFormat>
  <Paragraphs>160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Essencial</vt:lpstr>
      <vt:lpstr>Apresentação do PowerPoint</vt:lpstr>
      <vt:lpstr>Módulo 1</vt:lpstr>
      <vt:lpstr>Observables e Promises  Encapsuladores Asincronos de  dados 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RxJS - Observables e Promises</vt:lpstr>
      <vt:lpstr>Observação</vt:lpstr>
      <vt:lpstr>RxJS - Observables e Promises</vt:lpstr>
      <vt:lpstr>TRABALHANDO COM SHARED.MODULE</vt:lpstr>
      <vt:lpstr>método estático .forRoot()</vt:lpstr>
      <vt:lpstr>SharedModule</vt:lpstr>
      <vt:lpstr>AppModule</vt:lpstr>
      <vt:lpstr>PRIMENG EXPLORANDO O Framework </vt:lpstr>
      <vt:lpstr>O que é PRIMENG?</vt:lpstr>
      <vt:lpstr>IMPORTANDO O PRIMENG  EM NOSSO PROJETO</vt:lpstr>
      <vt:lpstr>IMPORTANDO O PRIMENG  EM NOSSO PROJETO</vt:lpstr>
      <vt:lpstr>IMPORTANDO O PRIMENG  EM NOSSO PROJETO</vt:lpstr>
      <vt:lpstr>IMPORTANDO O PRIMENG  EM NOSSO PROJETO</vt:lpstr>
      <vt:lpstr>Apresentação do PowerPoint</vt:lpstr>
      <vt:lpstr>IMPORTANDO O PRIMENG  EM NOSSO PROJETO</vt:lpstr>
      <vt:lpstr>Login e Menu dinâmico   </vt:lpstr>
      <vt:lpstr>Login e menu dinâmico </vt:lpstr>
      <vt:lpstr>Login e menu dinâmico</vt:lpstr>
      <vt:lpstr>Login e menu dinâmico</vt:lpstr>
      <vt:lpstr>Configurando Style com Bootstrap e JQuery</vt:lpstr>
      <vt:lpstr>Configurando Style com Bootstrap e JQuery</vt:lpstr>
      <vt:lpstr>Implementando o sistema de Login</vt:lpstr>
      <vt:lpstr>Apresentação do PowerPoint</vt:lpstr>
      <vt:lpstr>Implementando o sistema de Login</vt:lpstr>
      <vt:lpstr>Implementando o sistema de Login</vt:lpstr>
      <vt:lpstr>Apresentação do PowerPoint</vt:lpstr>
      <vt:lpstr>Apresentação do PowerPoint</vt:lpstr>
      <vt:lpstr>Implementando o sistema de Login</vt:lpstr>
      <vt:lpstr>UM SERVIÇO DE MENSAGEM  COM GROWL</vt:lpstr>
      <vt:lpstr>UM SERVIÇO DE MENSAGEM  COM GROWL</vt:lpstr>
      <vt:lpstr>UM SERVIÇO DE MENSAGEM  COM GROWL</vt:lpstr>
      <vt:lpstr>UM SERVIÇO DE MENSAGEM  COM GROWL</vt:lpstr>
      <vt:lpstr>UM SERVIÇO DE MENSAGEM  COM GROWL</vt:lpstr>
      <vt:lpstr>Exercícios</vt:lpstr>
      <vt:lpstr>Próximo módulo</vt:lpstr>
      <vt:lpstr>finalizando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</dc:creator>
  <cp:lastModifiedBy>User</cp:lastModifiedBy>
  <cp:revision>65</cp:revision>
  <dcterms:created xsi:type="dcterms:W3CDTF">2019-04-02T22:58:49Z</dcterms:created>
  <dcterms:modified xsi:type="dcterms:W3CDTF">2019-04-22T02:52:01Z</dcterms:modified>
</cp:coreProperties>
</file>