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89" r:id="rId4"/>
    <p:sldId id="291" r:id="rId5"/>
    <p:sldId id="282" r:id="rId6"/>
    <p:sldId id="292" r:id="rId7"/>
    <p:sldId id="287" r:id="rId8"/>
    <p:sldId id="294" r:id="rId9"/>
    <p:sldId id="288" r:id="rId10"/>
    <p:sldId id="293" r:id="rId11"/>
    <p:sldId id="295" r:id="rId12"/>
    <p:sldId id="296" r:id="rId13"/>
    <p:sldId id="298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9" r:id="rId25"/>
    <p:sldId id="307" r:id="rId26"/>
    <p:sldId id="310" r:id="rId27"/>
    <p:sldId id="311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54752-B584-4DB5-9C3E-32FFD2BC3FA3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06E39-5C4E-4358-8D00-977EF8F91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8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06E39-5C4E-4358-8D00-977EF8F91A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D07FE6-D4F0-43B8-8724-69D32D78BC5B}" type="datetimeFigureOut">
              <a:rPr lang="pt-BR" smtClean="0"/>
              <a:t>20/04/2019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3" y="3762"/>
            <a:ext cx="9048282" cy="49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574267" y="1430919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618" y="3918226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884158" y="5570076"/>
            <a:ext cx="3152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RONEY AMORIM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53719" y="5981218"/>
            <a:ext cx="281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Engenheiro de Software</a:t>
            </a:r>
            <a:endParaRPr lang="pt-BR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angular guard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" r="3788" b="6177"/>
          <a:stretch/>
        </p:blipFill>
        <p:spPr bwMode="auto">
          <a:xfrm>
            <a:off x="107504" y="1594164"/>
            <a:ext cx="8882405" cy="493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r>
              <a:rPr lang="pt-BR" sz="2800" b="1" dirty="0" smtClean="0"/>
              <a:t> - Vamos ao código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 descr="C:\Users\User\Desktop\Workshop\angular-project\Apresentação\Imagens\web-design-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5" y="787703"/>
            <a:ext cx="6070297" cy="60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317" y="3717032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err="1" smtClean="0"/>
              <a:t>jwt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Web Token 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6254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4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16832"/>
            <a:ext cx="8221771" cy="1656184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JSON Web Token nada mais é que um objeto JSON definido na RFC 7519 para realizar transferência informação de permissões de acesso entre duas pontas. Ele é codificado e assinado e possuí o seguinte formato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pt-BR" dirty="0"/>
              <a:t>	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2" y="4117142"/>
            <a:ext cx="8005747" cy="4001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header.payload.signature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header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16832"/>
            <a:ext cx="8221771" cy="1224136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(cabeçalho) ficam os dados do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informam seu tipo e o algoritmo utilizado em sua assinatura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677543"/>
            <a:ext cx="8005747" cy="1231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</a:rPr>
              <a:t>  "</a:t>
            </a:r>
            <a:r>
              <a:rPr lang="pt-BR" dirty="0" err="1">
                <a:solidFill>
                  <a:schemeClr val="bg1"/>
                </a:solidFill>
              </a:rPr>
              <a:t>alg</a:t>
            </a:r>
            <a:r>
              <a:rPr lang="pt-BR" dirty="0">
                <a:solidFill>
                  <a:schemeClr val="bg1"/>
                </a:solidFill>
              </a:rPr>
              <a:t>": "HS256",</a:t>
            </a:r>
          </a:p>
          <a:p>
            <a:r>
              <a:rPr lang="pt-BR" dirty="0">
                <a:solidFill>
                  <a:schemeClr val="bg1"/>
                </a:solidFill>
              </a:rPr>
              <a:t>  "</a:t>
            </a:r>
            <a:r>
              <a:rPr lang="pt-BR" dirty="0" err="1">
                <a:solidFill>
                  <a:schemeClr val="bg1"/>
                </a:solidFill>
              </a:rPr>
              <a:t>typ</a:t>
            </a:r>
            <a:r>
              <a:rPr lang="pt-BR" dirty="0">
                <a:solidFill>
                  <a:schemeClr val="bg1"/>
                </a:solidFill>
              </a:rPr>
              <a:t>": "JWT"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}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payload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16832"/>
            <a:ext cx="8221771" cy="936104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(carga) ficam os dados do usuário e alguns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metadados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 expiração do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356992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"sub": "1234567890",</a:t>
            </a:r>
          </a:p>
          <a:p>
            <a:r>
              <a:rPr lang="en-US" dirty="0">
                <a:solidFill>
                  <a:schemeClr val="bg1"/>
                </a:solidFill>
              </a:rPr>
              <a:t>  "name": "John Do",</a:t>
            </a:r>
          </a:p>
          <a:p>
            <a:r>
              <a:rPr lang="en-US" dirty="0">
                <a:solidFill>
                  <a:schemeClr val="bg1"/>
                </a:solidFill>
              </a:rPr>
              <a:t>  "</a:t>
            </a:r>
            <a:r>
              <a:rPr lang="en-US" dirty="0" err="1">
                <a:solidFill>
                  <a:schemeClr val="bg1"/>
                </a:solidFill>
              </a:rPr>
              <a:t>iat</a:t>
            </a:r>
            <a:r>
              <a:rPr lang="en-US" dirty="0">
                <a:solidFill>
                  <a:schemeClr val="bg1"/>
                </a:solidFill>
              </a:rPr>
              <a:t>": 1516239022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6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16832"/>
            <a:ext cx="8221771" cy="4176464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esclarecendo, o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objeto JSON com as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(informações) da entidade tratada, 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podendo ter três tipos de </a:t>
            </a:r>
            <a:r>
              <a:rPr lang="pt-BR" sz="2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diferentes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1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endParaRPr lang="pt-BR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> </a:t>
            </a:r>
            <a:r>
              <a:rPr lang="pt-BR" sz="2800" b="1" dirty="0" err="1" smtClean="0"/>
              <a:t>reserved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608512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obrigatórios (mas recomendados) que são usados na validação do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pelos protocolos de segurança das </a:t>
            </a:r>
            <a:r>
              <a:rPr lang="pt-BR" sz="2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Entidade à quem o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pertence, normalmente o ID do usuário;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issuer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Emissor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expiration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quando o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irá expirar;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iat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issued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quando o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criado;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Destinatário do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representa a aplicação que irá usá-lo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> </a:t>
            </a:r>
            <a:r>
              <a:rPr lang="pt-BR" sz="2800" b="1" dirty="0" err="1" smtClean="0"/>
              <a:t>public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usamos em nossas aplicações. Normalmente armazenamos as informações do usuário autenticado na aplicação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1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pt-B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</a:t>
            </a:r>
            <a:r>
              <a:rPr lang="pt-BR" sz="2800" b="1" dirty="0" err="1" smtClean="0"/>
              <a:t>payload</a:t>
            </a:r>
            <a:r>
              <a:rPr lang="pt-BR" sz="2800" b="1" dirty="0"/>
              <a:t> </a:t>
            </a:r>
            <a:r>
              <a:rPr lang="pt-BR" sz="2800" b="1" dirty="0" err="1" smtClean="0"/>
              <a:t>private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clains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077755" cy="417646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definidos especialmente para compartilhar informações 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internas entre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aplicações.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437138"/>
            <a:ext cx="4207024" cy="903630"/>
          </a:xfrm>
        </p:spPr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975" y="1988840"/>
            <a:ext cx="8296473" cy="33843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módulo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2, realizamos nosso primeiro CRUD, iniciamos o entendimento 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com um exercício prático e implementamos uma camada de autorização para uma tela de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com o controle de exibição de menu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signature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2" y="1916832"/>
            <a:ext cx="8221770" cy="1296144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Finalmente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(assinatura) os dados de header e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codificados em base 64 e unidos por . (ponto) para serem assinados usando o algoritmo definido no 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284984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HMACSHA256(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base64UrlEncode(header) + "." +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base64UrlEncode(payload),</a:t>
            </a:r>
          </a:p>
          <a:p>
            <a:r>
              <a:rPr lang="en-US" dirty="0">
                <a:solidFill>
                  <a:schemeClr val="bg1"/>
                </a:solidFill>
              </a:rPr>
              <a:t>  secret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51521" y="5013176"/>
            <a:ext cx="8352928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assinatura é possível verificar se o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foi alterado no caminho, garantindo sua integridade. Com ela também é possível confirmar a autenticidade de sua 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980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signature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16832"/>
            <a:ext cx="8221771" cy="1296144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Finalmente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(assinatura) os dados de header e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codificados em base 64 e unidos por . (ponto) para serem assinados usando o algoritmo definido no 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3284984"/>
            <a:ext cx="8005747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HMACSHA256(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base64UrlEncode(header) + "." +</a:t>
            </a:r>
          </a:p>
          <a:p>
            <a:r>
              <a:rPr lang="en-US" dirty="0">
                <a:solidFill>
                  <a:schemeClr val="bg1"/>
                </a:solidFill>
              </a:rPr>
              <a:t>  base64UrlEncode(payload),</a:t>
            </a:r>
          </a:p>
          <a:p>
            <a:r>
              <a:rPr lang="en-US" dirty="0">
                <a:solidFill>
                  <a:schemeClr val="bg1"/>
                </a:solidFill>
              </a:rPr>
              <a:t>  secret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51521" y="5013176"/>
            <a:ext cx="8352928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assinatura é possível verificar se o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foi alterado no caminho, garantindo sua integridade. Com ela também é possível confirmar a autenticidade de sua 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3534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token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6693" y="1772816"/>
            <a:ext cx="8005747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yJhbGciOiJIUzI1NiIsInR5cCI6IkpXVCJ9.eyJ1c3IiOiJyYW1vcmltIiwibmFtZSI6IlJPTkVZIEFVR1VTVE8gQU1PUklNIiwic3ViIjoiMDMzMjIwOTkzIiwiZXhwIjoiMjAxOS0xMi0wMSAwMDowMDowMCIsImF1dGhvcml0aWVzIjpbIlJPTEVfQ0xJRU5URV9DQURBU1RSQVIiLCJST0xFX0NMSUVOVEVfRURJVEFSIiwiUk9MRV9DTElFTlRFX0NPTlNVTFRBUiIsIlJPTEVfQ0xJRU5URV9FWENMVUlSIiwiUk9MRV9WRUlDVUxPX0NBREFTVFJBUiIsIlJPTEVfVkVJQ1VMT19FRElUQVIiLCJST0xFX1ZFSUNVTE9fQ09OU1VMVEFSIiwiUk9MRV9WRUlDVUxPX0VYQ0xVSVIiLCJST0xFX1ZFTkRBX0NBREFTVFJBUiIsIlJPTEVfVkVOREFfQ09OU1VMVEFSIiwiUk9MRV9WRU5EQV9FWENMVUlSIl19.PUQrLhTA0TiFPI7OQxNDahjcUaOjtlewgfBebQFivS0</a:t>
            </a:r>
          </a:p>
        </p:txBody>
      </p:sp>
      <p:pic>
        <p:nvPicPr>
          <p:cNvPr id="11" name="Picture 2" descr="Imagem relacionada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3" y="4832250"/>
            <a:ext cx="2916238" cy="1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 relaciona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0748"/>
            <a:ext cx="8424936" cy="54924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fluxo de autenticação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60734" y="268291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7" name="Picture 1" descr="C:\Users\User\Desktop\Workshop\angular-project\Apresentação\Imagens\Angular-Logo-PNG-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492896"/>
            <a:ext cx="669141" cy="6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2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fluxo de autenticação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6832"/>
            <a:ext cx="8897553" cy="413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Jwt</a:t>
            </a:r>
            <a:r>
              <a:rPr lang="pt-BR" sz="2800" b="1" dirty="0" smtClean="0"/>
              <a:t> – implementação no código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4402" y="2060848"/>
            <a:ext cx="271342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User\Desktop\Workshop\angular-project\Apresentação\Imagens\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62486"/>
            <a:ext cx="8040216" cy="425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Para finalizar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251066" y="1628800"/>
            <a:ext cx="271342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51520" y="1752600"/>
            <a:ext cx="7825680" cy="4373563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pt-B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</a:t>
            </a:r>
            <a:r>
              <a:rPr lang="pt-B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exercício final da Lista de Exercícios.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1379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5"/>
          <a:stretch/>
        </p:blipFill>
        <p:spPr bwMode="auto">
          <a:xfrm>
            <a:off x="0" y="3762"/>
            <a:ext cx="9021079" cy="687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95536" y="116632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00095" y="864873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800095" y="3573016"/>
            <a:ext cx="532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MUITO OBRIGADO!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437138"/>
            <a:ext cx="4207024" cy="903630"/>
          </a:xfrm>
        </p:spPr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7975" y="1988840"/>
            <a:ext cx="8080449" cy="33843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Neste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módulo trabalharemos com camadas de serviços e autenticação com padrão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JWT.</a:t>
            </a:r>
          </a:p>
          <a:p>
            <a:pPr algn="just">
              <a:lnSpc>
                <a:spcPct val="150000"/>
              </a:lnSpc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Primeiramente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vamos entender o que é e como funciona o Gerenciador de Requisição </a:t>
            </a:r>
            <a:r>
              <a:rPr lang="pt-BR" sz="2600" b="0" dirty="0" err="1" smtClean="0">
                <a:latin typeface="Times New Roman" pitchFamily="18" charset="0"/>
                <a:cs typeface="Times New Roman" pitchFamily="18" charset="0"/>
              </a:rPr>
              <a:t>HttpClient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363" y="3645024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latin typeface="Times" pitchFamily="18" charset="0"/>
              </a:rPr>
              <a:t>HTTP CLIENT</a:t>
            </a:r>
            <a:r>
              <a:rPr lang="pt-BR" sz="4800" b="1" dirty="0">
                <a:latin typeface="Times" pitchFamily="18" charset="0"/>
              </a:rPr>
              <a:t/>
            </a:r>
            <a:br>
              <a:rPr lang="pt-BR" sz="4800" b="1" dirty="0">
                <a:latin typeface="Times" pitchFamily="18" charset="0"/>
              </a:rPr>
            </a:br>
            <a:r>
              <a:rPr lang="pt-BR" sz="2600" b="1" dirty="0" smtClean="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</a:br>
            <a:r>
              <a:rPr lang="pt-BR" sz="2400" dirty="0" smtClean="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introdução ao módulo </a:t>
            </a:r>
            <a:r>
              <a:rPr lang="pt-BR" sz="2400" dirty="0" err="1" smtClean="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http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9200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052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HTTP </a:t>
            </a:r>
            <a:r>
              <a:rPr lang="pt-BR" sz="2800" b="1" dirty="0" err="1" smtClean="0"/>
              <a:t>Client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16832"/>
            <a:ext cx="8568952" cy="4536504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anose="02020603050405020304" pitchFamily="18" charset="0"/>
                <a:cs typeface="Times New Roman" pitchFamily="18" charset="0"/>
              </a:rPr>
              <a:t>Muitas 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itchFamily="18" charset="0"/>
              </a:rPr>
              <a:t>aplicações front-</a:t>
            </a:r>
            <a:r>
              <a:rPr lang="pt-BR" sz="2600" b="0" dirty="0" err="1" smtClean="0">
                <a:latin typeface="Times New Roman" panose="02020603050405020304" pitchFamily="18" charset="0"/>
                <a:cs typeface="Times New Roman" pitchFamily="18" charset="0"/>
              </a:rPr>
              <a:t>end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itchFamily="18" charset="0"/>
              </a:rPr>
              <a:t> se comunicam com serviços pelo protocolo HTTP, com isso, o componente </a:t>
            </a:r>
            <a:r>
              <a:rPr lang="pt-BR" sz="2600" b="0" dirty="0" err="1" smtClean="0">
                <a:latin typeface="Times New Roman" panose="02020603050405020304" pitchFamily="18" charset="0"/>
                <a:cs typeface="Times New Roman" pitchFamily="18" charset="0"/>
              </a:rPr>
              <a:t>HttpClient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itchFamily="18" charset="0"/>
              </a:rPr>
              <a:t> foi criado para dar suporte a uma aplicação Angular para trabalhar com uma API </a:t>
            </a:r>
            <a:r>
              <a:rPr lang="pt-BR" sz="2600" b="0" dirty="0" err="1" smtClean="0">
                <a:latin typeface="Times New Roman" panose="02020603050405020304" pitchFamily="18" charset="0"/>
                <a:cs typeface="Times New Roman" pitchFamily="18" charset="0"/>
              </a:rPr>
              <a:t>Http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itchFamily="18" charset="0"/>
              </a:rPr>
              <a:t> simplificada.</a:t>
            </a:r>
          </a:p>
          <a:p>
            <a:pPr algn="just"/>
            <a:r>
              <a:rPr lang="pt-BR" sz="2600" b="0" dirty="0" smtClean="0">
                <a:latin typeface="Times New Roman" panose="02020603050405020304" pitchFamily="18" charset="0"/>
                <a:cs typeface="Times New Roman" pitchFamily="18" charset="0"/>
              </a:rPr>
              <a:t>As 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itchFamily="18" charset="0"/>
              </a:rPr>
              <a:t>várias versões do módulo HTTP angular têm uma API baseada em </a:t>
            </a:r>
            <a:r>
              <a:rPr lang="pt-BR" sz="2600" b="0" dirty="0" err="1" smtClean="0">
                <a:latin typeface="Times New Roman" panose="02020603050405020304" pitchFamily="18" charset="0"/>
                <a:cs typeface="Times New Roman" pitchFamily="18" charset="0"/>
              </a:rPr>
              <a:t>Observables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pt-BR" sz="2600" b="0" dirty="0" err="1" smtClean="0">
                <a:latin typeface="Times New Roman" panose="02020603050405020304" pitchFamily="18" charset="0"/>
                <a:cs typeface="Times New Roman" pitchFamily="18" charset="0"/>
              </a:rPr>
              <a:t>RxJS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itchFamily="18" charset="0"/>
              </a:rPr>
              <a:t> . Isso significa que as múltiplas chamadas para o módulo HTTP sempre retornarão um </a:t>
            </a:r>
            <a:r>
              <a:rPr lang="pt-BR" sz="2600" b="0" dirty="0" err="1" smtClean="0">
                <a:latin typeface="Times New Roman" panose="02020603050405020304" pitchFamily="18" charset="0"/>
                <a:cs typeface="Times New Roman" pitchFamily="18" charset="0"/>
              </a:rPr>
              <a:t>Observable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itchFamily="18" charset="0"/>
              </a:rPr>
              <a:t>, que precisamos assinar de uma forma ou de outra.</a:t>
            </a: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HTTP </a:t>
            </a:r>
            <a:r>
              <a:rPr lang="pt-BR" sz="2800" b="1" dirty="0" err="1" smtClean="0"/>
              <a:t>Client</a:t>
            </a:r>
            <a:r>
              <a:rPr lang="pt-BR" sz="2800" b="1" dirty="0" smtClean="0"/>
              <a:t> e </a:t>
            </a:r>
            <a:r>
              <a:rPr lang="pt-BR" sz="2800" b="1" dirty="0" err="1" smtClean="0"/>
              <a:t>Observables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16832"/>
            <a:ext cx="8568952" cy="4320480"/>
          </a:xfrm>
        </p:spPr>
        <p:txBody>
          <a:bodyPr>
            <a:no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pt-BR" sz="2600" b="0" dirty="0">
                <a:latin typeface="Times New Roman" panose="02020603050405020304" pitchFamily="18" charset="0"/>
                <a:cs typeface="Times New Roman" pitchFamily="18" charset="0"/>
              </a:rPr>
              <a:t>S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itchFamily="18" charset="0"/>
              </a:rPr>
              <a:t>e não assinarmos esses observáveis, nada acontecerá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pt-BR" sz="2600" b="0" dirty="0" smtClean="0">
                <a:latin typeface="Times New Roman" panose="02020603050405020304" pitchFamily="18" charset="0"/>
                <a:cs typeface="Times New Roman" pitchFamily="18" charset="0"/>
              </a:rPr>
              <a:t>Se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assinarmos várias vezes esses observáveis, várias solicitações HTTP serão acionadas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tipo específico de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Observables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fluxos de valor único: se a solicitação HTTP for bem-sucedida, esses observáveis ​​emitirão apenas um valor e, em seguida, serão concluídos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Esses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observáveis ​​emitirão um erro se a solicitação HTTP falhar, mais sobre isso mais tarde</a:t>
            </a:r>
            <a:endParaRPr lang="pt-BR" sz="2600" b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4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4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3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/>
              <a:t>HTTP </a:t>
            </a:r>
            <a:r>
              <a:rPr lang="pt-BR" sz="2800" b="1" dirty="0" err="1" smtClean="0"/>
              <a:t>Client</a:t>
            </a:r>
            <a:r>
              <a:rPr lang="pt-BR" sz="2800" b="1" dirty="0" smtClean="0"/>
              <a:t> - </a:t>
            </a:r>
            <a:r>
              <a:rPr lang="pt-BR" sz="2800" b="1" dirty="0" err="1" smtClean="0"/>
              <a:t>mECÂNISMO</a:t>
            </a:r>
            <a:r>
              <a:rPr lang="pt-BR" sz="2800" b="1" dirty="0" smtClean="0"/>
              <a:t> 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 rotWithShape="1">
          <a:blip r:embed="rId4"/>
          <a:srcRect l="11470" t="38556" r="40531" b="22933"/>
          <a:stretch/>
        </p:blipFill>
        <p:spPr bwMode="auto">
          <a:xfrm>
            <a:off x="395536" y="1895223"/>
            <a:ext cx="7851008" cy="38380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923928" y="4077072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317" y="3717032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guards</a:t>
            </a:r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trabalhando 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guards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5226254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4" descr="C:\Users\User\Desktop\Workshop\angular-project\Apresentação\Imagens\curso_primeiros-passos-com-angular_1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531440"/>
            <a:ext cx="9036496" cy="44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guards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16832"/>
            <a:ext cx="8352928" cy="4392488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Guards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basicamente são guardiões de acesso por rota onde seu papel é verificar se o acesso à rota que está sendo realizado deve ser permitido ou não.</a:t>
            </a:r>
          </a:p>
          <a:p>
            <a:pPr algn="just" fontAlgn="base"/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Existem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tipos diferentes de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válida se a rota está ativa</a:t>
            </a: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CanActivateChild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válida se a rota filha está ativa</a:t>
            </a: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CanDeactivate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 se uma rota pode ser desativada</a:t>
            </a: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CanLoad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válida se um módulo está utilizando o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lazily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endParaRPr lang="pt-BR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Resultado de imagem para angular gua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609" y="2780928"/>
            <a:ext cx="1415879" cy="206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1027</TotalTime>
  <Words>808</Words>
  <Application>Microsoft Office PowerPoint</Application>
  <PresentationFormat>Apresentação na tela (4:3)</PresentationFormat>
  <Paragraphs>102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Essencial</vt:lpstr>
      <vt:lpstr>Apresentação do PowerPoint</vt:lpstr>
      <vt:lpstr>Módulo 3</vt:lpstr>
      <vt:lpstr>Módulo 3</vt:lpstr>
      <vt:lpstr>HTTP CLIENT  introdução ao módulo http </vt:lpstr>
      <vt:lpstr>HTTP Client</vt:lpstr>
      <vt:lpstr>HTTP Client e Observables </vt:lpstr>
      <vt:lpstr>HTTP Client - mECÂNISMO </vt:lpstr>
      <vt:lpstr>guards  trabalhando com guards </vt:lpstr>
      <vt:lpstr>guards</vt:lpstr>
      <vt:lpstr>Guards</vt:lpstr>
      <vt:lpstr>Guards - Vamos ao código</vt:lpstr>
      <vt:lpstr>jwt  JSON Web Token  </vt:lpstr>
      <vt:lpstr>Jwt </vt:lpstr>
      <vt:lpstr>Jwt - header</vt:lpstr>
      <vt:lpstr>Jwt - payload</vt:lpstr>
      <vt:lpstr>Jwt – payload - clains</vt:lpstr>
      <vt:lpstr>Jwt – payload reserved clains</vt:lpstr>
      <vt:lpstr>Jwt – payload public clains</vt:lpstr>
      <vt:lpstr>Jwt – payload private clains</vt:lpstr>
      <vt:lpstr>Jwt - signature</vt:lpstr>
      <vt:lpstr>Jwt - signature</vt:lpstr>
      <vt:lpstr>Jwt - token</vt:lpstr>
      <vt:lpstr>Jwt – fluxo de autenticação</vt:lpstr>
      <vt:lpstr>Jwt – fluxo de autenticação</vt:lpstr>
      <vt:lpstr>Jwt – implementação no código</vt:lpstr>
      <vt:lpstr>Para finalizar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</dc:creator>
  <cp:lastModifiedBy>User</cp:lastModifiedBy>
  <cp:revision>65</cp:revision>
  <dcterms:created xsi:type="dcterms:W3CDTF">2019-04-02T22:58:49Z</dcterms:created>
  <dcterms:modified xsi:type="dcterms:W3CDTF">2019-04-20T21:21:52Z</dcterms:modified>
</cp:coreProperties>
</file>