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58" r:id="rId3"/>
    <p:sldId id="289" r:id="rId4"/>
    <p:sldId id="291" r:id="rId5"/>
    <p:sldId id="282" r:id="rId6"/>
    <p:sldId id="292" r:id="rId7"/>
    <p:sldId id="287" r:id="rId8"/>
    <p:sldId id="294" r:id="rId9"/>
    <p:sldId id="288" r:id="rId10"/>
    <p:sldId id="293" r:id="rId11"/>
    <p:sldId id="295" r:id="rId12"/>
    <p:sldId id="296" r:id="rId13"/>
    <p:sldId id="298" r:id="rId14"/>
    <p:sldId id="297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8" r:id="rId24"/>
    <p:sldId id="309" r:id="rId25"/>
    <p:sldId id="307" r:id="rId26"/>
    <p:sldId id="310" r:id="rId27"/>
    <p:sldId id="311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71" autoAdjust="0"/>
  </p:normalViewPr>
  <p:slideViewPr>
    <p:cSldViewPr>
      <p:cViewPr>
        <p:scale>
          <a:sx n="60" d="100"/>
          <a:sy n="60" d="100"/>
        </p:scale>
        <p:origin x="-180" y="7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54752-B584-4DB5-9C3E-32FFD2BC3FA3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06E39-5C4E-4358-8D00-977EF8F91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385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06E39-5C4E-4358-8D00-977EF8F91AC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7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5D07FE6-D4F0-43B8-8724-69D32D78BC5B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Workshop\angular-project\Apresentação\Imagens\375827f9c7bfdb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03" y="3762"/>
            <a:ext cx="9048282" cy="499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574267" y="1430919"/>
            <a:ext cx="1968260" cy="214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738618" y="3918226"/>
            <a:ext cx="5639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WORKSHOP ANGULAR 7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092280" y="5761748"/>
            <a:ext cx="181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Roney Amorim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94663" y="6156012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Engenheiro de Software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4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Guards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132856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angular guard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2" r="3788" b="6177"/>
          <a:stretch/>
        </p:blipFill>
        <p:spPr bwMode="auto">
          <a:xfrm>
            <a:off x="107504" y="1594164"/>
            <a:ext cx="8882405" cy="493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74402" y="2060848"/>
            <a:ext cx="271342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251066" y="1628800"/>
            <a:ext cx="271342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0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Guards</a:t>
            </a:r>
            <a:r>
              <a:rPr lang="pt-BR" sz="2800" b="1" dirty="0" smtClean="0"/>
              <a:t> - Vamos ao código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132856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74402" y="2060848"/>
            <a:ext cx="271342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251066" y="1628800"/>
            <a:ext cx="271342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46" name="Picture 2" descr="C:\Users\User\Desktop\Workshop\angular-project\Apresentação\Imagens\web-design-anima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692696"/>
            <a:ext cx="6616713" cy="661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1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7317" y="3717032"/>
            <a:ext cx="8363272" cy="2844234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err="1" smtClean="0"/>
              <a:t>jwt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JSON Web Token 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863587" y="5226254"/>
            <a:ext cx="74168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" name="Picture 4" descr="C:\Users\User\Desktop\Workshop\angular-project\Apresentação\Imagens\curso_primeiros-passos-com-angular_19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531440"/>
            <a:ext cx="9036496" cy="441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40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165618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JWT ou JSON Web Token nada mais é que um objeto JSON definido na RFC 7519 para realizar transferência informação de permissões de acesso entre duas pontas. Ele é codificado e assinado e possuí o seguinte formato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pt-BR" dirty="0"/>
              <a:t>	</a:t>
            </a:r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67543" y="3717032"/>
            <a:ext cx="8005747" cy="4001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header.payload.signature</a:t>
            </a: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27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- header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93610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header (cabeçalho) ficam os dados do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informam seu tipo e o algoritmo utilizado em sua assinatura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26693" y="3061990"/>
            <a:ext cx="8005747" cy="123110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</a:t>
            </a:r>
          </a:p>
          <a:p>
            <a:r>
              <a:rPr lang="pt-BR" dirty="0">
                <a:solidFill>
                  <a:schemeClr val="bg1"/>
                </a:solidFill>
              </a:rPr>
              <a:t>  "</a:t>
            </a:r>
            <a:r>
              <a:rPr lang="pt-BR" dirty="0" err="1">
                <a:solidFill>
                  <a:schemeClr val="bg1"/>
                </a:solidFill>
              </a:rPr>
              <a:t>alg</a:t>
            </a:r>
            <a:r>
              <a:rPr lang="pt-BR" dirty="0">
                <a:solidFill>
                  <a:schemeClr val="bg1"/>
                </a:solidFill>
              </a:rPr>
              <a:t>": "HS256",</a:t>
            </a:r>
          </a:p>
          <a:p>
            <a:r>
              <a:rPr lang="pt-BR" dirty="0">
                <a:solidFill>
                  <a:schemeClr val="bg1"/>
                </a:solidFill>
              </a:rPr>
              <a:t>  "</a:t>
            </a:r>
            <a:r>
              <a:rPr lang="pt-BR" dirty="0" err="1">
                <a:solidFill>
                  <a:schemeClr val="bg1"/>
                </a:solidFill>
              </a:rPr>
              <a:t>typ</a:t>
            </a:r>
            <a:r>
              <a:rPr lang="pt-BR" dirty="0">
                <a:solidFill>
                  <a:schemeClr val="bg1"/>
                </a:solidFill>
              </a:rPr>
              <a:t>": "JWT"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}</a:t>
            </a: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8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- </a:t>
            </a:r>
            <a:r>
              <a:rPr lang="pt-BR" sz="2800" b="1" dirty="0" err="1" smtClean="0"/>
              <a:t>payload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93610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(carga) ficam os dados do usuário e alguns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metadados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a expiração do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26693" y="3061990"/>
            <a:ext cx="8005747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"sub": "1234567890",</a:t>
            </a:r>
          </a:p>
          <a:p>
            <a:r>
              <a:rPr lang="en-US" dirty="0">
                <a:solidFill>
                  <a:schemeClr val="bg1"/>
                </a:solidFill>
              </a:rPr>
              <a:t>  "name": "John Do",</a:t>
            </a:r>
          </a:p>
          <a:p>
            <a:r>
              <a:rPr lang="en-US" dirty="0">
                <a:solidFill>
                  <a:schemeClr val="bg1"/>
                </a:solidFill>
              </a:rPr>
              <a:t>  "</a:t>
            </a:r>
            <a:r>
              <a:rPr lang="en-US" dirty="0" err="1">
                <a:solidFill>
                  <a:schemeClr val="bg1"/>
                </a:solidFill>
              </a:rPr>
              <a:t>iat</a:t>
            </a:r>
            <a:r>
              <a:rPr lang="en-US" dirty="0">
                <a:solidFill>
                  <a:schemeClr val="bg1"/>
                </a:solidFill>
              </a:rPr>
              <a:t>": 1516239022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863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</a:t>
            </a:r>
            <a:r>
              <a:rPr lang="pt-BR" sz="2800" b="1" dirty="0" err="1" smtClean="0"/>
              <a:t>payload</a:t>
            </a:r>
            <a:r>
              <a:rPr lang="pt-BR" sz="2800" b="1" dirty="0" smtClean="0"/>
              <a:t> - </a:t>
            </a:r>
            <a:r>
              <a:rPr lang="pt-BR" sz="2800" b="1" dirty="0" err="1" smtClean="0"/>
              <a:t>clains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417646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Para melhor esclarecendo, o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objeto JSON com as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(informações) da entidade tratada, 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podendo ter três tipos de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diferentes.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Reserved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  <a:endParaRPr lang="pt-BR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  <a:endParaRPr lang="pt-BR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  <a:endParaRPr lang="pt-B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69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</a:t>
            </a:r>
            <a:r>
              <a:rPr lang="pt-BR" sz="2800" b="1" dirty="0" err="1" smtClean="0"/>
              <a:t>payload</a:t>
            </a:r>
            <a:r>
              <a:rPr lang="pt-BR" sz="2800" b="1" dirty="0"/>
              <a:t/>
            </a:r>
            <a:br>
              <a:rPr lang="pt-BR" sz="2800" b="1" dirty="0"/>
            </a:br>
            <a:r>
              <a:rPr lang="pt-BR" sz="2800" b="1" dirty="0" smtClean="0"/>
              <a:t>	</a:t>
            </a:r>
            <a:r>
              <a:rPr lang="pt-BR" sz="2800" b="1" dirty="0" err="1" smtClean="0"/>
              <a:t>reserved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clains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417646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Atributos não obrigatórios (mas recomendados) que são usados na validação do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pelos protocolos de segurança das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Entidade à quem o </a:t>
            </a:r>
            <a:r>
              <a:rPr lang="pt-BR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pertence, normalmente o ID do usuário;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issuer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Emissor 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expiration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quando o </a:t>
            </a:r>
            <a:r>
              <a:rPr lang="pt-BR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irá expirar;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iat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quando o </a:t>
            </a:r>
            <a:r>
              <a:rPr lang="pt-BR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foi criado;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audience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Destinatário do </a:t>
            </a:r>
            <a:r>
              <a:rPr lang="pt-BR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representa a aplicação que irá usá-lo</a:t>
            </a: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4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</a:t>
            </a:r>
            <a:r>
              <a:rPr lang="pt-BR" sz="2800" b="1" dirty="0" err="1" smtClean="0"/>
              <a:t>payload</a:t>
            </a:r>
            <a:r>
              <a:rPr lang="pt-BR" sz="2800" b="1" dirty="0"/>
              <a:t/>
            </a:r>
            <a:br>
              <a:rPr lang="pt-BR" sz="2800" b="1" dirty="0"/>
            </a:br>
            <a:r>
              <a:rPr lang="pt-BR" sz="2800" b="1" dirty="0" smtClean="0"/>
              <a:t>	</a:t>
            </a:r>
            <a:r>
              <a:rPr lang="pt-BR" sz="2800" b="1" dirty="0" err="1" smtClean="0"/>
              <a:t>public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clains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417646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Atributos que usamos em nossas aplicações. Normalmente armazenamos as informações do usuário autenticado na aplicação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4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</a:t>
            </a:r>
            <a:r>
              <a:rPr lang="pt-BR" sz="2800" b="1" dirty="0" err="1" smtClean="0"/>
              <a:t>payload</a:t>
            </a:r>
            <a:r>
              <a:rPr lang="pt-BR" sz="2800" b="1" dirty="0"/>
              <a:t/>
            </a:r>
            <a:br>
              <a:rPr lang="pt-BR" sz="2800" b="1" dirty="0"/>
            </a:br>
            <a:r>
              <a:rPr lang="pt-BR" sz="2800" b="1" dirty="0" smtClean="0"/>
              <a:t>	</a:t>
            </a:r>
            <a:r>
              <a:rPr lang="pt-BR" sz="2800" b="1" dirty="0" err="1" smtClean="0"/>
              <a:t>private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clains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417646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Atributos definidos especialmente para compartilhar informações 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internas entre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aplicações.</a:t>
            </a:r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4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437138"/>
            <a:ext cx="4207024" cy="903630"/>
          </a:xfrm>
        </p:spPr>
        <p:txBody>
          <a:bodyPr/>
          <a:lstStyle/>
          <a:p>
            <a:r>
              <a:rPr lang="pt-BR" dirty="0" smtClean="0"/>
              <a:t>Módulo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988840"/>
            <a:ext cx="7776864" cy="3384376"/>
          </a:xfrm>
        </p:spPr>
        <p:txBody>
          <a:bodyPr>
            <a:normAutofit/>
          </a:bodyPr>
          <a:lstStyle/>
          <a:p>
            <a:pPr algn="just"/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No módulo </a:t>
            </a:r>
            <a:r>
              <a:rPr lang="pt-BR" sz="2400" b="0" dirty="0">
                <a:latin typeface="Times New Roman" pitchFamily="18" charset="0"/>
                <a:cs typeface="Times New Roman" pitchFamily="18" charset="0"/>
              </a:rPr>
              <a:t>2, realizamos nosso primeiro CRUD, iniciamos o entendimento do </a:t>
            </a:r>
            <a:r>
              <a:rPr lang="pt-BR" sz="24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400" b="0" dirty="0">
                <a:latin typeface="Times New Roman" pitchFamily="18" charset="0"/>
                <a:cs typeface="Times New Roman" pitchFamily="18" charset="0"/>
              </a:rPr>
              <a:t> com um exercício prático e implementamos uma camada de autorização para uma tela de </a:t>
            </a:r>
            <a:r>
              <a:rPr lang="pt-BR" sz="24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400" b="0" dirty="0">
                <a:latin typeface="Times New Roman" pitchFamily="18" charset="0"/>
                <a:cs typeface="Times New Roman" pitchFamily="18" charset="0"/>
              </a:rPr>
              <a:t> com o controle de exibição de menu</a:t>
            </a:r>
            <a:r>
              <a:rPr lang="pt-BR" sz="24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pt-BR" sz="24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AutoShape 2" descr="Resultado de imagem para angul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Resultado de imagem para angul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1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6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- </a:t>
            </a:r>
            <a:r>
              <a:rPr lang="pt-BR" sz="2800" b="1" dirty="0" err="1" smtClean="0"/>
              <a:t>signature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129614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Finalmente na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(assinatura) os dados de header e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codificados em base 64 e unidos por . (ponto) para serem assinados usando o algoritmo definido no 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header:</a:t>
            </a:r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26693" y="3284984"/>
            <a:ext cx="8005747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HMACSHA256(</a:t>
            </a:r>
          </a:p>
          <a:p>
            <a:r>
              <a:rPr lang="en-US" dirty="0">
                <a:solidFill>
                  <a:schemeClr val="bg1"/>
                </a:solidFill>
              </a:rPr>
              <a:t>  base64UrlEncode(header) + "." +</a:t>
            </a:r>
          </a:p>
          <a:p>
            <a:r>
              <a:rPr lang="en-US" dirty="0">
                <a:solidFill>
                  <a:schemeClr val="bg1"/>
                </a:solidFill>
              </a:rPr>
              <a:t>  base64UrlEncode(payload),</a:t>
            </a:r>
          </a:p>
          <a:p>
            <a:r>
              <a:rPr lang="en-US" dirty="0">
                <a:solidFill>
                  <a:schemeClr val="bg1"/>
                </a:solidFill>
              </a:rPr>
              <a:t>  secret</a:t>
            </a:r>
          </a:p>
          <a:p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26693" y="5013176"/>
            <a:ext cx="8077755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 a assinatura é possível verificar se o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foi alterado no caminho, garantindo sua integridade. Com ela também é possível confirmar a autenticidade de sua 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fonte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9803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- </a:t>
            </a:r>
            <a:r>
              <a:rPr lang="pt-BR" sz="2800" b="1" dirty="0" err="1" smtClean="0"/>
              <a:t>signature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129614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Finalmente na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(assinatura) os dados de header e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codificados em base 64 e unidos por . (ponto) para serem assinados usando o algoritmo definido no 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header:</a:t>
            </a:r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26693" y="3284984"/>
            <a:ext cx="8005747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HMACSHA256(</a:t>
            </a:r>
          </a:p>
          <a:p>
            <a:r>
              <a:rPr lang="en-US" dirty="0">
                <a:solidFill>
                  <a:schemeClr val="bg1"/>
                </a:solidFill>
              </a:rPr>
              <a:t>  base64UrlEncode(header) + "." +</a:t>
            </a:r>
          </a:p>
          <a:p>
            <a:r>
              <a:rPr lang="en-US" dirty="0">
                <a:solidFill>
                  <a:schemeClr val="bg1"/>
                </a:solidFill>
              </a:rPr>
              <a:t>  base64UrlEncode(payload),</a:t>
            </a:r>
          </a:p>
          <a:p>
            <a:r>
              <a:rPr lang="en-US" dirty="0">
                <a:solidFill>
                  <a:schemeClr val="bg1"/>
                </a:solidFill>
              </a:rPr>
              <a:t>  secret</a:t>
            </a:r>
          </a:p>
          <a:p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26693" y="5013176"/>
            <a:ext cx="8077755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 a assinatura é possível verificar se o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foi alterado no caminho, garantindo sua integridade. Com ela também é possível confirmar a autenticidade de sua 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fonte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35340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- </a:t>
            </a:r>
            <a:r>
              <a:rPr lang="pt-BR" sz="2800" b="1" dirty="0" err="1" smtClean="0"/>
              <a:t>token</a:t>
            </a:r>
            <a:endParaRPr lang="pt-BR" sz="28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26693" y="1772816"/>
            <a:ext cx="8005747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yJhbGciOiJIUzI1NiIsInR5cCI6IkpXVCJ9.eyJ1c3IiOiJyYW1vcmltIiwibmFtZSI6IlJPTkVZIEFVR1VTVE8gQU1PUklNIiwic3ViIjoiMDMzMjIwOTkzIiwiZXhwIjoiMjAxOS0xMi0wMSAwMDowMDowMCIsImF1dGhvcml0aWVzIjpbIlJPTEVfQ0xJRU5URV9DQURBU1RSQVIiLCJST0xFX0NMSUVOVEVfRURJVEFSIiwiUk9MRV9DTElFTlRFX0NPTlNVTFRBUiIsIlJPTEVfQ0xJRU5URV9FWENMVUlSIiwiUk9MRV9WRUlDVUxPX0NBREFTVFJBUiIsIlJPTEVfVkVJQ1VMT19FRElUQVIiLCJST0xFX1ZFSUNVTE9fQ09OU1VMVEFSIiwiUk9MRV9WRUlDVUxPX0VYQ0xVSVIiLCJST0xFX1ZFTkRBX0NBREFTVFJBUiIsIlJPTEVfVkVOREFfQ09OU1VMVEFSIiwiUk9MRV9WRU5EQV9FWENMVUlSIl19.PUQrLhTA0TiFPI7OQxNDahjcUaOjtlewgfBebQFivS0</a:t>
            </a:r>
          </a:p>
        </p:txBody>
      </p:sp>
      <p:pic>
        <p:nvPicPr>
          <p:cNvPr id="11" name="Picture 2" descr="Imagem relacionada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93" y="4832250"/>
            <a:ext cx="2916238" cy="1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2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magem relacionad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380748"/>
            <a:ext cx="8424936" cy="54924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fluxo de autenticação</a:t>
            </a:r>
            <a:endParaRPr lang="pt-BR" sz="28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660734" y="2682915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7" name="Picture 1" descr="C:\Users\User\Desktop\Workshop\angular-project\Apresentação\Imagens\Angular-Logo-PNG-Ima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492896"/>
            <a:ext cx="669141" cy="66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2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fluxo de autenticação</a:t>
            </a:r>
            <a:endParaRPr lang="pt-BR" sz="28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16832"/>
            <a:ext cx="8897553" cy="413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4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implementação no código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132856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74402" y="2060848"/>
            <a:ext cx="271342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251066" y="1628800"/>
            <a:ext cx="271342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C:\Users\User\Desktop\Workshop\angular-project\Apresentação\Imagens\giphy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62486"/>
            <a:ext cx="8040216" cy="425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35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Para finalizar</a:t>
            </a:r>
            <a:endParaRPr lang="pt-BR" sz="28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6251066" y="1628800"/>
            <a:ext cx="271342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Realizar o exercício final da Lista de Exercícios</a:t>
            </a: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9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Workshop\angular-project\Apresentação\Imagens\375827f9c7bfdb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0888" y="3762"/>
            <a:ext cx="12441967" cy="687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95536" y="116632"/>
            <a:ext cx="1968260" cy="214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800095" y="864873"/>
            <a:ext cx="5639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WORKSHOP ANGULAR 7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008673" y="5771040"/>
            <a:ext cx="181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Roney Amorim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11056" y="6165304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Engenheiro de Software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800095" y="3418707"/>
            <a:ext cx="4408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MUITO OBRIGADO!</a:t>
            </a:r>
            <a:endParaRPr lang="pt-B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13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437138"/>
            <a:ext cx="4207024" cy="903630"/>
          </a:xfrm>
        </p:spPr>
        <p:txBody>
          <a:bodyPr/>
          <a:lstStyle/>
          <a:p>
            <a:r>
              <a:rPr lang="pt-BR" dirty="0" smtClean="0"/>
              <a:t>Módulo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988840"/>
            <a:ext cx="7776864" cy="3384376"/>
          </a:xfrm>
        </p:spPr>
        <p:txBody>
          <a:bodyPr>
            <a:normAutofit/>
          </a:bodyPr>
          <a:lstStyle/>
          <a:p>
            <a:pPr algn="just"/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0" dirty="0">
                <a:latin typeface="Times New Roman" pitchFamily="18" charset="0"/>
                <a:cs typeface="Times New Roman" pitchFamily="18" charset="0"/>
              </a:rPr>
              <a:t>Neste módulo trabalharemos com camadas de serviços e autenticação com padrão </a:t>
            </a:r>
            <a:r>
              <a:rPr lang="pt-BR" sz="2400" b="0" dirty="0" smtClean="0">
                <a:latin typeface="Times New Roman" pitchFamily="18" charset="0"/>
                <a:cs typeface="Times New Roman" pitchFamily="18" charset="0"/>
              </a:rPr>
              <a:t>JWT.</a:t>
            </a:r>
          </a:p>
          <a:p>
            <a:pPr algn="just"/>
            <a:r>
              <a:rPr lang="pt-BR" sz="24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400" b="0" dirty="0" smtClean="0">
                <a:latin typeface="Times New Roman" pitchFamily="18" charset="0"/>
                <a:cs typeface="Times New Roman" pitchFamily="18" charset="0"/>
              </a:rPr>
              <a:t>Primeiramente</a:t>
            </a:r>
            <a:r>
              <a:rPr lang="pt-BR" sz="2400" b="0" dirty="0">
                <a:latin typeface="Times New Roman" pitchFamily="18" charset="0"/>
                <a:cs typeface="Times New Roman" pitchFamily="18" charset="0"/>
              </a:rPr>
              <a:t>, vamos entender o que é e como funciona o Gerenciador de Requisição </a:t>
            </a:r>
            <a:r>
              <a:rPr lang="pt-BR" sz="2400" b="0" dirty="0" err="1" smtClean="0">
                <a:latin typeface="Times New Roman" pitchFamily="18" charset="0"/>
                <a:cs typeface="Times New Roman" pitchFamily="18" charset="0"/>
              </a:rPr>
              <a:t>HttpClient</a:t>
            </a:r>
            <a:r>
              <a:rPr lang="pt-BR" sz="24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pt-BR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AutoShape 2" descr="Resultado de imagem para angul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Resultado de imagem para angul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1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35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0363" y="3645024"/>
            <a:ext cx="8363272" cy="2844234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smtClean="0"/>
              <a:t>HTTP CLIENT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introdução ao módulo </a:t>
            </a:r>
            <a:r>
              <a:rPr lang="pt-BR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863587" y="5229200"/>
            <a:ext cx="74168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052" name="Picture 4" descr="C:\Users\User\Desktop\Workshop\angular-project\Apresentação\Imagens\curso_primeiros-passos-com-angular_19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531440"/>
            <a:ext cx="9036496" cy="441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8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HTTP </a:t>
            </a:r>
            <a:r>
              <a:rPr lang="pt-BR" sz="2800" b="1" dirty="0" err="1" smtClean="0"/>
              <a:t>Client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424936" cy="4320480"/>
          </a:xfrm>
        </p:spPr>
        <p:txBody>
          <a:bodyPr>
            <a:noAutofit/>
          </a:bodyPr>
          <a:lstStyle/>
          <a:p>
            <a:pPr algn="just"/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	Muitas aplicações front-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itchFamily="18" charset="0"/>
              </a:rPr>
              <a:t>end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 se comunicam com serviços pelo protocolo HTTP, com isso, o componente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itchFamily="18" charset="0"/>
              </a:rPr>
              <a:t>HttpClient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 foi criado para dar suporte a uma aplicação Angular para trabalhar com uma API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itchFamily="18" charset="0"/>
              </a:rPr>
              <a:t>Http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 simplificada.</a:t>
            </a:r>
          </a:p>
          <a:p>
            <a:pPr algn="just"/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	As várias versões do módulo HTTP angular têm uma API baseada em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itchFamily="18" charset="0"/>
              </a:rPr>
              <a:t>Observables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itchFamily="18" charset="0"/>
              </a:rPr>
              <a:t>RxJS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 . Isso significa que as múltiplas chamadas para o módulo HTTP sempre retornarão um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itchFamily="18" charset="0"/>
              </a:rPr>
              <a:t>Observable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, que precisamos assinar de uma forma ou de outra.</a:t>
            </a:r>
          </a:p>
          <a:p>
            <a:endParaRPr lang="pt-B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4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HTTP </a:t>
            </a:r>
            <a:r>
              <a:rPr lang="pt-BR" sz="2800" b="1" dirty="0" err="1" smtClean="0"/>
              <a:t>Client</a:t>
            </a:r>
            <a:r>
              <a:rPr lang="pt-BR" sz="2800" b="1" dirty="0" smtClean="0"/>
              <a:t> e </a:t>
            </a:r>
            <a:r>
              <a:rPr lang="pt-BR" sz="2800" b="1" dirty="0" err="1" smtClean="0"/>
              <a:t>Observables</a:t>
            </a:r>
            <a:r>
              <a:rPr lang="pt-BR" sz="2800" b="1" dirty="0" smtClean="0"/>
              <a:t> 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424936" cy="4320480"/>
          </a:xfrm>
        </p:spPr>
        <p:txBody>
          <a:bodyPr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400" b="0" dirty="0">
                <a:latin typeface="Times New Roman" panose="02020603050405020304" pitchFamily="18" charset="0"/>
                <a:cs typeface="Times New Roman" pitchFamily="18" charset="0"/>
              </a:rPr>
              <a:t>S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e não assinarmos esses observáveis, nada acontecerá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Se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assinarmos várias vezes esses observáveis, várias solicitações HTTP serão acionadas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 tipo específico de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Observables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fluxos de valor único: se a solicitação HTTP for bem-sucedida, esses observáveis ​​emitirão apenas um valor e, em seguida, serão concluídos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Esses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observáveis ​​emitirão um erro se a solicitação HTTP falhar, mais sobre isso mais tarde</a:t>
            </a:r>
            <a:endParaRPr lang="pt-BR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4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4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3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/>
              <a:t>HTTP </a:t>
            </a:r>
            <a:r>
              <a:rPr lang="pt-BR" sz="2800" b="1" dirty="0" err="1" smtClean="0"/>
              <a:t>Client</a:t>
            </a:r>
            <a:r>
              <a:rPr lang="pt-BR" sz="2800" b="1" dirty="0" smtClean="0"/>
              <a:t> - </a:t>
            </a:r>
            <a:r>
              <a:rPr lang="pt-BR" sz="2800" b="1" dirty="0" err="1" smtClean="0"/>
              <a:t>mECÂNISMO</a:t>
            </a:r>
            <a:r>
              <a:rPr lang="pt-BR" sz="2800" b="1" dirty="0" smtClean="0"/>
              <a:t> </a:t>
            </a:r>
            <a:endParaRPr lang="pt-BR" sz="28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Espaço Reservado para Conteúdo 6"/>
          <p:cNvPicPr>
            <a:picLocks noGrp="1"/>
          </p:cNvPicPr>
          <p:nvPr>
            <p:ph idx="1"/>
          </p:nvPr>
        </p:nvPicPr>
        <p:blipFill rotWithShape="1">
          <a:blip r:embed="rId4"/>
          <a:srcRect l="11470" t="38556" r="40531" b="22933"/>
          <a:stretch/>
        </p:blipFill>
        <p:spPr bwMode="auto">
          <a:xfrm>
            <a:off x="395536" y="1916832"/>
            <a:ext cx="7851008" cy="38380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923928" y="4077072"/>
            <a:ext cx="14401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6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7317" y="3717032"/>
            <a:ext cx="8363272" cy="2844234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err="1" smtClean="0"/>
              <a:t>guards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trabalhando com </a:t>
            </a:r>
            <a:r>
              <a:rPr lang="pt-BR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guards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863587" y="5226254"/>
            <a:ext cx="74168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" name="Picture 4" descr="C:\Users\User\Desktop\Workshop\angular-project\Apresentação\Imagens\curso_primeiros-passos-com-angular_19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531440"/>
            <a:ext cx="9036496" cy="441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6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guards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3960440"/>
          </a:xfrm>
        </p:spPr>
        <p:txBody>
          <a:bodyPr>
            <a:noAutofit/>
          </a:bodyPr>
          <a:lstStyle/>
          <a:p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Guards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basicamente são guardiões de acesso por rota onde seu papel é verificar se o acesso à rota que está sendo realizado deve ser permitido ou não.</a:t>
            </a:r>
          </a:p>
          <a:p>
            <a:pPr fontAlgn="base"/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Existem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quatro tipos diferentes de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CanActivate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válida se a rota está ativa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CanActivateChild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válida se a rota filha está ativa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CanDeactivate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 se uma rota pode ser desativada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CanLoad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válida se um módulo está utilizando o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lazily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endParaRPr lang="pt-B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Resultado de imagem para angular guard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564904"/>
            <a:ext cx="1486953" cy="216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0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cial">
  <a:themeElements>
    <a:clrScheme name="Es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719</TotalTime>
  <Words>229</Words>
  <Application>Microsoft Office PowerPoint</Application>
  <PresentationFormat>Apresentação na tela (4:3)</PresentationFormat>
  <Paragraphs>101</Paragraphs>
  <Slides>27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Essencial</vt:lpstr>
      <vt:lpstr>Apresentação do PowerPoint</vt:lpstr>
      <vt:lpstr>Módulo 3</vt:lpstr>
      <vt:lpstr>Módulo 3</vt:lpstr>
      <vt:lpstr>HTTP CLIENT  introdução ao módulo http </vt:lpstr>
      <vt:lpstr>HTTP Client</vt:lpstr>
      <vt:lpstr>HTTP Client e Observables </vt:lpstr>
      <vt:lpstr>HTTP Client - mECÂNISMO </vt:lpstr>
      <vt:lpstr>guards  trabalhando com guards </vt:lpstr>
      <vt:lpstr>guards</vt:lpstr>
      <vt:lpstr>Guards</vt:lpstr>
      <vt:lpstr>Guards - Vamos ao código</vt:lpstr>
      <vt:lpstr>jwt  JSON Web Token  </vt:lpstr>
      <vt:lpstr>Jwt </vt:lpstr>
      <vt:lpstr>Jwt - header</vt:lpstr>
      <vt:lpstr>Jwt - payload</vt:lpstr>
      <vt:lpstr>Jwt – payload - clains</vt:lpstr>
      <vt:lpstr>Jwt – payload  reserved clains</vt:lpstr>
      <vt:lpstr>Jwt – payload  public clains</vt:lpstr>
      <vt:lpstr>Jwt – payload  private clains</vt:lpstr>
      <vt:lpstr>Jwt - signature</vt:lpstr>
      <vt:lpstr>Jwt - signature</vt:lpstr>
      <vt:lpstr>Jwt - token</vt:lpstr>
      <vt:lpstr>Jwt – fluxo de autenticação</vt:lpstr>
      <vt:lpstr>Jwt – fluxo de autenticação</vt:lpstr>
      <vt:lpstr>Jwt – implementação no código</vt:lpstr>
      <vt:lpstr>Para finalizar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</dc:creator>
  <cp:lastModifiedBy>User</cp:lastModifiedBy>
  <cp:revision>59</cp:revision>
  <dcterms:created xsi:type="dcterms:W3CDTF">2019-04-02T22:58:49Z</dcterms:created>
  <dcterms:modified xsi:type="dcterms:W3CDTF">2019-04-11T04:17:27Z</dcterms:modified>
</cp:coreProperties>
</file>