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7" r:id="rId2"/>
    <p:sldId id="258" r:id="rId3"/>
    <p:sldId id="289" r:id="rId4"/>
    <p:sldId id="291" r:id="rId5"/>
    <p:sldId id="282" r:id="rId6"/>
    <p:sldId id="292" r:id="rId7"/>
    <p:sldId id="287" r:id="rId8"/>
    <p:sldId id="294" r:id="rId9"/>
    <p:sldId id="288" r:id="rId10"/>
    <p:sldId id="293" r:id="rId11"/>
    <p:sldId id="295" r:id="rId12"/>
    <p:sldId id="296" r:id="rId13"/>
    <p:sldId id="298" r:id="rId14"/>
    <p:sldId id="297" r:id="rId15"/>
    <p:sldId id="299" r:id="rId16"/>
    <p:sldId id="300" r:id="rId17"/>
    <p:sldId id="301" r:id="rId18"/>
    <p:sldId id="302" r:id="rId19"/>
    <p:sldId id="303" r:id="rId20"/>
    <p:sldId id="304" r:id="rId21"/>
    <p:sldId id="305" r:id="rId22"/>
    <p:sldId id="306" r:id="rId23"/>
    <p:sldId id="308" r:id="rId24"/>
    <p:sldId id="309" r:id="rId25"/>
    <p:sldId id="307" r:id="rId26"/>
    <p:sldId id="310" r:id="rId27"/>
    <p:sldId id="311" r:id="rId2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3" autoAdjust="0"/>
    <p:restoredTop sz="94671" autoAdjust="0"/>
  </p:normalViewPr>
  <p:slideViewPr>
    <p:cSldViewPr>
      <p:cViewPr>
        <p:scale>
          <a:sx n="60" d="100"/>
          <a:sy n="60" d="100"/>
        </p:scale>
        <p:origin x="-1656" y="-29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154752-B584-4DB5-9C3E-32FFD2BC3FA3}" type="datetimeFigureOut">
              <a:rPr lang="pt-BR" smtClean="0"/>
              <a:t>16/04/2019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606E39-5C4E-4358-8D00-977EF8F91A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9385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06E39-5C4E-4358-8D00-977EF8F91ACB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979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7FE6-D4F0-43B8-8724-69D32D78BC5B}" type="datetimeFigureOut">
              <a:rPr lang="pt-BR" smtClean="0"/>
              <a:t>16/04/2019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A19CBB0-27CA-4F73-9BE3-94788481BAD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7FE6-D4F0-43B8-8724-69D32D78BC5B}" type="datetimeFigureOut">
              <a:rPr lang="pt-BR" smtClean="0"/>
              <a:t>16/04/2019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9CBB0-27CA-4F73-9BE3-94788481BAD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7FE6-D4F0-43B8-8724-69D32D78BC5B}" type="datetimeFigureOut">
              <a:rPr lang="pt-BR" smtClean="0"/>
              <a:t>16/04/2019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9CBB0-27CA-4F73-9BE3-94788481BAD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7FE6-D4F0-43B8-8724-69D32D78BC5B}" type="datetimeFigureOut">
              <a:rPr lang="pt-BR" smtClean="0"/>
              <a:t>16/04/2019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9CBB0-27CA-4F73-9BE3-94788481BAD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7FE6-D4F0-43B8-8724-69D32D78BC5B}" type="datetimeFigureOut">
              <a:rPr lang="pt-BR" smtClean="0"/>
              <a:t>16/04/2019</a:t>
            </a:fld>
            <a:endParaRPr lang="pt-B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19CBB0-27CA-4F73-9BE3-94788481BAD1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7FE6-D4F0-43B8-8724-69D32D78BC5B}" type="datetimeFigureOut">
              <a:rPr lang="pt-BR" smtClean="0"/>
              <a:t>16/04/2019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9CBB0-27CA-4F73-9BE3-94788481BAD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7FE6-D4F0-43B8-8724-69D32D78BC5B}" type="datetimeFigureOut">
              <a:rPr lang="pt-BR" smtClean="0"/>
              <a:t>16/04/2019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9CBB0-27CA-4F73-9BE3-94788481BAD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7FE6-D4F0-43B8-8724-69D32D78BC5B}" type="datetimeFigureOut">
              <a:rPr lang="pt-BR" smtClean="0"/>
              <a:t>16/04/2019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9CBB0-27CA-4F73-9BE3-94788481BAD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7FE6-D4F0-43B8-8724-69D32D78BC5B}" type="datetimeFigureOut">
              <a:rPr lang="pt-BR" smtClean="0"/>
              <a:t>16/04/2019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9CBB0-27CA-4F73-9BE3-94788481BAD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7FE6-D4F0-43B8-8724-69D32D78BC5B}" type="datetimeFigureOut">
              <a:rPr lang="pt-BR" smtClean="0"/>
              <a:t>16/04/2019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9CBB0-27CA-4F73-9BE3-94788481BAD1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7FE6-D4F0-43B8-8724-69D32D78BC5B}" type="datetimeFigureOut">
              <a:rPr lang="pt-BR" smtClean="0"/>
              <a:t>16/04/2019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A19CBB0-27CA-4F73-9BE3-94788481BAD1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05D07FE6-D4F0-43B8-8724-69D32D78BC5B}" type="datetimeFigureOut">
              <a:rPr lang="pt-BR" smtClean="0"/>
              <a:t>16/04/2019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1A19CBB0-27CA-4F73-9BE3-94788481BAD1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jwt.io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User\Desktop\Workshop\angular-project\Apresentação\Imagens\375827f9c7bfdb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203" y="3762"/>
            <a:ext cx="9048282" cy="4997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3574267" y="1430919"/>
            <a:ext cx="1968260" cy="2142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1738618" y="3918226"/>
            <a:ext cx="56395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smtClean="0">
                <a:solidFill>
                  <a:schemeClr val="bg1"/>
                </a:solidFill>
              </a:rPr>
              <a:t>WORKSHOP ANGULAR 7</a:t>
            </a:r>
            <a:endParaRPr lang="pt-BR" sz="3600" dirty="0">
              <a:solidFill>
                <a:schemeClr val="bg1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7092280" y="5761748"/>
            <a:ext cx="1817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tx2">
                    <a:lumMod val="75000"/>
                  </a:schemeClr>
                </a:solidFill>
              </a:rPr>
              <a:t>Roney Amorim</a:t>
            </a:r>
            <a:endParaRPr lang="pt-BR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6194663" y="6156012"/>
            <a:ext cx="2826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tx2">
                    <a:lumMod val="75000"/>
                  </a:schemeClr>
                </a:solidFill>
              </a:rPr>
              <a:t>Engenheiro de Software</a:t>
            </a:r>
            <a:endParaRPr lang="pt-BR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6646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3" y="323403"/>
            <a:ext cx="7704856" cy="903630"/>
          </a:xfrm>
        </p:spPr>
        <p:txBody>
          <a:bodyPr>
            <a:noAutofit/>
          </a:bodyPr>
          <a:lstStyle/>
          <a:p>
            <a:r>
              <a:rPr lang="pt-BR" sz="2800" b="1" dirty="0" err="1" smtClean="0"/>
              <a:t>Guards</a:t>
            </a:r>
            <a:endParaRPr lang="pt-BR" sz="28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2132856"/>
            <a:ext cx="8077755" cy="3960440"/>
          </a:xfrm>
        </p:spPr>
        <p:txBody>
          <a:bodyPr>
            <a:noAutofit/>
          </a:bodyPr>
          <a:lstStyle/>
          <a:p>
            <a:pPr algn="just"/>
            <a:r>
              <a:rPr lang="pt-BR" sz="2600" b="0" dirty="0" smtClean="0">
                <a:latin typeface="Times New Roman" pitchFamily="18" charset="0"/>
                <a:cs typeface="Times New Roman" pitchFamily="18" charset="0"/>
              </a:rPr>
              <a:t>	</a:t>
            </a:r>
            <a:endParaRPr lang="pt-BR" sz="2600" dirty="0"/>
          </a:p>
          <a:p>
            <a:endParaRPr lang="pt-BR" sz="2600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251520" y="1340768"/>
            <a:ext cx="648072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7156265" y="160338"/>
            <a:ext cx="1317026" cy="14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Resultado de imagem para angular guard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12" r="3788" b="6177"/>
          <a:stretch/>
        </p:blipFill>
        <p:spPr bwMode="auto">
          <a:xfrm>
            <a:off x="107504" y="1594164"/>
            <a:ext cx="8882405" cy="4932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274402" y="2060848"/>
            <a:ext cx="2713422" cy="12961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6251066" y="1628800"/>
            <a:ext cx="2713422" cy="6480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90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3" y="323403"/>
            <a:ext cx="7704856" cy="903630"/>
          </a:xfrm>
        </p:spPr>
        <p:txBody>
          <a:bodyPr>
            <a:noAutofit/>
          </a:bodyPr>
          <a:lstStyle/>
          <a:p>
            <a:r>
              <a:rPr lang="pt-BR" sz="2800" b="1" dirty="0" err="1" smtClean="0"/>
              <a:t>Guards</a:t>
            </a:r>
            <a:r>
              <a:rPr lang="pt-BR" sz="2800" b="1" dirty="0" smtClean="0"/>
              <a:t> - Vamos ao código</a:t>
            </a:r>
            <a:endParaRPr lang="pt-BR" sz="28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2132856"/>
            <a:ext cx="8077755" cy="3960440"/>
          </a:xfrm>
        </p:spPr>
        <p:txBody>
          <a:bodyPr>
            <a:noAutofit/>
          </a:bodyPr>
          <a:lstStyle/>
          <a:p>
            <a:pPr algn="just"/>
            <a:r>
              <a:rPr lang="pt-BR" sz="2600" b="0" dirty="0" smtClean="0">
                <a:latin typeface="Times New Roman" pitchFamily="18" charset="0"/>
                <a:cs typeface="Times New Roman" pitchFamily="18" charset="0"/>
              </a:rPr>
              <a:t>	</a:t>
            </a:r>
            <a:endParaRPr lang="pt-BR" sz="2600" dirty="0" smtClean="0"/>
          </a:p>
          <a:p>
            <a:endParaRPr lang="pt-BR" sz="2600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251520" y="1340768"/>
            <a:ext cx="648072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7156265" y="160338"/>
            <a:ext cx="1317026" cy="14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274402" y="2060848"/>
            <a:ext cx="2713422" cy="12961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6251066" y="1628800"/>
            <a:ext cx="2713422" cy="6480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146" name="Picture 2" descr="C:\Users\User\Desktop\Workshop\angular-project\Apresentação\Imagens\web-design-animation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1" y="692696"/>
            <a:ext cx="6616713" cy="6616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814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7317" y="3717032"/>
            <a:ext cx="8363272" cy="2844234"/>
          </a:xfrm>
        </p:spPr>
        <p:txBody>
          <a:bodyPr>
            <a:normAutofit/>
          </a:bodyPr>
          <a:lstStyle/>
          <a:p>
            <a:pPr algn="ctr"/>
            <a:r>
              <a:rPr lang="pt-BR" sz="4800" b="1" dirty="0" err="1" smtClean="0"/>
              <a:t>jwt</a:t>
            </a:r>
            <a:r>
              <a:rPr lang="pt-BR" sz="4800" b="1" dirty="0"/>
              <a:t/>
            </a:r>
            <a:br>
              <a:rPr lang="pt-BR" sz="4800" b="1" dirty="0"/>
            </a:br>
            <a:r>
              <a:rPr lang="pt-BR" sz="2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pt-BR" sz="2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pt-BR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JSON Web Token </a:t>
            </a:r>
            <a:r>
              <a:rPr lang="pt-BR" b="1" dirty="0">
                <a:solidFill>
                  <a:schemeClr val="tx1"/>
                </a:solidFill>
              </a:rPr>
              <a:t/>
            </a:r>
            <a:br>
              <a:rPr lang="pt-BR" b="1" dirty="0">
                <a:solidFill>
                  <a:schemeClr val="tx1"/>
                </a:solidFill>
              </a:rPr>
            </a:br>
            <a:endParaRPr lang="pt-BR" b="1" dirty="0">
              <a:solidFill>
                <a:schemeClr val="tx1"/>
              </a:solidFill>
            </a:endParaRPr>
          </a:p>
        </p:txBody>
      </p:sp>
      <p:cxnSp>
        <p:nvCxnSpPr>
          <p:cNvPr id="4" name="Conector reto 3"/>
          <p:cNvCxnSpPr/>
          <p:nvPr/>
        </p:nvCxnSpPr>
        <p:spPr>
          <a:xfrm>
            <a:off x="863587" y="5226254"/>
            <a:ext cx="7416824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8" name="Picture 4" descr="C:\Users\User\Desktop\Workshop\angular-project\Apresentação\Imagens\curso_primeiros-passos-com-angular_195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-531440"/>
            <a:ext cx="9036496" cy="4412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0401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3" y="323403"/>
            <a:ext cx="7704856" cy="903630"/>
          </a:xfrm>
        </p:spPr>
        <p:txBody>
          <a:bodyPr>
            <a:noAutofit/>
          </a:bodyPr>
          <a:lstStyle/>
          <a:p>
            <a:r>
              <a:rPr lang="pt-BR" sz="2800" b="1" dirty="0" err="1" smtClean="0"/>
              <a:t>Jwt</a:t>
            </a:r>
            <a:r>
              <a:rPr lang="pt-BR" sz="2800" b="1" dirty="0" smtClean="0"/>
              <a:t> </a:t>
            </a:r>
            <a:endParaRPr lang="pt-BR" sz="28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1916832"/>
            <a:ext cx="8077755" cy="1656184"/>
          </a:xfrm>
        </p:spPr>
        <p:txBody>
          <a:bodyPr>
            <a:noAutofit/>
          </a:bodyPr>
          <a:lstStyle/>
          <a:p>
            <a:r>
              <a:rPr lang="pt-BR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JWT ou JSON Web Token nada mais é que um objeto JSON definido na RFC 7519 para realizar transferência informação de permissões de acesso entre duas pontas. Ele é codificado e assinado e possuí o seguinte formato</a:t>
            </a:r>
            <a:r>
              <a:rPr lang="pt-BR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pt-BR" sz="2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pt-BR" dirty="0"/>
              <a:t>	</a:t>
            </a:r>
            <a:endParaRPr lang="pt-BR" sz="2600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251520" y="1340768"/>
            <a:ext cx="648072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7156265" y="160338"/>
            <a:ext cx="1317026" cy="14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467543" y="3717032"/>
            <a:ext cx="8005747" cy="40011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chemeClr val="bg1"/>
                </a:solidFill>
              </a:rPr>
              <a:t>header.payload.signature</a:t>
            </a:r>
            <a:r>
              <a:rPr lang="pt-BR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2274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3" y="323403"/>
            <a:ext cx="7704856" cy="903630"/>
          </a:xfrm>
        </p:spPr>
        <p:txBody>
          <a:bodyPr>
            <a:noAutofit/>
          </a:bodyPr>
          <a:lstStyle/>
          <a:p>
            <a:r>
              <a:rPr lang="pt-BR" sz="2800" b="1" dirty="0" err="1" smtClean="0"/>
              <a:t>Jwt</a:t>
            </a:r>
            <a:r>
              <a:rPr lang="pt-BR" sz="2800" b="1" dirty="0" smtClean="0"/>
              <a:t> - header</a:t>
            </a:r>
            <a:endParaRPr lang="pt-BR" sz="28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1916832"/>
            <a:ext cx="8077755" cy="936104"/>
          </a:xfrm>
        </p:spPr>
        <p:txBody>
          <a:bodyPr>
            <a:noAutofit/>
          </a:bodyPr>
          <a:lstStyle/>
          <a:p>
            <a:r>
              <a:rPr lang="pt-BR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No header (cabeçalho) ficam os dados do </a:t>
            </a:r>
            <a:r>
              <a:rPr lang="pt-BR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token</a:t>
            </a:r>
            <a:r>
              <a:rPr lang="pt-BR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que informam seu tipo e o algoritmo utilizado em sua assinatura</a:t>
            </a:r>
            <a:r>
              <a:rPr lang="pt-BR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pt-BR" sz="2600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251520" y="1340768"/>
            <a:ext cx="648072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7156265" y="160338"/>
            <a:ext cx="1317026" cy="14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526693" y="3061990"/>
            <a:ext cx="8005747" cy="123110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{</a:t>
            </a:r>
          </a:p>
          <a:p>
            <a:r>
              <a:rPr lang="pt-BR" dirty="0">
                <a:solidFill>
                  <a:schemeClr val="bg1"/>
                </a:solidFill>
              </a:rPr>
              <a:t>  "</a:t>
            </a:r>
            <a:r>
              <a:rPr lang="pt-BR" dirty="0" err="1">
                <a:solidFill>
                  <a:schemeClr val="bg1"/>
                </a:solidFill>
              </a:rPr>
              <a:t>alg</a:t>
            </a:r>
            <a:r>
              <a:rPr lang="pt-BR" dirty="0">
                <a:solidFill>
                  <a:schemeClr val="bg1"/>
                </a:solidFill>
              </a:rPr>
              <a:t>": "HS256",</a:t>
            </a:r>
          </a:p>
          <a:p>
            <a:r>
              <a:rPr lang="pt-BR" dirty="0">
                <a:solidFill>
                  <a:schemeClr val="bg1"/>
                </a:solidFill>
              </a:rPr>
              <a:t>  "</a:t>
            </a:r>
            <a:r>
              <a:rPr lang="pt-BR" dirty="0" err="1">
                <a:solidFill>
                  <a:schemeClr val="bg1"/>
                </a:solidFill>
              </a:rPr>
              <a:t>typ</a:t>
            </a:r>
            <a:r>
              <a:rPr lang="pt-BR" dirty="0">
                <a:solidFill>
                  <a:schemeClr val="bg1"/>
                </a:solidFill>
              </a:rPr>
              <a:t>": "JWT"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}</a:t>
            </a:r>
            <a:r>
              <a:rPr lang="pt-BR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481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3" y="323403"/>
            <a:ext cx="7704856" cy="903630"/>
          </a:xfrm>
        </p:spPr>
        <p:txBody>
          <a:bodyPr>
            <a:noAutofit/>
          </a:bodyPr>
          <a:lstStyle/>
          <a:p>
            <a:r>
              <a:rPr lang="pt-BR" sz="2800" b="1" dirty="0" err="1" smtClean="0"/>
              <a:t>Jwt</a:t>
            </a:r>
            <a:r>
              <a:rPr lang="pt-BR" sz="2800" b="1" dirty="0" smtClean="0"/>
              <a:t> - </a:t>
            </a:r>
            <a:r>
              <a:rPr lang="pt-BR" sz="2800" b="1" dirty="0" err="1" smtClean="0"/>
              <a:t>payload</a:t>
            </a:r>
            <a:endParaRPr lang="pt-BR" sz="28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1916832"/>
            <a:ext cx="8077755" cy="936104"/>
          </a:xfrm>
        </p:spPr>
        <p:txBody>
          <a:bodyPr>
            <a:noAutofit/>
          </a:bodyPr>
          <a:lstStyle/>
          <a:p>
            <a:r>
              <a:rPr lang="pt-BR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No </a:t>
            </a:r>
            <a:r>
              <a:rPr lang="pt-BR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payload</a:t>
            </a:r>
            <a:r>
              <a:rPr lang="pt-BR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(carga) ficam os dados do usuário e alguns </a:t>
            </a:r>
            <a:r>
              <a:rPr lang="pt-BR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metadados</a:t>
            </a:r>
            <a:r>
              <a:rPr lang="pt-BR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como a expiração do </a:t>
            </a:r>
            <a:r>
              <a:rPr lang="pt-BR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token</a:t>
            </a:r>
            <a:r>
              <a:rPr lang="pt-BR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pt-BR" sz="2600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251520" y="1340768"/>
            <a:ext cx="648072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7156265" y="160338"/>
            <a:ext cx="1317026" cy="14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526693" y="3061990"/>
            <a:ext cx="8005747" cy="147732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{</a:t>
            </a:r>
          </a:p>
          <a:p>
            <a:r>
              <a:rPr lang="en-US" dirty="0">
                <a:solidFill>
                  <a:schemeClr val="bg1"/>
                </a:solidFill>
              </a:rPr>
              <a:t>  "sub": "1234567890",</a:t>
            </a:r>
          </a:p>
          <a:p>
            <a:r>
              <a:rPr lang="en-US" dirty="0">
                <a:solidFill>
                  <a:schemeClr val="bg1"/>
                </a:solidFill>
              </a:rPr>
              <a:t>  "name": "John Do",</a:t>
            </a:r>
          </a:p>
          <a:p>
            <a:r>
              <a:rPr lang="en-US" dirty="0">
                <a:solidFill>
                  <a:schemeClr val="bg1"/>
                </a:solidFill>
              </a:rPr>
              <a:t>  "</a:t>
            </a:r>
            <a:r>
              <a:rPr lang="en-US" dirty="0" err="1">
                <a:solidFill>
                  <a:schemeClr val="bg1"/>
                </a:solidFill>
              </a:rPr>
              <a:t>iat</a:t>
            </a:r>
            <a:r>
              <a:rPr lang="en-US" dirty="0">
                <a:solidFill>
                  <a:schemeClr val="bg1"/>
                </a:solidFill>
              </a:rPr>
              <a:t>": 1516239022</a:t>
            </a:r>
          </a:p>
          <a:p>
            <a:r>
              <a:rPr lang="en-US" dirty="0">
                <a:solidFill>
                  <a:schemeClr val="bg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48630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3" y="323403"/>
            <a:ext cx="7704856" cy="903630"/>
          </a:xfrm>
        </p:spPr>
        <p:txBody>
          <a:bodyPr>
            <a:noAutofit/>
          </a:bodyPr>
          <a:lstStyle/>
          <a:p>
            <a:r>
              <a:rPr lang="pt-BR" sz="2800" b="1" dirty="0" err="1" smtClean="0"/>
              <a:t>Jwt</a:t>
            </a:r>
            <a:r>
              <a:rPr lang="pt-BR" sz="2800" b="1" dirty="0" smtClean="0"/>
              <a:t> – </a:t>
            </a:r>
            <a:r>
              <a:rPr lang="pt-BR" sz="2800" b="1" dirty="0" err="1" smtClean="0"/>
              <a:t>payload</a:t>
            </a:r>
            <a:r>
              <a:rPr lang="pt-BR" sz="2800" b="1" dirty="0" smtClean="0"/>
              <a:t> - </a:t>
            </a:r>
            <a:r>
              <a:rPr lang="pt-BR" sz="2800" b="1" dirty="0" err="1" smtClean="0"/>
              <a:t>clains</a:t>
            </a:r>
            <a:endParaRPr lang="pt-BR" sz="28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1916832"/>
            <a:ext cx="8077755" cy="4176464"/>
          </a:xfrm>
        </p:spPr>
        <p:txBody>
          <a:bodyPr>
            <a:noAutofit/>
          </a:bodyPr>
          <a:lstStyle/>
          <a:p>
            <a:r>
              <a:rPr lang="pt-BR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Para melhor esclarecendo, o </a:t>
            </a:r>
            <a:r>
              <a:rPr lang="pt-BR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Payload</a:t>
            </a:r>
            <a:r>
              <a:rPr lang="pt-BR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um objeto JSON com as </a:t>
            </a:r>
            <a:r>
              <a:rPr lang="pt-BR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Claims</a:t>
            </a:r>
            <a:r>
              <a:rPr lang="pt-BR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(informações) da entidade tratada, </a:t>
            </a:r>
            <a:r>
              <a:rPr lang="pt-BR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podendo ter três tipos de </a:t>
            </a:r>
            <a:r>
              <a:rPr lang="pt-BR" sz="2400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claims</a:t>
            </a:r>
            <a:r>
              <a:rPr lang="pt-BR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diferentes.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Reserved</a:t>
            </a:r>
            <a:r>
              <a:rPr lang="pt-BR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claims</a:t>
            </a:r>
            <a:endParaRPr lang="pt-BR" sz="2400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claims</a:t>
            </a:r>
            <a:endParaRPr lang="pt-BR" sz="2400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Private </a:t>
            </a:r>
            <a:r>
              <a:rPr lang="pt-BR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claims</a:t>
            </a:r>
            <a:endParaRPr lang="pt-BR" sz="2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sz="2600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251520" y="1340768"/>
            <a:ext cx="648072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7156265" y="160338"/>
            <a:ext cx="1317026" cy="14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769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3" y="323403"/>
            <a:ext cx="7704856" cy="903630"/>
          </a:xfrm>
        </p:spPr>
        <p:txBody>
          <a:bodyPr>
            <a:noAutofit/>
          </a:bodyPr>
          <a:lstStyle/>
          <a:p>
            <a:r>
              <a:rPr lang="pt-BR" sz="2800" b="1" dirty="0" err="1" smtClean="0"/>
              <a:t>Jwt</a:t>
            </a:r>
            <a:r>
              <a:rPr lang="pt-BR" sz="2800" b="1" dirty="0" smtClean="0"/>
              <a:t> – </a:t>
            </a:r>
            <a:r>
              <a:rPr lang="pt-BR" sz="2800" b="1" dirty="0" err="1" smtClean="0"/>
              <a:t>payload</a:t>
            </a:r>
            <a:r>
              <a:rPr lang="pt-BR" sz="2800" b="1" dirty="0"/>
              <a:t/>
            </a:r>
            <a:br>
              <a:rPr lang="pt-BR" sz="2800" b="1" dirty="0"/>
            </a:br>
            <a:r>
              <a:rPr lang="pt-BR" sz="2800" b="1" dirty="0" smtClean="0"/>
              <a:t>	</a:t>
            </a:r>
            <a:r>
              <a:rPr lang="pt-BR" sz="2800" b="1" dirty="0" err="1" smtClean="0"/>
              <a:t>reserved</a:t>
            </a:r>
            <a:r>
              <a:rPr lang="pt-BR" sz="2800" b="1" dirty="0" smtClean="0"/>
              <a:t> </a:t>
            </a:r>
            <a:r>
              <a:rPr lang="pt-BR" sz="2800" b="1" dirty="0" err="1" smtClean="0"/>
              <a:t>clains</a:t>
            </a:r>
            <a:endParaRPr lang="pt-BR" sz="28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1916832"/>
            <a:ext cx="8077755" cy="4176464"/>
          </a:xfrm>
        </p:spPr>
        <p:txBody>
          <a:bodyPr>
            <a:noAutofit/>
          </a:bodyPr>
          <a:lstStyle/>
          <a:p>
            <a:r>
              <a:rPr lang="pt-BR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Atributos não obrigatórios (mas recomendados) que são usados na validação do </a:t>
            </a:r>
            <a:r>
              <a:rPr lang="pt-BR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token</a:t>
            </a:r>
            <a:r>
              <a:rPr lang="pt-BR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pelos protocolos de segurança das </a:t>
            </a:r>
            <a:r>
              <a:rPr lang="pt-BR" sz="2400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APIs</a:t>
            </a:r>
            <a:r>
              <a:rPr lang="pt-BR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subject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  <a:r>
              <a:rPr lang="pt-BR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Entidade à quem o </a:t>
            </a:r>
            <a:r>
              <a:rPr lang="pt-BR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token</a:t>
            </a:r>
            <a:r>
              <a:rPr lang="pt-BR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pertence, normalmente o ID do usuário;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iss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issuer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  <a:r>
              <a:rPr lang="pt-BR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Emissor </a:t>
            </a:r>
            <a:r>
              <a:rPr lang="pt-BR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</a:t>
            </a:r>
            <a:r>
              <a:rPr lang="pt-BR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token</a:t>
            </a:r>
            <a:r>
              <a:rPr lang="pt-BR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expiration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  <a:r>
              <a:rPr lang="pt-BR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Timestamp</a:t>
            </a:r>
            <a:r>
              <a:rPr lang="pt-BR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quando o </a:t>
            </a:r>
            <a:r>
              <a:rPr lang="pt-BR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token</a:t>
            </a:r>
            <a:r>
              <a:rPr lang="pt-BR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irá expirar;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iat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issued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r>
              <a:rPr lang="pt-BR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Timestamp</a:t>
            </a:r>
            <a:r>
              <a:rPr lang="pt-BR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quando o </a:t>
            </a:r>
            <a:r>
              <a:rPr lang="pt-BR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token</a:t>
            </a:r>
            <a:r>
              <a:rPr lang="pt-BR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foi criado;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aud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audience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r>
              <a:rPr lang="pt-BR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Destinatário do </a:t>
            </a:r>
            <a:r>
              <a:rPr lang="pt-BR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token</a:t>
            </a:r>
            <a:r>
              <a:rPr lang="pt-BR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representa a aplicação que irá usá-lo</a:t>
            </a:r>
            <a:r>
              <a:rPr lang="pt-BR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pt-BR" sz="2600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251520" y="1340768"/>
            <a:ext cx="648072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7156265" y="160338"/>
            <a:ext cx="1317026" cy="14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4446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3" y="323403"/>
            <a:ext cx="7704856" cy="903630"/>
          </a:xfrm>
        </p:spPr>
        <p:txBody>
          <a:bodyPr>
            <a:noAutofit/>
          </a:bodyPr>
          <a:lstStyle/>
          <a:p>
            <a:r>
              <a:rPr lang="pt-BR" sz="2800" b="1" dirty="0" err="1" smtClean="0"/>
              <a:t>Jwt</a:t>
            </a:r>
            <a:r>
              <a:rPr lang="pt-BR" sz="2800" b="1" dirty="0" smtClean="0"/>
              <a:t> – </a:t>
            </a:r>
            <a:r>
              <a:rPr lang="pt-BR" sz="2800" b="1" dirty="0" err="1" smtClean="0"/>
              <a:t>payload</a:t>
            </a:r>
            <a:r>
              <a:rPr lang="pt-BR" sz="2800" b="1" dirty="0"/>
              <a:t/>
            </a:r>
            <a:br>
              <a:rPr lang="pt-BR" sz="2800" b="1" dirty="0"/>
            </a:br>
            <a:r>
              <a:rPr lang="pt-BR" sz="2800" b="1" dirty="0" smtClean="0"/>
              <a:t>	</a:t>
            </a:r>
            <a:r>
              <a:rPr lang="pt-BR" sz="2800" b="1" dirty="0" err="1" smtClean="0"/>
              <a:t>public</a:t>
            </a:r>
            <a:r>
              <a:rPr lang="pt-BR" sz="2800" b="1" dirty="0" smtClean="0"/>
              <a:t> </a:t>
            </a:r>
            <a:r>
              <a:rPr lang="pt-BR" sz="2800" b="1" dirty="0" err="1" smtClean="0"/>
              <a:t>clains</a:t>
            </a:r>
            <a:endParaRPr lang="pt-BR" sz="28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1916832"/>
            <a:ext cx="8077755" cy="4176464"/>
          </a:xfrm>
        </p:spPr>
        <p:txBody>
          <a:bodyPr>
            <a:noAutofit/>
          </a:bodyPr>
          <a:lstStyle/>
          <a:p>
            <a:r>
              <a:rPr lang="pt-BR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Atributos que usamos em nossas aplicações. Normalmente armazenamos as informações do usuário autenticado na aplicação</a:t>
            </a:r>
            <a:r>
              <a:rPr lang="pt-BR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endParaRPr lang="pt-B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permissions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Conector reto 4"/>
          <p:cNvCxnSpPr/>
          <p:nvPr/>
        </p:nvCxnSpPr>
        <p:spPr>
          <a:xfrm>
            <a:off x="251520" y="1340768"/>
            <a:ext cx="648072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7156265" y="160338"/>
            <a:ext cx="1317026" cy="14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4446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3" y="323403"/>
            <a:ext cx="7704856" cy="903630"/>
          </a:xfrm>
        </p:spPr>
        <p:txBody>
          <a:bodyPr>
            <a:noAutofit/>
          </a:bodyPr>
          <a:lstStyle/>
          <a:p>
            <a:r>
              <a:rPr lang="pt-BR" sz="2800" b="1" dirty="0" err="1" smtClean="0"/>
              <a:t>Jwt</a:t>
            </a:r>
            <a:r>
              <a:rPr lang="pt-BR" sz="2800" b="1" dirty="0" smtClean="0"/>
              <a:t> – </a:t>
            </a:r>
            <a:r>
              <a:rPr lang="pt-BR" sz="2800" b="1" dirty="0" err="1" smtClean="0"/>
              <a:t>payload</a:t>
            </a:r>
            <a:r>
              <a:rPr lang="pt-BR" sz="2800" b="1" dirty="0"/>
              <a:t/>
            </a:r>
            <a:br>
              <a:rPr lang="pt-BR" sz="2800" b="1" dirty="0"/>
            </a:br>
            <a:r>
              <a:rPr lang="pt-BR" sz="2800" b="1" dirty="0" smtClean="0"/>
              <a:t>	</a:t>
            </a:r>
            <a:r>
              <a:rPr lang="pt-BR" sz="2800" b="1" dirty="0" err="1" smtClean="0"/>
              <a:t>private</a:t>
            </a:r>
            <a:r>
              <a:rPr lang="pt-BR" sz="2800" b="1" dirty="0" smtClean="0"/>
              <a:t> </a:t>
            </a:r>
            <a:r>
              <a:rPr lang="pt-BR" sz="2800" b="1" dirty="0" err="1" smtClean="0"/>
              <a:t>clains</a:t>
            </a:r>
            <a:endParaRPr lang="pt-BR" sz="28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1916832"/>
            <a:ext cx="8077755" cy="4176464"/>
          </a:xfrm>
        </p:spPr>
        <p:txBody>
          <a:bodyPr>
            <a:noAutofit/>
          </a:bodyPr>
          <a:lstStyle/>
          <a:p>
            <a:r>
              <a:rPr lang="pt-BR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Atributos definidos especialmente para compartilhar informações </a:t>
            </a:r>
            <a:r>
              <a:rPr lang="pt-BR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internas entre </a:t>
            </a:r>
            <a:r>
              <a:rPr lang="pt-BR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aplicações.</a:t>
            </a:r>
            <a:endParaRPr lang="pt-BR" sz="2600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251520" y="1340768"/>
            <a:ext cx="648072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7156265" y="160338"/>
            <a:ext cx="1317026" cy="14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4446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7975" y="437138"/>
            <a:ext cx="4207024" cy="903630"/>
          </a:xfrm>
        </p:spPr>
        <p:txBody>
          <a:bodyPr/>
          <a:lstStyle/>
          <a:p>
            <a:r>
              <a:rPr lang="pt-BR" dirty="0" smtClean="0"/>
              <a:t>Módulo 3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11560" y="1988840"/>
            <a:ext cx="7776864" cy="3384376"/>
          </a:xfrm>
        </p:spPr>
        <p:txBody>
          <a:bodyPr>
            <a:normAutofit/>
          </a:bodyPr>
          <a:lstStyle/>
          <a:p>
            <a:pPr algn="just"/>
            <a:r>
              <a:rPr lang="pt-BR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No módulo </a:t>
            </a:r>
            <a:r>
              <a:rPr lang="pt-BR" sz="2400" b="0" dirty="0">
                <a:latin typeface="Times New Roman" pitchFamily="18" charset="0"/>
                <a:cs typeface="Times New Roman" pitchFamily="18" charset="0"/>
              </a:rPr>
              <a:t>2, realizamos nosso primeiro CRUD, iniciamos o entendimento do </a:t>
            </a:r>
            <a:r>
              <a:rPr lang="pt-BR" sz="2400" b="0" dirty="0" err="1">
                <a:latin typeface="Times New Roman" pitchFamily="18" charset="0"/>
                <a:cs typeface="Times New Roman" pitchFamily="18" charset="0"/>
              </a:rPr>
              <a:t>PrimeNG</a:t>
            </a:r>
            <a:r>
              <a:rPr lang="pt-BR" sz="2400" b="0" dirty="0">
                <a:latin typeface="Times New Roman" pitchFamily="18" charset="0"/>
                <a:cs typeface="Times New Roman" pitchFamily="18" charset="0"/>
              </a:rPr>
              <a:t> com um exercício prático e implementamos uma camada de autorização para uma tela de </a:t>
            </a:r>
            <a:r>
              <a:rPr lang="pt-BR" sz="2400" b="0" dirty="0" err="1">
                <a:latin typeface="Times New Roman" pitchFamily="18" charset="0"/>
                <a:cs typeface="Times New Roman" pitchFamily="18" charset="0"/>
              </a:rPr>
              <a:t>login</a:t>
            </a:r>
            <a:r>
              <a:rPr lang="pt-BR" sz="2400" b="0" dirty="0">
                <a:latin typeface="Times New Roman" pitchFamily="18" charset="0"/>
                <a:cs typeface="Times New Roman" pitchFamily="18" charset="0"/>
              </a:rPr>
              <a:t> com o controle de exibição de menu</a:t>
            </a:r>
            <a:r>
              <a:rPr lang="pt-BR" sz="2400" b="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endParaRPr lang="pt-BR" sz="2400" u="sng" dirty="0" smtClean="0">
              <a:latin typeface="Times New Roman" pitchFamily="18" charset="0"/>
              <a:cs typeface="Times New Roman" pitchFamily="18" charset="0"/>
            </a:endParaRPr>
          </a:p>
          <a:p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Conector reto 4"/>
          <p:cNvCxnSpPr/>
          <p:nvPr/>
        </p:nvCxnSpPr>
        <p:spPr>
          <a:xfrm>
            <a:off x="251520" y="1340768"/>
            <a:ext cx="648072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4" name="AutoShape 2" descr="Resultado de imagem para angula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4" descr="Resultado de imagem para angular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31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7156265" y="160338"/>
            <a:ext cx="1317026" cy="14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664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3" y="323403"/>
            <a:ext cx="7704856" cy="903630"/>
          </a:xfrm>
        </p:spPr>
        <p:txBody>
          <a:bodyPr>
            <a:noAutofit/>
          </a:bodyPr>
          <a:lstStyle/>
          <a:p>
            <a:r>
              <a:rPr lang="pt-BR" sz="2800" b="1" dirty="0" err="1" smtClean="0"/>
              <a:t>Jwt</a:t>
            </a:r>
            <a:r>
              <a:rPr lang="pt-BR" sz="2800" b="1" dirty="0" smtClean="0"/>
              <a:t> - </a:t>
            </a:r>
            <a:r>
              <a:rPr lang="pt-BR" sz="2800" b="1" dirty="0" err="1" smtClean="0"/>
              <a:t>signature</a:t>
            </a:r>
            <a:endParaRPr lang="pt-BR" sz="28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1916832"/>
            <a:ext cx="8077755" cy="1296144"/>
          </a:xfrm>
        </p:spPr>
        <p:txBody>
          <a:bodyPr>
            <a:noAutofit/>
          </a:bodyPr>
          <a:lstStyle/>
          <a:p>
            <a:r>
              <a:rPr lang="pt-BR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Finalmente na </a:t>
            </a:r>
            <a:r>
              <a:rPr lang="pt-BR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signature</a:t>
            </a:r>
            <a:r>
              <a:rPr lang="pt-BR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(assinatura) os dados de header e </a:t>
            </a:r>
            <a:r>
              <a:rPr lang="pt-BR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payload</a:t>
            </a:r>
            <a:r>
              <a:rPr lang="pt-BR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codificados em base 64 e unidos por . (ponto) para serem assinados usando o algoritmo definido no </a:t>
            </a:r>
            <a:r>
              <a:rPr lang="pt-BR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header:</a:t>
            </a:r>
            <a:endParaRPr lang="pt-BR" sz="2600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251520" y="1340768"/>
            <a:ext cx="648072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7156265" y="160338"/>
            <a:ext cx="1317026" cy="14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526693" y="3284984"/>
            <a:ext cx="8005747" cy="147732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HMACSHA256(</a:t>
            </a:r>
          </a:p>
          <a:p>
            <a:r>
              <a:rPr lang="en-US" dirty="0">
                <a:solidFill>
                  <a:schemeClr val="bg1"/>
                </a:solidFill>
              </a:rPr>
              <a:t>  base64UrlEncode(header) + "." +</a:t>
            </a:r>
          </a:p>
          <a:p>
            <a:r>
              <a:rPr lang="en-US" dirty="0">
                <a:solidFill>
                  <a:schemeClr val="bg1"/>
                </a:solidFill>
              </a:rPr>
              <a:t>  base64UrlEncode(payload),</a:t>
            </a:r>
          </a:p>
          <a:p>
            <a:r>
              <a:rPr lang="en-US" dirty="0">
                <a:solidFill>
                  <a:schemeClr val="bg1"/>
                </a:solidFill>
              </a:rPr>
              <a:t>  secret</a:t>
            </a:r>
          </a:p>
          <a:p>
            <a:r>
              <a:rPr lang="en-US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26693" y="5013176"/>
            <a:ext cx="8077755" cy="12961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Com a assinatura é possível verificar se o </a:t>
            </a:r>
            <a:r>
              <a:rPr lang="pt-BR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token</a:t>
            </a:r>
            <a:r>
              <a:rPr lang="pt-BR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não foi alterado no caminho, garantindo sua integridade. Com ela também é possível confirmar a autenticidade de sua </a:t>
            </a:r>
            <a:r>
              <a:rPr lang="pt-BR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fonte</a:t>
            </a:r>
            <a:endParaRPr lang="pt-BR" sz="2600" dirty="0"/>
          </a:p>
        </p:txBody>
      </p:sp>
    </p:spTree>
    <p:extLst>
      <p:ext uri="{BB962C8B-B14F-4D97-AF65-F5344CB8AC3E}">
        <p14:creationId xmlns:p14="http://schemas.microsoft.com/office/powerpoint/2010/main" val="98031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3" y="323403"/>
            <a:ext cx="7704856" cy="903630"/>
          </a:xfrm>
        </p:spPr>
        <p:txBody>
          <a:bodyPr>
            <a:noAutofit/>
          </a:bodyPr>
          <a:lstStyle/>
          <a:p>
            <a:r>
              <a:rPr lang="pt-BR" sz="2800" b="1" dirty="0" err="1" smtClean="0"/>
              <a:t>Jwt</a:t>
            </a:r>
            <a:r>
              <a:rPr lang="pt-BR" sz="2800" b="1" dirty="0" smtClean="0"/>
              <a:t> - </a:t>
            </a:r>
            <a:r>
              <a:rPr lang="pt-BR" sz="2800" b="1" dirty="0" err="1" smtClean="0"/>
              <a:t>signature</a:t>
            </a:r>
            <a:endParaRPr lang="pt-BR" sz="28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1916832"/>
            <a:ext cx="8077755" cy="1296144"/>
          </a:xfrm>
        </p:spPr>
        <p:txBody>
          <a:bodyPr>
            <a:noAutofit/>
          </a:bodyPr>
          <a:lstStyle/>
          <a:p>
            <a:r>
              <a:rPr lang="pt-BR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Finalmente na </a:t>
            </a:r>
            <a:r>
              <a:rPr lang="pt-BR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signature</a:t>
            </a:r>
            <a:r>
              <a:rPr lang="pt-BR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(assinatura) os dados de header e </a:t>
            </a:r>
            <a:r>
              <a:rPr lang="pt-BR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payload</a:t>
            </a:r>
            <a:r>
              <a:rPr lang="pt-BR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codificados em base 64 e unidos por . (ponto) para serem assinados usando o algoritmo definido no </a:t>
            </a:r>
            <a:r>
              <a:rPr lang="pt-BR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header:</a:t>
            </a:r>
            <a:endParaRPr lang="pt-BR" sz="2600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251520" y="1340768"/>
            <a:ext cx="648072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7156265" y="160338"/>
            <a:ext cx="1317026" cy="14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526693" y="3284984"/>
            <a:ext cx="8005747" cy="147732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HMACSHA256(</a:t>
            </a:r>
          </a:p>
          <a:p>
            <a:r>
              <a:rPr lang="en-US" dirty="0">
                <a:solidFill>
                  <a:schemeClr val="bg1"/>
                </a:solidFill>
              </a:rPr>
              <a:t>  base64UrlEncode(header) + "." +</a:t>
            </a:r>
          </a:p>
          <a:p>
            <a:r>
              <a:rPr lang="en-US" dirty="0">
                <a:solidFill>
                  <a:schemeClr val="bg1"/>
                </a:solidFill>
              </a:rPr>
              <a:t>  base64UrlEncode(payload),</a:t>
            </a:r>
          </a:p>
          <a:p>
            <a:r>
              <a:rPr lang="en-US" dirty="0">
                <a:solidFill>
                  <a:schemeClr val="bg1"/>
                </a:solidFill>
              </a:rPr>
              <a:t>  secret</a:t>
            </a:r>
          </a:p>
          <a:p>
            <a:r>
              <a:rPr lang="en-US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26693" y="5013176"/>
            <a:ext cx="8077755" cy="12961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Com a assinatura é possível verificar se o </a:t>
            </a:r>
            <a:r>
              <a:rPr lang="pt-BR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token</a:t>
            </a:r>
            <a:r>
              <a:rPr lang="pt-BR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não foi alterado no caminho, garantindo sua integridade. Com ela também é possível confirmar a autenticidade de sua </a:t>
            </a:r>
            <a:r>
              <a:rPr lang="pt-BR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fonte</a:t>
            </a:r>
            <a:endParaRPr lang="pt-BR" sz="2600" dirty="0"/>
          </a:p>
        </p:txBody>
      </p:sp>
    </p:spTree>
    <p:extLst>
      <p:ext uri="{BB962C8B-B14F-4D97-AF65-F5344CB8AC3E}">
        <p14:creationId xmlns:p14="http://schemas.microsoft.com/office/powerpoint/2010/main" val="2353403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3" y="323403"/>
            <a:ext cx="7704856" cy="903630"/>
          </a:xfrm>
        </p:spPr>
        <p:txBody>
          <a:bodyPr>
            <a:noAutofit/>
          </a:bodyPr>
          <a:lstStyle/>
          <a:p>
            <a:r>
              <a:rPr lang="pt-BR" sz="2800" b="1" dirty="0" err="1" smtClean="0"/>
              <a:t>Jwt</a:t>
            </a:r>
            <a:r>
              <a:rPr lang="pt-BR" sz="2800" b="1" dirty="0" smtClean="0"/>
              <a:t> - </a:t>
            </a:r>
            <a:r>
              <a:rPr lang="pt-BR" sz="2800" b="1" dirty="0" err="1" smtClean="0"/>
              <a:t>token</a:t>
            </a:r>
            <a:endParaRPr lang="pt-BR" sz="2800" b="1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251520" y="1340768"/>
            <a:ext cx="648072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7156265" y="160338"/>
            <a:ext cx="1317026" cy="14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526693" y="1772816"/>
            <a:ext cx="8005747" cy="286232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yJhbGciOiJIUzI1NiIsInR5cCI6IkpXVCJ9.eyJ1c3IiOiJyYW1vcmltIiwibmFtZSI6IlJPTkVZIEFVR1VTVE8gQU1PUklNIiwic3ViIjoiMDMzMjIwOTkzIiwiZXhwIjoiMjAxOS0xMi0wMSAwMDowMDowMCIsImF1dGhvcml0aWVzIjpbIlJPTEVfQ0xJRU5URV9DQURBU1RSQVIiLCJST0xFX0NMSUVOVEVfRURJVEFSIiwiUk9MRV9DTElFTlRFX0NPTlNVTFRBUiIsIlJPTEVfQ0xJRU5URV9FWENMVUlSIiwiUk9MRV9WRUlDVUxPX0NBREFTVFJBUiIsIlJPTEVfVkVJQ1VMT19FRElUQVIiLCJST0xFX1ZFSUNVTE9fQ09OU1VMVEFSIiwiUk9MRV9WRUlDVUxPX0VYQ0xVSVIiLCJST0xFX1ZFTkRBX0NBREFTVFJBUiIsIlJPTEVfVkVOREFfQ09OU1VMVEFSIiwiUk9MRV9WRU5EQV9FWENMVUlSIl19.PUQrLhTA0TiFPI7OQxNDahjcUaOjtlewgfBebQFivS0</a:t>
            </a:r>
          </a:p>
        </p:txBody>
      </p:sp>
      <p:pic>
        <p:nvPicPr>
          <p:cNvPr id="11" name="Picture 2" descr="Imagem relacionada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693" y="4832250"/>
            <a:ext cx="2916238" cy="1410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2274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Imagem relacionada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1380748"/>
            <a:ext cx="8424936" cy="549245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3" y="323403"/>
            <a:ext cx="7704856" cy="903630"/>
          </a:xfrm>
        </p:spPr>
        <p:txBody>
          <a:bodyPr>
            <a:noAutofit/>
          </a:bodyPr>
          <a:lstStyle/>
          <a:p>
            <a:r>
              <a:rPr lang="pt-BR" sz="2800" b="1" dirty="0" err="1" smtClean="0"/>
              <a:t>Jwt</a:t>
            </a:r>
            <a:r>
              <a:rPr lang="pt-BR" sz="2800" b="1" dirty="0" smtClean="0"/>
              <a:t> – fluxo de autenticação</a:t>
            </a:r>
            <a:endParaRPr lang="pt-BR" sz="2800" b="1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251520" y="1340768"/>
            <a:ext cx="648072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7156265" y="160338"/>
            <a:ext cx="1317026" cy="14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tângulo 2"/>
          <p:cNvSpPr/>
          <p:nvPr/>
        </p:nvSpPr>
        <p:spPr>
          <a:xfrm>
            <a:off x="660734" y="2682915"/>
            <a:ext cx="792088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097" name="Picture 1" descr="C:\Users\User\Desktop\Workshop\angular-project\Apresentação\Imagens\Angular-Logo-PNG-Imag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3" y="2492896"/>
            <a:ext cx="669141" cy="669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9273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3" y="323403"/>
            <a:ext cx="7704856" cy="903630"/>
          </a:xfrm>
        </p:spPr>
        <p:txBody>
          <a:bodyPr>
            <a:noAutofit/>
          </a:bodyPr>
          <a:lstStyle/>
          <a:p>
            <a:r>
              <a:rPr lang="pt-BR" sz="2800" b="1" dirty="0" err="1" smtClean="0"/>
              <a:t>Jwt</a:t>
            </a:r>
            <a:r>
              <a:rPr lang="pt-BR" sz="2800" b="1" dirty="0" smtClean="0"/>
              <a:t> – fluxo de autenticação</a:t>
            </a:r>
            <a:endParaRPr lang="pt-BR" sz="2800" b="1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251520" y="1340768"/>
            <a:ext cx="648072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7156265" y="160338"/>
            <a:ext cx="1317026" cy="14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Imagem relacionad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916832"/>
            <a:ext cx="8897553" cy="4138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5458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3" y="323403"/>
            <a:ext cx="7704856" cy="903630"/>
          </a:xfrm>
        </p:spPr>
        <p:txBody>
          <a:bodyPr>
            <a:noAutofit/>
          </a:bodyPr>
          <a:lstStyle/>
          <a:p>
            <a:r>
              <a:rPr lang="pt-BR" sz="2800" b="1" dirty="0" err="1" smtClean="0"/>
              <a:t>Jwt</a:t>
            </a:r>
            <a:r>
              <a:rPr lang="pt-BR" sz="2800" b="1" dirty="0" smtClean="0"/>
              <a:t> – implementação no código</a:t>
            </a:r>
            <a:endParaRPr lang="pt-BR" sz="28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2132856"/>
            <a:ext cx="8077755" cy="3960440"/>
          </a:xfrm>
        </p:spPr>
        <p:txBody>
          <a:bodyPr>
            <a:noAutofit/>
          </a:bodyPr>
          <a:lstStyle/>
          <a:p>
            <a:pPr algn="just"/>
            <a:r>
              <a:rPr lang="pt-BR" sz="2600" b="0" dirty="0" smtClean="0">
                <a:latin typeface="Times New Roman" pitchFamily="18" charset="0"/>
                <a:cs typeface="Times New Roman" pitchFamily="18" charset="0"/>
              </a:rPr>
              <a:t>	</a:t>
            </a:r>
            <a:endParaRPr lang="pt-BR" sz="2600" dirty="0" smtClean="0"/>
          </a:p>
          <a:p>
            <a:endParaRPr lang="pt-BR" sz="2600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251520" y="1340768"/>
            <a:ext cx="648072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7156265" y="160338"/>
            <a:ext cx="1317026" cy="14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274402" y="2060848"/>
            <a:ext cx="2713422" cy="12961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6251066" y="1628800"/>
            <a:ext cx="2713422" cy="6480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50" name="Picture 2" descr="C:\Users\User\Desktop\Workshop\angular-project\Apresentação\Imagens\giphy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762486"/>
            <a:ext cx="8040216" cy="4258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2351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3" y="323403"/>
            <a:ext cx="7704856" cy="903630"/>
          </a:xfrm>
        </p:spPr>
        <p:txBody>
          <a:bodyPr>
            <a:noAutofit/>
          </a:bodyPr>
          <a:lstStyle/>
          <a:p>
            <a:r>
              <a:rPr lang="pt-BR" sz="2800" b="1" dirty="0" smtClean="0"/>
              <a:t>Para finalizar</a:t>
            </a:r>
            <a:endParaRPr lang="pt-BR" sz="2800" b="1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251520" y="1340768"/>
            <a:ext cx="648072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7156265" y="160338"/>
            <a:ext cx="1317026" cy="14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tângulo 9"/>
          <p:cNvSpPr/>
          <p:nvPr/>
        </p:nvSpPr>
        <p:spPr>
          <a:xfrm>
            <a:off x="6251066" y="1628800"/>
            <a:ext cx="2713422" cy="6480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lvl="1" indent="0">
              <a:buNone/>
            </a:pPr>
            <a:r>
              <a:rPr lang="pt-BR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Realizar o exercício final da Lista de Exercícios</a:t>
            </a:r>
            <a:r>
              <a:rPr lang="pt-BR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37967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User\Desktop\Workshop\angular-project\Apresentação\Imagens\375827f9c7bfdb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20888" y="3762"/>
            <a:ext cx="12441967" cy="6871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395536" y="116632"/>
            <a:ext cx="1968260" cy="2142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2800095" y="864873"/>
            <a:ext cx="56395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smtClean="0">
                <a:solidFill>
                  <a:schemeClr val="bg1"/>
                </a:solidFill>
              </a:rPr>
              <a:t>WORKSHOP ANGULAR 7</a:t>
            </a:r>
            <a:endParaRPr lang="pt-BR" sz="3600" dirty="0">
              <a:solidFill>
                <a:schemeClr val="bg1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7008673" y="5771040"/>
            <a:ext cx="1817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Roney Amorim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6111056" y="6165304"/>
            <a:ext cx="2826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Engenheiro de Software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2800095" y="3418707"/>
            <a:ext cx="44082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smtClean="0">
                <a:solidFill>
                  <a:schemeClr val="bg1"/>
                </a:solidFill>
              </a:rPr>
              <a:t>MUITO OBRIGADO!</a:t>
            </a:r>
            <a:endParaRPr lang="pt-BR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6133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7975" y="437138"/>
            <a:ext cx="4207024" cy="903630"/>
          </a:xfrm>
        </p:spPr>
        <p:txBody>
          <a:bodyPr/>
          <a:lstStyle/>
          <a:p>
            <a:r>
              <a:rPr lang="pt-BR" dirty="0" smtClean="0"/>
              <a:t>Módulo 3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11560" y="1988840"/>
            <a:ext cx="7776864" cy="3384376"/>
          </a:xfrm>
        </p:spPr>
        <p:txBody>
          <a:bodyPr>
            <a:normAutofit/>
          </a:bodyPr>
          <a:lstStyle/>
          <a:p>
            <a:pPr algn="just"/>
            <a:r>
              <a:rPr lang="pt-BR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0" dirty="0">
                <a:latin typeface="Times New Roman" pitchFamily="18" charset="0"/>
                <a:cs typeface="Times New Roman" pitchFamily="18" charset="0"/>
              </a:rPr>
              <a:t>Neste módulo trabalharemos com camadas de serviços e autenticação com padrão </a:t>
            </a:r>
            <a:r>
              <a:rPr lang="pt-BR" sz="2400" b="0" dirty="0" smtClean="0">
                <a:latin typeface="Times New Roman" pitchFamily="18" charset="0"/>
                <a:cs typeface="Times New Roman" pitchFamily="18" charset="0"/>
              </a:rPr>
              <a:t>JWT.</a:t>
            </a:r>
          </a:p>
          <a:p>
            <a:pPr algn="just"/>
            <a:r>
              <a:rPr lang="pt-BR" sz="2400" b="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pt-BR" sz="2400" b="0" dirty="0" smtClean="0">
                <a:latin typeface="Times New Roman" pitchFamily="18" charset="0"/>
                <a:cs typeface="Times New Roman" pitchFamily="18" charset="0"/>
              </a:rPr>
              <a:t>Primeiramente</a:t>
            </a:r>
            <a:r>
              <a:rPr lang="pt-BR" sz="2400" b="0" dirty="0">
                <a:latin typeface="Times New Roman" pitchFamily="18" charset="0"/>
                <a:cs typeface="Times New Roman" pitchFamily="18" charset="0"/>
              </a:rPr>
              <a:t>, vamos entender o que é e como funciona o Gerenciador de Requisição </a:t>
            </a:r>
            <a:r>
              <a:rPr lang="pt-BR" sz="2400" b="0" dirty="0" err="1" smtClean="0">
                <a:latin typeface="Times New Roman" pitchFamily="18" charset="0"/>
                <a:cs typeface="Times New Roman" pitchFamily="18" charset="0"/>
              </a:rPr>
              <a:t>HttpClient</a:t>
            </a:r>
            <a:r>
              <a:rPr lang="pt-BR" sz="2400" b="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endParaRPr lang="pt-BR" sz="2400" u="sng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Conector reto 4"/>
          <p:cNvCxnSpPr/>
          <p:nvPr/>
        </p:nvCxnSpPr>
        <p:spPr>
          <a:xfrm>
            <a:off x="251520" y="1340768"/>
            <a:ext cx="648072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4" name="AutoShape 2" descr="Resultado de imagem para angula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4" descr="Resultado de imagem para angular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31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7156265" y="160338"/>
            <a:ext cx="1317026" cy="14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0353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0363" y="3645024"/>
            <a:ext cx="8363272" cy="2844234"/>
          </a:xfrm>
        </p:spPr>
        <p:txBody>
          <a:bodyPr>
            <a:normAutofit/>
          </a:bodyPr>
          <a:lstStyle/>
          <a:p>
            <a:pPr algn="ctr"/>
            <a:r>
              <a:rPr lang="pt-BR" sz="4800" b="1" dirty="0" smtClean="0"/>
              <a:t>HTTP CLIENT</a:t>
            </a:r>
            <a:r>
              <a:rPr lang="pt-BR" sz="4800" b="1" dirty="0"/>
              <a:t/>
            </a:r>
            <a:br>
              <a:rPr lang="pt-BR" sz="4800" b="1" dirty="0"/>
            </a:br>
            <a:r>
              <a:rPr lang="pt-BR" sz="2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pt-BR" sz="2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pt-BR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introdução ao módulo </a:t>
            </a:r>
            <a:r>
              <a:rPr lang="pt-BR" sz="2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http</a:t>
            </a:r>
            <a:r>
              <a:rPr lang="pt-BR" b="1" dirty="0">
                <a:solidFill>
                  <a:schemeClr val="tx1"/>
                </a:solidFill>
              </a:rPr>
              <a:t/>
            </a:r>
            <a:br>
              <a:rPr lang="pt-BR" b="1" dirty="0">
                <a:solidFill>
                  <a:schemeClr val="tx1"/>
                </a:solidFill>
              </a:rPr>
            </a:br>
            <a:endParaRPr lang="pt-BR" b="1" dirty="0">
              <a:solidFill>
                <a:schemeClr val="tx1"/>
              </a:solidFill>
            </a:endParaRPr>
          </a:p>
        </p:txBody>
      </p:sp>
      <p:cxnSp>
        <p:nvCxnSpPr>
          <p:cNvPr id="4" name="Conector reto 3"/>
          <p:cNvCxnSpPr/>
          <p:nvPr/>
        </p:nvCxnSpPr>
        <p:spPr>
          <a:xfrm>
            <a:off x="863587" y="5229200"/>
            <a:ext cx="7416824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2052" name="Picture 4" descr="C:\Users\User\Desktop\Workshop\angular-project\Apresentação\Imagens\curso_primeiros-passos-com-angular_195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-531440"/>
            <a:ext cx="9036496" cy="4412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9841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3" y="323403"/>
            <a:ext cx="7704856" cy="903630"/>
          </a:xfrm>
        </p:spPr>
        <p:txBody>
          <a:bodyPr>
            <a:noAutofit/>
          </a:bodyPr>
          <a:lstStyle/>
          <a:p>
            <a:r>
              <a:rPr lang="pt-BR" sz="2800" b="1" dirty="0" smtClean="0"/>
              <a:t>HTTP </a:t>
            </a:r>
            <a:r>
              <a:rPr lang="pt-BR" sz="2800" b="1" dirty="0" err="1" smtClean="0"/>
              <a:t>Client</a:t>
            </a:r>
            <a:endParaRPr lang="pt-BR" sz="28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916832"/>
            <a:ext cx="8424936" cy="4320480"/>
          </a:xfrm>
        </p:spPr>
        <p:txBody>
          <a:bodyPr>
            <a:noAutofit/>
          </a:bodyPr>
          <a:lstStyle/>
          <a:p>
            <a:pPr algn="just"/>
            <a:r>
              <a:rPr lang="pt-BR" sz="2400" b="0" dirty="0" smtClean="0">
                <a:latin typeface="Times New Roman" panose="02020603050405020304" pitchFamily="18" charset="0"/>
                <a:cs typeface="Times New Roman" pitchFamily="18" charset="0"/>
              </a:rPr>
              <a:t>	Muitas aplicações front-</a:t>
            </a:r>
            <a:r>
              <a:rPr lang="pt-BR" sz="2400" b="0" dirty="0" err="1" smtClean="0">
                <a:latin typeface="Times New Roman" panose="02020603050405020304" pitchFamily="18" charset="0"/>
                <a:cs typeface="Times New Roman" pitchFamily="18" charset="0"/>
              </a:rPr>
              <a:t>end</a:t>
            </a:r>
            <a:r>
              <a:rPr lang="pt-BR" sz="2400" b="0" dirty="0" smtClean="0">
                <a:latin typeface="Times New Roman" panose="02020603050405020304" pitchFamily="18" charset="0"/>
                <a:cs typeface="Times New Roman" pitchFamily="18" charset="0"/>
              </a:rPr>
              <a:t> se comunicam com serviços pelo protocolo HTTP, com isso, o componente </a:t>
            </a:r>
            <a:r>
              <a:rPr lang="pt-BR" sz="2400" b="0" dirty="0" err="1" smtClean="0">
                <a:latin typeface="Times New Roman" panose="02020603050405020304" pitchFamily="18" charset="0"/>
                <a:cs typeface="Times New Roman" pitchFamily="18" charset="0"/>
              </a:rPr>
              <a:t>HttpClient</a:t>
            </a:r>
            <a:r>
              <a:rPr lang="pt-BR" sz="2400" b="0" dirty="0" smtClean="0">
                <a:latin typeface="Times New Roman" panose="02020603050405020304" pitchFamily="18" charset="0"/>
                <a:cs typeface="Times New Roman" pitchFamily="18" charset="0"/>
              </a:rPr>
              <a:t> foi criado para dar suporte a uma aplicação Angular para trabalhar com uma API </a:t>
            </a:r>
            <a:r>
              <a:rPr lang="pt-BR" sz="2400" b="0" dirty="0" err="1" smtClean="0">
                <a:latin typeface="Times New Roman" panose="02020603050405020304" pitchFamily="18" charset="0"/>
                <a:cs typeface="Times New Roman" pitchFamily="18" charset="0"/>
              </a:rPr>
              <a:t>Http</a:t>
            </a:r>
            <a:r>
              <a:rPr lang="pt-BR" sz="2400" b="0" dirty="0" smtClean="0">
                <a:latin typeface="Times New Roman" panose="02020603050405020304" pitchFamily="18" charset="0"/>
                <a:cs typeface="Times New Roman" pitchFamily="18" charset="0"/>
              </a:rPr>
              <a:t> simplificada.</a:t>
            </a:r>
          </a:p>
          <a:p>
            <a:pPr algn="just"/>
            <a:r>
              <a:rPr lang="pt-BR" sz="2400" b="0" dirty="0" smtClean="0">
                <a:latin typeface="Times New Roman" panose="02020603050405020304" pitchFamily="18" charset="0"/>
                <a:cs typeface="Times New Roman" pitchFamily="18" charset="0"/>
              </a:rPr>
              <a:t>	As várias versões do módulo HTTP angular têm uma API baseada em </a:t>
            </a:r>
            <a:r>
              <a:rPr lang="pt-BR" sz="2400" b="0" dirty="0" err="1" smtClean="0">
                <a:latin typeface="Times New Roman" panose="02020603050405020304" pitchFamily="18" charset="0"/>
                <a:cs typeface="Times New Roman" pitchFamily="18" charset="0"/>
              </a:rPr>
              <a:t>Observables</a:t>
            </a:r>
            <a:r>
              <a:rPr lang="pt-BR" sz="2400" b="0" dirty="0" smtClean="0"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pt-BR" sz="2400" b="0" dirty="0" err="1" smtClean="0">
                <a:latin typeface="Times New Roman" panose="02020603050405020304" pitchFamily="18" charset="0"/>
                <a:cs typeface="Times New Roman" pitchFamily="18" charset="0"/>
              </a:rPr>
              <a:t>RxJS</a:t>
            </a:r>
            <a:r>
              <a:rPr lang="pt-BR" sz="2400" b="0" dirty="0" smtClean="0">
                <a:latin typeface="Times New Roman" panose="02020603050405020304" pitchFamily="18" charset="0"/>
                <a:cs typeface="Times New Roman" pitchFamily="18" charset="0"/>
              </a:rPr>
              <a:t> . Isso significa que as múltiplas chamadas para o módulo HTTP sempre retornarão um </a:t>
            </a:r>
            <a:r>
              <a:rPr lang="pt-BR" sz="2400" b="0" dirty="0" err="1" smtClean="0">
                <a:latin typeface="Times New Roman" panose="02020603050405020304" pitchFamily="18" charset="0"/>
                <a:cs typeface="Times New Roman" pitchFamily="18" charset="0"/>
              </a:rPr>
              <a:t>Observable</a:t>
            </a:r>
            <a:r>
              <a:rPr lang="pt-BR" sz="2400" b="0" dirty="0" smtClean="0">
                <a:latin typeface="Times New Roman" panose="02020603050405020304" pitchFamily="18" charset="0"/>
                <a:cs typeface="Times New Roman" pitchFamily="18" charset="0"/>
              </a:rPr>
              <a:t>, que precisamos assinar de uma forma ou de outra.</a:t>
            </a:r>
          </a:p>
          <a:p>
            <a:endParaRPr lang="pt-BR" sz="2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Conector reto 4"/>
          <p:cNvCxnSpPr/>
          <p:nvPr/>
        </p:nvCxnSpPr>
        <p:spPr>
          <a:xfrm>
            <a:off x="251520" y="1340768"/>
            <a:ext cx="648072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7156265" y="160338"/>
            <a:ext cx="1317026" cy="14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0439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3" y="323403"/>
            <a:ext cx="7704856" cy="903630"/>
          </a:xfrm>
        </p:spPr>
        <p:txBody>
          <a:bodyPr>
            <a:noAutofit/>
          </a:bodyPr>
          <a:lstStyle/>
          <a:p>
            <a:r>
              <a:rPr lang="pt-BR" sz="2800" b="1" dirty="0" smtClean="0"/>
              <a:t>HTTP </a:t>
            </a:r>
            <a:r>
              <a:rPr lang="pt-BR" sz="2800" b="1" dirty="0" err="1" smtClean="0"/>
              <a:t>Client</a:t>
            </a:r>
            <a:r>
              <a:rPr lang="pt-BR" sz="2800" b="1" dirty="0" smtClean="0"/>
              <a:t> e </a:t>
            </a:r>
            <a:r>
              <a:rPr lang="pt-BR" sz="2800" b="1" dirty="0" err="1" smtClean="0"/>
              <a:t>Observables</a:t>
            </a:r>
            <a:r>
              <a:rPr lang="pt-BR" sz="2800" b="1" dirty="0" smtClean="0"/>
              <a:t> </a:t>
            </a:r>
            <a:endParaRPr lang="pt-BR" sz="28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1916832"/>
            <a:ext cx="8424936" cy="4320480"/>
          </a:xfrm>
        </p:spPr>
        <p:txBody>
          <a:bodyPr>
            <a:no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BR" sz="2400" b="0" dirty="0">
                <a:latin typeface="Times New Roman" panose="02020603050405020304" pitchFamily="18" charset="0"/>
                <a:cs typeface="Times New Roman" pitchFamily="18" charset="0"/>
              </a:rPr>
              <a:t>S</a:t>
            </a:r>
            <a:r>
              <a:rPr lang="pt-BR" sz="2400" b="0" dirty="0" smtClean="0">
                <a:latin typeface="Times New Roman" panose="02020603050405020304" pitchFamily="18" charset="0"/>
                <a:cs typeface="Times New Roman" pitchFamily="18" charset="0"/>
              </a:rPr>
              <a:t>e não assinarmos esses observáveis, nada acontecerá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BR" sz="2400" b="0" dirty="0" smtClean="0">
                <a:latin typeface="Times New Roman" panose="02020603050405020304" pitchFamily="18" charset="0"/>
                <a:cs typeface="Times New Roman" pitchFamily="18" charset="0"/>
              </a:rPr>
              <a:t>Se </a:t>
            </a:r>
            <a:r>
              <a:rPr lang="pt-BR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assinarmos várias vezes esses observáveis, várias solicitações HTTP serão acionadas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BR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Esse tipo específico de </a:t>
            </a:r>
            <a:r>
              <a:rPr lang="pt-BR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Observables</a:t>
            </a:r>
            <a:r>
              <a:rPr lang="pt-BR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são fluxos de valor único: se a solicitação HTTP for bem-sucedida, esses observáveis ​​emitirão apenas um valor e, em seguida, serão concluídos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Esses </a:t>
            </a:r>
            <a:r>
              <a:rPr lang="pt-BR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observáveis ​​emitirão um erro se a solicitação HTTP falhar, mais sobre isso mais tarde</a:t>
            </a:r>
            <a:endParaRPr lang="pt-BR" sz="2400" b="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pt-BR" sz="2400" b="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20000"/>
              </a:lnSpc>
            </a:pPr>
            <a:endParaRPr lang="pt-BR" sz="2400" b="0" u="sng" dirty="0" smtClean="0">
              <a:latin typeface="Times New Roman" pitchFamily="18" charset="0"/>
              <a:cs typeface="Times New Roman" pitchFamily="18" charset="0"/>
            </a:endParaRPr>
          </a:p>
          <a:p>
            <a:endParaRPr lang="pt-BR" sz="2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sz="2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Conector reto 4"/>
          <p:cNvCxnSpPr/>
          <p:nvPr/>
        </p:nvCxnSpPr>
        <p:spPr>
          <a:xfrm>
            <a:off x="251520" y="1340768"/>
            <a:ext cx="648072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7156265" y="160338"/>
            <a:ext cx="1317026" cy="14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2364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3" y="323403"/>
            <a:ext cx="7704856" cy="903630"/>
          </a:xfrm>
        </p:spPr>
        <p:txBody>
          <a:bodyPr>
            <a:noAutofit/>
          </a:bodyPr>
          <a:lstStyle/>
          <a:p>
            <a:r>
              <a:rPr lang="pt-BR" sz="2800" b="1" dirty="0"/>
              <a:t>HTTP </a:t>
            </a:r>
            <a:r>
              <a:rPr lang="pt-BR" sz="2800" b="1" dirty="0" err="1" smtClean="0"/>
              <a:t>Client</a:t>
            </a:r>
            <a:r>
              <a:rPr lang="pt-BR" sz="2800" b="1" dirty="0" smtClean="0"/>
              <a:t> - </a:t>
            </a:r>
            <a:r>
              <a:rPr lang="pt-BR" sz="2800" b="1" dirty="0" err="1" smtClean="0"/>
              <a:t>mECÂNISMO</a:t>
            </a:r>
            <a:r>
              <a:rPr lang="pt-BR" sz="2800" b="1" dirty="0" smtClean="0"/>
              <a:t> </a:t>
            </a:r>
            <a:endParaRPr lang="pt-BR" sz="2800" b="1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251520" y="1340768"/>
            <a:ext cx="648072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7156265" y="160338"/>
            <a:ext cx="1317026" cy="14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Espaço Reservado para Conteúdo 6"/>
          <p:cNvPicPr>
            <a:picLocks noGrp="1"/>
          </p:cNvPicPr>
          <p:nvPr>
            <p:ph idx="1"/>
          </p:nvPr>
        </p:nvPicPr>
        <p:blipFill rotWithShape="1">
          <a:blip r:embed="rId4"/>
          <a:srcRect l="11470" t="38556" r="40531" b="22933"/>
          <a:stretch/>
        </p:blipFill>
        <p:spPr bwMode="auto">
          <a:xfrm>
            <a:off x="395536" y="1895223"/>
            <a:ext cx="7851008" cy="383803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Retângulo 3"/>
          <p:cNvSpPr/>
          <p:nvPr/>
        </p:nvSpPr>
        <p:spPr>
          <a:xfrm>
            <a:off x="3923928" y="4077072"/>
            <a:ext cx="144016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96025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7317" y="3717032"/>
            <a:ext cx="8363272" cy="2844234"/>
          </a:xfrm>
        </p:spPr>
        <p:txBody>
          <a:bodyPr>
            <a:normAutofit/>
          </a:bodyPr>
          <a:lstStyle/>
          <a:p>
            <a:pPr algn="ctr"/>
            <a:r>
              <a:rPr lang="pt-BR" sz="4800" b="1" dirty="0" err="1" smtClean="0"/>
              <a:t>guards</a:t>
            </a:r>
            <a:r>
              <a:rPr lang="pt-BR" sz="4800" b="1" dirty="0"/>
              <a:t/>
            </a:r>
            <a:br>
              <a:rPr lang="pt-BR" sz="4800" b="1" dirty="0"/>
            </a:br>
            <a:r>
              <a:rPr lang="pt-BR" sz="2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pt-BR" sz="2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pt-BR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trabalhando com </a:t>
            </a:r>
            <a:r>
              <a:rPr lang="pt-BR" sz="2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guards</a:t>
            </a:r>
            <a:r>
              <a:rPr lang="pt-BR" b="1" dirty="0">
                <a:solidFill>
                  <a:schemeClr val="tx1"/>
                </a:solidFill>
              </a:rPr>
              <a:t/>
            </a:r>
            <a:br>
              <a:rPr lang="pt-BR" b="1" dirty="0">
                <a:solidFill>
                  <a:schemeClr val="tx1"/>
                </a:solidFill>
              </a:rPr>
            </a:br>
            <a:endParaRPr lang="pt-BR" b="1" dirty="0">
              <a:solidFill>
                <a:schemeClr val="tx1"/>
              </a:solidFill>
            </a:endParaRPr>
          </a:p>
        </p:txBody>
      </p:sp>
      <p:cxnSp>
        <p:nvCxnSpPr>
          <p:cNvPr id="4" name="Conector reto 3"/>
          <p:cNvCxnSpPr/>
          <p:nvPr/>
        </p:nvCxnSpPr>
        <p:spPr>
          <a:xfrm>
            <a:off x="863587" y="5226254"/>
            <a:ext cx="7416824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8" name="Picture 4" descr="C:\Users\User\Desktop\Workshop\angular-project\Apresentação\Imagens\curso_primeiros-passos-com-angular_195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-531440"/>
            <a:ext cx="9036496" cy="4412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062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3" y="323403"/>
            <a:ext cx="7704856" cy="903630"/>
          </a:xfrm>
        </p:spPr>
        <p:txBody>
          <a:bodyPr>
            <a:noAutofit/>
          </a:bodyPr>
          <a:lstStyle/>
          <a:p>
            <a:r>
              <a:rPr lang="pt-BR" sz="2800" b="1" dirty="0" err="1" smtClean="0"/>
              <a:t>guards</a:t>
            </a:r>
            <a:endParaRPr lang="pt-BR" sz="28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1916832"/>
            <a:ext cx="8077755" cy="3960440"/>
          </a:xfrm>
        </p:spPr>
        <p:txBody>
          <a:bodyPr>
            <a:noAutofit/>
          </a:bodyPr>
          <a:lstStyle/>
          <a:p>
            <a:r>
              <a:rPr lang="pt-BR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Guards</a:t>
            </a:r>
            <a:r>
              <a:rPr lang="pt-BR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basicamente são guardiões de acesso por rota onde seu papel é verificar se o acesso à rota que está sendo realizado deve ser permitido ou não.</a:t>
            </a:r>
          </a:p>
          <a:p>
            <a:pPr fontAlgn="base"/>
            <a:r>
              <a:rPr lang="pt-BR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Existem </a:t>
            </a:r>
            <a:r>
              <a:rPr lang="pt-BR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quatro tipos diferentes de </a:t>
            </a:r>
            <a:r>
              <a:rPr lang="pt-BR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Guard</a:t>
            </a:r>
            <a:r>
              <a:rPr lang="pt-BR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lvl="0" indent="-342900" fontAlgn="base">
              <a:buFont typeface="Arial" panose="020B0604020202020204" pitchFamily="34" charset="0"/>
              <a:buChar char="•"/>
            </a:pP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CanActivate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válida se a rota está ativa</a:t>
            </a:r>
          </a:p>
          <a:p>
            <a:pPr marL="342900" lvl="0" indent="-342900" fontAlgn="base">
              <a:buFont typeface="Arial" panose="020B0604020202020204" pitchFamily="34" charset="0"/>
              <a:buChar char="•"/>
            </a:pP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CanActivateChild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válida se a rota filha está ativa</a:t>
            </a:r>
          </a:p>
          <a:p>
            <a:pPr marL="342900" lvl="0" indent="-342900" fontAlgn="base">
              <a:buFont typeface="Arial" panose="020B0604020202020204" pitchFamily="34" charset="0"/>
              <a:buChar char="•"/>
            </a:pP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CanDeactivate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verifica se uma rota pode ser desativada</a:t>
            </a:r>
          </a:p>
          <a:p>
            <a:pPr marL="342900" lvl="0" indent="-342900" fontAlgn="base">
              <a:buFont typeface="Arial" panose="020B0604020202020204" pitchFamily="34" charset="0"/>
              <a:buChar char="•"/>
            </a:pP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CanLoad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pt-BR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válida se um módulo está utilizando o </a:t>
            </a:r>
            <a:r>
              <a:rPr lang="pt-BR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lazily</a:t>
            </a:r>
            <a:r>
              <a:rPr lang="pt-BR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loading</a:t>
            </a:r>
            <a:endParaRPr lang="pt-BR" sz="2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endParaRPr lang="pt-BR" sz="2600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251520" y="1340768"/>
            <a:ext cx="648072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7156265" y="160338"/>
            <a:ext cx="1317026" cy="14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 descr="Resultado de imagem para angular guard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2564904"/>
            <a:ext cx="1486953" cy="216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6091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cial">
  <a:themeElements>
    <a:clrScheme name="Essenc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c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c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764</TotalTime>
  <Words>229</Words>
  <Application>Microsoft Office PowerPoint</Application>
  <PresentationFormat>Apresentação na tela (4:3)</PresentationFormat>
  <Paragraphs>101</Paragraphs>
  <Slides>27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28" baseType="lpstr">
      <vt:lpstr>Essencial</vt:lpstr>
      <vt:lpstr>Apresentação do PowerPoint</vt:lpstr>
      <vt:lpstr>Módulo 3</vt:lpstr>
      <vt:lpstr>Módulo 3</vt:lpstr>
      <vt:lpstr>HTTP CLIENT  introdução ao módulo http </vt:lpstr>
      <vt:lpstr>HTTP Client</vt:lpstr>
      <vt:lpstr>HTTP Client e Observables </vt:lpstr>
      <vt:lpstr>HTTP Client - mECÂNISMO </vt:lpstr>
      <vt:lpstr>guards  trabalhando com guards </vt:lpstr>
      <vt:lpstr>guards</vt:lpstr>
      <vt:lpstr>Guards</vt:lpstr>
      <vt:lpstr>Guards - Vamos ao código</vt:lpstr>
      <vt:lpstr>jwt  JSON Web Token  </vt:lpstr>
      <vt:lpstr>Jwt </vt:lpstr>
      <vt:lpstr>Jwt - header</vt:lpstr>
      <vt:lpstr>Jwt - payload</vt:lpstr>
      <vt:lpstr>Jwt – payload - clains</vt:lpstr>
      <vt:lpstr>Jwt – payload  reserved clains</vt:lpstr>
      <vt:lpstr>Jwt – payload  public clains</vt:lpstr>
      <vt:lpstr>Jwt – payload  private clains</vt:lpstr>
      <vt:lpstr>Jwt - signature</vt:lpstr>
      <vt:lpstr>Jwt - signature</vt:lpstr>
      <vt:lpstr>Jwt - token</vt:lpstr>
      <vt:lpstr>Jwt – fluxo de autenticação</vt:lpstr>
      <vt:lpstr>Jwt – fluxo de autenticação</vt:lpstr>
      <vt:lpstr>Jwt – implementação no código</vt:lpstr>
      <vt:lpstr>Para finalizar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Ale</dc:creator>
  <cp:lastModifiedBy>User</cp:lastModifiedBy>
  <cp:revision>61</cp:revision>
  <dcterms:created xsi:type="dcterms:W3CDTF">2019-04-02T22:58:49Z</dcterms:created>
  <dcterms:modified xsi:type="dcterms:W3CDTF">2019-04-17T03:44:08Z</dcterms:modified>
</cp:coreProperties>
</file>