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66" r:id="rId10"/>
    <p:sldId id="304" r:id="rId11"/>
    <p:sldId id="267" r:id="rId12"/>
    <p:sldId id="268" r:id="rId13"/>
    <p:sldId id="269" r:id="rId14"/>
    <p:sldId id="270" r:id="rId15"/>
    <p:sldId id="271" r:id="rId16"/>
    <p:sldId id="272" r:id="rId17"/>
    <p:sldId id="273" r:id="rId18"/>
    <p:sldId id="274" r:id="rId19"/>
    <p:sldId id="307" r:id="rId20"/>
    <p:sldId id="303" r:id="rId21"/>
    <p:sldId id="275" r:id="rId22"/>
    <p:sldId id="282" r:id="rId23"/>
    <p:sldId id="278" r:id="rId24"/>
    <p:sldId id="279" r:id="rId25"/>
    <p:sldId id="280" r:id="rId26"/>
    <p:sldId id="281" r:id="rId27"/>
    <p:sldId id="283" r:id="rId28"/>
    <p:sldId id="285" r:id="rId29"/>
    <p:sldId id="286" r:id="rId30"/>
    <p:sldId id="287" r:id="rId31"/>
    <p:sldId id="288" r:id="rId32"/>
    <p:sldId id="289" r:id="rId33"/>
    <p:sldId id="291" r:id="rId34"/>
    <p:sldId id="290" r:id="rId35"/>
    <p:sldId id="305" r:id="rId36"/>
    <p:sldId id="293" r:id="rId37"/>
    <p:sldId id="294" r:id="rId38"/>
    <p:sldId id="295" r:id="rId39"/>
    <p:sldId id="296" r:id="rId40"/>
    <p:sldId id="297" r:id="rId41"/>
    <p:sldId id="298" r:id="rId42"/>
    <p:sldId id="299" r:id="rId43"/>
    <p:sldId id="300" r:id="rId44"/>
    <p:sldId id="301" r:id="rId45"/>
    <p:sldId id="302" r:id="rId4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Estilo Escuro 1 - Ênfase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Escuro 1 - Ênfas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Estilo Escuro 1 - Ênfas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Estilo Escuro 1 - Ênfas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71" autoAdjust="0"/>
  </p:normalViewPr>
  <p:slideViewPr>
    <p:cSldViewPr>
      <p:cViewPr>
        <p:scale>
          <a:sx n="70" d="100"/>
          <a:sy n="70" d="100"/>
        </p:scale>
        <p:origin x="-141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05D07FE6-D4F0-43B8-8724-69D32D78BC5B}" type="datetimeFigureOut">
              <a:rPr lang="pt-BR" smtClean="0"/>
              <a:t>18/04/2019</a:t>
            </a:fld>
            <a:endParaRPr lang="pt-BR"/>
          </a:p>
        </p:txBody>
      </p:sp>
      <p:sp>
        <p:nvSpPr>
          <p:cNvPr id="5" name="Footer Placeholder 4"/>
          <p:cNvSpPr>
            <a:spLocks noGrp="1"/>
          </p:cNvSpPr>
          <p:nvPr>
            <p:ph type="ftr" sz="quarter" idx="11"/>
          </p:nvPr>
        </p:nvSpPr>
        <p:spPr/>
        <p:txBody>
          <a:bodyPr/>
          <a:lstStyle/>
          <a:p>
            <a:endParaRPr lang="pt-B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A19CBB0-27CA-4F73-9BE3-94788481BAD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07FE6-D4F0-43B8-8724-69D32D78BC5B}" type="datetimeFigureOut">
              <a:rPr lang="pt-BR" smtClean="0"/>
              <a:t>18/04/2019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07FE6-D4F0-43B8-8724-69D32D78BC5B}" type="datetimeFigureOut">
              <a:rPr lang="pt-BR" smtClean="0"/>
              <a:t>18/04/2019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5D07FE6-D4F0-43B8-8724-69D32D78BC5B}" type="datetimeFigureOut">
              <a:rPr lang="pt-BR" smtClean="0"/>
              <a:t>18/04/2019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05D07FE6-D4F0-43B8-8724-69D32D78BC5B}" type="datetimeFigureOut">
              <a:rPr lang="pt-BR" smtClean="0"/>
              <a:t>18/04/2019</a:t>
            </a:fld>
            <a:endParaRPr lang="pt-BR"/>
          </a:p>
        </p:txBody>
      </p:sp>
      <p:sp>
        <p:nvSpPr>
          <p:cNvPr id="8" name="Slide Number Placeholder 7"/>
          <p:cNvSpPr>
            <a:spLocks noGrp="1"/>
          </p:cNvSpPr>
          <p:nvPr>
            <p:ph type="sldNum" sz="quarter" idx="11"/>
          </p:nvPr>
        </p:nvSpPr>
        <p:spPr/>
        <p:txBody>
          <a:bodyPr/>
          <a:lstStyle/>
          <a:p>
            <a:fld id="{1A19CBB0-27CA-4F73-9BE3-94788481BAD1}"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5D07FE6-D4F0-43B8-8724-69D32D78BC5B}" type="datetimeFigureOut">
              <a:rPr lang="pt-BR" smtClean="0"/>
              <a:t>18/04/2019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5D07FE6-D4F0-43B8-8724-69D32D78BC5B}" type="datetimeFigureOut">
              <a:rPr lang="pt-BR" smtClean="0"/>
              <a:t>18/04/2019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05D07FE6-D4F0-43B8-8724-69D32D78BC5B}" type="datetimeFigureOut">
              <a:rPr lang="pt-BR" smtClean="0"/>
              <a:t>18/04/2019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07FE6-D4F0-43B8-8724-69D32D78BC5B}" type="datetimeFigureOut">
              <a:rPr lang="pt-BR" smtClean="0"/>
              <a:t>18/04/2019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D07FE6-D4F0-43B8-8724-69D32D78BC5B}" type="datetimeFigureOut">
              <a:rPr lang="pt-BR" smtClean="0"/>
              <a:t>18/04/2019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A19CBB0-27CA-4F73-9BE3-94788481BAD1}"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D07FE6-D4F0-43B8-8724-69D32D78BC5B}" type="datetimeFigureOut">
              <a:rPr lang="pt-BR" smtClean="0"/>
              <a:t>18/04/2019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A19CBB0-27CA-4F73-9BE3-94788481BAD1}" type="slidenum">
              <a:rPr lang="pt-BR" smtClean="0"/>
              <a:t>‹nº›</a:t>
            </a:fld>
            <a:endParaRPr lang="pt-B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pt-BR" smtClean="0"/>
              <a:t>Clique para editar o título mestre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5D07FE6-D4F0-43B8-8724-69D32D78BC5B}" type="datetimeFigureOut">
              <a:rPr lang="pt-BR" smtClean="0"/>
              <a:t>18/04/2019</a:t>
            </a:fld>
            <a:endParaRPr lang="pt-B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pt-B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1A19CBB0-27CA-4F73-9BE3-94788481BAD1}" type="slidenum">
              <a:rPr lang="pt-BR" smtClean="0"/>
              <a:t>‹nº›</a:t>
            </a:fld>
            <a:endParaRPr lang="pt-B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roney-amorim/workshop-angular"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Workshop\angular-project\Apresentação\Imagens\375827f9c7bfdb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4" y="3762"/>
            <a:ext cx="9171203" cy="49971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574267" y="1430919"/>
            <a:ext cx="1968260" cy="2142814"/>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1738618" y="3918226"/>
            <a:ext cx="5639557" cy="646331"/>
          </a:xfrm>
          <a:prstGeom prst="rect">
            <a:avLst/>
          </a:prstGeom>
          <a:noFill/>
        </p:spPr>
        <p:txBody>
          <a:bodyPr wrap="none" rtlCol="0">
            <a:spAutoFit/>
          </a:bodyPr>
          <a:lstStyle/>
          <a:p>
            <a:r>
              <a:rPr lang="pt-BR" sz="3600" dirty="0" smtClean="0">
                <a:solidFill>
                  <a:schemeClr val="bg1"/>
                </a:solidFill>
              </a:rPr>
              <a:t>WORKSHOP ANGULAR 7</a:t>
            </a:r>
            <a:endParaRPr lang="pt-BR" sz="3600" dirty="0">
              <a:solidFill>
                <a:schemeClr val="bg1"/>
              </a:solidFill>
            </a:endParaRPr>
          </a:p>
        </p:txBody>
      </p:sp>
      <p:sp>
        <p:nvSpPr>
          <p:cNvPr id="6" name="CaixaDeTexto 5"/>
          <p:cNvSpPr txBox="1"/>
          <p:nvPr/>
        </p:nvSpPr>
        <p:spPr>
          <a:xfrm>
            <a:off x="7092280" y="5761748"/>
            <a:ext cx="1817549" cy="369332"/>
          </a:xfrm>
          <a:prstGeom prst="rect">
            <a:avLst/>
          </a:prstGeom>
          <a:noFill/>
        </p:spPr>
        <p:txBody>
          <a:bodyPr wrap="none" rtlCol="0">
            <a:spAutoFit/>
          </a:bodyPr>
          <a:lstStyle/>
          <a:p>
            <a:r>
              <a:rPr lang="pt-BR" b="1" dirty="0" smtClean="0">
                <a:solidFill>
                  <a:schemeClr val="tx2">
                    <a:lumMod val="75000"/>
                  </a:schemeClr>
                </a:solidFill>
              </a:rPr>
              <a:t>Roney Amorim</a:t>
            </a:r>
            <a:endParaRPr lang="pt-BR" b="1" dirty="0">
              <a:solidFill>
                <a:schemeClr val="tx2">
                  <a:lumMod val="75000"/>
                </a:schemeClr>
              </a:solidFill>
            </a:endParaRPr>
          </a:p>
        </p:txBody>
      </p:sp>
      <p:sp>
        <p:nvSpPr>
          <p:cNvPr id="7" name="CaixaDeTexto 6"/>
          <p:cNvSpPr txBox="1"/>
          <p:nvPr/>
        </p:nvSpPr>
        <p:spPr>
          <a:xfrm>
            <a:off x="6194663" y="6156012"/>
            <a:ext cx="2826415" cy="369332"/>
          </a:xfrm>
          <a:prstGeom prst="rect">
            <a:avLst/>
          </a:prstGeom>
          <a:noFill/>
        </p:spPr>
        <p:txBody>
          <a:bodyPr wrap="none" rtlCol="0">
            <a:spAutoFit/>
          </a:bodyPr>
          <a:lstStyle/>
          <a:p>
            <a:r>
              <a:rPr lang="pt-BR" b="1" dirty="0" smtClean="0">
                <a:solidFill>
                  <a:schemeClr val="tx2">
                    <a:lumMod val="75000"/>
                  </a:schemeClr>
                </a:solidFill>
              </a:rPr>
              <a:t>Engenheiro de Software</a:t>
            </a:r>
            <a:endParaRPr lang="pt-BR" b="1" dirty="0">
              <a:solidFill>
                <a:schemeClr val="tx2">
                  <a:lumMod val="75000"/>
                </a:schemeClr>
              </a:solidFill>
            </a:endParaRPr>
          </a:p>
        </p:txBody>
      </p:sp>
    </p:spTree>
    <p:extLst>
      <p:ext uri="{BB962C8B-B14F-4D97-AF65-F5344CB8AC3E}">
        <p14:creationId xmlns:p14="http://schemas.microsoft.com/office/powerpoint/2010/main" val="2426646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v3 ???</a:t>
            </a:r>
            <a:endParaRPr lang="pt-BR" sz="2700" dirty="0"/>
          </a:p>
        </p:txBody>
      </p:sp>
      <p:sp>
        <p:nvSpPr>
          <p:cNvPr id="3" name="Espaço Reservado para Conteúdo 2"/>
          <p:cNvSpPr>
            <a:spLocks noGrp="1"/>
          </p:cNvSpPr>
          <p:nvPr>
            <p:ph idx="1"/>
          </p:nvPr>
        </p:nvSpPr>
        <p:spPr>
          <a:xfrm>
            <a:off x="539552" y="1772816"/>
            <a:ext cx="7894973" cy="3960440"/>
          </a:xfrm>
        </p:spPr>
        <p:txBody>
          <a:bodyPr>
            <a:noAutofit/>
          </a:bodyPr>
          <a:lstStyle/>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a:t>
            </a:r>
            <a:endParaRPr lang="pt-BR" sz="2600" b="1"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244" y="1949747"/>
            <a:ext cx="4608512" cy="3451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177"/>
          <a:stretch/>
        </p:blipFill>
        <p:spPr bwMode="auto">
          <a:xfrm>
            <a:off x="1334058" y="2060848"/>
            <a:ext cx="6480720"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7823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267"/>
                                        </p:tgtEl>
                                        <p:attrNameLst>
                                          <p:attrName>style.visibility</p:attrName>
                                        </p:attrNameLst>
                                      </p:cBhvr>
                                      <p:to>
                                        <p:strVal val="visible"/>
                                      </p:to>
                                    </p:set>
                                    <p:animEffect transition="in" filter="fade">
                                      <p:cBhvr>
                                        <p:cTn id="11"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v4</a:t>
            </a:r>
            <a:endParaRPr lang="pt-BR" sz="2700" dirty="0"/>
          </a:p>
        </p:txBody>
      </p:sp>
      <p:sp>
        <p:nvSpPr>
          <p:cNvPr id="3" name="Espaço Reservado para Conteúdo 2"/>
          <p:cNvSpPr>
            <a:spLocks noGrp="1"/>
          </p:cNvSpPr>
          <p:nvPr>
            <p:ph idx="1"/>
          </p:nvPr>
        </p:nvSpPr>
        <p:spPr>
          <a:xfrm>
            <a:off x="539552" y="1772816"/>
            <a:ext cx="7894973" cy="3960440"/>
          </a:xfrm>
        </p:spPr>
        <p:txBody>
          <a:bodyPr>
            <a:noAutofit/>
          </a:bodyPr>
          <a:lstStyle/>
          <a:p>
            <a:pPr marL="457200" lvl="0" indent="-457200" algn="just">
              <a:buFont typeface="Arial" pitchFamily="34" charset="0"/>
              <a:buChar char="•"/>
            </a:pPr>
            <a:r>
              <a:rPr lang="pt-BR" sz="2600" b="0" dirty="0">
                <a:latin typeface="Times New Roman" pitchFamily="18" charset="0"/>
                <a:cs typeface="Times New Roman" pitchFamily="18" charset="0"/>
              </a:rPr>
              <a:t>Novo website disponibilizando uma documentação rica do </a:t>
            </a:r>
            <a:r>
              <a:rPr lang="pt-BR" sz="2600" b="0" dirty="0" smtClean="0">
                <a:latin typeface="Times New Roman" pitchFamily="18" charset="0"/>
                <a:cs typeface="Times New Roman" pitchFamily="18" charset="0"/>
              </a:rPr>
              <a:t>framework;</a:t>
            </a:r>
            <a:endParaRPr lang="pt-BR" sz="2600" b="0" dirty="0">
              <a:latin typeface="Times New Roman" pitchFamily="18" charset="0"/>
              <a:cs typeface="Times New Roman" pitchFamily="18" charset="0"/>
            </a:endParaRPr>
          </a:p>
          <a:p>
            <a:pPr marL="457200" lvl="0" indent="-457200" algn="just">
              <a:buFont typeface="Arial" pitchFamily="34" charset="0"/>
              <a:buChar char="•"/>
            </a:pPr>
            <a:r>
              <a:rPr lang="pt-BR" sz="2600" b="0" dirty="0">
                <a:latin typeface="Times New Roman" pitchFamily="18" charset="0"/>
                <a:cs typeface="Times New Roman" pitchFamily="18" charset="0"/>
              </a:rPr>
              <a:t>Inclusão do </a:t>
            </a:r>
            <a:r>
              <a:rPr lang="pt-BR" sz="2600" b="0" dirty="0" err="1" smtClean="0">
                <a:latin typeface="Times New Roman" pitchFamily="18" charset="0"/>
                <a:cs typeface="Times New Roman" pitchFamily="18" charset="0"/>
              </a:rPr>
              <a:t>HttpClient</a:t>
            </a:r>
            <a:r>
              <a:rPr lang="pt-BR" sz="2600" b="0" dirty="0" smtClean="0">
                <a:latin typeface="Times New Roman" pitchFamily="18" charset="0"/>
                <a:cs typeface="Times New Roman" pitchFamily="18" charset="0"/>
              </a:rPr>
              <a:t>.</a:t>
            </a:r>
          </a:p>
          <a:p>
            <a:pPr marL="457200" lvl="0" indent="-457200" algn="just">
              <a:buFont typeface="Arial" pitchFamily="34" charset="0"/>
              <a:buChar char="•"/>
            </a:pPr>
            <a:r>
              <a:rPr lang="pt-BR" sz="2600" b="0" dirty="0" err="1" smtClean="0">
                <a:latin typeface="Times New Roman" pitchFamily="18" charset="0"/>
                <a:cs typeface="Times New Roman" pitchFamily="18" charset="0"/>
              </a:rPr>
              <a:t>Tree</a:t>
            </a:r>
            <a:r>
              <a:rPr lang="pt-BR" sz="2600" b="0" dirty="0" smtClean="0">
                <a:latin typeface="Times New Roman" pitchFamily="18" charset="0"/>
                <a:cs typeface="Times New Roman" pitchFamily="18" charset="0"/>
              </a:rPr>
              <a:t> </a:t>
            </a:r>
            <a:r>
              <a:rPr lang="pt-BR" sz="2600" b="0" dirty="0" err="1" smtClean="0">
                <a:latin typeface="Times New Roman" pitchFamily="18" charset="0"/>
                <a:cs typeface="Times New Roman" pitchFamily="18" charset="0"/>
              </a:rPr>
              <a:t>Shaking</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4</a:t>
            </a:r>
            <a:endParaRPr lang="pt-BR" sz="2600" b="1" dirty="0">
              <a:solidFill>
                <a:schemeClr val="bg1"/>
              </a:solidFill>
            </a:endParaRPr>
          </a:p>
        </p:txBody>
      </p:sp>
    </p:spTree>
    <p:extLst>
      <p:ext uri="{BB962C8B-B14F-4D97-AF65-F5344CB8AC3E}">
        <p14:creationId xmlns:p14="http://schemas.microsoft.com/office/powerpoint/2010/main" val="83838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v5</a:t>
            </a:r>
            <a:endParaRPr lang="pt-BR" sz="2700" dirty="0"/>
          </a:p>
        </p:txBody>
      </p:sp>
      <p:sp>
        <p:nvSpPr>
          <p:cNvPr id="3" name="Espaço Reservado para Conteúdo 2"/>
          <p:cNvSpPr>
            <a:spLocks noGrp="1"/>
          </p:cNvSpPr>
          <p:nvPr>
            <p:ph idx="1"/>
          </p:nvPr>
        </p:nvSpPr>
        <p:spPr>
          <a:xfrm>
            <a:off x="539552" y="1916832"/>
            <a:ext cx="7894973" cy="3816424"/>
          </a:xfrm>
        </p:spPr>
        <p:txBody>
          <a:bodyPr>
            <a:noAutofit/>
          </a:bodyPr>
          <a:lstStyle/>
          <a:p>
            <a:pPr marL="457200" indent="-457200" algn="just">
              <a:buFont typeface="Arial" pitchFamily="34" charset="0"/>
              <a:buChar char="•"/>
            </a:pPr>
            <a:r>
              <a:rPr lang="pt-BR" sz="2600" b="0" dirty="0" err="1">
                <a:latin typeface="Times New Roman" pitchFamily="18" charset="0"/>
                <a:cs typeface="Times New Roman" pitchFamily="18" charset="0"/>
              </a:rPr>
              <a:t>Bundle</a:t>
            </a:r>
            <a:r>
              <a:rPr lang="pt-BR" sz="2600" b="0" dirty="0">
                <a:latin typeface="Times New Roman" pitchFamily="18" charset="0"/>
                <a:cs typeface="Times New Roman" pitchFamily="18" charset="0"/>
              </a:rPr>
              <a:t>, menor e mais </a:t>
            </a:r>
            <a:r>
              <a:rPr lang="pt-BR" sz="2600" b="0" dirty="0" smtClean="0">
                <a:latin typeface="Times New Roman" pitchFamily="18" charset="0"/>
                <a:cs typeface="Times New Roman" pitchFamily="18" charset="0"/>
              </a:rPr>
              <a:t>rápido;</a:t>
            </a:r>
            <a:endParaRPr lang="pt-BR" sz="2600" b="0" dirty="0">
              <a:latin typeface="Times New Roman" pitchFamily="18" charset="0"/>
              <a:cs typeface="Times New Roman" pitchFamily="18" charset="0"/>
            </a:endParaRPr>
          </a:p>
          <a:p>
            <a:pPr marL="457200" indent="-457200" algn="just">
              <a:buFont typeface="Arial" pitchFamily="34" charset="0"/>
              <a:buChar char="•"/>
            </a:pPr>
            <a:r>
              <a:rPr lang="pt-BR" sz="2600" b="0" dirty="0">
                <a:latin typeface="Times New Roman" pitchFamily="18" charset="0"/>
                <a:cs typeface="Times New Roman" pitchFamily="18" charset="0"/>
              </a:rPr>
              <a:t>Suporte oficial para </a:t>
            </a:r>
            <a:r>
              <a:rPr lang="pt-BR" sz="2600" b="0" dirty="0" smtClean="0">
                <a:latin typeface="Times New Roman" pitchFamily="18" charset="0"/>
                <a:cs typeface="Times New Roman" pitchFamily="18" charset="0"/>
              </a:rPr>
              <a:t>PWA.</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8017932" y="380730"/>
            <a:ext cx="372899" cy="492443"/>
          </a:xfrm>
          <a:prstGeom prst="rect">
            <a:avLst/>
          </a:prstGeom>
          <a:noFill/>
        </p:spPr>
        <p:txBody>
          <a:bodyPr wrap="square" rtlCol="0">
            <a:spAutoFit/>
          </a:bodyPr>
          <a:lstStyle/>
          <a:p>
            <a:r>
              <a:rPr lang="pt-BR" sz="2600" b="1" dirty="0">
                <a:solidFill>
                  <a:schemeClr val="bg1"/>
                </a:solidFill>
              </a:rPr>
              <a:t>5</a:t>
            </a:r>
          </a:p>
        </p:txBody>
      </p:sp>
    </p:spTree>
    <p:extLst>
      <p:ext uri="{BB962C8B-B14F-4D97-AF65-F5344CB8AC3E}">
        <p14:creationId xmlns:p14="http://schemas.microsoft.com/office/powerpoint/2010/main" val="26584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v6</a:t>
            </a:r>
            <a:endParaRPr lang="pt-BR" sz="2700" dirty="0"/>
          </a:p>
        </p:txBody>
      </p:sp>
      <p:sp>
        <p:nvSpPr>
          <p:cNvPr id="3" name="Espaço Reservado para Conteúdo 2"/>
          <p:cNvSpPr>
            <a:spLocks noGrp="1"/>
          </p:cNvSpPr>
          <p:nvPr>
            <p:ph idx="1"/>
          </p:nvPr>
        </p:nvSpPr>
        <p:spPr>
          <a:xfrm>
            <a:off x="604690" y="1916832"/>
            <a:ext cx="7894973" cy="3960440"/>
          </a:xfrm>
        </p:spPr>
        <p:txBody>
          <a:bodyPr>
            <a:noAutofit/>
          </a:bodyPr>
          <a:lstStyle/>
          <a:p>
            <a:pPr marL="457200" lvl="2" indent="-457200" algn="just">
              <a:spcAft>
                <a:spcPts val="600"/>
              </a:spcAft>
              <a:buClrTx/>
            </a:pPr>
            <a:r>
              <a:rPr lang="pt-BR" sz="2600" dirty="0">
                <a:latin typeface="Times New Roman" pitchFamily="18" charset="0"/>
                <a:cs typeface="Times New Roman" pitchFamily="18" charset="0"/>
              </a:rPr>
              <a:t>Angular </a:t>
            </a:r>
            <a:r>
              <a:rPr lang="pt-BR" sz="2600" dirty="0" err="1" smtClean="0">
                <a:latin typeface="Times New Roman" pitchFamily="18" charset="0"/>
                <a:cs typeface="Times New Roman" pitchFamily="18" charset="0"/>
              </a:rPr>
              <a:t>Elements</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marL="457200" lvl="2" indent="-457200" algn="just">
              <a:spcAft>
                <a:spcPts val="600"/>
              </a:spcAft>
              <a:buClrTx/>
            </a:pPr>
            <a:r>
              <a:rPr lang="pt-BR" sz="2600" dirty="0">
                <a:latin typeface="Times New Roman" pitchFamily="18" charset="0"/>
                <a:cs typeface="Times New Roman" pitchFamily="18" charset="0"/>
              </a:rPr>
              <a:t>Juntamente com o CLI, novos comando como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update</a:t>
            </a:r>
            <a:r>
              <a:rPr lang="pt-BR" sz="2600" dirty="0">
                <a:latin typeface="Times New Roman" pitchFamily="18" charset="0"/>
                <a:cs typeface="Times New Roman" pitchFamily="18" charset="0"/>
              </a:rPr>
              <a:t> e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smtClean="0">
                <a:latin typeface="Times New Roman" pitchFamily="18" charset="0"/>
                <a:cs typeface="Times New Roman" pitchFamily="18" charset="0"/>
              </a:rPr>
              <a:t>add</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marL="457200" lvl="2" indent="-457200" algn="just">
              <a:spcAft>
                <a:spcPts val="600"/>
              </a:spcAft>
              <a:buClrTx/>
            </a:pPr>
            <a:r>
              <a:rPr lang="pt-BR" sz="2600" dirty="0">
                <a:latin typeface="Times New Roman" pitchFamily="18" charset="0"/>
                <a:cs typeface="Times New Roman" pitchFamily="18" charset="0"/>
              </a:rPr>
              <a:t>Update.angular.io – guia de </a:t>
            </a:r>
            <a:r>
              <a:rPr lang="pt-BR" sz="2600" dirty="0" err="1">
                <a:latin typeface="Times New Roman" pitchFamily="18" charset="0"/>
                <a:cs typeface="Times New Roman" pitchFamily="18" charset="0"/>
              </a:rPr>
              <a:t>update</a:t>
            </a:r>
            <a:r>
              <a:rPr lang="pt-BR" sz="2600" dirty="0">
                <a:latin typeface="Times New Roman" pitchFamily="18" charset="0"/>
                <a:cs typeface="Times New Roman" pitchFamily="18" charset="0"/>
              </a:rPr>
              <a:t> de versões (Versões de para, </a:t>
            </a:r>
            <a:r>
              <a:rPr lang="pt-BR" sz="2600" dirty="0" err="1">
                <a:latin typeface="Times New Roman" pitchFamily="18" charset="0"/>
                <a:cs typeface="Times New Roman" pitchFamily="18" charset="0"/>
              </a:rPr>
              <a:t>complexibilidade</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npm</a:t>
            </a:r>
            <a:r>
              <a:rPr lang="pt-BR" sz="2600" dirty="0">
                <a:latin typeface="Times New Roman" pitchFamily="18" charset="0"/>
                <a:cs typeface="Times New Roman" pitchFamily="18" charset="0"/>
              </a:rPr>
              <a:t> ou </a:t>
            </a:r>
            <a:r>
              <a:rPr lang="pt-BR" sz="2600" dirty="0" err="1">
                <a:latin typeface="Times New Roman" pitchFamily="18" charset="0"/>
                <a:cs typeface="Times New Roman" pitchFamily="18" charset="0"/>
              </a:rPr>
              <a:t>yarn</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9" name="CaixaDeTexto 8"/>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sp>
        <p:nvSpPr>
          <p:cNvPr id="14" name="CaixaDeTexto 13"/>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pic>
        <p:nvPicPr>
          <p:cNvPr id="15"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8" name="CaixaDeTexto 17"/>
          <p:cNvSpPr txBox="1"/>
          <p:nvPr/>
        </p:nvSpPr>
        <p:spPr>
          <a:xfrm>
            <a:off x="8046616" y="394063"/>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spTree>
    <p:extLst>
      <p:ext uri="{BB962C8B-B14F-4D97-AF65-F5344CB8AC3E}">
        <p14:creationId xmlns:p14="http://schemas.microsoft.com/office/powerpoint/2010/main" val="1938709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604690" y="1916832"/>
            <a:ext cx="7894973" cy="3960440"/>
          </a:xfrm>
        </p:spPr>
        <p:txBody>
          <a:bodyPr>
            <a:noAutofit/>
          </a:bodyPr>
          <a:lstStyle/>
          <a:p>
            <a:pPr algn="just">
              <a:lnSpc>
                <a:spcPct val="120000"/>
              </a:lnSpc>
            </a:pPr>
            <a:r>
              <a:rPr lang="pt-BR" sz="2600" b="0" dirty="0">
                <a:latin typeface="Times New Roman" pitchFamily="18" charset="0"/>
                <a:cs typeface="Times New Roman" pitchFamily="18" charset="0"/>
              </a:rPr>
              <a:t>Uma grande utilidade de uma aplicação SPA é o download completo da aplicação no primeiro acesso para reduzir as taxas de downloads por navegação. Isso pode ser um problema quando lembramos que grande parte do tráfego na internet vem de dispositivos móveis que, em geral, costumam acessar a internet em baixa velocidade de conexão.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375315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395536" y="1916832"/>
            <a:ext cx="8352928" cy="4320480"/>
          </a:xfrm>
        </p:spPr>
        <p:txBody>
          <a:bodyPr>
            <a:noAutofit/>
          </a:bodyPr>
          <a:lstStyle/>
          <a:p>
            <a:pPr algn="just"/>
            <a:r>
              <a:rPr lang="pt-BR" sz="2600" b="0" dirty="0">
                <a:latin typeface="Times New Roman" pitchFamily="18" charset="0"/>
                <a:cs typeface="Times New Roman" pitchFamily="18" charset="0"/>
              </a:rPr>
              <a:t>Para mantermos o tamanho da nossa aplicação sobre controle, o Angular 7 conta com a função de </a:t>
            </a:r>
            <a:r>
              <a:rPr lang="pt-BR" sz="2600" b="0" dirty="0" err="1">
                <a:latin typeface="Times New Roman" pitchFamily="18" charset="0"/>
                <a:cs typeface="Times New Roman" pitchFamily="18" charset="0"/>
              </a:rPr>
              <a:t>Bundle</a:t>
            </a:r>
            <a:r>
              <a:rPr lang="pt-BR" sz="2600" b="0" dirty="0">
                <a:latin typeface="Times New Roman" pitchFamily="18" charset="0"/>
                <a:cs typeface="Times New Roman" pitchFamily="18" charset="0"/>
              </a:rPr>
              <a:t> Budgets. Isto é, quando construímos nossa aplicação, recebemos alertas quando o seu tamanho excede um limite pré-determinado. Este recurso já existia no Angular e agora se tornou padrão. Na construção de uma aplicação que ultrapasse 2 MB receberemos um alerta e em aplicações que ultrapassem 5 MB seremos impedidos de prosseguir com a construção. É claro que esses valores são personalizáveis, e podemos modificá-los no arquivo </a:t>
            </a:r>
            <a:r>
              <a:rPr lang="pt-BR" sz="2600" b="0" dirty="0" err="1">
                <a:latin typeface="Times New Roman" pitchFamily="18" charset="0"/>
                <a:cs typeface="Times New Roman" pitchFamily="18" charset="0"/>
              </a:rPr>
              <a:t>angular.json</a:t>
            </a:r>
            <a:r>
              <a:rPr lang="pt-BR" sz="2600" b="0" dirty="0">
                <a:latin typeface="Times New Roman" pitchFamily="18" charset="0"/>
                <a:cs typeface="Times New Roman" pitchFamily="18" charset="0"/>
              </a:rPr>
              <a:t> do </a:t>
            </a:r>
            <a:r>
              <a:rPr lang="pt-BR" sz="2600" b="0" dirty="0" smtClean="0">
                <a:latin typeface="Times New Roman" pitchFamily="18" charset="0"/>
                <a:cs typeface="Times New Roman" pitchFamily="18" charset="0"/>
              </a:rPr>
              <a:t>projeto.</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47939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4644008" y="1916832"/>
            <a:ext cx="4032448" cy="4032448"/>
          </a:xfrm>
        </p:spPr>
        <p:txBody>
          <a:bodyPr>
            <a:noAutofit/>
          </a:bodyPr>
          <a:lstStyle/>
          <a:p>
            <a:pPr marL="457200" lvl="0" indent="-457200" algn="just">
              <a:buFontTx/>
              <a:buChar char="-"/>
            </a:pPr>
            <a:r>
              <a:rPr lang="pt-BR" sz="2600" dirty="0" err="1" smtClean="0">
                <a:latin typeface="Times New Roman" pitchFamily="18" charset="0"/>
                <a:cs typeface="Times New Roman" pitchFamily="18" charset="0"/>
              </a:rPr>
              <a:t>maximumWarning</a:t>
            </a:r>
            <a:r>
              <a:rPr lang="pt-BR" sz="2600" dirty="0" smtClean="0">
                <a:latin typeface="Times New Roman" pitchFamily="18" charset="0"/>
                <a:cs typeface="Times New Roman" pitchFamily="18" charset="0"/>
              </a:rPr>
              <a:t>: </a:t>
            </a:r>
          </a:p>
          <a:p>
            <a:pPr lvl="0" algn="just"/>
            <a:r>
              <a:rPr lang="pt-BR" sz="2600" b="0" dirty="0" smtClean="0">
                <a:latin typeface="Times New Roman" pitchFamily="18" charset="0"/>
                <a:cs typeface="Times New Roman" pitchFamily="18" charset="0"/>
              </a:rPr>
              <a:t>Tamanho </a:t>
            </a:r>
            <a:r>
              <a:rPr lang="pt-BR" sz="2600" b="0" dirty="0">
                <a:latin typeface="Times New Roman" pitchFamily="18" charset="0"/>
                <a:cs typeface="Times New Roman" pitchFamily="18" charset="0"/>
              </a:rPr>
              <a:t>da aplicação que, se excedido, disparará um </a:t>
            </a:r>
            <a:r>
              <a:rPr lang="pt-BR" sz="2600" b="0" dirty="0" smtClean="0">
                <a:latin typeface="Times New Roman" pitchFamily="18" charset="0"/>
                <a:cs typeface="Times New Roman" pitchFamily="18" charset="0"/>
              </a:rPr>
              <a:t>alerta.</a:t>
            </a:r>
          </a:p>
          <a:p>
            <a:pPr lvl="0" algn="just"/>
            <a:endParaRPr lang="pt-BR" sz="200" b="0" dirty="0" smtClean="0">
              <a:latin typeface="Times New Roman" pitchFamily="18" charset="0"/>
              <a:cs typeface="Times New Roman" pitchFamily="18" charset="0"/>
            </a:endParaRP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maximumError</a:t>
            </a:r>
            <a:r>
              <a:rPr lang="pt-BR" sz="2600" dirty="0">
                <a:latin typeface="Times New Roman" pitchFamily="18" charset="0"/>
                <a:cs typeface="Times New Roman" pitchFamily="18" charset="0"/>
              </a:rPr>
              <a:t>: </a:t>
            </a:r>
            <a:endParaRPr lang="pt-BR" sz="2600" dirty="0" smtClean="0">
              <a:latin typeface="Times New Roman" pitchFamily="18" charset="0"/>
              <a:cs typeface="Times New Roman" pitchFamily="18" charset="0"/>
            </a:endParaRPr>
          </a:p>
          <a:p>
            <a:pPr lvl="0" algn="just"/>
            <a:r>
              <a:rPr lang="pt-BR" sz="2600" b="0" dirty="0" smtClean="0">
                <a:latin typeface="Times New Roman" pitchFamily="18" charset="0"/>
                <a:cs typeface="Times New Roman" pitchFamily="18" charset="0"/>
              </a:rPr>
              <a:t>Tamanho </a:t>
            </a:r>
            <a:r>
              <a:rPr lang="pt-BR" sz="2600" b="0" dirty="0">
                <a:latin typeface="Times New Roman" pitchFamily="18" charset="0"/>
                <a:cs typeface="Times New Roman" pitchFamily="18" charset="0"/>
              </a:rPr>
              <a:t>da aplicação que, se excedido, causará um erro e interromperá a construção.</a:t>
            </a: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Imagem 5"/>
          <p:cNvPicPr/>
          <p:nvPr/>
        </p:nvPicPr>
        <p:blipFill rotWithShape="1">
          <a:blip r:embed="rId2">
            <a:extLst>
              <a:ext uri="{28A0092B-C50C-407E-A947-70E740481C1C}">
                <a14:useLocalDpi xmlns:a14="http://schemas.microsoft.com/office/drawing/2010/main" val="0"/>
              </a:ext>
            </a:extLst>
          </a:blip>
          <a:srcRect l="18167" t="40141" r="60950" b="37877"/>
          <a:stretch/>
        </p:blipFill>
        <p:spPr bwMode="auto">
          <a:xfrm>
            <a:off x="270759" y="2348880"/>
            <a:ext cx="4130448" cy="3168352"/>
          </a:xfrm>
          <a:prstGeom prst="rect">
            <a:avLst/>
          </a:prstGeom>
          <a:ln>
            <a:noFill/>
          </a:ln>
          <a:extLst>
            <a:ext uri="{53640926-AAD7-44D8-BBD7-CCE9431645EC}">
              <a14:shadowObscured xmlns:a14="http://schemas.microsoft.com/office/drawing/2010/main"/>
            </a:ext>
          </a:extLst>
        </p:spPr>
      </p:pic>
      <p:pic>
        <p:nvPicPr>
          <p:cNvPr id="7"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241235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v7 - DEPENDÊNCIAS</a:t>
            </a:r>
            <a:endParaRPr lang="pt-BR" sz="2700" dirty="0"/>
          </a:p>
        </p:txBody>
      </p:sp>
      <p:sp>
        <p:nvSpPr>
          <p:cNvPr id="3" name="Espaço Reservado para Conteúdo 2"/>
          <p:cNvSpPr>
            <a:spLocks noGrp="1"/>
          </p:cNvSpPr>
          <p:nvPr>
            <p:ph idx="1"/>
          </p:nvPr>
        </p:nvSpPr>
        <p:spPr>
          <a:xfrm>
            <a:off x="395536" y="1772816"/>
            <a:ext cx="8352928" cy="4608512"/>
          </a:xfrm>
        </p:spPr>
        <p:txBody>
          <a:bodyPr>
            <a:noAutofit/>
          </a:bodyPr>
          <a:lstStyle/>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TypeScript</a:t>
            </a:r>
            <a:r>
              <a:rPr lang="pt-BR" sz="2600" dirty="0">
                <a:latin typeface="Times New Roman" pitchFamily="18" charset="0"/>
                <a:cs typeface="Times New Roman" pitchFamily="18" charset="0"/>
              </a:rPr>
              <a:t>: </a:t>
            </a:r>
            <a:r>
              <a:rPr lang="pt-BR" sz="2600" b="0" dirty="0">
                <a:latin typeface="Times New Roman" pitchFamily="18" charset="0"/>
                <a:cs typeface="Times New Roman" pitchFamily="18" charset="0"/>
              </a:rPr>
              <a:t>A versão do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o </a:t>
            </a:r>
            <a:r>
              <a:rPr lang="pt-BR" sz="2600" b="0" dirty="0" err="1">
                <a:latin typeface="Times New Roman" pitchFamily="18" charset="0"/>
                <a:cs typeface="Times New Roman" pitchFamily="18" charset="0"/>
              </a:rPr>
              <a:t>Superset</a:t>
            </a:r>
            <a:r>
              <a:rPr lang="pt-BR" sz="2600" b="0" dirty="0">
                <a:latin typeface="Times New Roman" pitchFamily="18" charset="0"/>
                <a:cs typeface="Times New Roman" pitchFamily="18" charset="0"/>
              </a:rPr>
              <a:t> do </a:t>
            </a:r>
            <a:r>
              <a:rPr lang="pt-BR" sz="2600" b="0" dirty="0" err="1">
                <a:latin typeface="Times New Roman" pitchFamily="18" charset="0"/>
                <a:cs typeface="Times New Roman" pitchFamily="18" charset="0"/>
              </a:rPr>
              <a:t>JavaScript</a:t>
            </a:r>
            <a:r>
              <a:rPr lang="pt-BR" sz="2600" b="0" dirty="0">
                <a:latin typeface="Times New Roman" pitchFamily="18" charset="0"/>
                <a:cs typeface="Times New Roman" pitchFamily="18" charset="0"/>
              </a:rPr>
              <a:t> utilizado pelo Angular foi atualizada para a versão </a:t>
            </a:r>
            <a:r>
              <a:rPr lang="pt-BR" sz="2600" b="0" dirty="0" smtClean="0">
                <a:latin typeface="Times New Roman" pitchFamily="18" charset="0"/>
                <a:cs typeface="Times New Roman" pitchFamily="18" charset="0"/>
              </a:rPr>
              <a:t>3.2, </a:t>
            </a:r>
            <a:r>
              <a:rPr lang="pt-BR" sz="2600" b="0" dirty="0">
                <a:latin typeface="Times New Roman" pitchFamily="18" charset="0"/>
                <a:cs typeface="Times New Roman" pitchFamily="18" charset="0"/>
              </a:rPr>
              <a:t>que conta apenas com algumas pequenas mudanças em relação a declaração de propriedades em funções.</a:t>
            </a: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RxJS</a:t>
            </a:r>
            <a:r>
              <a:rPr lang="pt-BR" sz="2600" dirty="0" smtClean="0">
                <a:latin typeface="Times New Roman" pitchFamily="18" charset="0"/>
                <a:cs typeface="Times New Roman" pitchFamily="18" charset="0"/>
              </a:rPr>
              <a:t>: </a:t>
            </a:r>
            <a:r>
              <a:rPr lang="pt-BR" sz="2600" b="0" dirty="0" smtClean="0">
                <a:latin typeface="Times New Roman" pitchFamily="18" charset="0"/>
                <a:cs typeface="Times New Roman" pitchFamily="18" charset="0"/>
              </a:rPr>
              <a:t>a </a:t>
            </a:r>
            <a:r>
              <a:rPr lang="pt-BR" sz="2600" b="0" dirty="0">
                <a:latin typeface="Times New Roman" pitchFamily="18" charset="0"/>
                <a:cs typeface="Times New Roman" pitchFamily="18" charset="0"/>
              </a:rPr>
              <a:t>biblioteca que provem ao Angular, dentre outras coisas, </a:t>
            </a:r>
            <a:r>
              <a:rPr lang="pt-BR" sz="2600" b="0" dirty="0" err="1">
                <a:latin typeface="Times New Roman" pitchFamily="18" charset="0"/>
                <a:cs typeface="Times New Roman" pitchFamily="18" charset="0"/>
              </a:rPr>
              <a:t>Observables</a:t>
            </a:r>
            <a:r>
              <a:rPr lang="pt-BR" sz="2600" b="0" dirty="0">
                <a:latin typeface="Times New Roman" pitchFamily="18" charset="0"/>
                <a:cs typeface="Times New Roman" pitchFamily="18" charset="0"/>
              </a:rPr>
              <a:t>, foi atualizada para a versão 6.3. Essa nova versão implementou apenas correções.</a:t>
            </a: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NodeJS</a:t>
            </a:r>
            <a:r>
              <a:rPr lang="pt-BR" sz="2600" b="0" dirty="0">
                <a:latin typeface="Times New Roman" pitchFamily="18" charset="0"/>
                <a:cs typeface="Times New Roman" pitchFamily="18" charset="0"/>
              </a:rPr>
              <a:t>: Agora é possível utilizar o Angular e o Angular CLI na versão 10 do Node.js, embora ainda seja totalmente compatível com a versão 8.</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299696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v7 - </a:t>
            </a:r>
            <a:r>
              <a:rPr lang="pt-BR" sz="2800" dirty="0" err="1" smtClean="0"/>
              <a:t>AngulaR</a:t>
            </a:r>
            <a:r>
              <a:rPr lang="pt-BR" sz="2800" dirty="0" smtClean="0"/>
              <a:t> CLI</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Espaço Reservado para Conteúdo 3"/>
          <p:cNvSpPr>
            <a:spLocks noGrp="1"/>
          </p:cNvSpPr>
          <p:nvPr>
            <p:ph idx="1"/>
          </p:nvPr>
        </p:nvSpPr>
        <p:spPr>
          <a:xfrm>
            <a:off x="539552" y="2204864"/>
            <a:ext cx="7787208" cy="2880320"/>
          </a:xfrm>
        </p:spPr>
        <p:txBody>
          <a:bodyPr/>
          <a:lstStyle/>
          <a:p>
            <a:pPr algn="just"/>
            <a:r>
              <a:rPr lang="pt-BR" sz="2600" b="0" dirty="0" smtClean="0">
                <a:latin typeface="Times New Roman" pitchFamily="18" charset="0"/>
                <a:cs typeface="Times New Roman" pitchFamily="18" charset="0"/>
              </a:rPr>
              <a:t>A </a:t>
            </a:r>
            <a:r>
              <a:rPr lang="pt-BR" sz="2600" b="0" dirty="0">
                <a:latin typeface="Times New Roman" pitchFamily="18" charset="0"/>
                <a:cs typeface="Times New Roman" pitchFamily="18" charset="0"/>
              </a:rPr>
              <a:t>ferramenta de linha de comando também mudou. Agora, sempre que criamos um novo projeto, o CLI pergunta se desejamos adicionar o módulo de rotas e se desejamos utilizar algum processador CSS, como SASS ou LESS</a:t>
            </a:r>
            <a:r>
              <a:rPr lang="pt-BR" sz="2600" b="0" dirty="0" smtClean="0">
                <a:latin typeface="Times New Roman" pitchFamily="18" charset="0"/>
                <a:cs typeface="Times New Roman" pitchFamily="18" charset="0"/>
              </a:rPr>
              <a:t>.</a:t>
            </a:r>
            <a:endParaRPr lang="pt-BR" dirty="0"/>
          </a:p>
        </p:txBody>
      </p:sp>
      <p:sp>
        <p:nvSpPr>
          <p:cNvPr id="10" name="CaixaDeTexto 9"/>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pic>
        <p:nvPicPr>
          <p:cNvPr id="1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79008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v8</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Espaço Reservado para Conteúdo 3"/>
          <p:cNvSpPr>
            <a:spLocks noGrp="1"/>
          </p:cNvSpPr>
          <p:nvPr>
            <p:ph idx="1"/>
          </p:nvPr>
        </p:nvSpPr>
        <p:spPr>
          <a:xfrm>
            <a:off x="539552" y="2204864"/>
            <a:ext cx="7787208" cy="2880320"/>
          </a:xfrm>
        </p:spPr>
        <p:txBody>
          <a:bodyPr>
            <a:normAutofit fontScale="85000" lnSpcReduction="20000"/>
          </a:bodyPr>
          <a:lstStyle/>
          <a:p>
            <a:pPr marL="457200" indent="-457200" algn="just">
              <a:buFont typeface="Arial" panose="020B0604020202020204" pitchFamily="34" charset="0"/>
              <a:buChar char="•"/>
            </a:pPr>
            <a:r>
              <a:rPr lang="pt-BR" sz="2600" dirty="0" smtClean="0">
                <a:latin typeface="Times New Roman" pitchFamily="18" charset="0"/>
                <a:cs typeface="Times New Roman" pitchFamily="18" charset="0"/>
              </a:rPr>
              <a:t>Pré-visualização do Projeto </a:t>
            </a:r>
            <a:r>
              <a:rPr lang="pt-BR" sz="2600" dirty="0" err="1" smtClean="0">
                <a:latin typeface="Times New Roman" pitchFamily="18" charset="0"/>
                <a:cs typeface="Times New Roman" pitchFamily="18" charset="0"/>
              </a:rPr>
              <a:t>Ivy</a:t>
            </a:r>
            <a:endParaRPr lang="pt-BR" sz="2600" dirty="0" smtClean="0">
              <a:latin typeface="Times New Roman" pitchFamily="18" charset="0"/>
              <a:cs typeface="Times New Roman" pitchFamily="18" charset="0"/>
            </a:endParaRPr>
          </a:p>
          <a:p>
            <a:pPr algn="just"/>
            <a:r>
              <a:rPr lang="pt-BR" sz="2600" b="0" dirty="0" smtClean="0">
                <a:latin typeface="Times New Roman" pitchFamily="18" charset="0"/>
                <a:cs typeface="Times New Roman" pitchFamily="18" charset="0"/>
              </a:rPr>
              <a:t>	O </a:t>
            </a:r>
            <a:r>
              <a:rPr lang="pt-BR" sz="2600" b="0" dirty="0" err="1">
                <a:latin typeface="Times New Roman" pitchFamily="18" charset="0"/>
                <a:cs typeface="Times New Roman" pitchFamily="18" charset="0"/>
              </a:rPr>
              <a:t>Ivy</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Renderer</a:t>
            </a:r>
            <a:r>
              <a:rPr lang="pt-BR" sz="2600" b="0" dirty="0">
                <a:latin typeface="Times New Roman" pitchFamily="18" charset="0"/>
                <a:cs typeface="Times New Roman" pitchFamily="18" charset="0"/>
              </a:rPr>
              <a:t> é um novo mecanismo de </a:t>
            </a:r>
            <a:r>
              <a:rPr lang="pt-BR" sz="2600" b="0" dirty="0" err="1">
                <a:latin typeface="Times New Roman" pitchFamily="18" charset="0"/>
                <a:cs typeface="Times New Roman" pitchFamily="18" charset="0"/>
              </a:rPr>
              <a:t>renderização</a:t>
            </a:r>
            <a:r>
              <a:rPr lang="pt-BR" sz="2600" b="0" dirty="0">
                <a:latin typeface="Times New Roman" pitchFamily="18" charset="0"/>
                <a:cs typeface="Times New Roman" pitchFamily="18" charset="0"/>
              </a:rPr>
              <a:t> que foi projetado para ser compatível com a </a:t>
            </a:r>
            <a:r>
              <a:rPr lang="pt-BR" sz="2600" b="0" dirty="0" err="1">
                <a:latin typeface="Times New Roman" pitchFamily="18" charset="0"/>
                <a:cs typeface="Times New Roman" pitchFamily="18" charset="0"/>
              </a:rPr>
              <a:t>renderização</a:t>
            </a:r>
            <a:r>
              <a:rPr lang="pt-BR" sz="2600" b="0" dirty="0">
                <a:latin typeface="Times New Roman" pitchFamily="18" charset="0"/>
                <a:cs typeface="Times New Roman" pitchFamily="18" charset="0"/>
              </a:rPr>
              <a:t> existente e focado para melhorar a velocidade de </a:t>
            </a:r>
            <a:r>
              <a:rPr lang="pt-BR" sz="2600" b="0" dirty="0" err="1">
                <a:latin typeface="Times New Roman" pitchFamily="18" charset="0"/>
                <a:cs typeface="Times New Roman" pitchFamily="18" charset="0"/>
              </a:rPr>
              <a:t>renderização</a:t>
            </a:r>
            <a:r>
              <a:rPr lang="pt-BR" sz="2600" b="0" dirty="0">
                <a:latin typeface="Times New Roman" pitchFamily="18" charset="0"/>
                <a:cs typeface="Times New Roman" pitchFamily="18" charset="0"/>
              </a:rPr>
              <a:t> e otimiza o tamanho do pacote final. Para o Angular, esse não será o </a:t>
            </a:r>
            <a:r>
              <a:rPr lang="pt-BR" sz="2600" b="0" dirty="0" err="1">
                <a:latin typeface="Times New Roman" pitchFamily="18" charset="0"/>
                <a:cs typeface="Times New Roman" pitchFamily="18" charset="0"/>
              </a:rPr>
              <a:t>renderizador</a:t>
            </a:r>
            <a:r>
              <a:rPr lang="pt-BR" sz="2600" b="0" dirty="0">
                <a:latin typeface="Times New Roman" pitchFamily="18" charset="0"/>
                <a:cs typeface="Times New Roman" pitchFamily="18" charset="0"/>
              </a:rPr>
              <a:t> padrão, mas você pode ativá-lo manualmente nas opções do compilador.</a:t>
            </a:r>
          </a:p>
          <a:p>
            <a:pPr algn="just"/>
            <a:r>
              <a:rPr lang="pt-BR" sz="2600" b="0" dirty="0" smtClean="0">
                <a:latin typeface="Times New Roman" pitchFamily="18" charset="0"/>
                <a:cs typeface="Times New Roman" pitchFamily="18" charset="0"/>
              </a:rPr>
              <a:t>	Com </a:t>
            </a:r>
            <a:r>
              <a:rPr lang="pt-BR" sz="2600" b="0" dirty="0">
                <a:latin typeface="Times New Roman" pitchFamily="18" charset="0"/>
                <a:cs typeface="Times New Roman" pitchFamily="18" charset="0"/>
              </a:rPr>
              <a:t>o </a:t>
            </a:r>
            <a:r>
              <a:rPr lang="pt-BR" sz="2600" b="0" dirty="0" err="1">
                <a:latin typeface="Times New Roman" pitchFamily="18" charset="0"/>
                <a:cs typeface="Times New Roman" pitchFamily="18" charset="0"/>
              </a:rPr>
              <a:t>Ivy</a:t>
            </a:r>
            <a:r>
              <a:rPr lang="pt-BR" sz="2600" b="0" dirty="0">
                <a:latin typeface="Times New Roman" pitchFamily="18" charset="0"/>
                <a:cs typeface="Times New Roman" pitchFamily="18" charset="0"/>
              </a:rPr>
              <a:t> você pode esperar melhora na velocidade de </a:t>
            </a:r>
            <a:r>
              <a:rPr lang="pt-BR" sz="2600" b="0" dirty="0" err="1">
                <a:latin typeface="Times New Roman" pitchFamily="18" charset="0"/>
                <a:cs typeface="Times New Roman" pitchFamily="18" charset="0"/>
              </a:rPr>
              <a:t>renderização</a:t>
            </a:r>
            <a:r>
              <a:rPr lang="pt-BR" sz="2600" b="0" dirty="0">
                <a:latin typeface="Times New Roman" pitchFamily="18" charset="0"/>
                <a:cs typeface="Times New Roman" pitchFamily="18" charset="0"/>
              </a:rPr>
              <a:t> e redução do tamanho de sua aplicação em até 90%.</a:t>
            </a:r>
          </a:p>
          <a:p>
            <a:pPr algn="just"/>
            <a:endParaRPr lang="pt-BR" sz="2600" b="0" dirty="0">
              <a:latin typeface="Times New Roman" pitchFamily="18" charset="0"/>
              <a:cs typeface="Times New Roman" pitchFamily="18" charset="0"/>
            </a:endParaRPr>
          </a:p>
        </p:txBody>
      </p:sp>
      <p:sp>
        <p:nvSpPr>
          <p:cNvPr id="10" name="CaixaDeTexto 9"/>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pic>
        <p:nvPicPr>
          <p:cNvPr id="1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8</a:t>
            </a:r>
            <a:endParaRPr lang="pt-BR" sz="2600" b="1" dirty="0">
              <a:solidFill>
                <a:schemeClr val="bg1"/>
              </a:solidFill>
            </a:endParaRPr>
          </a:p>
        </p:txBody>
      </p:sp>
    </p:spTree>
    <p:extLst>
      <p:ext uri="{BB962C8B-B14F-4D97-AF65-F5344CB8AC3E}">
        <p14:creationId xmlns:p14="http://schemas.microsoft.com/office/powerpoint/2010/main" val="2491872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437138"/>
            <a:ext cx="5791200" cy="903630"/>
          </a:xfrm>
        </p:spPr>
        <p:txBody>
          <a:bodyPr/>
          <a:lstStyle/>
          <a:p>
            <a:pPr algn="ctr"/>
            <a:r>
              <a:rPr lang="pt-BR" dirty="0" smtClean="0"/>
              <a:t>introdução</a:t>
            </a:r>
            <a:endParaRPr lang="pt-BR" dirty="0"/>
          </a:p>
        </p:txBody>
      </p:sp>
      <p:sp>
        <p:nvSpPr>
          <p:cNvPr id="3" name="Espaço Reservado para Conteúdo 2"/>
          <p:cNvSpPr>
            <a:spLocks noGrp="1"/>
          </p:cNvSpPr>
          <p:nvPr>
            <p:ph idx="1"/>
          </p:nvPr>
        </p:nvSpPr>
        <p:spPr>
          <a:xfrm>
            <a:off x="611560" y="1988840"/>
            <a:ext cx="7776864" cy="3384376"/>
          </a:xfrm>
        </p:spPr>
        <p:txBody>
          <a:bodyPr>
            <a:normAutofit fontScale="92500" lnSpcReduction="10000"/>
          </a:bodyPr>
          <a:lstStyle/>
          <a:p>
            <a:pPr algn="just">
              <a:lnSpc>
                <a:spcPct val="150000"/>
              </a:lnSpc>
            </a:pPr>
            <a:r>
              <a:rPr lang="pt-BR" sz="1900" b="0" dirty="0" smtClean="0"/>
              <a:t>	</a:t>
            </a:r>
            <a:r>
              <a:rPr lang="pt-BR" sz="2600" b="0" dirty="0" smtClean="0">
                <a:latin typeface="Times New Roman" pitchFamily="18" charset="0"/>
                <a:cs typeface="Times New Roman" pitchFamily="18" charset="0"/>
              </a:rPr>
              <a:t>Angular </a:t>
            </a:r>
            <a:r>
              <a:rPr lang="pt-BR" sz="2600" b="0" dirty="0">
                <a:latin typeface="Times New Roman" pitchFamily="18" charset="0"/>
                <a:cs typeface="Times New Roman" pitchFamily="18" charset="0"/>
              </a:rPr>
              <a:t>é uma plataforma de aplicações web de código-fonte aberto e front-</a:t>
            </a:r>
            <a:r>
              <a:rPr lang="pt-BR" sz="2600" b="0" dirty="0" err="1">
                <a:latin typeface="Times New Roman" pitchFamily="18" charset="0"/>
                <a:cs typeface="Times New Roman" pitchFamily="18" charset="0"/>
              </a:rPr>
              <a:t>end</a:t>
            </a:r>
            <a:r>
              <a:rPr lang="pt-BR" sz="2600" b="0" dirty="0">
                <a:latin typeface="Times New Roman" pitchFamily="18" charset="0"/>
                <a:cs typeface="Times New Roman" pitchFamily="18" charset="0"/>
              </a:rPr>
              <a:t> baseado em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liderado pela Equipe Angular do Google e por uma comunidade de indivíduos e corporações. </a:t>
            </a:r>
            <a:r>
              <a:rPr lang="pt-BR" sz="2600" b="0" dirty="0" smtClean="0">
                <a:latin typeface="Times New Roman" pitchFamily="18" charset="0"/>
                <a:cs typeface="Times New Roman" pitchFamily="18" charset="0"/>
              </a:rPr>
              <a:t>Angular </a:t>
            </a:r>
            <a:r>
              <a:rPr lang="pt-BR" sz="2600" b="0" dirty="0">
                <a:latin typeface="Times New Roman" pitchFamily="18" charset="0"/>
                <a:cs typeface="Times New Roman" pitchFamily="18" charset="0"/>
              </a:rPr>
              <a:t>é uma reescrita completa do </a:t>
            </a:r>
            <a:r>
              <a:rPr lang="pt-BR" sz="2600" b="0" dirty="0" err="1">
                <a:latin typeface="Times New Roman" pitchFamily="18" charset="0"/>
                <a:cs typeface="Times New Roman" pitchFamily="18" charset="0"/>
              </a:rPr>
              <a:t>AngularJS</a:t>
            </a:r>
            <a:r>
              <a:rPr lang="pt-BR" sz="2600" b="0" dirty="0">
                <a:latin typeface="Times New Roman" pitchFamily="18" charset="0"/>
                <a:cs typeface="Times New Roman" pitchFamily="18" charset="0"/>
              </a:rPr>
              <a:t>, feito pela mesma equipe que o construiu</a:t>
            </a:r>
            <a:r>
              <a:rPr lang="pt-BR" sz="2600" b="0" dirty="0" smtClean="0">
                <a:latin typeface="Times New Roman" pitchFamily="18" charset="0"/>
                <a:cs typeface="Times New Roman" pitchFamily="18" charset="0"/>
              </a:rPr>
              <a:t>.</a:t>
            </a:r>
          </a:p>
          <a:p>
            <a:pPr algn="just">
              <a:lnSpc>
                <a:spcPct val="110000"/>
              </a:lnSpc>
            </a:pPr>
            <a:endParaRPr lang="pt-BR" sz="2600" u="sng" dirty="0" smtClean="0">
              <a:latin typeface="Times New Roman" pitchFamily="18" charset="0"/>
              <a:cs typeface="Times New Roman" pitchFamily="18" charset="0"/>
            </a:endParaRPr>
          </a:p>
          <a:p>
            <a:endParaRPr lang="pt-BR" dirty="0"/>
          </a:p>
          <a:p>
            <a:endParaRPr lang="pt-BR"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AutoShape 2" descr="Resultado de imagem para angul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4" descr="Resultado de imagem para angula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64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v8</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0" name="CaixaDeTexto 9"/>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pic>
        <p:nvPicPr>
          <p:cNvPr id="1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7884368" y="286908"/>
            <a:ext cx="866503" cy="492443"/>
          </a:xfrm>
          <a:prstGeom prst="rect">
            <a:avLst/>
          </a:prstGeom>
          <a:noFill/>
        </p:spPr>
        <p:txBody>
          <a:bodyPr wrap="square" rtlCol="0">
            <a:spAutoFit/>
          </a:bodyPr>
          <a:lstStyle/>
          <a:p>
            <a:r>
              <a:rPr lang="pt-BR" sz="2600" b="1" dirty="0" smtClean="0">
                <a:solidFill>
                  <a:schemeClr val="bg1"/>
                </a:solidFill>
              </a:rPr>
              <a:t>8/9</a:t>
            </a:r>
            <a:endParaRPr lang="pt-BR" sz="2600" b="1" dirty="0">
              <a:solidFill>
                <a:schemeClr val="bg1"/>
              </a:solidFill>
            </a:endParaRPr>
          </a:p>
        </p:txBody>
      </p:sp>
      <p:graphicFrame>
        <p:nvGraphicFramePr>
          <p:cNvPr id="3" name="Tabela 2"/>
          <p:cNvGraphicFramePr>
            <a:graphicFrameLocks noGrp="1"/>
          </p:cNvGraphicFramePr>
          <p:nvPr>
            <p:extLst>
              <p:ext uri="{D42A27DB-BD31-4B8C-83A1-F6EECF244321}">
                <p14:modId xmlns:p14="http://schemas.microsoft.com/office/powerpoint/2010/main" val="2679746559"/>
              </p:ext>
            </p:extLst>
          </p:nvPr>
        </p:nvGraphicFramePr>
        <p:xfrm>
          <a:off x="467543" y="2492896"/>
          <a:ext cx="8075688" cy="2592288"/>
        </p:xfrm>
        <a:graphic>
          <a:graphicData uri="http://schemas.openxmlformats.org/drawingml/2006/table">
            <a:tbl>
              <a:tblPr>
                <a:tableStyleId>{D03447BB-5D67-496B-8E87-E561075AD55C}</a:tableStyleId>
              </a:tblPr>
              <a:tblGrid>
                <a:gridCol w="2691896"/>
                <a:gridCol w="2060633"/>
                <a:gridCol w="3323159"/>
              </a:tblGrid>
              <a:tr h="611478">
                <a:tc>
                  <a:txBody>
                    <a:bodyPr/>
                    <a:lstStyle/>
                    <a:p>
                      <a:pPr algn="ctr"/>
                      <a:r>
                        <a:rPr lang="pt-BR" sz="2400" b="1" cap="all" dirty="0" smtClean="0">
                          <a:effectLst/>
                        </a:rPr>
                        <a:t>Lançamento</a:t>
                      </a:r>
                      <a:endParaRPr lang="pt-BR" sz="2400" b="1" cap="all" dirty="0">
                        <a:solidFill>
                          <a:srgbClr val="333333"/>
                        </a:solidFill>
                        <a:effectLst/>
                      </a:endParaRPr>
                    </a:p>
                  </a:txBody>
                  <a:tcPr marL="228600" marR="228600" marT="76200" marB="76200" anchor="ctr"/>
                </a:tc>
                <a:tc>
                  <a:txBody>
                    <a:bodyPr/>
                    <a:lstStyle/>
                    <a:p>
                      <a:pPr algn="ctr"/>
                      <a:r>
                        <a:rPr lang="pt-BR" sz="2400" b="1" cap="all" dirty="0" smtClean="0">
                          <a:effectLst/>
                        </a:rPr>
                        <a:t>Versão estável</a:t>
                      </a:r>
                      <a:endParaRPr lang="pt-BR" sz="2400" b="1" cap="all" dirty="0">
                        <a:solidFill>
                          <a:srgbClr val="333333"/>
                        </a:solidFill>
                        <a:effectLst/>
                      </a:endParaRPr>
                    </a:p>
                  </a:txBody>
                  <a:tcPr marL="228600" marR="228600" marT="76200" marB="76200" anchor="ctr"/>
                </a:tc>
                <a:tc>
                  <a:txBody>
                    <a:bodyPr/>
                    <a:lstStyle/>
                    <a:p>
                      <a:pPr algn="ctr"/>
                      <a:r>
                        <a:rPr lang="pt-BR" sz="2400" b="1" cap="all" dirty="0" smtClean="0">
                          <a:effectLst/>
                        </a:rPr>
                        <a:t>Compatibilidade</a:t>
                      </a:r>
                      <a:endParaRPr lang="pt-BR" sz="2400" b="1" cap="all" dirty="0">
                        <a:solidFill>
                          <a:srgbClr val="333333"/>
                        </a:solidFill>
                        <a:effectLst/>
                      </a:endParaRPr>
                    </a:p>
                  </a:txBody>
                  <a:tcPr marL="228600" marR="228600" marT="76200" marB="76200" anchor="ctr"/>
                </a:tc>
              </a:tr>
              <a:tr h="829863">
                <a:tc>
                  <a:txBody>
                    <a:bodyPr/>
                    <a:lstStyle/>
                    <a:p>
                      <a:pPr algn="ctr" fontAlgn="t"/>
                      <a:r>
                        <a:rPr lang="pt-BR" sz="2400" dirty="0" smtClean="0">
                          <a:effectLst/>
                        </a:rPr>
                        <a:t>Maio</a:t>
                      </a:r>
                      <a:r>
                        <a:rPr lang="pt-BR" sz="2400" baseline="0" dirty="0" smtClean="0">
                          <a:effectLst/>
                        </a:rPr>
                        <a:t> de</a:t>
                      </a:r>
                      <a:r>
                        <a:rPr lang="pt-BR" sz="2400" dirty="0" smtClean="0">
                          <a:effectLst/>
                        </a:rPr>
                        <a:t> </a:t>
                      </a:r>
                      <a:r>
                        <a:rPr lang="pt-BR" sz="2400" dirty="0">
                          <a:effectLst/>
                        </a:rPr>
                        <a:t>2019</a:t>
                      </a:r>
                      <a:endParaRPr lang="pt-BR" sz="2400" b="0" dirty="0">
                        <a:effectLst/>
                      </a:endParaRPr>
                    </a:p>
                  </a:txBody>
                  <a:tcPr marL="152400" marR="152400" marT="152400" marB="152400"/>
                </a:tc>
                <a:tc>
                  <a:txBody>
                    <a:bodyPr/>
                    <a:lstStyle/>
                    <a:p>
                      <a:pPr algn="ctr" fontAlgn="t"/>
                      <a:r>
                        <a:rPr lang="pt-BR" sz="2400" dirty="0">
                          <a:effectLst/>
                        </a:rPr>
                        <a:t>8.0.0</a:t>
                      </a:r>
                      <a:endParaRPr lang="pt-BR" sz="2400" b="0" dirty="0">
                        <a:effectLst/>
                      </a:endParaRPr>
                    </a:p>
                  </a:txBody>
                  <a:tcPr marL="152400" marR="152400" marT="152400" marB="152400"/>
                </a:tc>
                <a:tc>
                  <a:txBody>
                    <a:bodyPr/>
                    <a:lstStyle/>
                    <a:p>
                      <a:pPr algn="ctr" fontAlgn="t"/>
                      <a:r>
                        <a:rPr lang="pt-BR" sz="2400" dirty="0">
                          <a:effectLst/>
                        </a:rPr>
                        <a:t>^7.0.0</a:t>
                      </a:r>
                      <a:endParaRPr lang="pt-BR" sz="2400" b="0" dirty="0">
                        <a:effectLst/>
                      </a:endParaRPr>
                    </a:p>
                  </a:txBody>
                  <a:tcPr marL="152400" marR="152400" marT="152400" marB="152400"/>
                </a:tc>
              </a:tr>
              <a:tr h="878505">
                <a:tc>
                  <a:txBody>
                    <a:bodyPr/>
                    <a:lstStyle/>
                    <a:p>
                      <a:pPr algn="ctr" fontAlgn="t"/>
                      <a:r>
                        <a:rPr lang="pt-BR" sz="2400" dirty="0" smtClean="0">
                          <a:effectLst/>
                        </a:rPr>
                        <a:t>Out/</a:t>
                      </a:r>
                      <a:r>
                        <a:rPr lang="pt-BR" sz="2400" dirty="0" err="1" smtClean="0">
                          <a:effectLst/>
                        </a:rPr>
                        <a:t>Nov</a:t>
                      </a:r>
                      <a:r>
                        <a:rPr lang="pt-BR" sz="2400" baseline="0" dirty="0" smtClean="0">
                          <a:effectLst/>
                        </a:rPr>
                        <a:t> de </a:t>
                      </a:r>
                      <a:r>
                        <a:rPr lang="pt-BR" sz="2400" dirty="0" smtClean="0">
                          <a:effectLst/>
                        </a:rPr>
                        <a:t>2019</a:t>
                      </a:r>
                      <a:endParaRPr lang="pt-BR" sz="2400" b="0" dirty="0">
                        <a:effectLst/>
                      </a:endParaRPr>
                    </a:p>
                  </a:txBody>
                  <a:tcPr marL="152400" marR="152400" marT="152400" marB="152400"/>
                </a:tc>
                <a:tc>
                  <a:txBody>
                    <a:bodyPr/>
                    <a:lstStyle/>
                    <a:p>
                      <a:pPr algn="ctr" fontAlgn="t"/>
                      <a:r>
                        <a:rPr lang="pt-BR" sz="2400" dirty="0">
                          <a:effectLst/>
                        </a:rPr>
                        <a:t>9.0.0</a:t>
                      </a:r>
                      <a:endParaRPr lang="pt-BR" sz="2400" b="0" dirty="0">
                        <a:effectLst/>
                      </a:endParaRPr>
                    </a:p>
                  </a:txBody>
                  <a:tcPr marL="152400" marR="152400" marT="152400" marB="152400"/>
                </a:tc>
                <a:tc>
                  <a:txBody>
                    <a:bodyPr/>
                    <a:lstStyle/>
                    <a:p>
                      <a:pPr algn="ctr" fontAlgn="t"/>
                      <a:r>
                        <a:rPr lang="pt-BR" sz="2400" dirty="0">
                          <a:effectLst/>
                        </a:rPr>
                        <a:t>^8.0.0</a:t>
                      </a:r>
                      <a:endParaRPr lang="pt-BR" sz="2400" b="0" dirty="0">
                        <a:effectLst/>
                      </a:endParaRPr>
                    </a:p>
                  </a:txBody>
                  <a:tcPr marL="152400" marR="152400" marT="152400" marB="152400"/>
                </a:tc>
              </a:tr>
            </a:tbl>
          </a:graphicData>
        </a:graphic>
      </p:graphicFrame>
    </p:spTree>
    <p:extLst>
      <p:ext uri="{BB962C8B-B14F-4D97-AF65-F5344CB8AC3E}">
        <p14:creationId xmlns:p14="http://schemas.microsoft.com/office/powerpoint/2010/main" val="1704084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800" dirty="0" smtClean="0"/>
              <a:t> configurando ambiente</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r>
              <a:rPr lang="pt-BR" sz="2600" dirty="0" err="1" smtClean="0">
                <a:latin typeface="Times New Roman" pitchFamily="18" charset="0"/>
                <a:cs typeface="Times New Roman" pitchFamily="18" charset="0"/>
              </a:rPr>
              <a:t>NodeJS</a:t>
            </a:r>
            <a:r>
              <a:rPr lang="pt-BR" sz="2600" dirty="0" smtClean="0">
                <a:latin typeface="Times New Roman" pitchFamily="18" charset="0"/>
                <a:cs typeface="Times New Roman" pitchFamily="18" charset="0"/>
              </a:rPr>
              <a:t> </a:t>
            </a:r>
            <a:r>
              <a:rPr lang="pt-BR" sz="2600" dirty="0">
                <a:latin typeface="Times New Roman" pitchFamily="18" charset="0"/>
                <a:cs typeface="Times New Roman" pitchFamily="18" charset="0"/>
              </a:rPr>
              <a:t>– Servidor de Aplicação</a:t>
            </a:r>
          </a:p>
          <a:p>
            <a:pPr algn="just"/>
            <a:r>
              <a:rPr lang="pt-BR" sz="2400" b="0" dirty="0" smtClean="0">
                <a:latin typeface="Times New Roman" panose="02020603050405020304" pitchFamily="18" charset="0"/>
                <a:cs typeface="Times New Roman" pitchFamily="18" charset="0"/>
              </a:rPr>
              <a:t>O </a:t>
            </a:r>
            <a:r>
              <a:rPr lang="pt-BR" sz="2400" b="0" dirty="0" err="1">
                <a:latin typeface="Times New Roman" pitchFamily="18" charset="0"/>
                <a:cs typeface="Times New Roman" pitchFamily="18" charset="0"/>
              </a:rPr>
              <a:t>NodeJS</a:t>
            </a:r>
            <a:r>
              <a:rPr lang="pt-BR" sz="2400" b="0" dirty="0">
                <a:latin typeface="Times New Roman" pitchFamily="18" charset="0"/>
                <a:cs typeface="Times New Roman" pitchFamily="18" charset="0"/>
              </a:rPr>
              <a:t> é um interpretador de código </a:t>
            </a:r>
            <a:r>
              <a:rPr lang="pt-BR" sz="2400" b="0" dirty="0" err="1">
                <a:latin typeface="Times New Roman" pitchFamily="18" charset="0"/>
                <a:cs typeface="Times New Roman" pitchFamily="18" charset="0"/>
              </a:rPr>
              <a:t>JavaScript</a:t>
            </a:r>
            <a:r>
              <a:rPr lang="pt-BR" sz="2400" b="0" dirty="0">
                <a:latin typeface="Times New Roman" pitchFamily="18" charset="0"/>
                <a:cs typeface="Times New Roman" pitchFamily="18" charset="0"/>
              </a:rPr>
              <a:t> com o código aberto, focado em migrar o </a:t>
            </a:r>
            <a:r>
              <a:rPr lang="pt-BR" sz="2400" b="0" dirty="0" err="1">
                <a:latin typeface="Times New Roman" pitchFamily="18" charset="0"/>
                <a:cs typeface="Times New Roman" pitchFamily="18" charset="0"/>
              </a:rPr>
              <a:t>Javascript</a:t>
            </a:r>
            <a:r>
              <a:rPr lang="pt-BR" sz="2400" b="0" dirty="0">
                <a:latin typeface="Times New Roman" pitchFamily="18" charset="0"/>
                <a:cs typeface="Times New Roman" pitchFamily="18" charset="0"/>
              </a:rPr>
              <a:t> do lado do cliente para servidores</a:t>
            </a:r>
            <a:r>
              <a:rPr lang="pt-BR" sz="2400" b="0" dirty="0" smtClean="0">
                <a:latin typeface="Times New Roman" pitchFamily="18" charset="0"/>
                <a:cs typeface="Times New Roman" pitchFamily="18" charset="0"/>
              </a:rPr>
              <a:t>.</a:t>
            </a:r>
            <a:endParaRPr lang="pt-BR" sz="2400" b="0" dirty="0">
              <a:latin typeface="Times New Roman" pitchFamily="18" charset="0"/>
              <a:cs typeface="Times New Roman" pitchFamily="18" charset="0"/>
            </a:endParaRPr>
          </a:p>
          <a:p>
            <a:pPr marL="457200" indent="-457200">
              <a:buFont typeface="Arial" pitchFamily="34" charset="0"/>
              <a:buChar char="•"/>
            </a:pPr>
            <a:r>
              <a:rPr lang="pt-BR" b="0" dirty="0">
                <a:latin typeface="Times New Roman" pitchFamily="18" charset="0"/>
                <a:cs typeface="Times New Roman" pitchFamily="18" charset="0"/>
              </a:rPr>
              <a:t>Acesse o link abaixo para realizar o download do </a:t>
            </a:r>
            <a:r>
              <a:rPr lang="pt-BR" b="0" dirty="0" smtClean="0">
                <a:latin typeface="Times New Roman" pitchFamily="18" charset="0"/>
                <a:cs typeface="Times New Roman" pitchFamily="18" charset="0"/>
              </a:rPr>
              <a:t>Node:</a:t>
            </a:r>
          </a:p>
          <a:p>
            <a:pPr marL="914400" lvl="1" indent="-457200"/>
            <a:r>
              <a:rPr lang="pt-BR" b="0" u="sng" dirty="0" smtClean="0">
                <a:solidFill>
                  <a:srgbClr val="0070C0"/>
                </a:solidFill>
                <a:latin typeface="Times New Roman" pitchFamily="18" charset="0"/>
                <a:cs typeface="Times New Roman" pitchFamily="18" charset="0"/>
                <a:hlinkClick r:id="rId2"/>
              </a:rPr>
              <a:t>https</a:t>
            </a:r>
            <a:r>
              <a:rPr lang="pt-BR" b="0" u="sng" dirty="0">
                <a:solidFill>
                  <a:srgbClr val="0070C0"/>
                </a:solidFill>
                <a:latin typeface="Times New Roman" pitchFamily="18" charset="0"/>
                <a:cs typeface="Times New Roman" pitchFamily="18" charset="0"/>
                <a:hlinkClick r:id="rId2"/>
              </a:rPr>
              <a:t>://</a:t>
            </a:r>
            <a:r>
              <a:rPr lang="pt-BR" b="0" u="sng" dirty="0" smtClean="0">
                <a:solidFill>
                  <a:srgbClr val="0070C0"/>
                </a:solidFill>
                <a:latin typeface="Times New Roman" pitchFamily="18" charset="0"/>
                <a:cs typeface="Times New Roman" pitchFamily="18" charset="0"/>
                <a:hlinkClick r:id="rId2"/>
              </a:rPr>
              <a:t>nodejs.org/en/download</a:t>
            </a:r>
            <a:endParaRPr lang="pt-BR" b="0" u="sng" dirty="0" smtClean="0">
              <a:solidFill>
                <a:srgbClr val="0070C0"/>
              </a:solidFill>
              <a:latin typeface="Times New Roman" pitchFamily="18" charset="0"/>
              <a:cs typeface="Times New Roman" pitchFamily="18" charset="0"/>
            </a:endParaRPr>
          </a:p>
          <a:p>
            <a:pPr marL="457200" indent="-457200">
              <a:buFont typeface="Arial" pitchFamily="34" charset="0"/>
              <a:buChar char="•"/>
            </a:pPr>
            <a:r>
              <a:rPr lang="pt-BR" b="0" dirty="0" smtClean="0">
                <a:latin typeface="Times New Roman" pitchFamily="18" charset="0"/>
                <a:cs typeface="Times New Roman" pitchFamily="18" charset="0"/>
              </a:rPr>
              <a:t>Baixe os arquivos do repositório:</a:t>
            </a:r>
          </a:p>
          <a:p>
            <a:pPr marL="914400" lvl="1" indent="-457200"/>
            <a:r>
              <a:rPr lang="pt-BR" dirty="0" smtClean="0">
                <a:solidFill>
                  <a:srgbClr val="0070C0"/>
                </a:solidFill>
                <a:latin typeface="Times New Roman" panose="02020603050405020304" pitchFamily="18" charset="0"/>
                <a:cs typeface="Times New Roman" panose="02020603050405020304" pitchFamily="18" charset="0"/>
                <a:hlinkClick r:id="rId3"/>
              </a:rPr>
              <a:t>https</a:t>
            </a:r>
            <a:r>
              <a:rPr lang="pt-BR" dirty="0">
                <a:solidFill>
                  <a:srgbClr val="0070C0"/>
                </a:solidFill>
                <a:latin typeface="Times New Roman" panose="02020603050405020304" pitchFamily="18" charset="0"/>
                <a:cs typeface="Times New Roman" panose="02020603050405020304" pitchFamily="18" charset="0"/>
                <a:hlinkClick r:id="rId3"/>
              </a:rPr>
              <a:t>://github.com/roney-amorim/workshop-angular</a:t>
            </a:r>
            <a:endParaRPr lang="pt-BR" b="0" u="sng" dirty="0" smtClean="0">
              <a:solidFill>
                <a:srgbClr val="0070C0"/>
              </a:solidFill>
              <a:latin typeface="Times New Roman" pitchFamily="18" charset="0"/>
              <a:cs typeface="Times New Roman" pitchFamily="18" charset="0"/>
            </a:endParaRPr>
          </a:p>
          <a:p>
            <a:pPr marL="457200" indent="-457200">
              <a:buFont typeface="Arial" pitchFamily="34" charset="0"/>
              <a:buChar char="•"/>
            </a:pPr>
            <a:r>
              <a:rPr lang="pt-BR" b="0" dirty="0" smtClean="0">
                <a:latin typeface="Times New Roman" pitchFamily="18" charset="0"/>
                <a:cs typeface="Times New Roman" pitchFamily="18" charset="0"/>
              </a:rPr>
              <a:t>Realize a instalação do </a:t>
            </a:r>
            <a:r>
              <a:rPr lang="pt-BR" b="0" dirty="0" err="1" smtClean="0">
                <a:latin typeface="Times New Roman" pitchFamily="18" charset="0"/>
                <a:cs typeface="Times New Roman" pitchFamily="18" charset="0"/>
              </a:rPr>
              <a:t>NodeJs</a:t>
            </a:r>
            <a:r>
              <a:rPr lang="pt-BR" b="0" dirty="0" smtClean="0">
                <a:latin typeface="Times New Roman" pitchFamily="18" charset="0"/>
                <a:cs typeface="Times New Roman" pitchFamily="18" charset="0"/>
              </a:rPr>
              <a:t>.</a:t>
            </a:r>
          </a:p>
          <a:p>
            <a:pPr marL="457200" indent="-457200">
              <a:buFont typeface="Arial" pitchFamily="34" charset="0"/>
              <a:buChar char="•"/>
            </a:pPr>
            <a:r>
              <a:rPr lang="pt-BR" b="0" dirty="0" smtClean="0">
                <a:latin typeface="Times New Roman" pitchFamily="18" charset="0"/>
                <a:cs typeface="Times New Roman" pitchFamily="18" charset="0"/>
              </a:rPr>
              <a:t>Executar os comandos do arquivo proxy-config.txt</a:t>
            </a:r>
            <a:endParaRPr lang="pt-BR"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88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2409" y="3317120"/>
            <a:ext cx="8363272" cy="2844234"/>
          </a:xfrm>
        </p:spPr>
        <p:txBody>
          <a:bodyPr>
            <a:normAutofit/>
          </a:bodyPr>
          <a:lstStyle/>
          <a:p>
            <a:pPr algn="ctr"/>
            <a:r>
              <a:rPr lang="pt-BR" sz="4600" b="1" dirty="0" smtClean="0">
                <a:solidFill>
                  <a:schemeClr val="tx1"/>
                </a:solidFill>
                <a:latin typeface="Times New Roman" pitchFamily="18" charset="0"/>
                <a:cs typeface="Times New Roman" pitchFamily="18" charset="0"/>
              </a:rPr>
              <a:t>Angular </a:t>
            </a:r>
            <a:r>
              <a:rPr lang="pt-BR" sz="4600" b="1" dirty="0" err="1" smtClean="0">
                <a:solidFill>
                  <a:schemeClr val="tx1"/>
                </a:solidFill>
                <a:latin typeface="Times New Roman" pitchFamily="18" charset="0"/>
                <a:cs typeface="Times New Roman" pitchFamily="18" charset="0"/>
              </a:rPr>
              <a:t>cli</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sz="2600" b="1" dirty="0" smtClean="0">
                <a:solidFill>
                  <a:schemeClr val="tx1"/>
                </a:solidFill>
                <a:latin typeface="Times New Roman" pitchFamily="18" charset="0"/>
                <a:cs typeface="Times New Roman" pitchFamily="18" charset="0"/>
              </a:rPr>
              <a:t/>
            </a:r>
            <a:br>
              <a:rPr lang="pt-BR" sz="2600" b="1" dirty="0" smtClean="0">
                <a:solidFill>
                  <a:schemeClr val="tx1"/>
                </a:solidFill>
                <a:latin typeface="Times New Roman" pitchFamily="18" charset="0"/>
                <a:cs typeface="Times New Roman" pitchFamily="18" charset="0"/>
              </a:rPr>
            </a:br>
            <a:r>
              <a:rPr lang="pt-BR" sz="2600" dirty="0" smtClean="0">
                <a:solidFill>
                  <a:schemeClr val="tx1"/>
                </a:solidFill>
                <a:latin typeface="Times New Roman" pitchFamily="18" charset="0"/>
                <a:cs typeface="Times New Roman" pitchFamily="18" charset="0"/>
              </a:rPr>
              <a:t>configurando o angular </a:t>
            </a:r>
            <a:r>
              <a:rPr lang="pt-BR" sz="2600" dirty="0" err="1" smtClean="0">
                <a:solidFill>
                  <a:schemeClr val="tx1"/>
                </a:solidFill>
                <a:latin typeface="Times New Roman" pitchFamily="18" charset="0"/>
                <a:cs typeface="Times New Roman" pitchFamily="18" charset="0"/>
              </a:rPr>
              <a:t>cli</a:t>
            </a: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773324" y="4869160"/>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descr="https://igormenezes.com.br/wp-content/uploads/2018/03/angular-cli-41.png"/>
          <p:cNvPicPr>
            <a:picLocks noChangeAspect="1" noChangeArrowheads="1"/>
          </p:cNvPicPr>
          <p:nvPr/>
        </p:nvPicPr>
        <p:blipFill rotWithShape="1">
          <a:blip r:embed="rId2">
            <a:extLst>
              <a:ext uri="{28A0092B-C50C-407E-A947-70E740481C1C}">
                <a14:useLocalDpi xmlns:a14="http://schemas.microsoft.com/office/drawing/2010/main" val="0"/>
              </a:ext>
            </a:extLst>
          </a:blip>
          <a:srcRect r="40"/>
          <a:stretch/>
        </p:blipFill>
        <p:spPr bwMode="auto">
          <a:xfrm>
            <a:off x="-36512" y="-27384"/>
            <a:ext cx="9032895" cy="3312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539552" y="476672"/>
            <a:ext cx="1944216" cy="211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76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r>
              <a:rPr lang="pt-BR" sz="2600" b="0" dirty="0">
                <a:latin typeface="Times New Roman" pitchFamily="18" charset="0"/>
                <a:cs typeface="Times New Roman" pitchFamily="18" charset="0"/>
              </a:rPr>
              <a:t>O Angular CLI é uma ferramenta para inicializar, desenvolver, sustentar e manter aplicações através de comandos básicos que podemos encontrar facilmente em sua documentação. </a:t>
            </a:r>
          </a:p>
          <a:p>
            <a:pPr algn="just"/>
            <a:r>
              <a:rPr lang="pt-BR" sz="2600" b="0" dirty="0">
                <a:latin typeface="Times New Roman" pitchFamily="18" charset="0"/>
                <a:cs typeface="Times New Roman" pitchFamily="18" charset="0"/>
              </a:rPr>
              <a:t>Com o </a:t>
            </a:r>
            <a:r>
              <a:rPr lang="pt-BR" sz="2600" b="0" dirty="0" err="1">
                <a:latin typeface="Times New Roman" pitchFamily="18" charset="0"/>
                <a:cs typeface="Times New Roman" pitchFamily="18" charset="0"/>
              </a:rPr>
              <a:t>npm</a:t>
            </a:r>
            <a:r>
              <a:rPr lang="pt-BR" sz="2600" b="0" dirty="0">
                <a:latin typeface="Times New Roman" pitchFamily="18" charset="0"/>
                <a:cs typeface="Times New Roman" pitchFamily="18" charset="0"/>
              </a:rPr>
              <a:t> reconhecido, basta executar o comando abaixo para instalar o Angular CLI globalmente: </a:t>
            </a:r>
          </a:p>
          <a:p>
            <a:pPr algn="just"/>
            <a:r>
              <a:rPr lang="pt-BR" sz="2600" b="0" dirty="0">
                <a:latin typeface="Times New Roman" pitchFamily="18" charset="0"/>
                <a:cs typeface="Times New Roman" pitchFamily="18" charset="0"/>
              </a:rPr>
              <a:t>Execute no terminal </a:t>
            </a:r>
            <a:r>
              <a:rPr lang="pt-BR" sz="2600" b="0" dirty="0" err="1">
                <a:latin typeface="Times New Roman" pitchFamily="18" charset="0"/>
                <a:cs typeface="Times New Roman" pitchFamily="18" charset="0"/>
              </a:rPr>
              <a:t>npm</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install</a:t>
            </a:r>
            <a:r>
              <a:rPr lang="pt-BR" sz="2600" b="0" dirty="0">
                <a:latin typeface="Times New Roman" pitchFamily="18" charset="0"/>
                <a:cs typeface="Times New Roman" pitchFamily="18" charset="0"/>
              </a:rPr>
              <a:t> –g @angular/</a:t>
            </a:r>
            <a:r>
              <a:rPr lang="pt-BR" sz="2600" b="0" dirty="0" err="1">
                <a:latin typeface="Times New Roman" pitchFamily="18" charset="0"/>
                <a:cs typeface="Times New Roman" pitchFamily="18" charset="0"/>
              </a:rPr>
              <a:t>cli</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026" name="Picture 2" descr="C:\Users\User\Desktop\Workshop\angular-project\Apresentação\Imagens\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6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Imagem 6"/>
          <p:cNvPicPr/>
          <p:nvPr/>
        </p:nvPicPr>
        <p:blipFill rotWithShape="1">
          <a:blip r:embed="rId2"/>
          <a:srcRect t="11134" r="3262"/>
          <a:stretch/>
        </p:blipFill>
        <p:spPr>
          <a:xfrm>
            <a:off x="179512" y="2108579"/>
            <a:ext cx="8712968" cy="3932688"/>
          </a:xfrm>
          <a:prstGeom prst="rect">
            <a:avLst/>
          </a:prstGeom>
        </p:spPr>
      </p:pic>
      <p:pic>
        <p:nvPicPr>
          <p:cNvPr id="8" name="Picture 2" descr="C:\Users\User\Desktop\Workshop\angular-project\Apresentação\Imagens\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19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8" name="Imagem 7"/>
          <p:cNvPicPr/>
          <p:nvPr/>
        </p:nvPicPr>
        <p:blipFill rotWithShape="1">
          <a:blip r:embed="rId2"/>
          <a:srcRect t="5248" r="2144"/>
          <a:stretch/>
        </p:blipFill>
        <p:spPr>
          <a:xfrm>
            <a:off x="390462" y="1778452"/>
            <a:ext cx="8496930" cy="4314844"/>
          </a:xfrm>
          <a:prstGeom prst="rect">
            <a:avLst/>
          </a:prstGeom>
        </p:spPr>
      </p:pic>
      <p:sp>
        <p:nvSpPr>
          <p:cNvPr id="4" name="CaixaDeTexto 3"/>
          <p:cNvSpPr txBox="1"/>
          <p:nvPr/>
        </p:nvSpPr>
        <p:spPr>
          <a:xfrm>
            <a:off x="395536" y="1844824"/>
            <a:ext cx="8491856" cy="1169551"/>
          </a:xfrm>
          <a:prstGeom prst="rect">
            <a:avLst/>
          </a:prstGeom>
          <a:noFill/>
        </p:spPr>
        <p:txBody>
          <a:bodyPr wrap="square" rtlCol="0">
            <a:spAutoFit/>
          </a:bodyPr>
          <a:lstStyle/>
          <a:p>
            <a:pPr algn="just"/>
            <a:r>
              <a:rPr lang="pt-BR" sz="2600" dirty="0" smtClean="0">
                <a:latin typeface="Times New Roman" pitchFamily="18" charset="0"/>
                <a:cs typeface="Times New Roman" pitchFamily="18" charset="0"/>
              </a:rPr>
              <a:t>Confirmar </a:t>
            </a:r>
            <a:r>
              <a:rPr lang="pt-BR" sz="2600" dirty="0">
                <a:latin typeface="Times New Roman" pitchFamily="18" charset="0"/>
                <a:cs typeface="Times New Roman" pitchFamily="18" charset="0"/>
              </a:rPr>
              <a:t>se o angular está sendo reconhecido através do comando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version</a:t>
            </a:r>
            <a:r>
              <a:rPr lang="pt-BR" sz="2600" dirty="0">
                <a:latin typeface="Times New Roman" pitchFamily="18" charset="0"/>
                <a:cs typeface="Times New Roman" pitchFamily="18" charset="0"/>
              </a:rPr>
              <a:t>:</a:t>
            </a:r>
          </a:p>
          <a:p>
            <a:endParaRPr lang="pt-BR" dirty="0"/>
          </a:p>
        </p:txBody>
      </p:sp>
      <p:pic>
        <p:nvPicPr>
          <p:cNvPr id="9" name="Picture 2" descr="C:\Users\User\Desktop\Workshop\angular-project\Apresentação\Imagens\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237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0364" y="1916832"/>
            <a:ext cx="8363272" cy="4644434"/>
          </a:xfrm>
        </p:spPr>
        <p:txBody>
          <a:bodyPr>
            <a:normAutofit/>
          </a:bodyPr>
          <a:lstStyle/>
          <a:p>
            <a:pPr algn="ctr"/>
            <a:r>
              <a:rPr lang="pt-BR" sz="4600" b="1" dirty="0">
                <a:solidFill>
                  <a:schemeClr val="tx1"/>
                </a:solidFill>
                <a:latin typeface="Times New Roman" pitchFamily="18" charset="0"/>
                <a:cs typeface="Times New Roman" pitchFamily="18" charset="0"/>
              </a:rPr>
              <a:t>ENTENDENDO O FRAMEWORK </a:t>
            </a:r>
            <a:r>
              <a:rPr lang="pt-BR" sz="4600" b="1" dirty="0" smtClean="0">
                <a:solidFill>
                  <a:schemeClr val="tx1"/>
                </a:solidFill>
                <a:latin typeface="Times New Roman" pitchFamily="18" charset="0"/>
                <a:cs typeface="Times New Roman" pitchFamily="18" charset="0"/>
              </a:rPr>
              <a:t>ANGULAR</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sz="2600" b="1" dirty="0" smtClean="0">
                <a:solidFill>
                  <a:schemeClr val="tx1"/>
                </a:solidFill>
                <a:latin typeface="Times New Roman" pitchFamily="18" charset="0"/>
                <a:cs typeface="Times New Roman" pitchFamily="18" charset="0"/>
              </a:rPr>
              <a:t/>
            </a:r>
            <a:br>
              <a:rPr lang="pt-BR" sz="2600" b="1" dirty="0" smtClean="0">
                <a:solidFill>
                  <a:schemeClr val="tx1"/>
                </a:solidFill>
                <a:latin typeface="Times New Roman" pitchFamily="18" charset="0"/>
                <a:cs typeface="Times New Roman" pitchFamily="18" charset="0"/>
              </a:rPr>
            </a:br>
            <a:r>
              <a:rPr lang="pt-BR" sz="2600" dirty="0">
                <a:solidFill>
                  <a:schemeClr val="tx1"/>
                </a:solidFill>
                <a:latin typeface="Times New Roman" pitchFamily="18" charset="0"/>
                <a:cs typeface="Times New Roman" pitchFamily="18" charset="0"/>
              </a:rPr>
              <a:t>Estrutura de um projeto Angular com Angular CLI</a:t>
            </a: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863588" y="4797152"/>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4" name="Imagem 13" descr="C:\Users\User\Desktop\Workshop\angular-project\Apresentação\Imagens\angular2.png"/>
          <p:cNvPicPr/>
          <p:nvPr/>
        </p:nvPicPr>
        <p:blipFill rotWithShape="1">
          <a:blip r:embed="rId2">
            <a:extLst>
              <a:ext uri="{28A0092B-C50C-407E-A947-70E740481C1C}">
                <a14:useLocalDpi xmlns:a14="http://schemas.microsoft.com/office/drawing/2010/main" val="0"/>
              </a:ext>
            </a:extLst>
          </a:blip>
          <a:srcRect t="54477"/>
          <a:stretch/>
        </p:blipFill>
        <p:spPr bwMode="auto">
          <a:xfrm>
            <a:off x="-1957" y="2107"/>
            <a:ext cx="9038453" cy="2634805"/>
          </a:xfrm>
          <a:prstGeom prst="rect">
            <a:avLst/>
          </a:prstGeom>
          <a:noFill/>
          <a:ln>
            <a:noFill/>
          </a:ln>
        </p:spPr>
      </p:pic>
      <p:pic>
        <p:nvPicPr>
          <p:cNvPr id="1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666679" y="387026"/>
            <a:ext cx="1810641" cy="197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359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800" dirty="0" smtClean="0"/>
              <a:t/>
            </a:r>
            <a:br>
              <a:rPr lang="pt-BR" sz="2800" dirty="0" smtClean="0"/>
            </a:br>
            <a:r>
              <a:rPr lang="pt-BR" sz="2800" dirty="0" smtClean="0"/>
              <a:t>Angular CLI - Project</a:t>
            </a:r>
            <a:endParaRPr lang="pt-BR" sz="2700" dirty="0"/>
          </a:p>
        </p:txBody>
      </p:sp>
      <p:sp>
        <p:nvSpPr>
          <p:cNvPr id="3" name="Espaço Reservado para Conteúdo 2"/>
          <p:cNvSpPr>
            <a:spLocks noGrp="1"/>
          </p:cNvSpPr>
          <p:nvPr>
            <p:ph idx="1"/>
          </p:nvPr>
        </p:nvSpPr>
        <p:spPr>
          <a:xfrm>
            <a:off x="2339752" y="1772816"/>
            <a:ext cx="6480720" cy="4320480"/>
          </a:xfrm>
        </p:spPr>
        <p:txBody>
          <a:bodyPr>
            <a:noAutofit/>
          </a:bodyPr>
          <a:lstStyle/>
          <a:p>
            <a:pPr marL="457200" indent="-457200">
              <a:buFont typeface="Arial" panose="020B0604020202020204" pitchFamily="34" charset="0"/>
              <a:buChar char="•"/>
            </a:pPr>
            <a:r>
              <a:rPr lang="pt-BR" b="0" dirty="0" err="1">
                <a:latin typeface="Times New Roman" pitchFamily="18" charset="0"/>
                <a:cs typeface="Times New Roman" pitchFamily="18" charset="0"/>
              </a:rPr>
              <a:t>p</a:t>
            </a:r>
            <a:r>
              <a:rPr lang="pt-BR" b="0" dirty="0" err="1" smtClean="0">
                <a:latin typeface="Times New Roman" pitchFamily="18" charset="0"/>
                <a:cs typeface="Times New Roman" pitchFamily="18" charset="0"/>
              </a:rPr>
              <a:t>ackage.json</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err="1" smtClean="0">
                <a:latin typeface="Times New Roman" pitchFamily="18" charset="0"/>
                <a:cs typeface="Times New Roman" pitchFamily="18" charset="0"/>
              </a:rPr>
              <a:t>angular.json</a:t>
            </a:r>
            <a:r>
              <a:rPr lang="pt-BR" b="0" dirty="0" smtClean="0">
                <a:latin typeface="Times New Roman" pitchFamily="18" charset="0"/>
                <a:cs typeface="Times New Roman" pitchFamily="18" charset="0"/>
              </a:rPr>
              <a:t> ou angular-</a:t>
            </a:r>
            <a:r>
              <a:rPr lang="pt-BR" b="0" dirty="0" err="1" smtClean="0">
                <a:latin typeface="Times New Roman" pitchFamily="18" charset="0"/>
                <a:cs typeface="Times New Roman" pitchFamily="18" charset="0"/>
              </a:rPr>
              <a:t>cli.json</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node_modules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src</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a:latin typeface="Times New Roman" pitchFamily="18" charset="0"/>
                <a:cs typeface="Times New Roman" pitchFamily="18" charset="0"/>
              </a:rPr>
              <a:t>i</a:t>
            </a:r>
            <a:r>
              <a:rPr lang="pt-BR" b="0" dirty="0" smtClean="0">
                <a:latin typeface="Times New Roman" pitchFamily="18" charset="0"/>
                <a:cs typeface="Times New Roman" pitchFamily="18" charset="0"/>
              </a:rPr>
              <a:t>ndex.html, style.css e </a:t>
            </a:r>
            <a:r>
              <a:rPr lang="pt-BR" b="0" dirty="0" err="1" smtClean="0">
                <a:latin typeface="Times New Roman" pitchFamily="18" charset="0"/>
                <a:cs typeface="Times New Roman" pitchFamily="18" charset="0"/>
              </a:rPr>
              <a:t>main.ts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environment</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assets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app</a:t>
            </a:r>
            <a:endParaRPr lang="pt-BR" b="0" dirty="0" smtClean="0">
              <a:latin typeface="Times New Roman" pitchFamily="18" charset="0"/>
              <a:cs typeface="Times New Roman" pitchFamily="18" charset="0"/>
            </a:endParaRPr>
          </a:p>
          <a:p>
            <a:pPr algn="just"/>
            <a:endParaRPr lang="pt-BR" sz="2600" b="0" dirty="0" smtClean="0">
              <a:latin typeface="Times New Roman" pitchFamily="18" charset="0"/>
              <a:cs typeface="Times New Roman" pitchFamily="18" charset="0"/>
            </a:endParaRPr>
          </a:p>
          <a:p>
            <a:pPr algn="just"/>
            <a:endParaRPr lang="pt-BR" sz="2600" b="0" dirty="0" smtClean="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113" t="14084" r="78916" b="6009"/>
          <a:stretch/>
        </p:blipFill>
        <p:spPr bwMode="auto">
          <a:xfrm>
            <a:off x="251520" y="1412776"/>
            <a:ext cx="2088232" cy="5239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483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smtClean="0"/>
              <a:t>Modules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smtClean="0">
                <a:latin typeface="Times New Roman" pitchFamily="18" charset="0"/>
                <a:cs typeface="Times New Roman" pitchFamily="18" charset="0"/>
              </a:rPr>
              <a:t>Módulos </a:t>
            </a:r>
            <a:r>
              <a:rPr lang="pt-BR" sz="2600" b="0" dirty="0">
                <a:latin typeface="Times New Roman" pitchFamily="18" charset="0"/>
                <a:cs typeface="Times New Roman" pitchFamily="18" charset="0"/>
              </a:rPr>
              <a:t>tem a função de configurar o injetor e o compilador do módulo e auxiliar a organização de todos os componentes relacionados ao mesmo.</a:t>
            </a:r>
          </a:p>
          <a:p>
            <a:pPr algn="just">
              <a:lnSpc>
                <a:spcPct val="120000"/>
              </a:lnSpc>
            </a:pPr>
            <a:r>
              <a:rPr lang="pt-BR" sz="2600" b="0" dirty="0">
                <a:latin typeface="Times New Roman" pitchFamily="18" charset="0"/>
                <a:cs typeface="Times New Roman" pitchFamily="18" charset="0"/>
              </a:rPr>
              <a:t>Dentro do </a:t>
            </a:r>
            <a:r>
              <a:rPr lang="pt-BR" sz="2600" b="0" dirty="0" err="1">
                <a:latin typeface="Times New Roman" pitchFamily="18" charset="0"/>
                <a:cs typeface="Times New Roman" pitchFamily="18" charset="0"/>
              </a:rPr>
              <a:t>decorator</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NgModule</a:t>
            </a:r>
            <a:r>
              <a:rPr lang="pt-BR" sz="2600" b="0" dirty="0">
                <a:latin typeface="Times New Roman" pitchFamily="18" charset="0"/>
                <a:cs typeface="Times New Roman" pitchFamily="18" charset="0"/>
              </a:rPr>
              <a:t>, podemos identificar alguns itens importantes na construção de um módulo</a:t>
            </a: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966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Modules - @</a:t>
            </a:r>
            <a:r>
              <a:rPr lang="pt-BR" sz="2700" cap="none" dirty="0" err="1" smtClean="0"/>
              <a:t>ng</a:t>
            </a:r>
            <a:r>
              <a:rPr lang="pt-BR" sz="2700" dirty="0" err="1" smtClean="0"/>
              <a:t>M</a:t>
            </a:r>
            <a:r>
              <a:rPr lang="pt-BR" sz="2700" cap="none" dirty="0" err="1" smtClean="0"/>
              <a:t>odule</a:t>
            </a:r>
            <a:r>
              <a:rPr lang="pt-BR" sz="2700" dirty="0" smtClean="0"/>
              <a:t>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Imports</a:t>
            </a:r>
            <a:r>
              <a:rPr lang="pt-BR" dirty="0" smtClean="0">
                <a:latin typeface="Times New Roman" pitchFamily="18" charset="0"/>
                <a:cs typeface="Times New Roman" pitchFamily="18" charset="0"/>
              </a:rPr>
              <a:t> </a:t>
            </a:r>
            <a:r>
              <a:rPr lang="pt-BR" b="0" dirty="0" smtClean="0">
                <a:latin typeface="Times New Roman" pitchFamily="18" charset="0"/>
                <a:cs typeface="Times New Roman" pitchFamily="18" charset="0"/>
              </a:rPr>
              <a:t>-</a:t>
            </a:r>
            <a:r>
              <a:rPr lang="pt-BR" dirty="0" smtClean="0">
                <a:latin typeface="Times New Roman" pitchFamily="18" charset="0"/>
                <a:cs typeface="Times New Roman" pitchFamily="18" charset="0"/>
              </a:rPr>
              <a:t> </a:t>
            </a:r>
            <a:r>
              <a:rPr lang="pt-BR" b="0" dirty="0" err="1" smtClean="0">
                <a:latin typeface="Times New Roman" pitchFamily="18" charset="0"/>
                <a:cs typeface="Times New Roman" pitchFamily="18" charset="0"/>
              </a:rPr>
              <a:t>Imports</a:t>
            </a:r>
            <a:r>
              <a:rPr lang="pt-BR" b="0" dirty="0" smtClean="0">
                <a:latin typeface="Times New Roman" pitchFamily="18" charset="0"/>
                <a:cs typeface="Times New Roman" pitchFamily="18" charset="0"/>
              </a:rPr>
              <a:t> </a:t>
            </a:r>
            <a:r>
              <a:rPr lang="pt-BR" b="0" dirty="0">
                <a:latin typeface="Times New Roman" pitchFamily="18" charset="0"/>
                <a:cs typeface="Times New Roman" pitchFamily="18" charset="0"/>
              </a:rPr>
              <a:t>são responsáveis por tornar as declarações exportadas de outros módulos disponíveis para o módulo atual. </a:t>
            </a:r>
            <a:endParaRPr lang="pt-BR" b="0" dirty="0" smtClean="0">
              <a:latin typeface="Times New Roman" pitchFamily="18" charset="0"/>
              <a:cs typeface="Times New Roman" pitchFamily="18" charset="0"/>
            </a:endParaRPr>
          </a:p>
          <a:p>
            <a:pPr algn="just">
              <a:lnSpc>
                <a:spcPct val="120000"/>
              </a:lnSpc>
            </a:pPr>
            <a:endParaRPr lang="pt-BR" b="0" dirty="0" smtClean="0">
              <a:latin typeface="Times New Roman" pitchFamily="18" charset="0"/>
              <a:cs typeface="Times New Roman" pitchFamily="18" charset="0"/>
            </a:endParaRPr>
          </a:p>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Declarations</a:t>
            </a:r>
            <a:r>
              <a:rPr lang="pt-BR" dirty="0" smtClean="0">
                <a:latin typeface="Times New Roman" pitchFamily="18" charset="0"/>
                <a:cs typeface="Times New Roman" pitchFamily="18" charset="0"/>
              </a:rPr>
              <a:t> </a:t>
            </a:r>
            <a:r>
              <a:rPr lang="pt-BR" b="0" dirty="0">
                <a:latin typeface="Times New Roman" pitchFamily="18" charset="0"/>
                <a:cs typeface="Times New Roman" pitchFamily="18" charset="0"/>
              </a:rPr>
              <a:t>-</a:t>
            </a:r>
            <a:r>
              <a:rPr lang="pt-BR" dirty="0">
                <a:latin typeface="Times New Roman" pitchFamily="18" charset="0"/>
                <a:cs typeface="Times New Roman" pitchFamily="18" charset="0"/>
              </a:rPr>
              <a:t> </a:t>
            </a:r>
            <a:r>
              <a:rPr lang="pt-BR" b="0" dirty="0" smtClean="0">
                <a:latin typeface="Times New Roman" pitchFamily="18" charset="0"/>
                <a:cs typeface="Times New Roman" pitchFamily="18" charset="0"/>
              </a:rPr>
              <a:t>Em </a:t>
            </a:r>
            <a:r>
              <a:rPr lang="pt-BR" b="0" dirty="0" err="1">
                <a:latin typeface="Times New Roman" pitchFamily="18" charset="0"/>
                <a:cs typeface="Times New Roman" pitchFamily="18" charset="0"/>
              </a:rPr>
              <a:t>declarations</a:t>
            </a:r>
            <a:r>
              <a:rPr lang="pt-BR" b="0" dirty="0">
                <a:latin typeface="Times New Roman" pitchFamily="18" charset="0"/>
                <a:cs typeface="Times New Roman" pitchFamily="18" charset="0"/>
              </a:rPr>
              <a:t>, incluímos todos os Componentes, diretivas, </a:t>
            </a:r>
            <a:r>
              <a:rPr lang="pt-BR" b="0" dirty="0" err="1">
                <a:latin typeface="Times New Roman" pitchFamily="18" charset="0"/>
                <a:cs typeface="Times New Roman" pitchFamily="18" charset="0"/>
              </a:rPr>
              <a:t>pipes</a:t>
            </a:r>
            <a:r>
              <a:rPr lang="pt-BR" b="0" dirty="0">
                <a:latin typeface="Times New Roman" pitchFamily="18" charset="0"/>
                <a:cs typeface="Times New Roman" pitchFamily="18" charset="0"/>
              </a:rPr>
              <a:t> que serão usados pelo módulo atual</a:t>
            </a:r>
            <a:r>
              <a:rPr lang="pt-BR" b="0" dirty="0" smtClean="0">
                <a:latin typeface="Times New Roman" pitchFamily="18" charset="0"/>
                <a:cs typeface="Times New Roman" pitchFamily="18" charset="0"/>
              </a:rPr>
              <a:t>.</a:t>
            </a:r>
          </a:p>
          <a:p>
            <a:pPr algn="just">
              <a:lnSpc>
                <a:spcPct val="120000"/>
              </a:lnSpc>
            </a:pPr>
            <a:endParaRPr lang="pt-BR" b="0" dirty="0" smtClean="0">
              <a:latin typeface="Times New Roman" pitchFamily="18" charset="0"/>
              <a:cs typeface="Times New Roman" pitchFamily="18" charset="0"/>
            </a:endParaRPr>
          </a:p>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Providers</a:t>
            </a:r>
            <a:r>
              <a:rPr lang="pt-BR" dirty="0" smtClean="0">
                <a:latin typeface="Times New Roman" pitchFamily="18" charset="0"/>
                <a:cs typeface="Times New Roman" pitchFamily="18" charset="0"/>
              </a:rPr>
              <a:t> </a:t>
            </a:r>
            <a:r>
              <a:rPr lang="pt-BR" b="0" dirty="0" smtClean="0">
                <a:latin typeface="Times New Roman" pitchFamily="18" charset="0"/>
                <a:cs typeface="Times New Roman" pitchFamily="18" charset="0"/>
              </a:rPr>
              <a:t>- Qualquer </a:t>
            </a:r>
            <a:r>
              <a:rPr lang="pt-BR" b="0" dirty="0">
                <a:latin typeface="Times New Roman" pitchFamily="18" charset="0"/>
                <a:cs typeface="Times New Roman" pitchFamily="18" charset="0"/>
              </a:rPr>
              <a:t>tipo de serviço, incluímos em </a:t>
            </a:r>
            <a:r>
              <a:rPr lang="pt-BR" b="0" dirty="0" err="1">
                <a:latin typeface="Times New Roman" pitchFamily="18" charset="0"/>
                <a:cs typeface="Times New Roman" pitchFamily="18" charset="0"/>
              </a:rPr>
              <a:t>providers</a:t>
            </a:r>
            <a:r>
              <a:rPr lang="pt-BR" b="0" dirty="0">
                <a:latin typeface="Times New Roman" pitchFamily="18" charset="0"/>
                <a:cs typeface="Times New Roman" pitchFamily="18" charset="0"/>
              </a:rPr>
              <a:t> para que assim possa ser injetado e utilizado pelos componentes do módulo atual através da injeção de dependência.</a:t>
            </a:r>
          </a:p>
          <a:p>
            <a:pPr algn="just">
              <a:lnSpc>
                <a:spcPct val="120000"/>
              </a:lnSpc>
            </a:pPr>
            <a:endParaRPr lang="pt-BR"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dirty="0" smtClean="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437138"/>
            <a:ext cx="5791200" cy="903630"/>
          </a:xfrm>
        </p:spPr>
        <p:txBody>
          <a:bodyPr/>
          <a:lstStyle/>
          <a:p>
            <a:pPr algn="ctr"/>
            <a:r>
              <a:rPr lang="pt-BR" dirty="0" smtClean="0"/>
              <a:t>introdução</a:t>
            </a:r>
            <a:endParaRPr lang="pt-BR" dirty="0"/>
          </a:p>
        </p:txBody>
      </p:sp>
      <p:sp>
        <p:nvSpPr>
          <p:cNvPr id="3" name="Espaço Reservado para Conteúdo 2"/>
          <p:cNvSpPr>
            <a:spLocks noGrp="1"/>
          </p:cNvSpPr>
          <p:nvPr>
            <p:ph idx="1"/>
          </p:nvPr>
        </p:nvSpPr>
        <p:spPr>
          <a:xfrm>
            <a:off x="611560" y="1988840"/>
            <a:ext cx="7992888" cy="4104456"/>
          </a:xfrm>
        </p:spPr>
        <p:txBody>
          <a:bodyPr>
            <a:noAutofit/>
          </a:bodyPr>
          <a:lstStyle/>
          <a:p>
            <a:r>
              <a:rPr lang="pt-BR" sz="2600" u="sng" dirty="0" smtClean="0">
                <a:latin typeface="Times New Roman" pitchFamily="18" charset="0"/>
                <a:cs typeface="Times New Roman" pitchFamily="18" charset="0"/>
              </a:rPr>
              <a:t>Informações:</a:t>
            </a:r>
          </a:p>
          <a:p>
            <a:pPr lvl="0"/>
            <a:r>
              <a:rPr lang="pt-BR" sz="2600" b="0" dirty="0" smtClean="0">
                <a:latin typeface="Times New Roman" pitchFamily="18" charset="0"/>
                <a:cs typeface="Times New Roman" pitchFamily="18" charset="0"/>
              </a:rPr>
              <a:t> - Gravado </a:t>
            </a:r>
            <a:r>
              <a:rPr lang="pt-BR" sz="2600" b="0" dirty="0">
                <a:latin typeface="Times New Roman" pitchFamily="18" charset="0"/>
                <a:cs typeface="Times New Roman" pitchFamily="18" charset="0"/>
              </a:rPr>
              <a:t>em: </a:t>
            </a:r>
            <a:r>
              <a:rPr lang="pt-BR" sz="2600" b="0" dirty="0" err="1">
                <a:latin typeface="Times New Roman" pitchFamily="18" charset="0"/>
                <a:cs typeface="Times New Roman" pitchFamily="18" charset="0"/>
              </a:rPr>
              <a:t>TypeScript</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Plataforma</a:t>
            </a:r>
            <a:r>
              <a:rPr lang="pt-BR" sz="2600" b="0" dirty="0">
                <a:latin typeface="Times New Roman" pitchFamily="18" charset="0"/>
                <a:cs typeface="Times New Roman" pitchFamily="18" charset="0"/>
              </a:rPr>
              <a:t>: Web </a:t>
            </a:r>
            <a:r>
              <a:rPr lang="pt-BR" sz="2600" b="0" dirty="0" err="1">
                <a:latin typeface="Times New Roman" pitchFamily="18" charset="0"/>
                <a:cs typeface="Times New Roman" pitchFamily="18" charset="0"/>
              </a:rPr>
              <a:t>platform</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Lançamento</a:t>
            </a:r>
            <a:r>
              <a:rPr lang="pt-BR" sz="2600" b="0" dirty="0">
                <a:latin typeface="Times New Roman" pitchFamily="18" charset="0"/>
                <a:cs typeface="Times New Roman" pitchFamily="18" charset="0"/>
              </a:rPr>
              <a:t>: 14 setembro 2016; há 2 anos</a:t>
            </a:r>
          </a:p>
          <a:p>
            <a:pPr lvl="0"/>
            <a:r>
              <a:rPr lang="pt-BR" sz="2600" b="0" dirty="0" smtClean="0">
                <a:latin typeface="Times New Roman" pitchFamily="18" charset="0"/>
                <a:cs typeface="Times New Roman" pitchFamily="18" charset="0"/>
              </a:rPr>
              <a:t> - Versão </a:t>
            </a:r>
            <a:r>
              <a:rPr lang="pt-BR" sz="2600" b="0" dirty="0">
                <a:latin typeface="Times New Roman" pitchFamily="18" charset="0"/>
                <a:cs typeface="Times New Roman" pitchFamily="18" charset="0"/>
              </a:rPr>
              <a:t>estável: 7.1.4 (18 dezembro 2018; há 3 mês)</a:t>
            </a:r>
          </a:p>
          <a:p>
            <a:pPr lvl="0"/>
            <a:r>
              <a:rPr lang="pt-BR" sz="2600" b="0" dirty="0" smtClean="0">
                <a:latin typeface="Times New Roman" pitchFamily="18" charset="0"/>
                <a:cs typeface="Times New Roman" pitchFamily="18" charset="0"/>
              </a:rPr>
              <a:t> - Versão </a:t>
            </a:r>
            <a:r>
              <a:rPr lang="pt-BR" sz="2600" b="0" dirty="0">
                <a:latin typeface="Times New Roman" pitchFamily="18" charset="0"/>
                <a:cs typeface="Times New Roman" pitchFamily="18" charset="0"/>
              </a:rPr>
              <a:t>em teste: 7.2.0-beta.2 (11 dezembro </a:t>
            </a:r>
            <a:r>
              <a:rPr lang="pt-BR" sz="2600" b="0" dirty="0" smtClean="0">
                <a:latin typeface="Times New Roman" pitchFamily="18" charset="0"/>
                <a:cs typeface="Times New Roman" pitchFamily="18" charset="0"/>
              </a:rPr>
              <a:t>2018)</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Desenvolvedor</a:t>
            </a:r>
            <a:r>
              <a:rPr lang="pt-BR" sz="2600" b="0" dirty="0">
                <a:latin typeface="Times New Roman" pitchFamily="18" charset="0"/>
                <a:cs typeface="Times New Roman" pitchFamily="18" charset="0"/>
              </a:rPr>
              <a:t>: Google/ </a:t>
            </a:r>
            <a:r>
              <a:rPr lang="pt-BR" sz="2600" b="0" dirty="0" err="1">
                <a:latin typeface="Times New Roman" pitchFamily="18" charset="0"/>
                <a:cs typeface="Times New Roman" pitchFamily="18" charset="0"/>
              </a:rPr>
              <a:t>Misko</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Hevery</a:t>
            </a:r>
            <a:endParaRPr lang="pt-BR" sz="2600" b="0" dirty="0">
              <a:latin typeface="Times New Roman" pitchFamily="18" charset="0"/>
              <a:cs typeface="Times New Roman" pitchFamily="18" charset="0"/>
            </a:endParaRPr>
          </a:p>
          <a:p>
            <a:pPr algn="just">
              <a:lnSpc>
                <a:spcPct val="120000"/>
              </a:lnSpc>
            </a:pPr>
            <a:endParaRPr lang="pt-BR" sz="260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78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6424" r="7202" b="21925"/>
          <a:stretch/>
        </p:blipFill>
        <p:spPr bwMode="auto">
          <a:xfrm>
            <a:off x="4056022" y="1772816"/>
            <a:ext cx="4417269" cy="4159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179513" y="323403"/>
            <a:ext cx="7704856" cy="903630"/>
          </a:xfrm>
        </p:spPr>
        <p:txBody>
          <a:bodyPr>
            <a:noAutofit/>
          </a:bodyPr>
          <a:lstStyle/>
          <a:p>
            <a:r>
              <a:rPr lang="pt-BR" sz="2700" dirty="0" err="1" smtClean="0"/>
              <a:t>Decorators</a:t>
            </a:r>
            <a:endParaRPr lang="pt-BR" sz="2700" dirty="0"/>
          </a:p>
        </p:txBody>
      </p:sp>
      <p:sp>
        <p:nvSpPr>
          <p:cNvPr id="3" name="Espaço Reservado para Conteúdo 2"/>
          <p:cNvSpPr>
            <a:spLocks noGrp="1"/>
          </p:cNvSpPr>
          <p:nvPr>
            <p:ph idx="1"/>
          </p:nvPr>
        </p:nvSpPr>
        <p:spPr>
          <a:xfrm>
            <a:off x="578319" y="1603790"/>
            <a:ext cx="3322972" cy="4705530"/>
          </a:xfrm>
        </p:spPr>
        <p:txBody>
          <a:bodyPr>
            <a:noAutofit/>
          </a:bodyPr>
          <a:lstStyle/>
          <a:p>
            <a:pPr>
              <a:lnSpc>
                <a:spcPct val="120000"/>
              </a:lnSpc>
            </a:pPr>
            <a:r>
              <a:rPr lang="pt-BR" sz="2600" b="0" dirty="0">
                <a:latin typeface="Times New Roman" pitchFamily="18" charset="0"/>
                <a:cs typeface="Times New Roman" pitchFamily="18" charset="0"/>
              </a:rPr>
              <a:t>Decoradores são </a:t>
            </a:r>
            <a:r>
              <a:rPr lang="pt-BR" sz="2600" b="0" dirty="0" smtClean="0">
                <a:latin typeface="Times New Roman" pitchFamily="18" charset="0"/>
                <a:cs typeface="Times New Roman" pitchFamily="18" charset="0"/>
              </a:rPr>
              <a:t>marcadores </a:t>
            </a:r>
            <a:r>
              <a:rPr lang="pt-BR" sz="2600" b="0" dirty="0">
                <a:latin typeface="Times New Roman" pitchFamily="18" charset="0"/>
                <a:cs typeface="Times New Roman" pitchFamily="18" charset="0"/>
              </a:rPr>
              <a:t>que são responsáveis por </a:t>
            </a:r>
            <a:r>
              <a:rPr lang="pt-BR" sz="2600" b="0" dirty="0" smtClean="0">
                <a:latin typeface="Times New Roman" pitchFamily="18" charset="0"/>
                <a:cs typeface="Times New Roman" pitchFamily="18" charset="0"/>
              </a:rPr>
              <a:t>denominar </a:t>
            </a:r>
            <a:r>
              <a:rPr lang="pt-BR" sz="2600" b="0" dirty="0">
                <a:latin typeface="Times New Roman" pitchFamily="18" charset="0"/>
                <a:cs typeface="Times New Roman" pitchFamily="18" charset="0"/>
              </a:rPr>
              <a:t>se uma classe é um módulo, um componente ou até mesmo se um atributo é um dado de entrada ou de saída</a:t>
            </a:r>
            <a:r>
              <a:rPr lang="pt-BR" sz="2600" b="0" dirty="0" smtClean="0">
                <a:latin typeface="Times New Roman" pitchFamily="18" charset="0"/>
                <a:cs typeface="Times New Roman" pitchFamily="18" charset="0"/>
              </a:rPr>
              <a:t>.</a:t>
            </a:r>
          </a:p>
          <a:p>
            <a:pPr algn="just">
              <a:lnSpc>
                <a:spcPct val="120000"/>
              </a:lnSpc>
            </a:pPr>
            <a:endParaRPr lang="pt-BR" sz="2600" b="0" dirty="0">
              <a:latin typeface="Times New Roman" pitchFamily="18" charset="0"/>
              <a:cs typeface="Times New Roman" pitchFamily="18" charset="0"/>
            </a:endParaRP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966499"/>
            <a:ext cx="6677931" cy="4085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179513" y="323403"/>
            <a:ext cx="7704856" cy="903630"/>
          </a:xfrm>
        </p:spPr>
        <p:txBody>
          <a:bodyPr>
            <a:noAutofit/>
          </a:bodyPr>
          <a:lstStyle/>
          <a:p>
            <a:r>
              <a:rPr lang="pt-BR" sz="2700" dirty="0" smtClean="0"/>
              <a:t>diretivas</a:t>
            </a:r>
            <a:endParaRPr lang="pt-BR" sz="2700" dirty="0"/>
          </a:p>
        </p:txBody>
      </p:sp>
      <p:sp>
        <p:nvSpPr>
          <p:cNvPr id="3" name="Espaço Reservado para Conteúdo 2"/>
          <p:cNvSpPr>
            <a:spLocks noGrp="1"/>
          </p:cNvSpPr>
          <p:nvPr>
            <p:ph idx="1"/>
          </p:nvPr>
        </p:nvSpPr>
        <p:spPr>
          <a:xfrm>
            <a:off x="543879" y="1422402"/>
            <a:ext cx="7894973" cy="3960440"/>
          </a:xfrm>
        </p:spPr>
        <p:txBody>
          <a:bodyPr>
            <a:noAutofit/>
          </a:bodyPr>
          <a:lstStyle/>
          <a:p>
            <a:pPr algn="just">
              <a:lnSpc>
                <a:spcPct val="120000"/>
              </a:lnSpc>
            </a:pPr>
            <a:r>
              <a:rPr lang="pt-BR" sz="2400" b="0" dirty="0">
                <a:latin typeface="Times New Roman" pitchFamily="18" charset="0"/>
                <a:cs typeface="Times New Roman" pitchFamily="18" charset="0"/>
              </a:rPr>
              <a:t>Você pode definir suas próprias diretivas para anexar um comportamento personalizado aos elementos no DOM. As opções fornecem </a:t>
            </a:r>
            <a:r>
              <a:rPr lang="pt-BR" sz="2400" b="0" dirty="0" err="1">
                <a:latin typeface="Times New Roman" pitchFamily="18" charset="0"/>
                <a:cs typeface="Times New Roman" pitchFamily="18" charset="0"/>
              </a:rPr>
              <a:t>metadados</a:t>
            </a:r>
            <a:r>
              <a:rPr lang="pt-BR" sz="2400" b="0" dirty="0">
                <a:latin typeface="Times New Roman" pitchFamily="18" charset="0"/>
                <a:cs typeface="Times New Roman" pitchFamily="18" charset="0"/>
              </a:rPr>
              <a:t> de configuração que determinam como a diretiva deve ser processada, instanciada e usada no tempo de </a:t>
            </a:r>
            <a:r>
              <a:rPr lang="pt-BR" sz="2400" b="0" dirty="0" smtClean="0">
                <a:latin typeface="Times New Roman" pitchFamily="18" charset="0"/>
                <a:cs typeface="Times New Roman" pitchFamily="18" charset="0"/>
              </a:rPr>
              <a:t>execução.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Components</a:t>
            </a:r>
            <a:r>
              <a:rPr lang="pt-BR" sz="2700" dirty="0" smtClean="0"/>
              <a:t> / </a:t>
            </a:r>
            <a:r>
              <a:rPr lang="pt-BR" sz="2700" dirty="0" err="1" smtClean="0"/>
              <a:t>Router</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sz="2600" dirty="0" err="1">
                <a:latin typeface="Times New Roman" pitchFamily="18" charset="0"/>
                <a:cs typeface="Times New Roman" pitchFamily="18" charset="0"/>
              </a:rPr>
              <a:t>Components</a:t>
            </a:r>
            <a:endParaRPr lang="pt-BR" sz="2600" dirty="0">
              <a:latin typeface="Times New Roman" pitchFamily="18" charset="0"/>
              <a:cs typeface="Times New Roman" pitchFamily="18" charset="0"/>
            </a:endParaRPr>
          </a:p>
          <a:p>
            <a:pPr algn="just">
              <a:lnSpc>
                <a:spcPct val="120000"/>
              </a:lnSpc>
            </a:pPr>
            <a:r>
              <a:rPr lang="pt-BR" b="0" dirty="0" smtClean="0">
                <a:latin typeface="Times New Roman" pitchFamily="18" charset="0"/>
                <a:cs typeface="Times New Roman" pitchFamily="18" charset="0"/>
              </a:rPr>
              <a:t>	Fornece </a:t>
            </a:r>
            <a:r>
              <a:rPr lang="pt-BR" b="0" dirty="0" err="1">
                <a:latin typeface="Times New Roman" pitchFamily="18" charset="0"/>
                <a:cs typeface="Times New Roman" pitchFamily="18" charset="0"/>
              </a:rPr>
              <a:t>metadados</a:t>
            </a:r>
            <a:r>
              <a:rPr lang="pt-BR" b="0" dirty="0">
                <a:latin typeface="Times New Roman" pitchFamily="18" charset="0"/>
                <a:cs typeface="Times New Roman" pitchFamily="18" charset="0"/>
              </a:rPr>
              <a:t> de configuração que determinam como o componente deve ser processado, instanciado e usado em tempo de execução.</a:t>
            </a:r>
          </a:p>
          <a:p>
            <a:pPr algn="just">
              <a:lnSpc>
                <a:spcPct val="120000"/>
              </a:lnSpc>
            </a:pPr>
            <a:r>
              <a:rPr lang="pt-BR" sz="2600" dirty="0" err="1">
                <a:latin typeface="Times New Roman" pitchFamily="18" charset="0"/>
                <a:cs typeface="Times New Roman" pitchFamily="18" charset="0"/>
              </a:rPr>
              <a:t>Router</a:t>
            </a:r>
            <a:endParaRPr lang="pt-BR" sz="2600" dirty="0">
              <a:latin typeface="Times New Roman" pitchFamily="18" charset="0"/>
              <a:cs typeface="Times New Roman" pitchFamily="18" charset="0"/>
            </a:endParaRPr>
          </a:p>
          <a:p>
            <a:pPr algn="just">
              <a:lnSpc>
                <a:spcPct val="120000"/>
              </a:lnSpc>
            </a:pPr>
            <a:r>
              <a:rPr lang="pt-BR" b="0" dirty="0" smtClean="0">
                <a:latin typeface="Times New Roman" pitchFamily="18" charset="0"/>
                <a:cs typeface="Times New Roman" pitchFamily="18" charset="0"/>
              </a:rPr>
              <a:t>	Define </a:t>
            </a:r>
            <a:r>
              <a:rPr lang="pt-BR" b="0" dirty="0">
                <a:latin typeface="Times New Roman" pitchFamily="18" charset="0"/>
                <a:cs typeface="Times New Roman" pitchFamily="18" charset="0"/>
              </a:rPr>
              <a:t>o objeto </a:t>
            </a:r>
            <a:r>
              <a:rPr lang="pt-BR" b="0" dirty="0" err="1">
                <a:latin typeface="Times New Roman" pitchFamily="18" charset="0"/>
                <a:cs typeface="Times New Roman" pitchFamily="18" charset="0"/>
              </a:rPr>
              <a:t>Route</a:t>
            </a:r>
            <a:r>
              <a:rPr lang="pt-BR" b="0" dirty="0">
                <a:latin typeface="Times New Roman" pitchFamily="18" charset="0"/>
                <a:cs typeface="Times New Roman" pitchFamily="18" charset="0"/>
              </a:rPr>
              <a:t> que mapeia um caminho de URL para um componente e a diretiva </a:t>
            </a:r>
            <a:r>
              <a:rPr lang="pt-BR" b="0" dirty="0" err="1">
                <a:latin typeface="Times New Roman" pitchFamily="18" charset="0"/>
                <a:cs typeface="Times New Roman" pitchFamily="18" charset="0"/>
              </a:rPr>
              <a:t>RouterOutlet</a:t>
            </a:r>
            <a:r>
              <a:rPr lang="pt-BR" b="0" dirty="0">
                <a:latin typeface="Times New Roman" pitchFamily="18" charset="0"/>
                <a:cs typeface="Times New Roman" pitchFamily="18" charset="0"/>
              </a:rPr>
              <a:t> que você usa para colocar uma exibição roteada em um modelo, bem como uma API completa para configurar, consultar e controlar o estado do roteador</a:t>
            </a:r>
            <a:r>
              <a:rPr lang="pt-BR" sz="2600" b="0" dirty="0">
                <a:latin typeface="Times New Roman" pitchFamily="18" charset="0"/>
                <a:cs typeface="Times New Roman" pitchFamily="18" charset="0"/>
              </a:rPr>
              <a:t>. </a:t>
            </a: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015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Angular </a:t>
            </a:r>
            <a:r>
              <a:rPr lang="pt-BR" sz="2700" dirty="0" err="1" smtClean="0"/>
              <a:t>bindings</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594164"/>
            <a:ext cx="8218667" cy="451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28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Two-way</a:t>
            </a:r>
            <a:r>
              <a:rPr lang="pt-BR" sz="2700" dirty="0" smtClean="0"/>
              <a:t> data </a:t>
            </a:r>
            <a:r>
              <a:rPr lang="pt-BR" sz="2700" dirty="0" err="1" smtClean="0"/>
              <a:t>binding</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395536" y="1916832"/>
            <a:ext cx="8136904" cy="1224136"/>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pt-BR" sz="2400" b="0" dirty="0">
                <a:latin typeface="Times New Roman" panose="02020603050405020304" pitchFamily="18" charset="0"/>
                <a:cs typeface="Times New Roman" panose="02020603050405020304" pitchFamily="18" charset="0"/>
              </a:rPr>
              <a:t>	</a:t>
            </a:r>
            <a:r>
              <a:rPr lang="pt-BR" sz="2400" b="0" dirty="0" smtClean="0">
                <a:latin typeface="Times New Roman" panose="02020603050405020304" pitchFamily="18" charset="0"/>
                <a:cs typeface="Times New Roman" panose="02020603050405020304" pitchFamily="18" charset="0"/>
              </a:rPr>
              <a:t>Antes </a:t>
            </a:r>
            <a:r>
              <a:rPr lang="pt-BR" sz="2400" b="0" dirty="0">
                <a:latin typeface="Times New Roman" panose="02020603050405020304" pitchFamily="18" charset="0"/>
                <a:cs typeface="Times New Roman" panose="02020603050405020304" pitchFamily="18" charset="0"/>
              </a:rPr>
              <a:t>de </a:t>
            </a:r>
            <a:r>
              <a:rPr lang="pt-BR" sz="2400" b="0" dirty="0" smtClean="0">
                <a:latin typeface="Times New Roman" panose="02020603050405020304" pitchFamily="18" charset="0"/>
                <a:cs typeface="Times New Roman" panose="02020603050405020304" pitchFamily="18" charset="0"/>
              </a:rPr>
              <a:t>criarmos um </a:t>
            </a:r>
            <a:r>
              <a:rPr lang="pt-BR" sz="2400" b="0" dirty="0">
                <a:latin typeface="Times New Roman" panose="02020603050405020304" pitchFamily="18" charset="0"/>
                <a:cs typeface="Times New Roman" panose="02020603050405020304" pitchFamily="18" charset="0"/>
              </a:rPr>
              <a:t>componente utilizando um </a:t>
            </a:r>
            <a:r>
              <a:rPr lang="pt-BR" sz="2400" b="0" dirty="0" err="1">
                <a:latin typeface="Times New Roman" panose="02020603050405020304" pitchFamily="18" charset="0"/>
                <a:cs typeface="Times New Roman" panose="02020603050405020304" pitchFamily="18" charset="0"/>
              </a:rPr>
              <a:t>two-way</a:t>
            </a:r>
            <a:r>
              <a:rPr lang="pt-BR" sz="2400" b="0" dirty="0">
                <a:latin typeface="Times New Roman" panose="02020603050405020304" pitchFamily="18" charset="0"/>
                <a:cs typeface="Times New Roman" panose="02020603050405020304" pitchFamily="18" charset="0"/>
              </a:rPr>
              <a:t> data </a:t>
            </a:r>
            <a:r>
              <a:rPr lang="pt-BR" sz="2400" b="0" dirty="0" err="1">
                <a:latin typeface="Times New Roman" panose="02020603050405020304" pitchFamily="18" charset="0"/>
                <a:cs typeface="Times New Roman" panose="02020603050405020304" pitchFamily="18" charset="0"/>
              </a:rPr>
              <a:t>binding</a:t>
            </a:r>
            <a:r>
              <a:rPr lang="pt-BR" sz="2400" b="0" dirty="0">
                <a:latin typeface="Times New Roman" panose="02020603050405020304" pitchFamily="18" charset="0"/>
                <a:cs typeface="Times New Roman" panose="02020603050405020304" pitchFamily="18" charset="0"/>
              </a:rPr>
              <a:t>, devemos importar em nosso </a:t>
            </a:r>
            <a:r>
              <a:rPr lang="pt-BR" sz="2400" b="0" dirty="0" err="1">
                <a:latin typeface="Times New Roman" panose="02020603050405020304" pitchFamily="18" charset="0"/>
                <a:cs typeface="Times New Roman" panose="02020603050405020304" pitchFamily="18" charset="0"/>
              </a:rPr>
              <a:t>app.module</a:t>
            </a:r>
            <a:r>
              <a:rPr lang="pt-BR" sz="2400" b="0" dirty="0">
                <a:latin typeface="Times New Roman" panose="02020603050405020304" pitchFamily="18" charset="0"/>
                <a:cs typeface="Times New Roman" panose="02020603050405020304" pitchFamily="18" charset="0"/>
              </a:rPr>
              <a:t> o Módulo </a:t>
            </a:r>
            <a:r>
              <a:rPr lang="pt-BR" sz="2400" b="0" dirty="0" err="1">
                <a:latin typeface="Times New Roman" panose="02020603050405020304" pitchFamily="18" charset="0"/>
                <a:cs typeface="Times New Roman" panose="02020603050405020304" pitchFamily="18" charset="0"/>
              </a:rPr>
              <a:t>FormsModule</a:t>
            </a:r>
            <a:r>
              <a:rPr lang="pt-BR" sz="2400" b="0" dirty="0">
                <a:latin typeface="Times New Roman" panose="02020603050405020304" pitchFamily="18" charset="0"/>
                <a:cs typeface="Times New Roman" panose="02020603050405020304" pitchFamily="18" charset="0"/>
              </a:rPr>
              <a:t>.</a:t>
            </a:r>
            <a:endParaRPr lang="pt-BR" sz="2600" dirty="0"/>
          </a:p>
        </p:txBody>
      </p:sp>
      <p:sp>
        <p:nvSpPr>
          <p:cNvPr id="9" name="CaixaDeTexto 8"/>
          <p:cNvSpPr txBox="1"/>
          <p:nvPr/>
        </p:nvSpPr>
        <p:spPr>
          <a:xfrm>
            <a:off x="526693" y="3501008"/>
            <a:ext cx="8005747" cy="369332"/>
          </a:xfrm>
          <a:prstGeom prst="rect">
            <a:avLst/>
          </a:prstGeom>
          <a:solidFill>
            <a:schemeClr val="tx1">
              <a:lumMod val="95000"/>
              <a:lumOff val="5000"/>
            </a:schemeClr>
          </a:solidFill>
        </p:spPr>
        <p:txBody>
          <a:bodyPr wrap="square" rtlCol="0">
            <a:spAutoFit/>
          </a:bodyPr>
          <a:lstStyle/>
          <a:p>
            <a:r>
              <a:rPr lang="en-US" dirty="0">
                <a:solidFill>
                  <a:schemeClr val="tx2">
                    <a:lumMod val="75000"/>
                  </a:schemeClr>
                </a:solidFill>
              </a:rPr>
              <a:t>import</a:t>
            </a:r>
            <a:r>
              <a:rPr lang="en-US" dirty="0">
                <a:solidFill>
                  <a:schemeClr val="bg1"/>
                </a:solidFill>
              </a:rPr>
              <a:t> { </a:t>
            </a:r>
            <a:r>
              <a:rPr lang="en-US" dirty="0" err="1">
                <a:solidFill>
                  <a:srgbClr val="00B0F0"/>
                </a:solidFill>
              </a:rPr>
              <a:t>FormsModule</a:t>
            </a:r>
            <a:r>
              <a:rPr lang="en-US" dirty="0">
                <a:solidFill>
                  <a:schemeClr val="bg1"/>
                </a:solidFill>
              </a:rPr>
              <a:t> } </a:t>
            </a:r>
            <a:r>
              <a:rPr lang="en-US" dirty="0">
                <a:solidFill>
                  <a:schemeClr val="tx2">
                    <a:lumMod val="75000"/>
                  </a:schemeClr>
                </a:solidFill>
              </a:rPr>
              <a:t>from</a:t>
            </a:r>
            <a:r>
              <a:rPr lang="en-US" dirty="0">
                <a:solidFill>
                  <a:schemeClr val="bg1"/>
                </a:solidFill>
              </a:rPr>
              <a:t> </a:t>
            </a:r>
            <a:r>
              <a:rPr lang="en-US" dirty="0" smtClean="0">
                <a:solidFill>
                  <a:schemeClr val="accent5">
                    <a:lumMod val="60000"/>
                    <a:lumOff val="40000"/>
                  </a:schemeClr>
                </a:solidFill>
              </a:rPr>
              <a:t>'@angular/forms'</a:t>
            </a:r>
            <a:r>
              <a:rPr lang="en-US" dirty="0" smtClean="0">
                <a:solidFill>
                  <a:schemeClr val="bg1"/>
                </a:solidFill>
              </a:rPr>
              <a:t>;</a:t>
            </a:r>
            <a:endParaRPr lang="en-US" dirty="0">
              <a:solidFill>
                <a:schemeClr val="bg1"/>
              </a:solidFill>
            </a:endParaRPr>
          </a:p>
        </p:txBody>
      </p:sp>
      <p:sp>
        <p:nvSpPr>
          <p:cNvPr id="10" name="Retângulo 9"/>
          <p:cNvSpPr/>
          <p:nvPr/>
        </p:nvSpPr>
        <p:spPr>
          <a:xfrm>
            <a:off x="517525" y="4228346"/>
            <a:ext cx="8024081" cy="1569660"/>
          </a:xfrm>
          <a:prstGeom prst="rect">
            <a:avLst/>
          </a:prstGeom>
        </p:spPr>
        <p:txBody>
          <a:bodyPr wrap="square">
            <a:spAutoFit/>
          </a:bodyPr>
          <a:lstStyle/>
          <a:p>
            <a:pPr fontAlgn="base"/>
            <a:r>
              <a:rPr lang="pt-BR" sz="2400" dirty="0" err="1">
                <a:latin typeface="Times New Roman" panose="02020603050405020304" pitchFamily="18" charset="0"/>
                <a:cs typeface="Times New Roman" panose="02020603050405020304" pitchFamily="18" charset="0"/>
              </a:rPr>
              <a:t>FormsModule</a:t>
            </a:r>
            <a:r>
              <a:rPr lang="pt-BR" sz="2400" dirty="0">
                <a:latin typeface="Times New Roman" panose="02020603050405020304" pitchFamily="18" charset="0"/>
                <a:cs typeface="Times New Roman" panose="02020603050405020304" pitchFamily="18" charset="0"/>
              </a:rPr>
              <a:t> é o módulo principal que manipula as diretivas do Angular.</a:t>
            </a:r>
          </a:p>
          <a:p>
            <a:pPr fontAlgn="base"/>
            <a:r>
              <a:rPr lang="pt-BR" sz="2400" dirty="0">
                <a:latin typeface="Times New Roman" panose="02020603050405020304" pitchFamily="18" charset="0"/>
                <a:cs typeface="Times New Roman" panose="02020603050405020304" pitchFamily="18" charset="0"/>
              </a:rPr>
              <a:t>O </a:t>
            </a:r>
            <a:r>
              <a:rPr lang="pt-BR" sz="2400" dirty="0" err="1">
                <a:latin typeface="Times New Roman" panose="02020603050405020304" pitchFamily="18" charset="0"/>
                <a:cs typeface="Times New Roman" panose="02020603050405020304" pitchFamily="18" charset="0"/>
              </a:rPr>
              <a:t>two-way</a:t>
            </a:r>
            <a:r>
              <a:rPr lang="pt-BR" sz="2400" dirty="0">
                <a:latin typeface="Times New Roman" panose="02020603050405020304" pitchFamily="18" charset="0"/>
                <a:cs typeface="Times New Roman" panose="02020603050405020304" pitchFamily="18" charset="0"/>
              </a:rPr>
              <a:t> data </a:t>
            </a:r>
            <a:r>
              <a:rPr lang="pt-BR" sz="2400" dirty="0" err="1">
                <a:latin typeface="Times New Roman" panose="02020603050405020304" pitchFamily="18" charset="0"/>
                <a:cs typeface="Times New Roman" panose="02020603050405020304" pitchFamily="18" charset="0"/>
              </a:rPr>
              <a:t>binding</a:t>
            </a:r>
            <a:r>
              <a:rPr lang="pt-BR" sz="2400" dirty="0">
                <a:latin typeface="Times New Roman" panose="02020603050405020304" pitchFamily="18" charset="0"/>
                <a:cs typeface="Times New Roman" panose="02020603050405020304" pitchFamily="18" charset="0"/>
              </a:rPr>
              <a:t> no Angular é implementado com o </a:t>
            </a:r>
            <a:r>
              <a:rPr lang="pt-BR" sz="2400" dirty="0" smtClean="0">
                <a:latin typeface="Times New Roman" panose="02020603050405020304" pitchFamily="18" charset="0"/>
                <a:cs typeface="Times New Roman" panose="02020603050405020304" pitchFamily="18" charset="0"/>
              </a:rPr>
              <a:t>([</a:t>
            </a:r>
            <a:r>
              <a:rPr lang="pt-BR" sz="2400" dirty="0" err="1" smtClean="0">
                <a:latin typeface="Times New Roman" panose="02020603050405020304" pitchFamily="18" charset="0"/>
                <a:cs typeface="Times New Roman" panose="02020603050405020304" pitchFamily="18" charset="0"/>
              </a:rPr>
              <a:t>ngModel</a:t>
            </a:r>
            <a:r>
              <a:rPr lang="pt-BR" sz="2400" dirty="0" smtClean="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em um input conforme o exemplo a seguir</a:t>
            </a:r>
          </a:p>
        </p:txBody>
      </p:sp>
    </p:spTree>
    <p:extLst>
      <p:ext uri="{BB962C8B-B14F-4D97-AF65-F5344CB8AC3E}">
        <p14:creationId xmlns:p14="http://schemas.microsoft.com/office/powerpoint/2010/main" val="68687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Two-way</a:t>
            </a:r>
            <a:r>
              <a:rPr lang="pt-BR" sz="2700" dirty="0" smtClean="0"/>
              <a:t> data </a:t>
            </a:r>
            <a:r>
              <a:rPr lang="pt-BR" sz="2700" dirty="0" err="1" smtClean="0"/>
              <a:t>binding</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p:cNvPicPr/>
          <p:nvPr/>
        </p:nvPicPr>
        <p:blipFill rotWithShape="1">
          <a:blip r:embed="rId3"/>
          <a:srcRect l="16941" t="37086" r="52177" b="30132"/>
          <a:stretch/>
        </p:blipFill>
        <p:spPr bwMode="auto">
          <a:xfrm>
            <a:off x="611560" y="1594164"/>
            <a:ext cx="6768751" cy="48245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6310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0363" y="2996952"/>
            <a:ext cx="8363272" cy="2952328"/>
          </a:xfrm>
        </p:spPr>
        <p:txBody>
          <a:bodyPr>
            <a:normAutofit/>
          </a:bodyPr>
          <a:lstStyle/>
          <a:p>
            <a:pPr algn="ctr"/>
            <a:r>
              <a:rPr lang="pt-BR" sz="4600" b="1" dirty="0" smtClean="0">
                <a:solidFill>
                  <a:schemeClr val="tx1"/>
                </a:solidFill>
                <a:latin typeface="Times New Roman" pitchFamily="18" charset="0"/>
                <a:cs typeface="Times New Roman" pitchFamily="18" charset="0"/>
              </a:rPr>
              <a:t>Projeto Angular</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863588" y="4824596"/>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4" name="Imagem 13" descr="C:\Users\User\Desktop\Workshop\angular-project\Apresentação\Imagens\angular2.png"/>
          <p:cNvPicPr/>
          <p:nvPr/>
        </p:nvPicPr>
        <p:blipFill rotWithShape="1">
          <a:blip r:embed="rId2">
            <a:extLst>
              <a:ext uri="{28A0092B-C50C-407E-A947-70E740481C1C}">
                <a14:useLocalDpi xmlns:a14="http://schemas.microsoft.com/office/drawing/2010/main" val="0"/>
              </a:ext>
            </a:extLst>
          </a:blip>
          <a:srcRect t="54477"/>
          <a:stretch/>
        </p:blipFill>
        <p:spPr bwMode="auto">
          <a:xfrm>
            <a:off x="-1957" y="2107"/>
            <a:ext cx="9038453" cy="2634805"/>
          </a:xfrm>
          <a:prstGeom prst="rect">
            <a:avLst/>
          </a:prstGeom>
          <a:noFill/>
          <a:ln>
            <a:noFill/>
          </a:ln>
        </p:spPr>
      </p:pic>
      <p:pic>
        <p:nvPicPr>
          <p:cNvPr id="1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666679" y="387026"/>
            <a:ext cx="1810641" cy="197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869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Criando um novo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b="0" dirty="0">
                <a:latin typeface="Times New Roman" pitchFamily="18" charset="0"/>
                <a:cs typeface="Times New Roman" pitchFamily="18" charset="0"/>
              </a:rPr>
              <a:t>	</a:t>
            </a:r>
            <a:r>
              <a:rPr lang="pt-BR" sz="2800" b="0" dirty="0">
                <a:latin typeface="Times New Roman" pitchFamily="18" charset="0"/>
                <a:cs typeface="Times New Roman" pitchFamily="18" charset="0"/>
              </a:rPr>
              <a:t>Para criar um novo projeto vamos abrir nosso Visual Studio </a:t>
            </a:r>
            <a:r>
              <a:rPr lang="pt-BR" sz="2800" b="0" dirty="0" err="1">
                <a:latin typeface="Times New Roman" pitchFamily="18" charset="0"/>
                <a:cs typeface="Times New Roman" pitchFamily="18" charset="0"/>
              </a:rPr>
              <a:t>Code</a:t>
            </a:r>
            <a:r>
              <a:rPr lang="pt-BR" sz="2800" b="0" dirty="0">
                <a:latin typeface="Times New Roman" pitchFamily="18" charset="0"/>
                <a:cs typeface="Times New Roman" pitchFamily="18" charset="0"/>
              </a:rPr>
              <a:t> e digitar o seguinte comando no terminal interno</a:t>
            </a:r>
            <a:r>
              <a:rPr lang="pt-BR" sz="2800" b="0" dirty="0" smtClean="0">
                <a:latin typeface="Times New Roman" pitchFamily="18" charset="0"/>
                <a:cs typeface="Times New Roman" pitchFamily="18" charset="0"/>
              </a:rPr>
              <a:t>: </a:t>
            </a:r>
            <a:r>
              <a:rPr lang="pt-BR" sz="2800" b="0" dirty="0" err="1" smtClean="0">
                <a:latin typeface="Times New Roman" pitchFamily="18" charset="0"/>
                <a:cs typeface="Times New Roman" pitchFamily="18" charset="0"/>
              </a:rPr>
              <a:t>ng</a:t>
            </a:r>
            <a:r>
              <a:rPr lang="pt-BR" sz="2800" b="0" dirty="0" smtClean="0">
                <a:latin typeface="Times New Roman" pitchFamily="18" charset="0"/>
                <a:cs typeface="Times New Roman" pitchFamily="18" charset="0"/>
              </a:rPr>
              <a:t> new concessionaria --</a:t>
            </a:r>
            <a:r>
              <a:rPr lang="pt-BR" sz="2800" b="0" dirty="0" err="1" smtClean="0">
                <a:latin typeface="Times New Roman" pitchFamily="18" charset="0"/>
                <a:cs typeface="Times New Roman" pitchFamily="18" charset="0"/>
              </a:rPr>
              <a:t>routing</a:t>
            </a: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p:cNvPicPr/>
          <p:nvPr/>
        </p:nvPicPr>
        <p:blipFill rotWithShape="1">
          <a:blip r:embed="rId3"/>
          <a:srcRect l="25940" t="49007" b="30463"/>
          <a:stretch/>
        </p:blipFill>
        <p:spPr bwMode="auto">
          <a:xfrm>
            <a:off x="0" y="3429000"/>
            <a:ext cx="9011759" cy="1331392"/>
          </a:xfrm>
          <a:prstGeom prst="rect">
            <a:avLst/>
          </a:prstGeom>
          <a:ln>
            <a:noFill/>
          </a:ln>
          <a:extLst>
            <a:ext uri="{53640926-AAD7-44D8-BBD7-CCE9431645EC}">
              <a14:shadowObscured xmlns:a14="http://schemas.microsoft.com/office/drawing/2010/main"/>
            </a:ext>
          </a:extLst>
        </p:spPr>
      </p:pic>
      <p:pic>
        <p:nvPicPr>
          <p:cNvPr id="10" name="Imagem 9"/>
          <p:cNvPicPr/>
          <p:nvPr/>
        </p:nvPicPr>
        <p:blipFill rotWithShape="1">
          <a:blip r:embed="rId4"/>
          <a:srcRect l="26293" t="49338" r="-56" b="2318"/>
          <a:stretch/>
        </p:blipFill>
        <p:spPr bwMode="auto">
          <a:xfrm>
            <a:off x="1487101" y="4799920"/>
            <a:ext cx="5893211" cy="20580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799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Criando um novo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marL="342900" indent="-342900">
              <a:buFont typeface="Arial" panose="020B0604020202020204" pitchFamily="34" charset="0"/>
              <a:buChar char="•"/>
            </a:pPr>
            <a:r>
              <a:rPr lang="pt-BR" dirty="0">
                <a:solidFill>
                  <a:srgbClr val="FF0000"/>
                </a:solidFill>
              </a:rPr>
              <a:t>Criar novo </a:t>
            </a:r>
            <a:r>
              <a:rPr lang="pt-BR" dirty="0" smtClean="0">
                <a:solidFill>
                  <a:srgbClr val="FF0000"/>
                </a:solidFill>
              </a:rPr>
              <a:t>módulo</a:t>
            </a:r>
            <a:endParaRPr lang="pt-BR" dirty="0">
              <a:solidFill>
                <a:srgbClr val="FF0000"/>
              </a:solidFill>
            </a:endParaRPr>
          </a:p>
          <a:p>
            <a:r>
              <a:rPr lang="pt-BR" b="0" dirty="0"/>
              <a:t> 	</a:t>
            </a:r>
            <a:r>
              <a:rPr lang="pt-BR" b="0" dirty="0" smtClean="0"/>
              <a:t>- </a:t>
            </a:r>
            <a:r>
              <a:rPr lang="pt-BR" b="0" dirty="0" err="1" smtClean="0"/>
              <a:t>ng</a:t>
            </a:r>
            <a:r>
              <a:rPr lang="pt-BR" b="0" dirty="0" smtClean="0"/>
              <a:t> </a:t>
            </a:r>
            <a:r>
              <a:rPr lang="pt-BR" b="0" dirty="0"/>
              <a:t>g m clientes --</a:t>
            </a:r>
            <a:r>
              <a:rPr lang="pt-BR" b="0" dirty="0" err="1" smtClean="0"/>
              <a:t>routing</a:t>
            </a:r>
            <a:endParaRPr lang="pt-BR" b="0" dirty="0"/>
          </a:p>
          <a:p>
            <a:pPr marL="342900" indent="-342900">
              <a:buFont typeface="Arial" panose="020B0604020202020204" pitchFamily="34" charset="0"/>
              <a:buChar char="•"/>
            </a:pPr>
            <a:r>
              <a:rPr lang="pt-BR" dirty="0">
                <a:solidFill>
                  <a:srgbClr val="FF0000"/>
                </a:solidFill>
              </a:rPr>
              <a:t>Criar novos componentes do </a:t>
            </a:r>
            <a:r>
              <a:rPr lang="pt-BR" dirty="0" smtClean="0">
                <a:solidFill>
                  <a:srgbClr val="FF0000"/>
                </a:solidFill>
              </a:rPr>
              <a:t>módulo</a:t>
            </a:r>
            <a:endParaRPr lang="pt-BR" dirty="0">
              <a:solidFill>
                <a:srgbClr val="FF0000"/>
              </a:solidFill>
            </a:endParaRPr>
          </a:p>
          <a:p>
            <a:r>
              <a:rPr lang="pt-BR" b="0" dirty="0"/>
              <a:t> 	</a:t>
            </a:r>
            <a:r>
              <a:rPr lang="pt-BR" b="0" dirty="0" smtClean="0"/>
              <a:t>- </a:t>
            </a:r>
            <a:r>
              <a:rPr lang="pt-BR" b="0" dirty="0" err="1"/>
              <a:t>n</a:t>
            </a:r>
            <a:r>
              <a:rPr lang="pt-BR" b="0" dirty="0" err="1" smtClean="0"/>
              <a:t>g</a:t>
            </a:r>
            <a:r>
              <a:rPr lang="pt-BR" b="0" dirty="0" smtClean="0"/>
              <a:t> </a:t>
            </a:r>
            <a:r>
              <a:rPr lang="pt-BR" b="0" dirty="0"/>
              <a:t>g c clientes /cadastro-clientes</a:t>
            </a:r>
          </a:p>
          <a:p>
            <a:r>
              <a:rPr lang="pt-BR" b="0" dirty="0"/>
              <a:t> 	</a:t>
            </a:r>
            <a:r>
              <a:rPr lang="pt-BR" b="0" dirty="0" smtClean="0"/>
              <a:t>- </a:t>
            </a:r>
            <a:r>
              <a:rPr lang="pt-BR" b="0" dirty="0" err="1"/>
              <a:t>n</a:t>
            </a:r>
            <a:r>
              <a:rPr lang="pt-BR" b="0" dirty="0" err="1" smtClean="0"/>
              <a:t>g</a:t>
            </a:r>
            <a:r>
              <a:rPr lang="pt-BR" b="0" dirty="0" smtClean="0"/>
              <a:t> </a:t>
            </a:r>
            <a:r>
              <a:rPr lang="pt-BR" b="0" dirty="0"/>
              <a:t>g c clientes /consulta-clientes</a:t>
            </a:r>
          </a:p>
          <a:p>
            <a:r>
              <a:rPr lang="pt-BR" b="0" dirty="0" smtClean="0"/>
              <a:t>	- </a:t>
            </a:r>
            <a:r>
              <a:rPr lang="pt-BR" b="0" dirty="0" err="1" smtClean="0"/>
              <a:t>ng</a:t>
            </a:r>
            <a:r>
              <a:rPr lang="pt-BR" b="0" dirty="0" smtClean="0"/>
              <a:t> </a:t>
            </a:r>
            <a:r>
              <a:rPr lang="pt-BR" b="0" dirty="0"/>
              <a:t>g c </a:t>
            </a:r>
            <a:r>
              <a:rPr lang="pt-BR" b="0" dirty="0" smtClean="0"/>
              <a:t>home</a:t>
            </a:r>
          </a:p>
          <a:p>
            <a:pPr marL="342900" indent="-342900">
              <a:buFont typeface="Arial" panose="020B0604020202020204" pitchFamily="34" charset="0"/>
              <a:buChar char="•"/>
            </a:pPr>
            <a:r>
              <a:rPr lang="pt-BR" dirty="0" smtClean="0">
                <a:solidFill>
                  <a:srgbClr val="FF0000"/>
                </a:solidFill>
              </a:rPr>
              <a:t>Criar novos serviços dos componentes</a:t>
            </a:r>
          </a:p>
          <a:p>
            <a:r>
              <a:rPr lang="pt-BR" b="0" dirty="0"/>
              <a:t> 	</a:t>
            </a:r>
            <a:r>
              <a:rPr lang="pt-BR" b="0" dirty="0" smtClean="0"/>
              <a:t>- </a:t>
            </a:r>
            <a:r>
              <a:rPr lang="pt-BR" b="0" dirty="0" err="1" smtClean="0"/>
              <a:t>ng</a:t>
            </a:r>
            <a:r>
              <a:rPr lang="pt-BR" b="0" dirty="0" smtClean="0"/>
              <a:t> </a:t>
            </a:r>
            <a:r>
              <a:rPr lang="pt-BR" b="0" dirty="0"/>
              <a:t>g s clientes / clientes</a:t>
            </a:r>
          </a:p>
          <a:p>
            <a:pPr algn="just">
              <a:lnSpc>
                <a:spcPct val="120000"/>
              </a:lnSpc>
            </a:pPr>
            <a:endParaRPr lang="pt-BR" b="0" dirty="0" smtClean="0"/>
          </a:p>
          <a:p>
            <a:endParaRPr lang="pt-BR" b="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722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Inicializando 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b="0" dirty="0" smtClean="0">
                <a:latin typeface="Times New Roman" pitchFamily="18" charset="0"/>
                <a:cs typeface="Times New Roman" pitchFamily="18" charset="0"/>
              </a:rPr>
              <a:t>	</a:t>
            </a:r>
            <a:r>
              <a:rPr lang="pt-BR" b="0" dirty="0">
                <a:latin typeface="Times New Roman" pitchFamily="18" charset="0"/>
                <a:cs typeface="Times New Roman" pitchFamily="18" charset="0"/>
              </a:rPr>
              <a:t>Para inicializar a aplicação, basta executar o comando </a:t>
            </a:r>
            <a:r>
              <a:rPr lang="pt-BR" dirty="0" err="1">
                <a:latin typeface="Times New Roman" pitchFamily="18" charset="0"/>
                <a:cs typeface="Times New Roman" pitchFamily="18" charset="0"/>
              </a:rPr>
              <a:t>ng</a:t>
            </a:r>
            <a:r>
              <a:rPr lang="pt-BR" dirty="0">
                <a:latin typeface="Times New Roman" pitchFamily="18" charset="0"/>
                <a:cs typeface="Times New Roman" pitchFamily="18" charset="0"/>
              </a:rPr>
              <a:t> serve </a:t>
            </a:r>
            <a:r>
              <a:rPr lang="pt-BR" b="0" dirty="0">
                <a:latin typeface="Times New Roman" pitchFamily="18" charset="0"/>
                <a:cs typeface="Times New Roman" pitchFamily="18" charset="0"/>
              </a:rPr>
              <a:t>no terminal conforme abaixo</a:t>
            </a:r>
            <a:r>
              <a:rPr lang="pt-BR"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p:cNvPicPr/>
          <p:nvPr/>
        </p:nvPicPr>
        <p:blipFill rotWithShape="1">
          <a:blip r:embed="rId3"/>
          <a:srcRect l="25400" t="15556" b="37445"/>
          <a:stretch/>
        </p:blipFill>
        <p:spPr bwMode="auto">
          <a:xfrm>
            <a:off x="247315" y="2564904"/>
            <a:ext cx="8640960" cy="3600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5077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3200" dirty="0"/>
              <a:t>SPA </a:t>
            </a:r>
            <a:r>
              <a:rPr lang="pt-BR" sz="3200" dirty="0" smtClean="0"/>
              <a:t>- </a:t>
            </a:r>
            <a:r>
              <a:rPr lang="pt-BR" sz="2800" dirty="0"/>
              <a:t>SINGLE PAGE APPLICATION</a:t>
            </a:r>
          </a:p>
        </p:txBody>
      </p:sp>
      <p:sp>
        <p:nvSpPr>
          <p:cNvPr id="3" name="Espaço Reservado para Conteúdo 2"/>
          <p:cNvSpPr>
            <a:spLocks noGrp="1"/>
          </p:cNvSpPr>
          <p:nvPr>
            <p:ph idx="1"/>
          </p:nvPr>
        </p:nvSpPr>
        <p:spPr>
          <a:xfrm>
            <a:off x="611560" y="1988840"/>
            <a:ext cx="7992888" cy="4104456"/>
          </a:xfrm>
        </p:spPr>
        <p:txBody>
          <a:bodyPr>
            <a:noAutofit/>
          </a:bodyPr>
          <a:lstStyle/>
          <a:p>
            <a:pPr algn="just"/>
            <a:r>
              <a:rPr lang="pt-BR" sz="2600" b="0" dirty="0" smtClean="0">
                <a:latin typeface="Times New Roman" pitchFamily="18" charset="0"/>
                <a:cs typeface="Times New Roman" pitchFamily="18" charset="0"/>
              </a:rPr>
              <a:t>Um </a:t>
            </a:r>
            <a:r>
              <a:rPr lang="pt-BR" sz="2600" b="0" dirty="0">
                <a:latin typeface="Times New Roman" pitchFamily="18" charset="0"/>
                <a:cs typeface="Times New Roman" pitchFamily="18" charset="0"/>
              </a:rPr>
              <a:t>dos melhores conceitos que o Angular oferece é o de “Single Page”, onde os recursos apropriados são dinamicamente carregados e adicionados à página, conforme necessário, geralmente em resposta a ações do usuário.</a:t>
            </a:r>
          </a:p>
          <a:p>
            <a:pPr algn="just"/>
            <a:r>
              <a:rPr lang="pt-BR" sz="2600" b="0" dirty="0">
                <a:latin typeface="Times New Roman" pitchFamily="18" charset="0"/>
                <a:cs typeface="Times New Roman" pitchFamily="18" charset="0"/>
              </a:rPr>
              <a:t>Para isto acontecer o framework oferece módulos que te possibilitam ter apenas uma página index, com outras páginas de conteúdo (</a:t>
            </a:r>
            <a:r>
              <a:rPr lang="pt-BR" sz="2600" b="0" dirty="0" err="1">
                <a:latin typeface="Times New Roman" pitchFamily="18" charset="0"/>
                <a:cs typeface="Times New Roman" pitchFamily="18" charset="0"/>
              </a:rPr>
              <a:t>views</a:t>
            </a:r>
            <a:r>
              <a:rPr lang="pt-BR" sz="2600" b="0" dirty="0">
                <a:latin typeface="Times New Roman" pitchFamily="18" charset="0"/>
                <a:cs typeface="Times New Roman" pitchFamily="18" charset="0"/>
              </a:rPr>
              <a:t>) sendo carregadas de acordo com uma específica rota (</a:t>
            </a:r>
            <a:r>
              <a:rPr lang="pt-BR" sz="2600" b="0" dirty="0" err="1">
                <a:latin typeface="Times New Roman" pitchFamily="18" charset="0"/>
                <a:cs typeface="Times New Roman" pitchFamily="18" charset="0"/>
              </a:rPr>
              <a:t>route</a:t>
            </a:r>
            <a:r>
              <a:rPr lang="pt-BR" sz="2600" b="0" dirty="0">
                <a:latin typeface="Times New Roman" pitchFamily="18" charset="0"/>
                <a:cs typeface="Times New Roman" pitchFamily="18" charset="0"/>
              </a:rPr>
              <a:t>).</a:t>
            </a:r>
          </a:p>
          <a:p>
            <a:pPr algn="just">
              <a:lnSpc>
                <a:spcPct val="120000"/>
              </a:lnSpc>
            </a:pPr>
            <a:endParaRPr lang="pt-BR" sz="260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346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Inicializando o projeto</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Espaço Reservado para Conteúdo 6"/>
          <p:cNvPicPr>
            <a:picLocks noGrp="1"/>
          </p:cNvPicPr>
          <p:nvPr>
            <p:ph idx="1"/>
          </p:nvPr>
        </p:nvPicPr>
        <p:blipFill rotWithShape="1">
          <a:blip r:embed="rId3"/>
          <a:srcRect b="6473"/>
          <a:stretch/>
        </p:blipFill>
        <p:spPr>
          <a:xfrm>
            <a:off x="179512" y="1772816"/>
            <a:ext cx="8667938" cy="4320480"/>
          </a:xfrm>
          <a:prstGeom prst="rect">
            <a:avLst/>
          </a:prstGeom>
        </p:spPr>
      </p:pic>
    </p:spTree>
    <p:extLst>
      <p:ext uri="{BB962C8B-B14F-4D97-AF65-F5344CB8AC3E}">
        <p14:creationId xmlns:p14="http://schemas.microsoft.com/office/powerpoint/2010/main" val="2907752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p:cNvSpPr>
            <a:spLocks noGrp="1"/>
          </p:cNvSpPr>
          <p:nvPr>
            <p:ph idx="1"/>
          </p:nvPr>
        </p:nvSpPr>
        <p:spPr/>
        <p:txBody>
          <a:bodyPr>
            <a:normAutofit fontScale="92500" lnSpcReduction="10000"/>
          </a:bodyPr>
          <a:lstStyle/>
          <a:p>
            <a:pPr lvl="0">
              <a:lnSpc>
                <a:spcPct val="120000"/>
              </a:lnSpc>
            </a:pPr>
            <a:r>
              <a:rPr lang="pt-BR" b="0" dirty="0" smtClean="0"/>
              <a:t>	</a:t>
            </a:r>
            <a:r>
              <a:rPr lang="pt-BR" sz="2800" b="0" dirty="0" smtClean="0">
                <a:solidFill>
                  <a:srgbClr val="000000"/>
                </a:solidFill>
                <a:latin typeface="Times New Roman" pitchFamily="18" charset="0"/>
                <a:cs typeface="Times New Roman" pitchFamily="18" charset="0"/>
              </a:rPr>
              <a:t>As </a:t>
            </a:r>
            <a:r>
              <a:rPr lang="pt-BR" sz="2800" b="0" dirty="0">
                <a:solidFill>
                  <a:srgbClr val="000000"/>
                </a:solidFill>
                <a:latin typeface="Times New Roman" pitchFamily="18" charset="0"/>
                <a:cs typeface="Times New Roman" pitchFamily="18" charset="0"/>
              </a:rPr>
              <a:t>rotas da aplicação, por padrão são configuradas em </a:t>
            </a:r>
            <a:r>
              <a:rPr lang="pt-BR" sz="2800" b="0" dirty="0" err="1">
                <a:solidFill>
                  <a:srgbClr val="000000"/>
                </a:solidFill>
                <a:latin typeface="Times New Roman" pitchFamily="18" charset="0"/>
                <a:cs typeface="Times New Roman" pitchFamily="18" charset="0"/>
              </a:rPr>
              <a:t>modulos</a:t>
            </a:r>
            <a:r>
              <a:rPr lang="pt-BR" sz="2800" b="0" dirty="0">
                <a:solidFill>
                  <a:srgbClr val="000000"/>
                </a:solidFill>
                <a:latin typeface="Times New Roman" pitchFamily="18" charset="0"/>
                <a:cs typeface="Times New Roman" pitchFamily="18" charset="0"/>
              </a:rPr>
              <a:t> denominados como </a:t>
            </a:r>
            <a:r>
              <a:rPr lang="pt-BR" sz="2800" b="0" dirty="0" err="1" smtClean="0">
                <a:solidFill>
                  <a:srgbClr val="000000"/>
                </a:solidFill>
                <a:latin typeface="Times New Roman" pitchFamily="18" charset="0"/>
                <a:cs typeface="Times New Roman" pitchFamily="18" charset="0"/>
              </a:rPr>
              <a:t>routing.module.ts</a:t>
            </a:r>
            <a:r>
              <a:rPr lang="pt-BR" sz="2800" b="0" dirty="0" smtClean="0">
                <a:solidFill>
                  <a:srgbClr val="000000"/>
                </a:solidFill>
                <a:latin typeface="Times New Roman" pitchFamily="18" charset="0"/>
                <a:cs typeface="Times New Roman" pitchFamily="18" charset="0"/>
              </a:rPr>
              <a:t>.</a:t>
            </a:r>
            <a:endParaRPr lang="pt-BR" sz="2800" b="0" dirty="0">
              <a:solidFill>
                <a:srgbClr val="000000"/>
              </a:solidFill>
              <a:latin typeface="Times New Roman" pitchFamily="18" charset="0"/>
              <a:cs typeface="Times New Roman" pitchFamily="18" charset="0"/>
            </a:endParaRPr>
          </a:p>
          <a:p>
            <a:pPr lvl="0" algn="just">
              <a:lnSpc>
                <a:spcPct val="120000"/>
              </a:lnSpc>
            </a:pPr>
            <a:r>
              <a:rPr lang="pt-BR" sz="2800" b="0" dirty="0" smtClean="0">
                <a:solidFill>
                  <a:srgbClr val="000000"/>
                </a:solidFill>
                <a:latin typeface="Times New Roman" pitchFamily="18" charset="0"/>
                <a:cs typeface="Times New Roman" pitchFamily="18" charset="0"/>
              </a:rPr>
              <a:t>	Podemos </a:t>
            </a:r>
            <a:r>
              <a:rPr lang="pt-BR" sz="2800" b="0" dirty="0">
                <a:solidFill>
                  <a:srgbClr val="000000"/>
                </a:solidFill>
                <a:latin typeface="Times New Roman" pitchFamily="18" charset="0"/>
                <a:cs typeface="Times New Roman" pitchFamily="18" charset="0"/>
              </a:rPr>
              <a:t>destacar o </a:t>
            </a:r>
            <a:r>
              <a:rPr lang="pt-BR" sz="2800" b="0" dirty="0" err="1" smtClean="0">
                <a:solidFill>
                  <a:srgbClr val="000000"/>
                </a:solidFill>
                <a:latin typeface="Times New Roman" pitchFamily="18" charset="0"/>
                <a:cs typeface="Times New Roman" pitchFamily="18" charset="0"/>
              </a:rPr>
              <a:t>app.routing.module.ts</a:t>
            </a:r>
            <a:r>
              <a:rPr lang="pt-BR" sz="2800" b="0" dirty="0" smtClean="0">
                <a:solidFill>
                  <a:srgbClr val="000000"/>
                </a:solidFill>
                <a:latin typeface="Times New Roman" pitchFamily="18" charset="0"/>
                <a:cs typeface="Times New Roman" pitchFamily="18" charset="0"/>
              </a:rPr>
              <a:t> </a:t>
            </a:r>
            <a:r>
              <a:rPr lang="pt-BR" sz="2800" b="0" dirty="0">
                <a:solidFill>
                  <a:srgbClr val="000000"/>
                </a:solidFill>
                <a:latin typeface="Times New Roman" pitchFamily="18" charset="0"/>
                <a:cs typeface="Times New Roman" pitchFamily="18" charset="0"/>
              </a:rPr>
              <a:t>como o roteador principal da aplicação sendo ele o responsável por dar as rotas iniciais dos outros módulos da aplicação e os </a:t>
            </a:r>
            <a:r>
              <a:rPr lang="pt-BR" sz="2800" b="0" dirty="0" err="1">
                <a:solidFill>
                  <a:srgbClr val="000000"/>
                </a:solidFill>
                <a:latin typeface="Times New Roman" pitchFamily="18" charset="0"/>
                <a:cs typeface="Times New Roman" pitchFamily="18" charset="0"/>
              </a:rPr>
              <a:t>routing.modules</a:t>
            </a:r>
            <a:r>
              <a:rPr lang="pt-BR" sz="2800" b="0" dirty="0">
                <a:solidFill>
                  <a:srgbClr val="000000"/>
                </a:solidFill>
                <a:latin typeface="Times New Roman" pitchFamily="18" charset="0"/>
                <a:cs typeface="Times New Roman" pitchFamily="18" charset="0"/>
              </a:rPr>
              <a:t> de cada um destes módulos são responsáveis por declarar as rotas específicas dos seus componentes.</a:t>
            </a:r>
          </a:p>
          <a:p>
            <a:pPr lvl="0" algn="just">
              <a:lnSpc>
                <a:spcPct val="120000"/>
              </a:lnSpc>
            </a:pPr>
            <a:endParaRPr lang="pt-BR" sz="2600" b="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3703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 </a:t>
            </a:r>
            <a:br>
              <a:rPr lang="pt-BR" sz="2700" dirty="0" smtClean="0"/>
            </a:br>
            <a:r>
              <a:rPr lang="pt-BR" sz="2800" dirty="0" err="1" smtClean="0"/>
              <a:t>app-routing.module.ts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Espaço Reservado para Conteúdo 6"/>
          <p:cNvPicPr>
            <a:picLocks noGrp="1"/>
          </p:cNvPicPr>
          <p:nvPr>
            <p:ph idx="1"/>
          </p:nvPr>
        </p:nvPicPr>
        <p:blipFill rotWithShape="1">
          <a:blip r:embed="rId3">
            <a:extLst>
              <a:ext uri="{28A0092B-C50C-407E-A947-70E740481C1C}">
                <a14:useLocalDpi xmlns:a14="http://schemas.microsoft.com/office/drawing/2010/main" val="0"/>
              </a:ext>
            </a:extLst>
          </a:blip>
          <a:srcRect l="28588" t="5630" r="22853" b="44701"/>
          <a:stretch/>
        </p:blipFill>
        <p:spPr bwMode="auto">
          <a:xfrm>
            <a:off x="457200" y="1916832"/>
            <a:ext cx="8219256" cy="4392488"/>
          </a:xfrm>
          <a:prstGeom prst="rect">
            <a:avLst/>
          </a:prstGeom>
          <a:noFill/>
          <a:ln>
            <a:noFill/>
          </a:ln>
        </p:spPr>
      </p:pic>
    </p:spTree>
    <p:extLst>
      <p:ext uri="{BB962C8B-B14F-4D97-AF65-F5344CB8AC3E}">
        <p14:creationId xmlns:p14="http://schemas.microsoft.com/office/powerpoint/2010/main" val="3888969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 </a:t>
            </a:r>
            <a:br>
              <a:rPr lang="pt-BR" sz="2700" dirty="0" smtClean="0"/>
            </a:br>
            <a:r>
              <a:rPr lang="pt-BR" sz="2800" dirty="0" smtClean="0"/>
              <a:t>clientes-</a:t>
            </a:r>
            <a:r>
              <a:rPr lang="pt-BR" sz="2800" dirty="0" err="1" smtClean="0"/>
              <a:t>routing.module.ts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p:cNvPicPr/>
          <p:nvPr/>
        </p:nvPicPr>
        <p:blipFill rotWithShape="1">
          <a:blip r:embed="rId3">
            <a:extLst>
              <a:ext uri="{28A0092B-C50C-407E-A947-70E740481C1C}">
                <a14:useLocalDpi xmlns:a14="http://schemas.microsoft.com/office/drawing/2010/main" val="0"/>
              </a:ext>
            </a:extLst>
          </a:blip>
          <a:srcRect l="28410" t="5629" r="29496" b="46689"/>
          <a:stretch/>
        </p:blipFill>
        <p:spPr bwMode="auto">
          <a:xfrm>
            <a:off x="707468" y="1772816"/>
            <a:ext cx="7776864" cy="4698579"/>
          </a:xfrm>
          <a:prstGeom prst="rect">
            <a:avLst/>
          </a:prstGeom>
          <a:noFill/>
          <a:ln>
            <a:noFill/>
          </a:ln>
        </p:spPr>
      </p:pic>
    </p:spTree>
    <p:extLst>
      <p:ext uri="{BB962C8B-B14F-4D97-AF65-F5344CB8AC3E}">
        <p14:creationId xmlns:p14="http://schemas.microsoft.com/office/powerpoint/2010/main" val="2959272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Exercícios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457200" y="1752600"/>
            <a:ext cx="7620000" cy="4373563"/>
          </a:xfrm>
        </p:spPr>
        <p:txBody>
          <a:bodyPr>
            <a:normAutofit/>
          </a:bodyPr>
          <a:lstStyle/>
          <a:p>
            <a:pPr lvl="0">
              <a:lnSpc>
                <a:spcPct val="120000"/>
              </a:lnSpc>
            </a:pPr>
            <a:r>
              <a:rPr lang="pt-BR" b="0" dirty="0"/>
              <a:t>	</a:t>
            </a:r>
            <a:endParaRPr lang="pt-BR" b="0" dirty="0" smtClean="0"/>
          </a:p>
          <a:p>
            <a:pPr marL="342900" lvl="0" indent="-342900">
              <a:lnSpc>
                <a:spcPct val="120000"/>
              </a:lnSpc>
              <a:buFont typeface="Arial" panose="020B0604020202020204" pitchFamily="34" charset="0"/>
              <a:buChar char="•"/>
            </a:pPr>
            <a:r>
              <a:rPr lang="pt-BR" b="0" dirty="0"/>
              <a:t>	</a:t>
            </a:r>
            <a:r>
              <a:rPr lang="pt-BR" b="0" dirty="0" smtClean="0"/>
              <a:t>Realizar </a:t>
            </a:r>
            <a:r>
              <a:rPr lang="pt-BR" b="0" dirty="0"/>
              <a:t>o exercício 01 e 02 da lista de exercícios</a:t>
            </a:r>
            <a:endParaRPr lang="pt-BR" sz="2600" b="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68681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Próximo módulo</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457200" y="1752600"/>
            <a:ext cx="7620000" cy="4373563"/>
          </a:xfrm>
        </p:spPr>
        <p:txBody>
          <a:bodyPr>
            <a:normAutofit/>
          </a:bodyPr>
          <a:lstStyle/>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Entender </a:t>
            </a:r>
            <a:r>
              <a:rPr lang="pt-BR" sz="2400" b="0" dirty="0">
                <a:latin typeface="Times New Roman" panose="02020603050405020304" pitchFamily="18" charset="0"/>
                <a:cs typeface="Times New Roman" panose="02020603050405020304" pitchFamily="18" charset="0"/>
              </a:rPr>
              <a:t>como funciona </a:t>
            </a:r>
            <a:r>
              <a:rPr lang="pt-BR" sz="2400" b="0" dirty="0" err="1">
                <a:latin typeface="Times New Roman" panose="02020603050405020304" pitchFamily="18" charset="0"/>
                <a:cs typeface="Times New Roman" panose="02020603050405020304" pitchFamily="18" charset="0"/>
              </a:rPr>
              <a:t>Observables</a:t>
            </a:r>
            <a:r>
              <a:rPr lang="pt-BR" sz="2400" b="0" dirty="0">
                <a:latin typeface="Times New Roman" panose="02020603050405020304" pitchFamily="18" charset="0"/>
                <a:cs typeface="Times New Roman" panose="02020603050405020304" pitchFamily="18" charset="0"/>
              </a:rPr>
              <a:t> e </a:t>
            </a:r>
            <a:r>
              <a:rPr lang="pt-BR" sz="2400" b="0" dirty="0" err="1" smtClean="0">
                <a:latin typeface="Times New Roman" panose="02020603050405020304" pitchFamily="18" charset="0"/>
                <a:cs typeface="Times New Roman" panose="02020603050405020304" pitchFamily="18" charset="0"/>
              </a:rPr>
              <a:t>Promises</a:t>
            </a:r>
            <a:endParaRPr lang="pt-BR" sz="2400" b="0" dirty="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Aplicação </a:t>
            </a:r>
            <a:r>
              <a:rPr lang="pt-BR" sz="2400" b="0" dirty="0">
                <a:latin typeface="Times New Roman" panose="02020603050405020304" pitchFamily="18" charset="0"/>
                <a:cs typeface="Times New Roman" panose="02020603050405020304" pitchFamily="18" charset="0"/>
              </a:rPr>
              <a:t>de Designe </a:t>
            </a:r>
            <a:r>
              <a:rPr lang="pt-BR" sz="2400" b="0" dirty="0" err="1">
                <a:latin typeface="Times New Roman" panose="02020603050405020304" pitchFamily="18" charset="0"/>
                <a:cs typeface="Times New Roman" panose="02020603050405020304" pitchFamily="18" charset="0"/>
              </a:rPr>
              <a:t>Pattern</a:t>
            </a:r>
            <a:r>
              <a:rPr lang="pt-BR" sz="2400" b="0" dirty="0">
                <a:latin typeface="Times New Roman" panose="02020603050405020304" pitchFamily="18" charset="0"/>
                <a:cs typeface="Times New Roman" panose="02020603050405020304" pitchFamily="18" charset="0"/>
              </a:rPr>
              <a:t> com </a:t>
            </a:r>
            <a:r>
              <a:rPr lang="pt-BR" sz="2400" b="0" dirty="0" err="1">
                <a:latin typeface="Times New Roman" panose="02020603050405020304" pitchFamily="18" charset="0"/>
                <a:cs typeface="Times New Roman" panose="02020603050405020304" pitchFamily="18" charset="0"/>
              </a:rPr>
              <a:t>shared.module</a:t>
            </a:r>
            <a:endParaRPr lang="pt-BR" sz="2400" b="0" dirty="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Realizar o </a:t>
            </a:r>
            <a:r>
              <a:rPr lang="pt-BR" sz="2400" b="0" dirty="0" err="1" smtClean="0">
                <a:latin typeface="Times New Roman" panose="02020603050405020304" pitchFamily="18" charset="0"/>
                <a:cs typeface="Times New Roman" panose="02020603050405020304" pitchFamily="18" charset="0"/>
              </a:rPr>
              <a:t>Crud</a:t>
            </a:r>
            <a:r>
              <a:rPr lang="pt-BR" sz="2400" b="0" dirty="0" smtClean="0">
                <a:latin typeface="Times New Roman" panose="02020603050405020304" pitchFamily="18" charset="0"/>
                <a:cs typeface="Times New Roman" panose="02020603050405020304" pitchFamily="18" charset="0"/>
              </a:rPr>
              <a:t> de clientes sem requisição para </a:t>
            </a:r>
            <a:r>
              <a:rPr lang="pt-BR" sz="2400" b="0" dirty="0" err="1" smtClean="0">
                <a:latin typeface="Times New Roman" panose="02020603050405020304" pitchFamily="18" charset="0"/>
                <a:cs typeface="Times New Roman" panose="02020603050405020304" pitchFamily="18" charset="0"/>
              </a:rPr>
              <a:t>api</a:t>
            </a:r>
            <a:endParaRPr lang="pt-BR" sz="2400" b="0" dirty="0" smtClean="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Introdução </a:t>
            </a:r>
            <a:r>
              <a:rPr lang="pt-BR" sz="2400" b="0" dirty="0">
                <a:latin typeface="Times New Roman" panose="02020603050405020304" pitchFamily="18" charset="0"/>
                <a:cs typeface="Times New Roman" panose="02020603050405020304" pitchFamily="18" charset="0"/>
              </a:rPr>
              <a:t>ao </a:t>
            </a:r>
            <a:r>
              <a:rPr lang="pt-BR" sz="2400" b="0" dirty="0" err="1" smtClean="0">
                <a:latin typeface="Times New Roman" panose="02020603050405020304" pitchFamily="18" charset="0"/>
                <a:cs typeface="Times New Roman" panose="02020603050405020304" pitchFamily="18" charset="0"/>
              </a:rPr>
              <a:t>PrimeNg</a:t>
            </a:r>
            <a:endParaRPr lang="pt-BR" sz="2400" b="0" dirty="0" smtClean="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Sistema de </a:t>
            </a:r>
            <a:r>
              <a:rPr lang="pt-BR" sz="2400" b="0" dirty="0" err="1" smtClean="0">
                <a:latin typeface="Times New Roman" panose="02020603050405020304" pitchFamily="18" charset="0"/>
                <a:cs typeface="Times New Roman" panose="02020603050405020304" pitchFamily="18" charset="0"/>
              </a:rPr>
              <a:t>Login</a:t>
            </a:r>
            <a:r>
              <a:rPr lang="pt-BR" sz="2400" b="0" dirty="0" smtClean="0">
                <a:latin typeface="Times New Roman" panose="02020603050405020304" pitchFamily="18" charset="0"/>
                <a:cs typeface="Times New Roman" panose="02020603050405020304" pitchFamily="18" charset="0"/>
              </a:rPr>
              <a:t> Básico</a:t>
            </a:r>
            <a:endParaRPr lang="pt-BR"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66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3200" dirty="0"/>
              <a:t>SPA </a:t>
            </a:r>
            <a:r>
              <a:rPr lang="pt-BR" sz="3200" dirty="0" smtClean="0"/>
              <a:t>- </a:t>
            </a:r>
            <a:r>
              <a:rPr lang="pt-BR" sz="2800" dirty="0"/>
              <a:t>SINGLE PAGE APPLICATION</a:t>
            </a: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85" t="1816" r="1563" b="1995"/>
          <a:stretch/>
        </p:blipFill>
        <p:spPr bwMode="auto">
          <a:xfrm>
            <a:off x="395536" y="1772816"/>
            <a:ext cx="7912181" cy="46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889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54288"/>
            <a:ext cx="6275040" cy="759614"/>
          </a:xfrm>
        </p:spPr>
        <p:txBody>
          <a:bodyPr>
            <a:noAutofit/>
          </a:bodyPr>
          <a:lstStyle/>
          <a:p>
            <a:pPr algn="ctr"/>
            <a:r>
              <a:rPr lang="pt-BR" sz="3200" b="1" dirty="0" err="1" smtClean="0"/>
              <a:t>Fra</a:t>
            </a:r>
            <a:r>
              <a:rPr lang="pt-BR" sz="3200" b="1" dirty="0" err="1"/>
              <a:t>mwo</a:t>
            </a:r>
            <a:r>
              <a:rPr lang="pt-BR" sz="3200" b="1" dirty="0" err="1" smtClean="0"/>
              <a:t>rks</a:t>
            </a:r>
            <a:r>
              <a:rPr lang="pt-BR" sz="3200" b="1" dirty="0" smtClean="0"/>
              <a:t> x Angular</a:t>
            </a:r>
            <a:endParaRPr lang="pt-BR" sz="3200" b="1" dirty="0"/>
          </a:p>
        </p:txBody>
      </p:sp>
      <p:sp>
        <p:nvSpPr>
          <p:cNvPr id="6" name="Espaço Reservado para Texto 5"/>
          <p:cNvSpPr>
            <a:spLocks noGrp="1"/>
          </p:cNvSpPr>
          <p:nvPr>
            <p:ph type="body" idx="1"/>
          </p:nvPr>
        </p:nvSpPr>
        <p:spPr>
          <a:xfrm>
            <a:off x="539552" y="1916832"/>
            <a:ext cx="3672408" cy="432048"/>
          </a:xfrm>
          <a:solidFill>
            <a:schemeClr val="tx2">
              <a:lumMod val="60000"/>
              <a:lumOff val="40000"/>
            </a:schemeClr>
          </a:solidFill>
          <a:ln>
            <a:solidFill>
              <a:schemeClr val="tx1"/>
            </a:solidFill>
          </a:ln>
        </p:spPr>
        <p:txBody>
          <a:bodyPr vert="horz" lIns="91440" tIns="45720" rIns="91440" bIns="45720" rtlCol="0" anchor="b">
            <a:noAutofit/>
          </a:bodyPr>
          <a:lstStyle/>
          <a:p>
            <a:pPr algn="ctr"/>
            <a:r>
              <a:rPr lang="pt-BR" dirty="0" err="1">
                <a:solidFill>
                  <a:schemeClr val="bg1"/>
                </a:solidFill>
              </a:rPr>
              <a:t>AngularJS</a:t>
            </a:r>
            <a:endParaRPr lang="pt-BR" dirty="0">
              <a:solidFill>
                <a:schemeClr val="bg1"/>
              </a:solidFill>
            </a:endParaRPr>
          </a:p>
        </p:txBody>
      </p:sp>
      <p:sp>
        <p:nvSpPr>
          <p:cNvPr id="7" name="Espaço Reservado para Conteúdo 6"/>
          <p:cNvSpPr>
            <a:spLocks noGrp="1"/>
          </p:cNvSpPr>
          <p:nvPr>
            <p:ph sz="half" idx="2"/>
          </p:nvPr>
        </p:nvSpPr>
        <p:spPr>
          <a:xfrm>
            <a:off x="463775" y="2492896"/>
            <a:ext cx="3960440" cy="3744416"/>
          </a:xfrm>
        </p:spPr>
        <p:txBody>
          <a:bodyPr>
            <a:normAutofit fontScale="47500" lnSpcReduction="20000"/>
          </a:bodyPr>
          <a:lstStyle/>
          <a:p>
            <a:pPr algn="just">
              <a:lnSpc>
                <a:spcPct val="120000"/>
              </a:lnSpc>
            </a:pPr>
            <a:r>
              <a:rPr lang="pt-BR" sz="4200" b="0" dirty="0" smtClean="0">
                <a:latin typeface="Times New Roman" pitchFamily="18" charset="0"/>
                <a:cs typeface="Times New Roman" pitchFamily="18" charset="0"/>
              </a:rPr>
              <a:t>Framework </a:t>
            </a:r>
            <a:r>
              <a:rPr lang="pt-BR" sz="4200" b="0" dirty="0" err="1">
                <a:latin typeface="Times New Roman" pitchFamily="18" charset="0"/>
                <a:cs typeface="Times New Roman" pitchFamily="18" charset="0"/>
              </a:rPr>
              <a:t>JavaScript</a:t>
            </a:r>
            <a:r>
              <a:rPr lang="pt-BR" sz="4200" b="0" dirty="0">
                <a:latin typeface="Times New Roman" pitchFamily="18" charset="0"/>
                <a:cs typeface="Times New Roman" pitchFamily="18" charset="0"/>
              </a:rPr>
              <a:t> onde ele estende atributos HTML com diretivas e vincula dados a HTML com expressões. A sua incorporação no projeto pode ser feita através de um </a:t>
            </a:r>
            <a:r>
              <a:rPr lang="pt-BR" sz="4200" b="0" dirty="0" err="1">
                <a:latin typeface="Times New Roman" pitchFamily="18" charset="0"/>
                <a:cs typeface="Times New Roman" pitchFamily="18" charset="0"/>
              </a:rPr>
              <a:t>import</a:t>
            </a:r>
            <a:r>
              <a:rPr lang="pt-BR" sz="4200" b="0" dirty="0">
                <a:latin typeface="Times New Roman" pitchFamily="18" charset="0"/>
                <a:cs typeface="Times New Roman" pitchFamily="18" charset="0"/>
              </a:rPr>
              <a:t> a uma página HTML com uma </a:t>
            </a:r>
            <a:r>
              <a:rPr lang="pt-BR" sz="4200" b="0" dirty="0" err="1">
                <a:latin typeface="Times New Roman" pitchFamily="18" charset="0"/>
                <a:cs typeface="Times New Roman" pitchFamily="18" charset="0"/>
              </a:rPr>
              <a:t>tag</a:t>
            </a:r>
            <a:r>
              <a:rPr lang="pt-BR" sz="4200" b="0" dirty="0">
                <a:latin typeface="Times New Roman" pitchFamily="18" charset="0"/>
                <a:cs typeface="Times New Roman" pitchFamily="18" charset="0"/>
              </a:rPr>
              <a:t> &lt;script&gt;.</a:t>
            </a:r>
          </a:p>
          <a:p>
            <a:pPr algn="just">
              <a:lnSpc>
                <a:spcPct val="120000"/>
              </a:lnSpc>
            </a:pPr>
            <a:r>
              <a:rPr lang="pt-BR" sz="4200" b="0" dirty="0">
                <a:latin typeface="Times New Roman" pitchFamily="18" charset="0"/>
                <a:cs typeface="Times New Roman" pitchFamily="18" charset="0"/>
              </a:rPr>
              <a:t>Por se tratar de um framework é válido destacar que seu core é totalmente escrito em </a:t>
            </a:r>
            <a:r>
              <a:rPr lang="pt-BR" sz="4200" b="0" dirty="0" err="1">
                <a:latin typeface="Times New Roman" pitchFamily="18" charset="0"/>
                <a:cs typeface="Times New Roman" pitchFamily="18" charset="0"/>
              </a:rPr>
              <a:t>JavaScript</a:t>
            </a:r>
            <a:r>
              <a:rPr lang="pt-BR" sz="4200" b="0" dirty="0">
                <a:latin typeface="Times New Roman" pitchFamily="18" charset="0"/>
                <a:cs typeface="Times New Roman" pitchFamily="18" charset="0"/>
              </a:rPr>
              <a:t>.</a:t>
            </a:r>
          </a:p>
          <a:p>
            <a:endParaRPr lang="pt-BR" dirty="0"/>
          </a:p>
        </p:txBody>
      </p:sp>
      <p:sp>
        <p:nvSpPr>
          <p:cNvPr id="8" name="Espaço Reservado para Texto 7"/>
          <p:cNvSpPr>
            <a:spLocks noGrp="1"/>
          </p:cNvSpPr>
          <p:nvPr>
            <p:ph type="body" sz="quarter" idx="3"/>
          </p:nvPr>
        </p:nvSpPr>
        <p:spPr>
          <a:xfrm>
            <a:off x="4543570" y="1916832"/>
            <a:ext cx="3700838" cy="432048"/>
          </a:xfrm>
          <a:solidFill>
            <a:schemeClr val="tx2">
              <a:lumMod val="60000"/>
              <a:lumOff val="40000"/>
            </a:schemeClr>
          </a:solidFill>
          <a:ln>
            <a:solidFill>
              <a:schemeClr val="tx1"/>
            </a:solidFill>
          </a:ln>
        </p:spPr>
        <p:txBody>
          <a:bodyPr/>
          <a:lstStyle/>
          <a:p>
            <a:pPr algn="ctr"/>
            <a:r>
              <a:rPr lang="pt-BR" dirty="0" smtClean="0">
                <a:solidFill>
                  <a:schemeClr val="bg1"/>
                </a:solidFill>
              </a:rPr>
              <a:t>Angular</a:t>
            </a:r>
            <a:endParaRPr lang="pt-BR" dirty="0">
              <a:solidFill>
                <a:schemeClr val="bg1"/>
              </a:solidFill>
            </a:endParaRP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3" name="Espaço Reservado para Conteúdo 6"/>
          <p:cNvSpPr>
            <a:spLocks noGrp="1"/>
          </p:cNvSpPr>
          <p:nvPr>
            <p:ph sz="half" idx="2"/>
          </p:nvPr>
        </p:nvSpPr>
        <p:spPr>
          <a:xfrm>
            <a:off x="4601720" y="2492896"/>
            <a:ext cx="3888432" cy="3456384"/>
          </a:xfrm>
        </p:spPr>
        <p:txBody>
          <a:bodyPr>
            <a:normAutofit/>
          </a:bodyPr>
          <a:lstStyle/>
          <a:p>
            <a:pPr algn="just">
              <a:lnSpc>
                <a:spcPct val="110000"/>
              </a:lnSpc>
            </a:pPr>
            <a:r>
              <a:rPr lang="pt-BR" sz="2000" b="0" dirty="0">
                <a:latin typeface="Times New Roman" pitchFamily="18" charset="0"/>
                <a:cs typeface="Times New Roman" pitchFamily="18" charset="0"/>
              </a:rPr>
              <a:t>Angular foi reescrito passando a ser um framework diferente e não uma evolução. A princípio, o propósito dessa reescrita foi adequar o framework Angular para uso de padrões web atuais, a utilização de web componentes e uma melhor integração com o HTML 5, CSS 3 e </a:t>
            </a:r>
            <a:r>
              <a:rPr lang="pt-BR" sz="2000" b="0" dirty="0" err="1">
                <a:latin typeface="Times New Roman" pitchFamily="18" charset="0"/>
                <a:cs typeface="Times New Roman" pitchFamily="18" charset="0"/>
              </a:rPr>
              <a:t>Javascript</a:t>
            </a:r>
            <a:r>
              <a:rPr lang="pt-BR" sz="2000" b="0" dirty="0">
                <a:latin typeface="Times New Roman" pitchFamily="18" charset="0"/>
                <a:cs typeface="Times New Roman" pitchFamily="18" charset="0"/>
              </a:rPr>
              <a:t>. </a:t>
            </a:r>
          </a:p>
        </p:txBody>
      </p: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683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a:t>Por que foi criado o Angular </a:t>
            </a:r>
            <a:r>
              <a:rPr lang="pt-BR" sz="2700" dirty="0" smtClean="0"/>
              <a:t>2?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smtClean="0">
                <a:latin typeface="Times New Roman" pitchFamily="18" charset="0"/>
                <a:cs typeface="Times New Roman" pitchFamily="18" charset="0"/>
              </a:rPr>
              <a:t>O Angular 1.x, por se tratar de um framework incorporado, ele precisa esperar pelo DOM para “carregar”, e se incluir na aplicação. Já o Angular 2 é totalmente diferente, ele tem o poder total no controle dos </a:t>
            </a:r>
            <a:r>
              <a:rPr lang="pt-BR" sz="2600" b="0" dirty="0" err="1" smtClean="0">
                <a:latin typeface="Times New Roman" pitchFamily="18" charset="0"/>
                <a:cs typeface="Times New Roman" pitchFamily="18" charset="0"/>
              </a:rPr>
              <a:t>templates</a:t>
            </a:r>
            <a:r>
              <a:rPr lang="pt-BR" sz="2600" b="0" dirty="0" smtClean="0">
                <a:latin typeface="Times New Roman" pitchFamily="18" charset="0"/>
                <a:cs typeface="Times New Roman" pitchFamily="18" charset="0"/>
              </a:rPr>
              <a:t> e consegue fazer todas as mudanças necessárias e antes mesmo delas serem alcançadas pelo DOM.</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2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 </a:t>
            </a:r>
            <a:r>
              <a:rPr lang="pt-BR" sz="2800" dirty="0" err="1"/>
              <a:t>AngularJS</a:t>
            </a:r>
            <a:r>
              <a:rPr lang="pt-BR" sz="2800" dirty="0"/>
              <a:t> </a:t>
            </a:r>
            <a:r>
              <a:rPr lang="pt-BR" sz="2800" dirty="0" smtClean="0"/>
              <a:t>x Angular </a:t>
            </a:r>
            <a:r>
              <a:rPr lang="pt-BR" sz="2800" dirty="0"/>
              <a:t>2</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a:latin typeface="Times New Roman" pitchFamily="18" charset="0"/>
                <a:cs typeface="Times New Roman" pitchFamily="18" charset="0"/>
              </a:rPr>
              <a:t>Diferente do </a:t>
            </a:r>
            <a:r>
              <a:rPr lang="pt-BR" sz="2600" b="0" dirty="0" err="1">
                <a:latin typeface="Times New Roman" pitchFamily="18" charset="0"/>
                <a:cs typeface="Times New Roman" pitchFamily="18" charset="0"/>
              </a:rPr>
              <a:t>angularJS</a:t>
            </a:r>
            <a:r>
              <a:rPr lang="pt-BR" sz="2600" b="0" dirty="0">
                <a:latin typeface="Times New Roman" pitchFamily="18" charset="0"/>
                <a:cs typeface="Times New Roman" pitchFamily="18" charset="0"/>
              </a:rPr>
              <a:t>, é utilizado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em sua </a:t>
            </a:r>
            <a:r>
              <a:rPr lang="pt-BR" sz="2600" b="0" dirty="0" smtClean="0">
                <a:latin typeface="Times New Roman" pitchFamily="18" charset="0"/>
                <a:cs typeface="Times New Roman" pitchFamily="18" charset="0"/>
              </a:rPr>
              <a:t>composição e </a:t>
            </a:r>
            <a:r>
              <a:rPr lang="pt-BR" sz="2600" b="0" dirty="0">
                <a:latin typeface="Times New Roman" pitchFamily="18" charset="0"/>
                <a:cs typeface="Times New Roman" pitchFamily="18" charset="0"/>
              </a:rPr>
              <a:t>por isso obrigatoriamente em Angular 2 e suas versões em diante devem ser interpretados por um servidor de aplicação.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074" name="Picture 2" descr="Resultado de imagem para AngularJS"/>
          <p:cNvPicPr>
            <a:picLocks noChangeAspect="1" noChangeArrowheads="1"/>
          </p:cNvPicPr>
          <p:nvPr/>
        </p:nvPicPr>
        <p:blipFill rotWithShape="1">
          <a:blip r:embed="rId2">
            <a:extLst>
              <a:ext uri="{28A0092B-C50C-407E-A947-70E740481C1C}">
                <a14:useLocalDpi xmlns:a14="http://schemas.microsoft.com/office/drawing/2010/main" val="0"/>
              </a:ext>
            </a:extLst>
          </a:blip>
          <a:srcRect t="10170" b="10838"/>
          <a:stretch/>
        </p:blipFill>
        <p:spPr bwMode="auto">
          <a:xfrm>
            <a:off x="4499992" y="4080682"/>
            <a:ext cx="3856581" cy="1705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970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04664"/>
            <a:ext cx="8964488" cy="678353"/>
          </a:xfrm>
        </p:spPr>
        <p:txBody>
          <a:bodyPr>
            <a:noAutofit/>
          </a:bodyPr>
          <a:lstStyle/>
          <a:p>
            <a:pPr algn="ctr"/>
            <a:r>
              <a:rPr lang="pt-BR" sz="3000" b="1" dirty="0"/>
              <a:t>Principais melhorias das Evoluções</a:t>
            </a:r>
          </a:p>
        </p:txBody>
      </p:sp>
      <p:sp>
        <p:nvSpPr>
          <p:cNvPr id="3" name="Espaço Reservado para Conteúdo 2"/>
          <p:cNvSpPr>
            <a:spLocks noGrp="1"/>
          </p:cNvSpPr>
          <p:nvPr>
            <p:ph idx="1"/>
          </p:nvPr>
        </p:nvSpPr>
        <p:spPr>
          <a:xfrm>
            <a:off x="611560" y="2132856"/>
            <a:ext cx="7894973" cy="3960440"/>
          </a:xfrm>
        </p:spPr>
        <p:txBody>
          <a:bodyPr>
            <a:noAutofit/>
          </a:bodyPr>
          <a:lstStyle/>
          <a:p>
            <a:endParaRPr lang="pt-BR" sz="2600" dirty="0"/>
          </a:p>
          <a:p>
            <a:endParaRPr lang="pt-BR" sz="2600" dirty="0"/>
          </a:p>
        </p:txBody>
      </p:sp>
      <p:cxnSp>
        <p:nvCxnSpPr>
          <p:cNvPr id="5" name="Conector reto 4"/>
          <p:cNvCxnSpPr/>
          <p:nvPr/>
        </p:nvCxnSpPr>
        <p:spPr>
          <a:xfrm>
            <a:off x="225395" y="1124744"/>
            <a:ext cx="8424936"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0244" name="Picture 4" descr="angular-800x508.png"/>
          <p:cNvPicPr>
            <a:picLocks noChangeAspect="1" noChangeArrowheads="1"/>
          </p:cNvPicPr>
          <p:nvPr/>
        </p:nvPicPr>
        <p:blipFill rotWithShape="1">
          <a:blip r:embed="rId2">
            <a:extLst>
              <a:ext uri="{28A0092B-C50C-407E-A947-70E740481C1C}">
                <a14:useLocalDpi xmlns:a14="http://schemas.microsoft.com/office/drawing/2010/main" val="0"/>
              </a:ext>
            </a:extLst>
          </a:blip>
          <a:srcRect l="22472" t="3940" r="15200" b="4393"/>
          <a:stretch/>
        </p:blipFill>
        <p:spPr bwMode="auto">
          <a:xfrm>
            <a:off x="2857588" y="1524798"/>
            <a:ext cx="4120319" cy="38480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583" y="1700808"/>
            <a:ext cx="1314496" cy="143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49028" y="3841319"/>
            <a:ext cx="1317600" cy="13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2857588" y="5406592"/>
            <a:ext cx="1317600" cy="136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Picture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11913" y="5389695"/>
            <a:ext cx="1317600" cy="139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0" name="Picture 10"/>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9206" y="3809841"/>
            <a:ext cx="1317600" cy="1405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9206" y="1757324"/>
            <a:ext cx="1317600" cy="1352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316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cial">
  <a:themeElements>
    <a:clrScheme name="Es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744</TotalTime>
  <Words>1170</Words>
  <Application>Microsoft Office PowerPoint</Application>
  <PresentationFormat>Apresentação na tela (4:3)</PresentationFormat>
  <Paragraphs>195</Paragraphs>
  <Slides>45</Slides>
  <Notes>0</Notes>
  <HiddenSlides>0</HiddenSlides>
  <MMClips>0</MMClips>
  <ScaleCrop>false</ScaleCrop>
  <HeadingPairs>
    <vt:vector size="4" baseType="variant">
      <vt:variant>
        <vt:lpstr>Tema</vt:lpstr>
      </vt:variant>
      <vt:variant>
        <vt:i4>1</vt:i4>
      </vt:variant>
      <vt:variant>
        <vt:lpstr>Títulos de slides</vt:lpstr>
      </vt:variant>
      <vt:variant>
        <vt:i4>45</vt:i4>
      </vt:variant>
    </vt:vector>
  </HeadingPairs>
  <TitlesOfParts>
    <vt:vector size="46" baseType="lpstr">
      <vt:lpstr>Essencial</vt:lpstr>
      <vt:lpstr>Apresentação do PowerPoint</vt:lpstr>
      <vt:lpstr>introdução</vt:lpstr>
      <vt:lpstr>introdução</vt:lpstr>
      <vt:lpstr>SPA - SINGLE PAGE APPLICATION</vt:lpstr>
      <vt:lpstr>SPA - SINGLE PAGE APPLICATION</vt:lpstr>
      <vt:lpstr>Framworks x Angular</vt:lpstr>
      <vt:lpstr>Por que foi criado o Angular 2? </vt:lpstr>
      <vt:lpstr> AngularJS x Angular 2</vt:lpstr>
      <vt:lpstr>Principais melhorias das Evoluções</vt:lpstr>
      <vt:lpstr>Angular v3 ???</vt:lpstr>
      <vt:lpstr>Angular v4</vt:lpstr>
      <vt:lpstr>Angular v5</vt:lpstr>
      <vt:lpstr>Angular v6</vt:lpstr>
      <vt:lpstr>Angular v7</vt:lpstr>
      <vt:lpstr>Angular v7</vt:lpstr>
      <vt:lpstr>Angular v7</vt:lpstr>
      <vt:lpstr>Angular v7 - DEPENDÊNCIAS</vt:lpstr>
      <vt:lpstr>Angular v7 - AngulaR CLI</vt:lpstr>
      <vt:lpstr>Angular v8</vt:lpstr>
      <vt:lpstr>Angular v8</vt:lpstr>
      <vt:lpstr> configurando ambiente</vt:lpstr>
      <vt:lpstr>Angular cli  configurando o angular cli </vt:lpstr>
      <vt:lpstr>Angular CLI </vt:lpstr>
      <vt:lpstr>Angular CLI </vt:lpstr>
      <vt:lpstr>Angular CLI </vt:lpstr>
      <vt:lpstr>ENTENDENDO O FRAMEWORK ANGULAR  Estrutura de um projeto Angular com Angular CLI </vt:lpstr>
      <vt:lpstr> Angular CLI - Project</vt:lpstr>
      <vt:lpstr>Modules </vt:lpstr>
      <vt:lpstr>Modules - @ngModule </vt:lpstr>
      <vt:lpstr>Decorators</vt:lpstr>
      <vt:lpstr>diretivas</vt:lpstr>
      <vt:lpstr>Components / Router</vt:lpstr>
      <vt:lpstr>Angular bindings</vt:lpstr>
      <vt:lpstr>Two-way data binding</vt:lpstr>
      <vt:lpstr>Two-way data binding</vt:lpstr>
      <vt:lpstr>Projeto Angular  </vt:lpstr>
      <vt:lpstr>Criando um novo projeto</vt:lpstr>
      <vt:lpstr>Criando um novo projeto</vt:lpstr>
      <vt:lpstr>Inicializando o projeto</vt:lpstr>
      <vt:lpstr>Inicializando o projeto</vt:lpstr>
      <vt:lpstr>Trabalhando com rotas</vt:lpstr>
      <vt:lpstr>Trabalhando com rotas  app-routing.module.ts</vt:lpstr>
      <vt:lpstr>Trabalhando com rotas  clientes-routing.module.ts</vt:lpstr>
      <vt:lpstr>Exercícios</vt:lpstr>
      <vt:lpstr>Próximo módulo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dc:creator>
  <cp:lastModifiedBy>User</cp:lastModifiedBy>
  <cp:revision>55</cp:revision>
  <dcterms:created xsi:type="dcterms:W3CDTF">2019-04-02T22:58:49Z</dcterms:created>
  <dcterms:modified xsi:type="dcterms:W3CDTF">2019-04-19T02:52:30Z</dcterms:modified>
</cp:coreProperties>
</file>