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64" r:id="rId11"/>
    <p:sldId id="262" r:id="rId12"/>
    <p:sldId id="263" r:id="rId13"/>
    <p:sldId id="267" r:id="rId14"/>
    <p:sldId id="268" r:id="rId15"/>
    <p:sldId id="265" r:id="rId16"/>
    <p:sldId id="266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8" autoAdjust="0"/>
    <p:restoredTop sz="94660"/>
  </p:normalViewPr>
  <p:slideViewPr>
    <p:cSldViewPr snapToGrid="0">
      <p:cViewPr>
        <p:scale>
          <a:sx n="66" d="100"/>
          <a:sy n="66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562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2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9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B14E59-9116-448A-AB39-5759A300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8AF64-631A-4532-B3BE-F161FBAC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B97038-95FB-4466-904A-1991959F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9EAA-714B-409A-BF62-970B792A424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DEF073-13A5-4905-B55E-CB834DF0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4B66DC-8267-4D79-835C-6356A47C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D068C-F7EE-4223-AB4A-99F52059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EE8561-9007-4C80-9B68-825CF342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68831F-5C4A-4E1C-B123-672DF2C0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5D12-24F8-4686-8450-F081C4F2885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242338-6613-4DF3-8041-424A18C3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EECFA5-F058-44F8-8E94-D91191FE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8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BC6B70-6030-4A02-8339-1313A1C0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2DA254-EBD7-4C47-ADA0-95A83BF4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100458-42D6-4712-BC38-19268468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5B1-691C-4F7B-A6E0-34EA71596B1F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A0E88B-5937-4311-8A63-1F32191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53272-2DCC-4129-B048-699393AA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8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322736-9BE0-4B91-B7B6-1CF0030F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E2AE59-AF60-44B4-A4C6-4F0AFA7D0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04C30C6-7561-4109-9FB8-9028F8DC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970155-E6C7-475A-BAA9-832978C6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E9AC-AAEB-429E-B4AA-EA6784EE7F5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5D58C2-5148-446A-8287-F2385FB6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54D93B-F417-4064-8F03-27A67FDC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2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BC735-A5BC-4CBD-8AA2-C3FD2072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CE085A-F316-4FE2-BE9E-721E8D79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79B4ACE-A8E0-424E-B601-426E1421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F5A7764-CE69-40C9-9C9F-DDBE79DE6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32306EA-4BEA-4383-8049-FFA1C1CFE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E1681C7-40D8-4CD8-9F0D-3E1C9033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A6C7-D3C0-4C2C-9B91-4C307E2574C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8D9F56E-ECB5-4FF7-86BC-F8CEB312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235733-CC02-4BD5-884B-7B055FB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053691-D2A5-4319-87D6-4E41035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B55BA1-4E8F-49FA-980F-76ACACDB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66DB-C161-45B9-96F9-7DC44FAEBBB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1DA852-C59A-425D-A89E-70DEA50A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82194B-A78C-4854-AE8B-1C255927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36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A2CB4BB-6E38-4306-8996-87A89F86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63D0-B6F6-49EA-838B-2C7FF7AD10A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2C5905-1D8F-49AE-A960-7AB5B09A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8D39D8-6AB0-4D4C-A893-41877DF8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58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2480D4-E98A-4B59-965C-CA82CB7E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31BF26-5D2A-4289-9641-CF620588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8F9CC51-2BD9-45FA-9E5B-E4928674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8ABCF-21AE-4D27-B27D-0C1E341D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4329-FF82-417F-B384-AD24CEE7E06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5B3782-ED09-4403-9937-7FAAAFFF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324151-F204-48F9-B9C8-B9C70F4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7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274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47906-BC9B-4FF2-AA3D-80903759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1F04F47-9E29-4263-B350-5BBF0F8C3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5CFAE9-87ED-4E01-95F6-D3D521F1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0226FA-8A60-45D3-8CD6-98F45C7D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F61E-C7EB-4DC9-9B35-2ACDB0EB30B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338561-4572-411B-B759-E6BAB9EE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5B2637-B214-49CA-BD9D-1CA5ADE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28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F9D09C-4FD7-43A2-A9C4-7AF3E45F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178CA19-320B-4072-A296-CCF143893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915A9B-1536-40C4-90F9-B0B9AE5B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752-6BC2-4A67-9D22-EFA9C16F1AF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33A411-BCF4-4BBC-95FB-7907C996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E50DFE-C265-43F7-802A-9BC5B2F3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97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836859C-5E3C-44C6-AE2B-3782B406A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97F48F4-7A35-40B3-9DBC-1A6A8BAF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35008E-2F54-4622-9912-E4D2BEF6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985-AA22-455D-BB38-F094D0BC0059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C0054C-886F-474E-A35B-18AB87A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09720B-6825-48B3-BF5A-46D3B344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3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5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503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06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573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6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2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695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3369B47-F7CA-2747-A53F-187F9D637249}"/>
              </a:ext>
            </a:extLst>
          </p:cNvPr>
          <p:cNvSpPr/>
          <p:nvPr userDrawn="1"/>
        </p:nvSpPr>
        <p:spPr>
          <a:xfrm>
            <a:off x="0" y="6475312"/>
            <a:ext cx="12192000" cy="382687"/>
          </a:xfrm>
          <a:prstGeom prst="rect">
            <a:avLst/>
          </a:prstGeom>
          <a:solidFill>
            <a:srgbClr val="C7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7200">
              <a:solidFill>
                <a:prstClr val="white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34342C8D-9C92-43AB-9BEA-E27D9B7F0D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31437" r="2052" b="27357"/>
          <a:stretch/>
        </p:blipFill>
        <p:spPr>
          <a:xfrm>
            <a:off x="-1" y="4413692"/>
            <a:ext cx="12192000" cy="200180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C6040C6-DCCF-4AEC-9E1F-A97897F8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C7F9AD-4548-4407-A186-C0679F45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AB015C-00D5-42C7-BC2E-D98603A1D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7CBD0FE-0322-42CA-B440-207F3033BE8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rtl="0"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CA9A62-84E9-43F7-8571-DC8158A0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5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3A2010-B6C9-4DCD-A5B0-8870FD49C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rtl="0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8A32F3C5-2AE1-1C4B-BF1C-DDE044CB1F20}"/>
              </a:ext>
            </a:extLst>
          </p:cNvPr>
          <p:cNvGrpSpPr/>
          <p:nvPr userDrawn="1"/>
        </p:nvGrpSpPr>
        <p:grpSpPr>
          <a:xfrm>
            <a:off x="1" y="382687"/>
            <a:ext cx="3581399" cy="528729"/>
            <a:chOff x="0" y="838200"/>
            <a:chExt cx="7266215" cy="1118191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165B887-B7BE-E44B-ACF6-B6410BBC195F}"/>
                </a:ext>
              </a:extLst>
            </p:cNvPr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rgbClr val="3C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F289272-D6E7-FF4A-B70D-6C58C2F8D0E5}"/>
                </a:ext>
              </a:extLst>
            </p:cNvPr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05C9E22-C2DF-BA4E-BD47-390F16575545}"/>
              </a:ext>
            </a:extLst>
          </p:cNvPr>
          <p:cNvGrpSpPr/>
          <p:nvPr userDrawn="1"/>
        </p:nvGrpSpPr>
        <p:grpSpPr>
          <a:xfrm rot="10800000">
            <a:off x="8610600" y="5683386"/>
            <a:ext cx="3581399" cy="528729"/>
            <a:chOff x="0" y="838200"/>
            <a:chExt cx="7266215" cy="1118191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7ECF6C49-E49D-6B4C-802D-158C7E42597C}"/>
                </a:ext>
              </a:extLst>
            </p:cNvPr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rgbClr val="3C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49B3AD8-755D-9848-AA8D-F84EDB1A92EA}"/>
                </a:ext>
              </a:extLst>
            </p:cNvPr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5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×× × ×§×©××¨×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49FFF6B-87BB-43B2-A480-BF0B7E89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הוספת </a:t>
            </a:r>
            <a:r>
              <a:rPr lang="he-IL" dirty="0" err="1"/>
              <a:t>טרנזקציה</a:t>
            </a:r>
            <a:r>
              <a:rPr lang="he-IL" dirty="0"/>
              <a:t> חדשה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69D924F7-6A45-4776-BAD5-45A0F55A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הלקוח יקליד:</a:t>
            </a:r>
          </a:p>
          <a:p>
            <a:pPr lvl="1" algn="r" rtl="1"/>
            <a:r>
              <a:rPr lang="he-IL" dirty="0"/>
              <a:t>1 (</a:t>
            </a:r>
            <a:r>
              <a:rPr lang="en-US" dirty="0"/>
              <a:t>Enter</a:t>
            </a:r>
            <a:r>
              <a:rPr lang="he-IL" dirty="0"/>
              <a:t>)</a:t>
            </a:r>
          </a:p>
          <a:p>
            <a:pPr lvl="1" algn="r" rtl="1"/>
            <a:r>
              <a:rPr lang="en-US" dirty="0"/>
              <a:t>123: 5</a:t>
            </a:r>
            <a:r>
              <a:rPr lang="he-IL" dirty="0"/>
              <a:t> (סכום :יעד)</a:t>
            </a:r>
          </a:p>
          <a:p>
            <a:pPr algn="r" rtl="1"/>
            <a:r>
              <a:rPr lang="he-IL" dirty="0"/>
              <a:t>השרת יקבל את העסקה וישלח אישור עם ה</a:t>
            </a:r>
            <a:r>
              <a:rPr lang="en-US" dirty="0"/>
              <a:t>Hash</a:t>
            </a:r>
            <a:r>
              <a:rPr lang="he-IL" dirty="0"/>
              <a:t> של </a:t>
            </a:r>
            <a:r>
              <a:rPr lang="he-IL" dirty="0" smtClean="0"/>
              <a:t>העסקה לשנ</a:t>
            </a:r>
            <a:r>
              <a:rPr lang="he-IL" dirty="0" smtClean="0"/>
              <a:t>י הצדדים – הנותן והמקבל.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9CEB0F89-4552-4333-BCB3-FB13F99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1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49FFF6B-87BB-43B2-A480-BF0B7E89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הוספת </a:t>
            </a:r>
            <a:r>
              <a:rPr lang="he-IL" dirty="0" err="1"/>
              <a:t>טרנזקציה</a:t>
            </a:r>
            <a:r>
              <a:rPr lang="he-IL" dirty="0"/>
              <a:t> חדשה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9CEB0F89-4552-4333-BCB3-FB13F99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xmlns="" id="{049A6F6D-E28B-49C2-9280-83B852D05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5" y="2252497"/>
            <a:ext cx="5982535" cy="308653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xmlns="" id="{1BA9E54F-5C37-4D98-93B5-F7EA7CE21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97" y="2252497"/>
            <a:ext cx="5934903" cy="2353003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xmlns="" id="{D20FF373-3B01-4C0B-99E1-C1E21F5169AD}"/>
              </a:ext>
            </a:extLst>
          </p:cNvPr>
          <p:cNvSpPr txBox="1"/>
          <p:nvPr/>
        </p:nvSpPr>
        <p:spPr>
          <a:xfrm>
            <a:off x="8062175" y="1547242"/>
            <a:ext cx="157122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שרת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xmlns="" id="{700AD0BF-D776-48EE-8206-0E47F0FA9414}"/>
              </a:ext>
            </a:extLst>
          </p:cNvPr>
          <p:cNvSpPr txBox="1"/>
          <p:nvPr/>
        </p:nvSpPr>
        <p:spPr>
          <a:xfrm>
            <a:off x="2084223" y="1583731"/>
            <a:ext cx="157122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לקוח</a:t>
            </a:r>
          </a:p>
        </p:txBody>
      </p:sp>
    </p:spTree>
    <p:extLst>
      <p:ext uri="{BB962C8B-B14F-4D97-AF65-F5344CB8AC3E}">
        <p14:creationId xmlns:p14="http://schemas.microsoft.com/office/powerpoint/2010/main" val="31225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49FFF6B-87BB-43B2-A480-BF0B7E89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וידוא </a:t>
            </a:r>
            <a:r>
              <a:rPr lang="he-IL" dirty="0" err="1" smtClean="0"/>
              <a:t>טרנזקציה</a:t>
            </a:r>
            <a:r>
              <a:rPr lang="he-IL" dirty="0" smtClean="0"/>
              <a:t> קיימת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69D924F7-6A45-4776-BAD5-45A0F55A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הלקוח יקליד:</a:t>
            </a:r>
          </a:p>
          <a:p>
            <a:pPr lvl="1" algn="r" rtl="1"/>
            <a:r>
              <a:rPr lang="he-IL" dirty="0" smtClean="0"/>
              <a:t>2 </a:t>
            </a:r>
            <a:r>
              <a:rPr lang="he-IL" dirty="0"/>
              <a:t>(</a:t>
            </a:r>
            <a:r>
              <a:rPr lang="en-US" dirty="0"/>
              <a:t>Enter</a:t>
            </a:r>
            <a:r>
              <a:rPr lang="he-IL" dirty="0" smtClean="0"/>
              <a:t>)</a:t>
            </a:r>
          </a:p>
          <a:p>
            <a:pPr lvl="1" algn="r" rtl="1"/>
            <a:r>
              <a:rPr lang="en-US" dirty="0" smtClean="0"/>
              <a:t>Transaction’s hash</a:t>
            </a:r>
            <a:endParaRPr lang="he-IL" dirty="0"/>
          </a:p>
          <a:p>
            <a:pPr algn="r" rtl="1"/>
            <a:r>
              <a:rPr lang="he-IL" dirty="0" smtClean="0"/>
              <a:t>השרת </a:t>
            </a:r>
            <a:r>
              <a:rPr lang="he-IL" dirty="0"/>
              <a:t>יקבל את </a:t>
            </a:r>
            <a:r>
              <a:rPr lang="he-IL" dirty="0" smtClean="0"/>
              <a:t>ה </a:t>
            </a:r>
            <a:r>
              <a:rPr lang="en-US" dirty="0" smtClean="0"/>
              <a:t>hash</a:t>
            </a:r>
            <a:r>
              <a:rPr lang="he-IL" dirty="0" smtClean="0"/>
              <a:t> ובאמצעות </a:t>
            </a:r>
            <a:r>
              <a:rPr lang="en-US" dirty="0" err="1" smtClean="0"/>
              <a:t>bloomfilter</a:t>
            </a:r>
            <a:r>
              <a:rPr lang="he-IL" dirty="0" smtClean="0"/>
              <a:t> על ה </a:t>
            </a:r>
            <a:r>
              <a:rPr lang="en-US" dirty="0" err="1" smtClean="0"/>
              <a:t>MerkleTree</a:t>
            </a:r>
            <a:r>
              <a:rPr lang="he-IL" dirty="0" smtClean="0"/>
              <a:t> יבדוק האם ה </a:t>
            </a:r>
            <a:r>
              <a:rPr lang="en-US" dirty="0" smtClean="0"/>
              <a:t>Transaction</a:t>
            </a:r>
            <a:r>
              <a:rPr lang="he-IL" dirty="0" smtClean="0"/>
              <a:t> קיים באיזשהו </a:t>
            </a:r>
            <a:r>
              <a:rPr lang="en-US" dirty="0" smtClean="0"/>
              <a:t>block</a:t>
            </a:r>
            <a:r>
              <a:rPr lang="he-IL" dirty="0" smtClean="0"/>
              <a:t> ב </a:t>
            </a:r>
            <a:r>
              <a:rPr lang="en-US" dirty="0" smtClean="0"/>
              <a:t>chain</a:t>
            </a:r>
            <a:r>
              <a:rPr lang="he-IL" dirty="0" smtClean="0"/>
              <a:t>. 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9CEB0F89-4552-4333-BCB3-FB13F99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7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49FFF6B-87BB-43B2-A480-BF0B7E89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וידוא </a:t>
            </a:r>
            <a:r>
              <a:rPr lang="he-IL" dirty="0" err="1"/>
              <a:t>טרנזקציה</a:t>
            </a:r>
            <a:r>
              <a:rPr lang="he-IL" dirty="0"/>
              <a:t> קיימת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9CEB0F89-4552-4333-BCB3-FB13F99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02" y="2008415"/>
            <a:ext cx="1039789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8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49FFF6B-87BB-43B2-A480-BF0B7E89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קבלת מצב החשבון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69D924F7-6A45-4776-BAD5-45A0F55A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הלקוח יקליד:</a:t>
            </a:r>
          </a:p>
          <a:p>
            <a:pPr lvl="1" algn="r" rtl="1"/>
            <a:r>
              <a:rPr lang="he-IL" dirty="0" smtClean="0"/>
              <a:t>3 </a:t>
            </a:r>
            <a:r>
              <a:rPr lang="he-IL" dirty="0"/>
              <a:t>(</a:t>
            </a:r>
            <a:r>
              <a:rPr lang="en-US" dirty="0"/>
              <a:t>Enter</a:t>
            </a:r>
            <a:r>
              <a:rPr lang="he-IL" dirty="0"/>
              <a:t>)</a:t>
            </a:r>
          </a:p>
          <a:p>
            <a:pPr algn="r" rtl="1"/>
            <a:r>
              <a:rPr lang="he-IL" dirty="0" smtClean="0"/>
              <a:t>השרת יחשב מה מצב החשבון של ה </a:t>
            </a:r>
            <a:r>
              <a:rPr lang="en-US" dirty="0" smtClean="0"/>
              <a:t>client</a:t>
            </a:r>
            <a:r>
              <a:rPr lang="he-IL" dirty="0" smtClean="0"/>
              <a:t> ויחזיר את התשובה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9CEB0F89-4552-4333-BCB3-FB13F99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3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49FFF6B-87BB-43B2-A480-BF0B7E89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קבלת מצב החשבון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9CEB0F89-4552-4333-BCB3-FB13F99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59" y="1947123"/>
            <a:ext cx="7966983" cy="21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632506"/>
            <a:ext cx="9144000" cy="2387600"/>
          </a:xfrm>
        </p:spPr>
        <p:txBody>
          <a:bodyPr/>
          <a:lstStyle/>
          <a:p>
            <a:r>
              <a:rPr lang="he-IL" dirty="0"/>
              <a:t>מגישים: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291795"/>
            <a:ext cx="9144000" cy="1655762"/>
          </a:xfrm>
        </p:spPr>
        <p:txBody>
          <a:bodyPr/>
          <a:lstStyle/>
          <a:p>
            <a:pPr rtl="1"/>
            <a:r>
              <a:rPr lang="he-IL" dirty="0"/>
              <a:t>רון </a:t>
            </a:r>
            <a:r>
              <a:rPr lang="he-IL" dirty="0" smtClean="0"/>
              <a:t>פרידמן 209490358</a:t>
            </a:r>
            <a:endParaRPr lang="he-IL" dirty="0"/>
          </a:p>
          <a:p>
            <a:pPr rtl="1"/>
            <a:r>
              <a:rPr lang="he-IL" dirty="0"/>
              <a:t>נתנאל </a:t>
            </a:r>
            <a:r>
              <a:rPr lang="he-IL" dirty="0" err="1" smtClean="0"/>
              <a:t>קונפורטי</a:t>
            </a:r>
            <a:r>
              <a:rPr lang="he-IL" dirty="0"/>
              <a:t> </a:t>
            </a:r>
            <a:r>
              <a:rPr lang="he-IL" dirty="0" smtClean="0"/>
              <a:t>312463425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511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7E531E87-BDF3-4A8F-9733-B66E2297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093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מטלות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98E1B9C4-9C46-47A5-B2AF-09CCDA80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056"/>
            <a:ext cx="10515600" cy="4351338"/>
          </a:xfrm>
        </p:spPr>
        <p:txBody>
          <a:bodyPr/>
          <a:lstStyle/>
          <a:p>
            <a:pPr algn="r" rtl="1"/>
            <a:r>
              <a:rPr lang="he-IL" sz="1800" dirty="0" smtClean="0"/>
              <a:t>מומשו:</a:t>
            </a:r>
          </a:p>
          <a:p>
            <a:pPr lvl="1" algn="r" rtl="1"/>
            <a:r>
              <a:rPr lang="he-IL" sz="1800" dirty="0" smtClean="0"/>
              <a:t>רשת </a:t>
            </a:r>
            <a:r>
              <a:rPr lang="he-IL" sz="1800" dirty="0"/>
              <a:t>שרת-לקוח</a:t>
            </a:r>
          </a:p>
          <a:p>
            <a:pPr lvl="1" algn="r" rtl="1"/>
            <a:r>
              <a:rPr lang="he-IL" sz="1800" dirty="0"/>
              <a:t>שרת מחזיק את כל </a:t>
            </a:r>
            <a:r>
              <a:rPr lang="he-IL" sz="1800" dirty="0" err="1"/>
              <a:t>הבלוקצ'יין</a:t>
            </a:r>
            <a:r>
              <a:rPr lang="en-US" sz="1800" dirty="0"/>
              <a:t>	</a:t>
            </a:r>
            <a:endParaRPr lang="he-IL" sz="1800" dirty="0"/>
          </a:p>
          <a:p>
            <a:pPr lvl="1" algn="r" rtl="1"/>
            <a:r>
              <a:rPr lang="he-IL" sz="1800" dirty="0" smtClean="0"/>
              <a:t>שרת ולקוח יכולים </a:t>
            </a:r>
            <a:r>
              <a:rPr lang="he-IL" sz="1800" dirty="0"/>
              <a:t>לבצע פעולות מול השרת</a:t>
            </a:r>
          </a:p>
          <a:p>
            <a:pPr lvl="2" algn="r" rtl="1"/>
            <a:r>
              <a:rPr lang="he-IL" sz="1800" dirty="0"/>
              <a:t>הוספת </a:t>
            </a:r>
            <a:r>
              <a:rPr lang="he-IL" sz="1800" dirty="0" err="1" smtClean="0"/>
              <a:t>טרנזקציה</a:t>
            </a:r>
            <a:r>
              <a:rPr lang="he-IL" sz="1800" dirty="0" smtClean="0"/>
              <a:t>.</a:t>
            </a:r>
            <a:endParaRPr lang="he-IL" sz="1800" dirty="0"/>
          </a:p>
          <a:p>
            <a:pPr lvl="2" algn="r" rtl="1"/>
            <a:r>
              <a:rPr lang="he-IL" sz="1800" dirty="0" smtClean="0"/>
              <a:t>וידוא </a:t>
            </a:r>
            <a:r>
              <a:rPr lang="he-IL" sz="1800" dirty="0" err="1" smtClean="0"/>
              <a:t>שטרנזקציה</a:t>
            </a:r>
            <a:r>
              <a:rPr lang="he-IL" sz="1800" dirty="0" smtClean="0"/>
              <a:t> כלשהי </a:t>
            </a:r>
            <a:r>
              <a:rPr lang="he-IL" sz="1800" dirty="0"/>
              <a:t>נמצאת </a:t>
            </a:r>
            <a:r>
              <a:rPr lang="he-IL" sz="1800" dirty="0" err="1" smtClean="0"/>
              <a:t>בבלוקצ'יין</a:t>
            </a:r>
            <a:r>
              <a:rPr lang="he-IL" sz="1800" dirty="0" smtClean="0"/>
              <a:t> על פי ה </a:t>
            </a:r>
            <a:r>
              <a:rPr lang="en-US" sz="1800" dirty="0" smtClean="0"/>
              <a:t>hash</a:t>
            </a:r>
            <a:r>
              <a:rPr lang="he-IL" sz="1800" dirty="0" smtClean="0"/>
              <a:t> שלה. </a:t>
            </a:r>
            <a:endParaRPr lang="he-IL" sz="1800" dirty="0"/>
          </a:p>
          <a:p>
            <a:pPr lvl="2" algn="r" rtl="1"/>
            <a:r>
              <a:rPr lang="he-IL" sz="1800" dirty="0"/>
              <a:t>לקבל את ה </a:t>
            </a:r>
            <a:r>
              <a:rPr lang="en-US" sz="1800" dirty="0"/>
              <a:t> Balance</a:t>
            </a:r>
            <a:r>
              <a:rPr lang="he-IL" sz="1800" dirty="0" smtClean="0"/>
              <a:t>שלו. </a:t>
            </a:r>
            <a:endParaRPr lang="he-IL" sz="1800" dirty="0"/>
          </a:p>
          <a:p>
            <a:pPr lvl="1" algn="r" rtl="1"/>
            <a:r>
              <a:rPr lang="he-IL" sz="1800" dirty="0" err="1"/>
              <a:t>בלוקצ'יין</a:t>
            </a:r>
            <a:r>
              <a:rPr lang="he-IL" sz="1800" dirty="0"/>
              <a:t> עם עסקאות שנטענות בהעלאת השרת</a:t>
            </a:r>
          </a:p>
          <a:p>
            <a:pPr lvl="1" algn="r" rtl="1"/>
            <a:r>
              <a:rPr lang="he-IL" sz="1800" dirty="0"/>
              <a:t>לכל בלוק יש עץ מרקל ו</a:t>
            </a:r>
            <a:r>
              <a:rPr lang="en-US" sz="1800" dirty="0" err="1"/>
              <a:t>BloomFilter</a:t>
            </a:r>
            <a:endParaRPr lang="he-IL" sz="1800" dirty="0"/>
          </a:p>
          <a:p>
            <a:pPr algn="r" rtl="1"/>
            <a:r>
              <a:rPr lang="he-IL" sz="1800" dirty="0"/>
              <a:t>לא </a:t>
            </a:r>
            <a:r>
              <a:rPr lang="he-IL" sz="1800" dirty="0" smtClean="0"/>
              <a:t>מומשו (הוגדר לנו כבונוס ולא כמטלת חובה):</a:t>
            </a:r>
          </a:p>
          <a:p>
            <a:pPr lvl="1" algn="r" rtl="1"/>
            <a:r>
              <a:rPr lang="he-IL" sz="1800" dirty="0" smtClean="0"/>
              <a:t> </a:t>
            </a:r>
            <a:r>
              <a:rPr lang="en-US" sz="1800" dirty="0"/>
              <a:t>Segregate Witness</a:t>
            </a:r>
            <a:endParaRPr lang="he-IL" sz="1800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="" xmlns:a16="http://schemas.microsoft.com/office/drawing/2014/main" id="{C18A00C3-668C-41CB-BEB0-FD2D870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F8FD3D7E-1630-4CD3-B3BF-8E7F74E3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03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הוראות התקנה והפעלה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BE43ACAD-63F7-4B00-9A72-484A1B58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1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 smtClean="0"/>
              <a:t>מחלצים את ה </a:t>
            </a:r>
            <a:r>
              <a:rPr lang="en-US" sz="2000" dirty="0" smtClean="0"/>
              <a:t>Zip</a:t>
            </a:r>
            <a:r>
              <a:rPr lang="he-IL" sz="2000" dirty="0" smtClean="0"/>
              <a:t> לתיקייה לוקאלית כלשהי (מומלץ %</a:t>
            </a:r>
            <a:r>
              <a:rPr lang="en-US" sz="2000" dirty="0" smtClean="0"/>
              <a:t>TEMP</a:t>
            </a:r>
            <a:r>
              <a:rPr lang="he-IL" sz="2000" dirty="0" smtClean="0"/>
              <a:t>%)</a:t>
            </a:r>
          </a:p>
          <a:p>
            <a:pPr algn="r" rtl="1"/>
            <a:r>
              <a:rPr lang="he-IL" sz="2000" dirty="0" smtClean="0"/>
              <a:t>נכנסים </a:t>
            </a:r>
            <a:r>
              <a:rPr lang="he-IL" sz="2000" dirty="0"/>
              <a:t>לתיקייה </a:t>
            </a:r>
            <a:r>
              <a:rPr lang="he-IL" sz="2000" dirty="0" smtClean="0"/>
              <a:t>הראשית וב-</a:t>
            </a:r>
            <a:r>
              <a:rPr lang="en-US" sz="2000" dirty="0" err="1" smtClean="0"/>
              <a:t>cmd</a:t>
            </a:r>
            <a:r>
              <a:rPr lang="he-IL" sz="2000" dirty="0" smtClean="0"/>
              <a:t> </a:t>
            </a:r>
            <a:r>
              <a:rPr lang="he-IL" sz="2000" dirty="0"/>
              <a:t>כותבים: </a:t>
            </a:r>
            <a:r>
              <a:rPr lang="en-US" sz="2000" dirty="0" err="1"/>
              <a:t>npm</a:t>
            </a:r>
            <a:r>
              <a:rPr lang="en-US" sz="2000" dirty="0"/>
              <a:t> install</a:t>
            </a:r>
          </a:p>
          <a:p>
            <a:pPr lvl="1" algn="r" rtl="1"/>
            <a:r>
              <a:rPr lang="he-IL" sz="2000" dirty="0"/>
              <a:t>לוחצים </a:t>
            </a:r>
            <a:r>
              <a:rPr lang="en-US" sz="2000" dirty="0" smtClean="0"/>
              <a:t>Enter</a:t>
            </a:r>
            <a:r>
              <a:rPr lang="he-IL" sz="2000" dirty="0" smtClean="0"/>
              <a:t> ומתקינים את </a:t>
            </a:r>
            <a:r>
              <a:rPr lang="he-IL" sz="2000" dirty="0"/>
              <a:t>החבילות</a:t>
            </a:r>
          </a:p>
          <a:p>
            <a:pPr algn="r" rtl="1"/>
            <a:r>
              <a:rPr lang="he-IL" sz="2000" dirty="0"/>
              <a:t>נכנסים לתיקייה </a:t>
            </a:r>
            <a:r>
              <a:rPr lang="en-US" sz="2000" dirty="0" smtClean="0"/>
              <a:t>Assignment1/</a:t>
            </a:r>
            <a:r>
              <a:rPr lang="en-US" sz="2000" dirty="0" err="1" smtClean="0"/>
              <a:t>src</a:t>
            </a:r>
            <a:r>
              <a:rPr lang="he-IL" sz="2000" dirty="0" smtClean="0"/>
              <a:t> </a:t>
            </a:r>
            <a:endParaRPr lang="he-IL" sz="2000" dirty="0"/>
          </a:p>
          <a:p>
            <a:pPr algn="r" rtl="1"/>
            <a:r>
              <a:rPr lang="he-IL" sz="2000" dirty="0"/>
              <a:t>מפעילים </a:t>
            </a:r>
            <a:r>
              <a:rPr lang="he-IL" sz="2000" dirty="0" smtClean="0"/>
              <a:t>שני קליינטים ואת הסרבר </a:t>
            </a:r>
            <a:r>
              <a:rPr lang="he-IL" sz="2000" dirty="0"/>
              <a:t>דרך ה</a:t>
            </a:r>
            <a:r>
              <a:rPr lang="en-US" sz="2000" dirty="0"/>
              <a:t>CMD</a:t>
            </a:r>
            <a:r>
              <a:rPr lang="he-IL" sz="2000" dirty="0"/>
              <a:t> (כמובן בשני </a:t>
            </a:r>
            <a:r>
              <a:rPr lang="en-US" sz="2000" dirty="0"/>
              <a:t>CMD</a:t>
            </a:r>
            <a:r>
              <a:rPr lang="he-IL" sz="2000" dirty="0"/>
              <a:t> שונים):</a:t>
            </a:r>
          </a:p>
          <a:p>
            <a:pPr lvl="1" algn="r" rtl="1"/>
            <a:r>
              <a:rPr lang="en-US" sz="2000" dirty="0"/>
              <a:t>node client 30001 </a:t>
            </a:r>
            <a:r>
              <a:rPr lang="en-US" sz="2000" dirty="0" smtClean="0"/>
              <a:t>30000 </a:t>
            </a:r>
            <a:endParaRPr lang="he-IL" sz="2000" dirty="0" smtClean="0"/>
          </a:p>
          <a:p>
            <a:pPr lvl="1" algn="r" rtl="1"/>
            <a:r>
              <a:rPr lang="en-US" sz="2000" dirty="0"/>
              <a:t>node client </a:t>
            </a:r>
            <a:r>
              <a:rPr lang="en-US" sz="2000" dirty="0" smtClean="0"/>
              <a:t>30002 </a:t>
            </a:r>
            <a:r>
              <a:rPr lang="en-US" sz="2000" dirty="0"/>
              <a:t>30000 </a:t>
            </a:r>
            <a:endParaRPr lang="he-IL" sz="2000" dirty="0"/>
          </a:p>
          <a:p>
            <a:pPr lvl="1" algn="r" rtl="1"/>
            <a:r>
              <a:rPr lang="en-US" sz="2000" dirty="0"/>
              <a:t>node server ../resource/</a:t>
            </a:r>
            <a:r>
              <a:rPr lang="en-US" sz="2000" dirty="0" err="1"/>
              <a:t>initialBlocks.json</a:t>
            </a:r>
            <a:r>
              <a:rPr lang="en-US" sz="2000" dirty="0"/>
              <a:t> 30000 </a:t>
            </a:r>
            <a:r>
              <a:rPr lang="en-US" sz="2000" dirty="0" smtClean="0"/>
              <a:t>30002 30001</a:t>
            </a:r>
            <a:endParaRPr lang="he-IL" sz="2000" dirty="0"/>
          </a:p>
          <a:p>
            <a:pPr algn="r" rtl="1"/>
            <a:r>
              <a:rPr lang="he-IL" sz="2000" dirty="0"/>
              <a:t>עכשיו ניתן לבצע פעולות עם ה</a:t>
            </a:r>
            <a:r>
              <a:rPr lang="en-US" sz="2000" dirty="0"/>
              <a:t>Client</a:t>
            </a:r>
            <a:endParaRPr lang="he-IL" sz="2000" dirty="0"/>
          </a:p>
          <a:p>
            <a:pPr algn="r" rtl="1"/>
            <a:endParaRPr lang="he-IL" sz="20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="" xmlns:a16="http://schemas.microsoft.com/office/drawing/2014/main" id="{61A2AF0E-CDC0-459F-8912-4DEF3B74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7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F8FD3D7E-1630-4CD3-B3BF-8E7F74E3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03"/>
            <a:ext cx="10515600" cy="1325563"/>
          </a:xfrm>
        </p:spPr>
        <p:txBody>
          <a:bodyPr/>
          <a:lstStyle/>
          <a:p>
            <a:pPr algn="r" rtl="1"/>
            <a:r>
              <a:rPr lang="he-IL" dirty="0" smtClean="0"/>
              <a:t>מודולים בסיסיים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BE43ACAD-63F7-4B00-9A72-484A1B58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1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US" sz="2000" dirty="0" smtClean="0"/>
              <a:t>Transaction</a:t>
            </a:r>
            <a:endParaRPr lang="he-IL" sz="2000" dirty="0" smtClean="0"/>
          </a:p>
          <a:p>
            <a:pPr lvl="1" algn="r" rtl="1"/>
            <a:r>
              <a:rPr lang="he-IL" sz="1600" dirty="0" smtClean="0"/>
              <a:t>מייצג </a:t>
            </a:r>
            <a:r>
              <a:rPr lang="en-US" sz="1600" dirty="0" smtClean="0"/>
              <a:t>Transaction</a:t>
            </a:r>
            <a:r>
              <a:rPr lang="he-IL" sz="1600" dirty="0" smtClean="0"/>
              <a:t> בודד – מכתובת לכתובת עם </a:t>
            </a:r>
            <a:r>
              <a:rPr lang="en-US" sz="1600" dirty="0" smtClean="0"/>
              <a:t>amount</a:t>
            </a:r>
            <a:r>
              <a:rPr lang="he-IL" sz="1600" dirty="0" smtClean="0"/>
              <a:t> מסוים. </a:t>
            </a:r>
          </a:p>
          <a:p>
            <a:pPr lvl="1" algn="r" rtl="1"/>
            <a:r>
              <a:rPr lang="he-IL" sz="1600" dirty="0" smtClean="0"/>
              <a:t>אצלנו כתובת == פורט של ה </a:t>
            </a:r>
            <a:r>
              <a:rPr lang="en-US" sz="1600" dirty="0" smtClean="0"/>
              <a:t>Client</a:t>
            </a:r>
            <a:r>
              <a:rPr lang="he-IL" sz="1600" dirty="0" smtClean="0"/>
              <a:t>. </a:t>
            </a:r>
            <a:endParaRPr lang="he-IL" sz="1600" dirty="0"/>
          </a:p>
          <a:p>
            <a:pPr marL="0" indent="0" algn="r" rtl="1">
              <a:buNone/>
            </a:pPr>
            <a:endParaRPr lang="he-IL" sz="2000" dirty="0"/>
          </a:p>
          <a:p>
            <a:pPr algn="r" rtl="1"/>
            <a:r>
              <a:rPr lang="en-US" sz="2000" dirty="0" err="1" smtClean="0"/>
              <a:t>StatedSocket</a:t>
            </a:r>
            <a:endParaRPr lang="he-IL" sz="2000" dirty="0"/>
          </a:p>
          <a:p>
            <a:pPr lvl="1" algn="r" rtl="1"/>
            <a:r>
              <a:rPr lang="he-IL" sz="1600" dirty="0"/>
              <a:t>מייצג </a:t>
            </a:r>
            <a:r>
              <a:rPr lang="en-US" sz="1600" dirty="0" smtClean="0"/>
              <a:t>Socket</a:t>
            </a:r>
            <a:r>
              <a:rPr lang="he-IL" sz="1600" dirty="0" smtClean="0"/>
              <a:t> עם ה </a:t>
            </a:r>
            <a:r>
              <a:rPr lang="en-US" sz="1600" dirty="0" smtClean="0"/>
              <a:t>state</a:t>
            </a:r>
            <a:r>
              <a:rPr lang="he-IL" sz="1600" dirty="0" smtClean="0"/>
              <a:t> שלו בהקשרי התקשורת בין השרת ללקוח – </a:t>
            </a:r>
          </a:p>
          <a:p>
            <a:pPr lvl="2" algn="r" rtl="1"/>
            <a:r>
              <a:rPr lang="he-IL" sz="1600" dirty="0" smtClean="0"/>
              <a:t>באיזה שלב של איזו פעולה היחסים בין השרת ללקוח נמצאים. </a:t>
            </a:r>
          </a:p>
          <a:p>
            <a:pPr marL="914400" lvl="2" indent="0" algn="r" rtl="1">
              <a:buNone/>
            </a:pPr>
            <a:endParaRPr lang="en-US" sz="1600" dirty="0"/>
          </a:p>
          <a:p>
            <a:pPr algn="r" rtl="1"/>
            <a:r>
              <a:rPr lang="en-US" sz="2000" dirty="0" err="1" smtClean="0"/>
              <a:t>ConsoleSocket</a:t>
            </a:r>
            <a:endParaRPr lang="he-IL" sz="2000" dirty="0"/>
          </a:p>
          <a:p>
            <a:pPr lvl="1" algn="r" rtl="1"/>
            <a:r>
              <a:rPr lang="en-US" sz="1600" dirty="0" smtClean="0"/>
              <a:t>Mock</a:t>
            </a:r>
            <a:r>
              <a:rPr lang="he-IL" sz="1600" dirty="0" smtClean="0"/>
              <a:t> ל </a:t>
            </a:r>
            <a:r>
              <a:rPr lang="en-US" sz="1600" dirty="0" smtClean="0"/>
              <a:t>socket</a:t>
            </a:r>
            <a:r>
              <a:rPr lang="he-IL" sz="1600" dirty="0" smtClean="0"/>
              <a:t> עבור </a:t>
            </a:r>
            <a:r>
              <a:rPr lang="en-US" sz="1600" dirty="0" smtClean="0"/>
              <a:t>socket</a:t>
            </a:r>
            <a:r>
              <a:rPr lang="he-IL" sz="1600" dirty="0" smtClean="0"/>
              <a:t> שמתבסס על </a:t>
            </a:r>
            <a:r>
              <a:rPr lang="en-US" sz="1600" dirty="0" smtClean="0"/>
              <a:t>Console</a:t>
            </a:r>
            <a:r>
              <a:rPr lang="he-IL" sz="1600" dirty="0" smtClean="0"/>
              <a:t> (כדי לספק יכולות של </a:t>
            </a:r>
            <a:r>
              <a:rPr lang="en-US" sz="1600" dirty="0" smtClean="0"/>
              <a:t>client</a:t>
            </a:r>
            <a:r>
              <a:rPr lang="he-IL" sz="1600" dirty="0" smtClean="0"/>
              <a:t> גם ל </a:t>
            </a:r>
            <a:r>
              <a:rPr lang="en-US" sz="1600" dirty="0" smtClean="0"/>
              <a:t>user</a:t>
            </a:r>
            <a:r>
              <a:rPr lang="he-IL" sz="1600" dirty="0" smtClean="0"/>
              <a:t> של ה </a:t>
            </a:r>
            <a:r>
              <a:rPr lang="en-US" sz="1600" dirty="0" smtClean="0"/>
              <a:t>server</a:t>
            </a:r>
            <a:r>
              <a:rPr lang="he-IL" sz="1600" dirty="0" smtClean="0"/>
              <a:t>). </a:t>
            </a:r>
          </a:p>
          <a:p>
            <a:pPr marL="914400" lvl="2" indent="0" algn="r" rtl="1">
              <a:buNone/>
            </a:pPr>
            <a:endParaRPr lang="he-IL" sz="16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="" xmlns:a16="http://schemas.microsoft.com/office/drawing/2014/main" id="{61A2AF0E-CDC0-459F-8912-4DEF3B74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3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F8FD3D7E-1630-4CD3-B3BF-8E7F74E3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03"/>
            <a:ext cx="10515600" cy="1325563"/>
          </a:xfrm>
        </p:spPr>
        <p:txBody>
          <a:bodyPr/>
          <a:lstStyle/>
          <a:p>
            <a:pPr algn="r" rtl="1"/>
            <a:r>
              <a:rPr lang="he-IL" dirty="0" smtClean="0"/>
              <a:t>מודולים בסיסיים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BE43ACAD-63F7-4B00-9A72-484A1B58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1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US" sz="2000" dirty="0" smtClean="0"/>
              <a:t>Block</a:t>
            </a:r>
            <a:endParaRPr lang="he-IL" sz="2000" dirty="0" smtClean="0"/>
          </a:p>
          <a:p>
            <a:pPr lvl="1" algn="r" rtl="1"/>
            <a:r>
              <a:rPr lang="he-IL" sz="1600" dirty="0" smtClean="0"/>
              <a:t>מייצג </a:t>
            </a:r>
            <a:r>
              <a:rPr lang="en-US" sz="1600" dirty="0" smtClean="0"/>
              <a:t>block</a:t>
            </a:r>
            <a:r>
              <a:rPr lang="he-IL" sz="1600" dirty="0" smtClean="0"/>
              <a:t> אחד ב </a:t>
            </a:r>
            <a:r>
              <a:rPr lang="en-US" sz="1600" dirty="0" smtClean="0"/>
              <a:t>chain</a:t>
            </a:r>
            <a:endParaRPr lang="he-IL" sz="1600" dirty="0" smtClean="0"/>
          </a:p>
          <a:p>
            <a:pPr lvl="1" algn="r" rtl="1"/>
            <a:r>
              <a:rPr lang="he-IL" sz="1600" dirty="0" smtClean="0"/>
              <a:t>מכיל </a:t>
            </a:r>
            <a:r>
              <a:rPr lang="en-US" sz="1600" dirty="0" err="1" smtClean="0"/>
              <a:t>prevHash</a:t>
            </a:r>
            <a:r>
              <a:rPr lang="he-IL" sz="1600" dirty="0" smtClean="0"/>
              <a:t>, </a:t>
            </a:r>
            <a:r>
              <a:rPr lang="en-US" sz="1600" dirty="0" smtClean="0"/>
              <a:t>timestamp</a:t>
            </a:r>
            <a:r>
              <a:rPr lang="he-IL" sz="1600" dirty="0" smtClean="0"/>
              <a:t> ו </a:t>
            </a:r>
            <a:r>
              <a:rPr lang="en-US" sz="1600" dirty="0" smtClean="0"/>
              <a:t>transactions</a:t>
            </a:r>
            <a:r>
              <a:rPr lang="he-IL" sz="1600" dirty="0" smtClean="0"/>
              <a:t> (4 </a:t>
            </a:r>
            <a:r>
              <a:rPr lang="he-IL" sz="1600" dirty="0" err="1" smtClean="0"/>
              <a:t>טרנזקציות</a:t>
            </a:r>
            <a:r>
              <a:rPr lang="he-IL" sz="1600" dirty="0" smtClean="0"/>
              <a:t> בכל </a:t>
            </a:r>
            <a:r>
              <a:rPr lang="en-US" sz="1600" dirty="0" smtClean="0"/>
              <a:t>Block</a:t>
            </a:r>
            <a:r>
              <a:rPr lang="he-IL" sz="1600" dirty="0" smtClean="0"/>
              <a:t>).</a:t>
            </a:r>
          </a:p>
          <a:p>
            <a:pPr lvl="1" algn="r" rtl="1"/>
            <a:r>
              <a:rPr lang="he-IL" sz="1600" dirty="0" smtClean="0"/>
              <a:t>כמו כן, מכיל </a:t>
            </a:r>
            <a:r>
              <a:rPr lang="en-US" sz="1600" dirty="0" err="1" smtClean="0"/>
              <a:t>BloomFilter</a:t>
            </a:r>
            <a:r>
              <a:rPr lang="he-IL" sz="1600" dirty="0" smtClean="0"/>
              <a:t> ו </a:t>
            </a:r>
            <a:r>
              <a:rPr lang="en-US" sz="1600" dirty="0" err="1" smtClean="0"/>
              <a:t>MerkleTree</a:t>
            </a:r>
            <a:r>
              <a:rPr lang="he-IL" sz="1600" dirty="0" smtClean="0"/>
              <a:t> עבור כל </a:t>
            </a:r>
            <a:r>
              <a:rPr lang="en-US" sz="1600" dirty="0" smtClean="0"/>
              <a:t>instance</a:t>
            </a:r>
            <a:r>
              <a:rPr lang="he-IL" sz="1600" dirty="0" smtClean="0"/>
              <a:t> שלו. </a:t>
            </a:r>
          </a:p>
          <a:p>
            <a:pPr lvl="1" algn="r" rtl="1"/>
            <a:r>
              <a:rPr lang="he-IL" sz="1600" dirty="0" smtClean="0"/>
              <a:t>מכיל </a:t>
            </a:r>
            <a:r>
              <a:rPr lang="en-US" sz="1600" dirty="0" err="1" smtClean="0"/>
              <a:t>mineBlock</a:t>
            </a:r>
            <a:r>
              <a:rPr lang="en-US" sz="1600" dirty="0" smtClean="0"/>
              <a:t>, </a:t>
            </a:r>
            <a:r>
              <a:rPr lang="en-US" sz="1600" dirty="0" err="1" smtClean="0"/>
              <a:t>calculateHash</a:t>
            </a:r>
            <a:r>
              <a:rPr lang="he-IL" sz="1600" dirty="0" smtClean="0"/>
              <a:t> </a:t>
            </a:r>
            <a:r>
              <a:rPr lang="he-IL" sz="1600" dirty="0" err="1" smtClean="0"/>
              <a:t>וכו</a:t>
            </a:r>
            <a:r>
              <a:rPr lang="he-IL" sz="1600" dirty="0" smtClean="0"/>
              <a:t>. </a:t>
            </a:r>
          </a:p>
          <a:p>
            <a:pPr marL="457200" lvl="1" indent="0" algn="r" rtl="1">
              <a:buNone/>
            </a:pPr>
            <a:r>
              <a:rPr lang="he-IL" sz="1600" dirty="0" smtClean="0"/>
              <a:t> </a:t>
            </a:r>
            <a:endParaRPr lang="he-IL" sz="1600" dirty="0" smtClean="0"/>
          </a:p>
          <a:p>
            <a:pPr algn="r" rtl="1"/>
            <a:r>
              <a:rPr lang="en-US" sz="2000" dirty="0" err="1" smtClean="0"/>
              <a:t>Blockchain</a:t>
            </a:r>
            <a:endParaRPr lang="he-IL" sz="2000" dirty="0"/>
          </a:p>
          <a:p>
            <a:pPr lvl="1" algn="r" rtl="1"/>
            <a:r>
              <a:rPr lang="he-IL" sz="1600" dirty="0" smtClean="0"/>
              <a:t>מכיל </a:t>
            </a:r>
            <a:r>
              <a:rPr lang="en-US" sz="1600" dirty="0" smtClean="0"/>
              <a:t>chain</a:t>
            </a:r>
            <a:r>
              <a:rPr lang="he-IL" sz="1600" dirty="0" smtClean="0"/>
              <a:t> של כל ה </a:t>
            </a:r>
            <a:r>
              <a:rPr lang="en-US" sz="1600" dirty="0" smtClean="0"/>
              <a:t>block</a:t>
            </a:r>
            <a:r>
              <a:rPr lang="he-IL" sz="1600" dirty="0" smtClean="0"/>
              <a:t>-ים. </a:t>
            </a:r>
          </a:p>
          <a:p>
            <a:pPr lvl="1" algn="r" rtl="1"/>
            <a:r>
              <a:rPr lang="he-IL" sz="1600" dirty="0" smtClean="0"/>
              <a:t>מכיל יכולות להוספת </a:t>
            </a:r>
            <a:r>
              <a:rPr lang="en-US" sz="1600" dirty="0" smtClean="0"/>
              <a:t>Block</a:t>
            </a:r>
            <a:r>
              <a:rPr lang="he-IL" sz="1600" dirty="0" smtClean="0"/>
              <a:t>, הוספת </a:t>
            </a:r>
            <a:r>
              <a:rPr lang="en-US" sz="1600" dirty="0" smtClean="0"/>
              <a:t>Transaction</a:t>
            </a:r>
            <a:r>
              <a:rPr lang="he-IL" sz="1600" dirty="0" smtClean="0"/>
              <a:t>, בדיקה האם ה </a:t>
            </a:r>
            <a:r>
              <a:rPr lang="en-US" sz="1600" dirty="0" smtClean="0"/>
              <a:t>chain</a:t>
            </a:r>
            <a:r>
              <a:rPr lang="he-IL" sz="1600" dirty="0" smtClean="0"/>
              <a:t> ולידי, קבלת מצב חשבון של לקוח וכן בדיקה האם </a:t>
            </a:r>
            <a:r>
              <a:rPr lang="en-US" sz="1600" dirty="0" smtClean="0"/>
              <a:t>transaction</a:t>
            </a:r>
            <a:r>
              <a:rPr lang="he-IL" sz="1600" dirty="0" smtClean="0"/>
              <a:t> מסוים נמצא ב </a:t>
            </a:r>
            <a:r>
              <a:rPr lang="en-US" sz="1600" dirty="0" smtClean="0"/>
              <a:t>chain</a:t>
            </a:r>
            <a:r>
              <a:rPr lang="he-IL" sz="1600" dirty="0" smtClean="0"/>
              <a:t>.</a:t>
            </a:r>
            <a:endParaRPr lang="he-IL" sz="1200" dirty="0" smtClean="0"/>
          </a:p>
          <a:p>
            <a:pPr lvl="1" algn="r" rtl="1"/>
            <a:endParaRPr lang="he-IL" sz="1600" dirty="0" smtClean="0"/>
          </a:p>
          <a:p>
            <a:pPr marL="914400" lvl="2" indent="0" algn="r" rtl="1">
              <a:buNone/>
            </a:pPr>
            <a:endParaRPr lang="he-IL" sz="16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="" xmlns:a16="http://schemas.microsoft.com/office/drawing/2014/main" id="{61A2AF0E-CDC0-459F-8912-4DEF3B74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F8FD3D7E-1630-4CD3-B3BF-8E7F74E3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03"/>
            <a:ext cx="10515600" cy="1325563"/>
          </a:xfrm>
        </p:spPr>
        <p:txBody>
          <a:bodyPr/>
          <a:lstStyle/>
          <a:p>
            <a:pPr algn="r" rtl="1"/>
            <a:r>
              <a:rPr lang="he-IL" dirty="0" smtClean="0"/>
              <a:t>מודולים בסיסיים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BE43ACAD-63F7-4B00-9A72-484A1B58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1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US" sz="2000" dirty="0" smtClean="0"/>
              <a:t>Client</a:t>
            </a:r>
            <a:endParaRPr lang="he-IL" sz="2000" dirty="0" smtClean="0"/>
          </a:p>
          <a:p>
            <a:pPr lvl="1" algn="r" rtl="1"/>
            <a:r>
              <a:rPr lang="he-IL" sz="1600" dirty="0" smtClean="0"/>
              <a:t>מייצג לקוח במערכת – מכיל בעיקר לוגיקת הדפסה וקבלת בחירות המשתמש וכן תקשורת מול ה </a:t>
            </a:r>
            <a:r>
              <a:rPr lang="en-US" sz="1600" dirty="0" smtClean="0"/>
              <a:t>server</a:t>
            </a:r>
            <a:r>
              <a:rPr lang="he-IL" sz="1600" dirty="0" smtClean="0"/>
              <a:t>.</a:t>
            </a:r>
            <a:endParaRPr lang="he-IL" sz="1600" dirty="0" smtClean="0"/>
          </a:p>
          <a:p>
            <a:pPr marL="457200" lvl="1" indent="0" algn="r" rtl="1">
              <a:buNone/>
            </a:pPr>
            <a:r>
              <a:rPr lang="he-IL" sz="1600" dirty="0" smtClean="0"/>
              <a:t> </a:t>
            </a:r>
            <a:endParaRPr lang="he-IL" sz="1600" dirty="0" smtClean="0"/>
          </a:p>
          <a:p>
            <a:pPr algn="r" rtl="1"/>
            <a:r>
              <a:rPr lang="en-US" sz="2000" dirty="0" smtClean="0"/>
              <a:t>Server</a:t>
            </a:r>
            <a:endParaRPr lang="he-IL" sz="2000" dirty="0"/>
          </a:p>
          <a:p>
            <a:pPr lvl="1" algn="r" rtl="1"/>
            <a:r>
              <a:rPr lang="he-IL" sz="1600" dirty="0" smtClean="0"/>
              <a:t>מהווה </a:t>
            </a:r>
            <a:r>
              <a:rPr lang="en-US" sz="1600" dirty="0" smtClean="0"/>
              <a:t>client</a:t>
            </a:r>
            <a:r>
              <a:rPr lang="he-IL" sz="1600" dirty="0" smtClean="0"/>
              <a:t> בעצמו </a:t>
            </a:r>
          </a:p>
          <a:p>
            <a:pPr lvl="1" algn="r" rtl="1"/>
            <a:r>
              <a:rPr lang="he-IL" sz="1600" dirty="0" smtClean="0"/>
              <a:t>מטפל בבקשות של ה </a:t>
            </a:r>
            <a:r>
              <a:rPr lang="en-US" sz="1600" dirty="0" smtClean="0"/>
              <a:t>client</a:t>
            </a:r>
            <a:r>
              <a:rPr lang="he-IL" sz="1600" dirty="0" smtClean="0"/>
              <a:t>-ים השונים ומכיל את ליבת הסוד אצלו</a:t>
            </a:r>
          </a:p>
          <a:p>
            <a:pPr lvl="1" algn="r" rtl="1"/>
            <a:r>
              <a:rPr lang="he-IL" sz="1600" dirty="0" smtClean="0"/>
              <a:t>מבצע פעולות על ליבת הסוד ומחזיר את תוצאותיהן</a:t>
            </a:r>
          </a:p>
          <a:p>
            <a:pPr lvl="1" algn="r" rtl="1"/>
            <a:endParaRPr lang="he-IL" sz="1200" dirty="0" smtClean="0"/>
          </a:p>
          <a:p>
            <a:pPr lvl="1" algn="r" rtl="1"/>
            <a:endParaRPr lang="he-IL" sz="1600" dirty="0" smtClean="0"/>
          </a:p>
          <a:p>
            <a:pPr marL="914400" lvl="2" indent="0" algn="r" rtl="1">
              <a:buNone/>
            </a:pPr>
            <a:endParaRPr lang="he-IL" sz="16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="" xmlns:a16="http://schemas.microsoft.com/office/drawing/2014/main" id="{61A2AF0E-CDC0-459F-8912-4DEF3B74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6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F8FD3D7E-1630-4CD3-B3BF-8E7F74E3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03"/>
            <a:ext cx="10515600" cy="1325563"/>
          </a:xfrm>
        </p:spPr>
        <p:txBody>
          <a:bodyPr/>
          <a:lstStyle/>
          <a:p>
            <a:pPr algn="r" rtl="1"/>
            <a:r>
              <a:rPr lang="he-IL" dirty="0" smtClean="0"/>
              <a:t>הבהרה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BE43ACAD-63F7-4B00-9A72-484A1B58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1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 smtClean="0"/>
              <a:t>הסברים מפורטים אודות הפונקציות השונות ניתן למצוא בתיעוד </a:t>
            </a:r>
            <a:r>
              <a:rPr lang="he-IL" sz="2000" smtClean="0"/>
              <a:t>בקוד עצמו. </a:t>
            </a:r>
            <a:endParaRPr lang="he-IL" sz="1600" dirty="0" smtClean="0"/>
          </a:p>
          <a:p>
            <a:pPr lvl="1" algn="r" rtl="1"/>
            <a:endParaRPr lang="he-IL" sz="1200" dirty="0" smtClean="0"/>
          </a:p>
          <a:p>
            <a:pPr lvl="1" algn="r" rtl="1"/>
            <a:endParaRPr lang="he-IL" sz="1600" dirty="0" smtClean="0"/>
          </a:p>
          <a:p>
            <a:pPr marL="914400" lvl="2" indent="0" algn="r" rtl="1">
              <a:buNone/>
            </a:pPr>
            <a:endParaRPr lang="he-IL" sz="16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="" xmlns:a16="http://schemas.microsoft.com/office/drawing/2014/main" id="{61A2AF0E-CDC0-459F-8912-4DEF3B74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1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סימולציות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הוספת </a:t>
            </a:r>
            <a:r>
              <a:rPr lang="he-IL" dirty="0" err="1" smtClean="0"/>
              <a:t>טרנזקציה</a:t>
            </a:r>
            <a:r>
              <a:rPr lang="he-IL" dirty="0" smtClean="0"/>
              <a:t> חדשה</a:t>
            </a:r>
          </a:p>
          <a:p>
            <a:pPr algn="r" rtl="1"/>
            <a:r>
              <a:rPr lang="he-IL" dirty="0" smtClean="0"/>
              <a:t>וידוא האם </a:t>
            </a:r>
            <a:r>
              <a:rPr lang="he-IL" dirty="0" err="1" smtClean="0"/>
              <a:t>טרנזקציה</a:t>
            </a:r>
            <a:r>
              <a:rPr lang="he-IL" dirty="0" smtClean="0"/>
              <a:t> קיימת</a:t>
            </a:r>
          </a:p>
          <a:p>
            <a:pPr algn="r" rtl="1"/>
            <a:r>
              <a:rPr lang="he-IL" dirty="0" smtClean="0"/>
              <a:t>קבלת ה </a:t>
            </a:r>
            <a:r>
              <a:rPr lang="en-US" dirty="0" smtClean="0"/>
              <a:t>balance</a:t>
            </a:r>
            <a:r>
              <a:rPr lang="he-IL" dirty="0" smtClean="0"/>
              <a:t> בחשבון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000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410</Words>
  <Application>Microsoft Office PowerPoint</Application>
  <PresentationFormat>מסך רחב</PresentationFormat>
  <Paragraphs>95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Gisha</vt:lpstr>
      <vt:lpstr>Times New Roman</vt:lpstr>
      <vt:lpstr>ערכת נושא Office</vt:lpstr>
      <vt:lpstr>Office Theme</vt:lpstr>
      <vt:lpstr>מצגת של PowerPoint</vt:lpstr>
      <vt:lpstr>מגישים:</vt:lpstr>
      <vt:lpstr>מטלות</vt:lpstr>
      <vt:lpstr>הוראות התקנה והפעלה</vt:lpstr>
      <vt:lpstr>מודולים בסיסיים</vt:lpstr>
      <vt:lpstr>מודולים בסיסיים</vt:lpstr>
      <vt:lpstr>מודולים בסיסיים</vt:lpstr>
      <vt:lpstr>הבהרה</vt:lpstr>
      <vt:lpstr>סימולציות</vt:lpstr>
      <vt:lpstr>הוספת טרנזקציה חדשה</vt:lpstr>
      <vt:lpstr>הוספת טרנזקציה חדשה</vt:lpstr>
      <vt:lpstr>וידוא טרנזקציה קיימת</vt:lpstr>
      <vt:lpstr>וידוא טרנזקציה קיימת</vt:lpstr>
      <vt:lpstr>קבלת מצב החשבון</vt:lpstr>
      <vt:lpstr>קבלת מצב החשבון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רון פרידמן</dc:creator>
  <cp:lastModifiedBy>רון פרידמן</cp:lastModifiedBy>
  <cp:revision>39</cp:revision>
  <dcterms:created xsi:type="dcterms:W3CDTF">2019-04-01T16:34:37Z</dcterms:created>
  <dcterms:modified xsi:type="dcterms:W3CDTF">2019-04-28T19:46:07Z</dcterms:modified>
</cp:coreProperties>
</file>