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Lst>
  <p:notesMasterIdLst>
    <p:notesMasterId r:id="rId26"/>
  </p:notesMasterIdLst>
  <p:sldIdLst>
    <p:sldId id="284" r:id="rId3"/>
    <p:sldId id="258" r:id="rId4"/>
    <p:sldId id="285" r:id="rId5"/>
    <p:sldId id="286" r:id="rId6"/>
    <p:sldId id="287" r:id="rId7"/>
    <p:sldId id="288" r:id="rId8"/>
    <p:sldId id="294" r:id="rId9"/>
    <p:sldId id="306" r:id="rId10"/>
    <p:sldId id="305" r:id="rId11"/>
    <p:sldId id="304" r:id="rId12"/>
    <p:sldId id="293" r:id="rId13"/>
    <p:sldId id="295" r:id="rId14"/>
    <p:sldId id="296" r:id="rId15"/>
    <p:sldId id="298" r:id="rId16"/>
    <p:sldId id="299" r:id="rId17"/>
    <p:sldId id="300" r:id="rId18"/>
    <p:sldId id="301" r:id="rId19"/>
    <p:sldId id="302" r:id="rId20"/>
    <p:sldId id="257" r:id="rId21"/>
    <p:sldId id="308" r:id="rId22"/>
    <p:sldId id="290" r:id="rId23"/>
    <p:sldId id="279" r:id="rId24"/>
    <p:sldId id="283" r:id="rId2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raham" initials="A" lastIdx="1" clrIdx="0">
    <p:extLst>
      <p:ext uri="{19B8F6BF-5375-455C-9EA6-DF929625EA0E}">
        <p15:presenceInfo xmlns:p15="http://schemas.microsoft.com/office/powerpoint/2012/main" userId="Avra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4"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7EEFBA6-3CDE-4EB5-A929-21B72A53EBA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F8E82FC2-ECE6-45B1-BB40-B45C8012AF21}">
      <dgm:prSet/>
      <dgm:spPr/>
      <dgm:t>
        <a:bodyPr/>
        <a:lstStyle/>
        <a:p>
          <a:r>
            <a:rPr lang="en-US" dirty="0"/>
            <a:t>Quartet Game is a popular game in Israel. </a:t>
          </a:r>
        </a:p>
      </dgm:t>
    </dgm:pt>
    <dgm:pt modelId="{E2FA07E9-7E45-416D-8A89-B86E728D40B5}" type="parTrans" cxnId="{1F8DF9CF-C18B-4F3F-A930-04724CA17827}">
      <dgm:prSet/>
      <dgm:spPr/>
      <dgm:t>
        <a:bodyPr/>
        <a:lstStyle/>
        <a:p>
          <a:endParaRPr lang="en-US"/>
        </a:p>
      </dgm:t>
    </dgm:pt>
    <dgm:pt modelId="{C1E84BC1-A348-4CDA-984D-E6C42A0A6ED1}" type="sibTrans" cxnId="{1F8DF9CF-C18B-4F3F-A930-04724CA17827}">
      <dgm:prSet/>
      <dgm:spPr/>
      <dgm:t>
        <a:bodyPr/>
        <a:lstStyle/>
        <a:p>
          <a:endParaRPr lang="en-US"/>
        </a:p>
      </dgm:t>
    </dgm:pt>
    <dgm:pt modelId="{067DAD8D-EB33-4B95-B036-DBC1AC1DC1F0}">
      <dgm:prSet/>
      <dgm:spPr/>
      <dgm:t>
        <a:bodyPr/>
        <a:lstStyle/>
        <a:p>
          <a:r>
            <a:rPr lang="en-US" dirty="0"/>
            <a:t>Sometimes people cheat while playing this game. </a:t>
          </a:r>
        </a:p>
      </dgm:t>
    </dgm:pt>
    <dgm:pt modelId="{A4631B97-B19B-4129-BDA4-F2182B1E9817}" type="parTrans" cxnId="{6E3B6833-1ABF-4CA8-944B-3FD2D444C57E}">
      <dgm:prSet/>
      <dgm:spPr/>
      <dgm:t>
        <a:bodyPr/>
        <a:lstStyle/>
        <a:p>
          <a:endParaRPr lang="en-US"/>
        </a:p>
      </dgm:t>
    </dgm:pt>
    <dgm:pt modelId="{3A1D991C-E02E-4FA4-B919-5CCE9E11CBBA}" type="sibTrans" cxnId="{6E3B6833-1ABF-4CA8-944B-3FD2D444C57E}">
      <dgm:prSet/>
      <dgm:spPr/>
      <dgm:t>
        <a:bodyPr/>
        <a:lstStyle/>
        <a:p>
          <a:endParaRPr lang="en-US"/>
        </a:p>
      </dgm:t>
    </dgm:pt>
    <dgm:pt modelId="{0E2356AB-49A2-4819-8ACF-C07FEC28373E}">
      <dgm:prSet/>
      <dgm:spPr/>
      <dgm:t>
        <a:bodyPr/>
        <a:lstStyle/>
        <a:p>
          <a:r>
            <a:rPr lang="en-US" dirty="0"/>
            <a:t>Therefore we came up with the idea to build a playing system based on </a:t>
          </a:r>
          <a:r>
            <a:rPr lang="en-US" dirty="0" err="1"/>
            <a:t>blockchain</a:t>
          </a:r>
          <a:r>
            <a:rPr lang="en-US" dirty="0"/>
            <a:t> and verification with </a:t>
          </a:r>
          <a:r>
            <a:rPr lang="en-US" dirty="0" err="1"/>
            <a:t>merkle</a:t>
          </a:r>
          <a:r>
            <a:rPr lang="en-US" dirty="0"/>
            <a:t> tree</a:t>
          </a:r>
        </a:p>
      </dgm:t>
    </dgm:pt>
    <dgm:pt modelId="{28DD3876-F822-4CCA-9C8F-F85855FB4776}" type="parTrans" cxnId="{5BB6743F-3DB1-44C5-A13D-33508438DCCA}">
      <dgm:prSet/>
      <dgm:spPr/>
      <dgm:t>
        <a:bodyPr/>
        <a:lstStyle/>
        <a:p>
          <a:endParaRPr lang="en-US"/>
        </a:p>
      </dgm:t>
    </dgm:pt>
    <dgm:pt modelId="{C4DCFE21-FBC3-4E29-A143-5D307DE3FD44}" type="sibTrans" cxnId="{5BB6743F-3DB1-44C5-A13D-33508438DCCA}">
      <dgm:prSet/>
      <dgm:spPr/>
      <dgm:t>
        <a:bodyPr/>
        <a:lstStyle/>
        <a:p>
          <a:endParaRPr lang="en-US"/>
        </a:p>
      </dgm:t>
    </dgm:pt>
    <dgm:pt modelId="{5A8E83C2-0E41-44F8-9DAD-301B4837A3CC}" type="pres">
      <dgm:prSet presAssocID="{27EEFBA6-3CDE-4EB5-A929-21B72A53EBA7}" presName="root" presStyleCnt="0">
        <dgm:presLayoutVars>
          <dgm:dir/>
          <dgm:resizeHandles val="exact"/>
        </dgm:presLayoutVars>
      </dgm:prSet>
      <dgm:spPr/>
    </dgm:pt>
    <dgm:pt modelId="{30AE6DF6-6A93-4F4B-B092-5FE7575FB289}" type="pres">
      <dgm:prSet presAssocID="{F8E82FC2-ECE6-45B1-BB40-B45C8012AF21}" presName="compNode" presStyleCnt="0"/>
      <dgm:spPr/>
    </dgm:pt>
    <dgm:pt modelId="{D782BD57-30EA-48B4-87FC-12A78141F70D}" type="pres">
      <dgm:prSet presAssocID="{F8E82FC2-ECE6-45B1-BB40-B45C8012AF21}" presName="bgRect" presStyleLbl="bgShp" presStyleIdx="0" presStyleCnt="3"/>
      <dgm:spPr/>
    </dgm:pt>
    <dgm:pt modelId="{811A4EB8-7831-41D5-A7AA-BBDDAD5C7E09}" type="pres">
      <dgm:prSet presAssocID="{F8E82FC2-ECE6-45B1-BB40-B45C8012AF21}" presName="iconRect" presStyleLbl="node1" presStyleIdx="0" presStyleCnt="3"/>
      <dgm:spPr>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a:stretch>
        </a:blipFill>
        <a:ln>
          <a:noFill/>
        </a:ln>
      </dgm:spPr>
    </dgm:pt>
    <dgm:pt modelId="{D9BA2201-0985-47AD-B292-FFA6AA6C776F}" type="pres">
      <dgm:prSet presAssocID="{F8E82FC2-ECE6-45B1-BB40-B45C8012AF21}" presName="spaceRect" presStyleCnt="0"/>
      <dgm:spPr/>
    </dgm:pt>
    <dgm:pt modelId="{91D13A7F-11DA-4ABD-9FFD-116F47B5A61B}" type="pres">
      <dgm:prSet presAssocID="{F8E82FC2-ECE6-45B1-BB40-B45C8012AF21}" presName="parTx" presStyleLbl="revTx" presStyleIdx="0" presStyleCnt="3">
        <dgm:presLayoutVars>
          <dgm:chMax val="0"/>
          <dgm:chPref val="0"/>
        </dgm:presLayoutVars>
      </dgm:prSet>
      <dgm:spPr/>
    </dgm:pt>
    <dgm:pt modelId="{67E9EAC3-1B19-4A3B-8B10-E81DA0F34BD2}" type="pres">
      <dgm:prSet presAssocID="{C1E84BC1-A348-4CDA-984D-E6C42A0A6ED1}" presName="sibTrans" presStyleCnt="0"/>
      <dgm:spPr/>
    </dgm:pt>
    <dgm:pt modelId="{FC208648-331B-4A7F-ABA7-F23D4A0FC10B}" type="pres">
      <dgm:prSet presAssocID="{067DAD8D-EB33-4B95-B036-DBC1AC1DC1F0}" presName="compNode" presStyleCnt="0"/>
      <dgm:spPr/>
    </dgm:pt>
    <dgm:pt modelId="{0349E507-1830-40B1-8679-CACF21DDA528}" type="pres">
      <dgm:prSet presAssocID="{067DAD8D-EB33-4B95-B036-DBC1AC1DC1F0}" presName="bgRect" presStyleLbl="bgShp" presStyleIdx="1" presStyleCnt="3"/>
      <dgm:spPr/>
    </dgm:pt>
    <dgm:pt modelId="{23E74EE0-F03A-4DE5-AC44-DF0E20FB729D}" type="pres">
      <dgm:prSet presAssocID="{067DAD8D-EB33-4B95-B036-DBC1AC1DC1F0}" presName="iconRect" presStyleLbl="node1" presStyleIdx="1" presStyleCnt="3"/>
      <dgm:spPr>
        <a:blipFill rotWithShape="1">
          <a:blip xmlns:r="http://schemas.openxmlformats.org/officeDocument/2006/relationships" r:embed="rId2"/>
          <a:stretch>
            <a:fillRect/>
          </a:stretch>
        </a:blipFill>
        <a:ln>
          <a:noFill/>
        </a:ln>
      </dgm:spPr>
    </dgm:pt>
    <dgm:pt modelId="{B06D3FBA-4BA0-40F1-A7D5-4BB7B5534250}" type="pres">
      <dgm:prSet presAssocID="{067DAD8D-EB33-4B95-B036-DBC1AC1DC1F0}" presName="spaceRect" presStyleCnt="0"/>
      <dgm:spPr/>
    </dgm:pt>
    <dgm:pt modelId="{4DE8560D-5100-425F-94C8-324171DB9FEE}" type="pres">
      <dgm:prSet presAssocID="{067DAD8D-EB33-4B95-B036-DBC1AC1DC1F0}" presName="parTx" presStyleLbl="revTx" presStyleIdx="1" presStyleCnt="3">
        <dgm:presLayoutVars>
          <dgm:chMax val="0"/>
          <dgm:chPref val="0"/>
        </dgm:presLayoutVars>
      </dgm:prSet>
      <dgm:spPr/>
    </dgm:pt>
    <dgm:pt modelId="{0E66DB2C-1D03-4563-9FF9-DB832F711F43}" type="pres">
      <dgm:prSet presAssocID="{3A1D991C-E02E-4FA4-B919-5CCE9E11CBBA}" presName="sibTrans" presStyleCnt="0"/>
      <dgm:spPr/>
    </dgm:pt>
    <dgm:pt modelId="{D3F49884-4A4A-4954-B5B0-387120AB5D22}" type="pres">
      <dgm:prSet presAssocID="{0E2356AB-49A2-4819-8ACF-C07FEC28373E}" presName="compNode" presStyleCnt="0"/>
      <dgm:spPr/>
    </dgm:pt>
    <dgm:pt modelId="{F1617EB9-6964-4124-BF57-7255796F6B65}" type="pres">
      <dgm:prSet presAssocID="{0E2356AB-49A2-4819-8ACF-C07FEC28373E}" presName="bgRect" presStyleLbl="bgShp" presStyleIdx="2" presStyleCnt="3"/>
      <dgm:spPr/>
    </dgm:pt>
    <dgm:pt modelId="{EBFDDECD-BC80-4C4D-80EA-AAC5AC6D11F9}" type="pres">
      <dgm:prSet presAssocID="{0E2356AB-49A2-4819-8ACF-C07FEC28373E}" presName="iconRect" presStyleLbl="node1" presStyleIdx="2" presStyleCnt="3"/>
      <dgm:spPr>
        <a:blipFill rotWithShape="1">
          <a:blip xmlns:r="http://schemas.openxmlformats.org/officeDocument/2006/relationships" r:embed="rId2"/>
          <a:stretch>
            <a:fillRect/>
          </a:stretch>
        </a:blipFill>
        <a:ln>
          <a:noFill/>
        </a:ln>
      </dgm:spPr>
    </dgm:pt>
    <dgm:pt modelId="{D2E44B1C-7040-4810-B2D7-02B550759A8A}" type="pres">
      <dgm:prSet presAssocID="{0E2356AB-49A2-4819-8ACF-C07FEC28373E}" presName="spaceRect" presStyleCnt="0"/>
      <dgm:spPr/>
    </dgm:pt>
    <dgm:pt modelId="{E6A53FA5-D61D-4BA1-9D02-D37A1A449E2C}" type="pres">
      <dgm:prSet presAssocID="{0E2356AB-49A2-4819-8ACF-C07FEC28373E}" presName="parTx" presStyleLbl="revTx" presStyleIdx="2" presStyleCnt="3">
        <dgm:presLayoutVars>
          <dgm:chMax val="0"/>
          <dgm:chPref val="0"/>
        </dgm:presLayoutVars>
      </dgm:prSet>
      <dgm:spPr/>
    </dgm:pt>
  </dgm:ptLst>
  <dgm:cxnLst>
    <dgm:cxn modelId="{6E3B6833-1ABF-4CA8-944B-3FD2D444C57E}" srcId="{27EEFBA6-3CDE-4EB5-A929-21B72A53EBA7}" destId="{067DAD8D-EB33-4B95-B036-DBC1AC1DC1F0}" srcOrd="1" destOrd="0" parTransId="{A4631B97-B19B-4129-BDA4-F2182B1E9817}" sibTransId="{3A1D991C-E02E-4FA4-B919-5CCE9E11CBBA}"/>
    <dgm:cxn modelId="{5BB6743F-3DB1-44C5-A13D-33508438DCCA}" srcId="{27EEFBA6-3CDE-4EB5-A929-21B72A53EBA7}" destId="{0E2356AB-49A2-4819-8ACF-C07FEC28373E}" srcOrd="2" destOrd="0" parTransId="{28DD3876-F822-4CCA-9C8F-F85855FB4776}" sibTransId="{C4DCFE21-FBC3-4E29-A143-5D307DE3FD44}"/>
    <dgm:cxn modelId="{FE907846-EA46-4018-84CD-1283AFF03CEA}" type="presOf" srcId="{F8E82FC2-ECE6-45B1-BB40-B45C8012AF21}" destId="{91D13A7F-11DA-4ABD-9FFD-116F47B5A61B}" srcOrd="0" destOrd="0" presId="urn:microsoft.com/office/officeart/2018/2/layout/IconVerticalSolidList"/>
    <dgm:cxn modelId="{C78EA5A8-B052-4EFC-B53E-37C7CD2D9FDC}" type="presOf" srcId="{067DAD8D-EB33-4B95-B036-DBC1AC1DC1F0}" destId="{4DE8560D-5100-425F-94C8-324171DB9FEE}" srcOrd="0" destOrd="0" presId="urn:microsoft.com/office/officeart/2018/2/layout/IconVerticalSolidList"/>
    <dgm:cxn modelId="{41CA10CF-346D-425C-B8DB-51FFA100A389}" type="presOf" srcId="{0E2356AB-49A2-4819-8ACF-C07FEC28373E}" destId="{E6A53FA5-D61D-4BA1-9D02-D37A1A449E2C}" srcOrd="0" destOrd="0" presId="urn:microsoft.com/office/officeart/2018/2/layout/IconVerticalSolidList"/>
    <dgm:cxn modelId="{1F8DF9CF-C18B-4F3F-A930-04724CA17827}" srcId="{27EEFBA6-3CDE-4EB5-A929-21B72A53EBA7}" destId="{F8E82FC2-ECE6-45B1-BB40-B45C8012AF21}" srcOrd="0" destOrd="0" parTransId="{E2FA07E9-7E45-416D-8A89-B86E728D40B5}" sibTransId="{C1E84BC1-A348-4CDA-984D-E6C42A0A6ED1}"/>
    <dgm:cxn modelId="{930EA4E6-E657-4691-88EA-3B718637C4E3}" type="presOf" srcId="{27EEFBA6-3CDE-4EB5-A929-21B72A53EBA7}" destId="{5A8E83C2-0E41-44F8-9DAD-301B4837A3CC}" srcOrd="0" destOrd="0" presId="urn:microsoft.com/office/officeart/2018/2/layout/IconVerticalSolidList"/>
    <dgm:cxn modelId="{C4E1AA7B-7E50-4354-A86A-B9DF91767753}" type="presParOf" srcId="{5A8E83C2-0E41-44F8-9DAD-301B4837A3CC}" destId="{30AE6DF6-6A93-4F4B-B092-5FE7575FB289}" srcOrd="0" destOrd="0" presId="urn:microsoft.com/office/officeart/2018/2/layout/IconVerticalSolidList"/>
    <dgm:cxn modelId="{330C7239-BA69-46FB-B108-21EA4F8AC1DA}" type="presParOf" srcId="{30AE6DF6-6A93-4F4B-B092-5FE7575FB289}" destId="{D782BD57-30EA-48B4-87FC-12A78141F70D}" srcOrd="0" destOrd="0" presId="urn:microsoft.com/office/officeart/2018/2/layout/IconVerticalSolidList"/>
    <dgm:cxn modelId="{A3AF9405-0CB2-481A-9B28-8E08436301B6}" type="presParOf" srcId="{30AE6DF6-6A93-4F4B-B092-5FE7575FB289}" destId="{811A4EB8-7831-41D5-A7AA-BBDDAD5C7E09}" srcOrd="1" destOrd="0" presId="urn:microsoft.com/office/officeart/2018/2/layout/IconVerticalSolidList"/>
    <dgm:cxn modelId="{D079540E-3DA8-496A-9794-72EF1945833B}" type="presParOf" srcId="{30AE6DF6-6A93-4F4B-B092-5FE7575FB289}" destId="{D9BA2201-0985-47AD-B292-FFA6AA6C776F}" srcOrd="2" destOrd="0" presId="urn:microsoft.com/office/officeart/2018/2/layout/IconVerticalSolidList"/>
    <dgm:cxn modelId="{E2C3FB5C-439F-4C5E-AAB5-F478AAF752F3}" type="presParOf" srcId="{30AE6DF6-6A93-4F4B-B092-5FE7575FB289}" destId="{91D13A7F-11DA-4ABD-9FFD-116F47B5A61B}" srcOrd="3" destOrd="0" presId="urn:microsoft.com/office/officeart/2018/2/layout/IconVerticalSolidList"/>
    <dgm:cxn modelId="{B7D52907-DC5D-4132-B2EF-E580EB0B7F54}" type="presParOf" srcId="{5A8E83C2-0E41-44F8-9DAD-301B4837A3CC}" destId="{67E9EAC3-1B19-4A3B-8B10-E81DA0F34BD2}" srcOrd="1" destOrd="0" presId="urn:microsoft.com/office/officeart/2018/2/layout/IconVerticalSolidList"/>
    <dgm:cxn modelId="{3F3F729B-31A2-4B34-B511-975D8FAB78F8}" type="presParOf" srcId="{5A8E83C2-0E41-44F8-9DAD-301B4837A3CC}" destId="{FC208648-331B-4A7F-ABA7-F23D4A0FC10B}" srcOrd="2" destOrd="0" presId="urn:microsoft.com/office/officeart/2018/2/layout/IconVerticalSolidList"/>
    <dgm:cxn modelId="{558861B0-8EC7-481F-92A5-C487F67500E4}" type="presParOf" srcId="{FC208648-331B-4A7F-ABA7-F23D4A0FC10B}" destId="{0349E507-1830-40B1-8679-CACF21DDA528}" srcOrd="0" destOrd="0" presId="urn:microsoft.com/office/officeart/2018/2/layout/IconVerticalSolidList"/>
    <dgm:cxn modelId="{7705DF94-A62B-4463-91A7-7CB506A76A1C}" type="presParOf" srcId="{FC208648-331B-4A7F-ABA7-F23D4A0FC10B}" destId="{23E74EE0-F03A-4DE5-AC44-DF0E20FB729D}" srcOrd="1" destOrd="0" presId="urn:microsoft.com/office/officeart/2018/2/layout/IconVerticalSolidList"/>
    <dgm:cxn modelId="{9F1BE037-D906-4430-949B-82A268EDDE9A}" type="presParOf" srcId="{FC208648-331B-4A7F-ABA7-F23D4A0FC10B}" destId="{B06D3FBA-4BA0-40F1-A7D5-4BB7B5534250}" srcOrd="2" destOrd="0" presId="urn:microsoft.com/office/officeart/2018/2/layout/IconVerticalSolidList"/>
    <dgm:cxn modelId="{72DBDFF6-A177-42B8-8E00-C27F9AB74428}" type="presParOf" srcId="{FC208648-331B-4A7F-ABA7-F23D4A0FC10B}" destId="{4DE8560D-5100-425F-94C8-324171DB9FEE}" srcOrd="3" destOrd="0" presId="urn:microsoft.com/office/officeart/2018/2/layout/IconVerticalSolidList"/>
    <dgm:cxn modelId="{83267888-6F41-471F-A0AC-F240F4EDBC74}" type="presParOf" srcId="{5A8E83C2-0E41-44F8-9DAD-301B4837A3CC}" destId="{0E66DB2C-1D03-4563-9FF9-DB832F711F43}" srcOrd="3" destOrd="0" presId="urn:microsoft.com/office/officeart/2018/2/layout/IconVerticalSolidList"/>
    <dgm:cxn modelId="{B2F3555E-CD2E-4D05-80D5-C02076D4E97D}" type="presParOf" srcId="{5A8E83C2-0E41-44F8-9DAD-301B4837A3CC}" destId="{D3F49884-4A4A-4954-B5B0-387120AB5D22}" srcOrd="4" destOrd="0" presId="urn:microsoft.com/office/officeart/2018/2/layout/IconVerticalSolidList"/>
    <dgm:cxn modelId="{B28CC849-D3D4-4703-9D57-54EC5FE59501}" type="presParOf" srcId="{D3F49884-4A4A-4954-B5B0-387120AB5D22}" destId="{F1617EB9-6964-4124-BF57-7255796F6B65}" srcOrd="0" destOrd="0" presId="urn:microsoft.com/office/officeart/2018/2/layout/IconVerticalSolidList"/>
    <dgm:cxn modelId="{4659BF98-F15A-4A18-813E-1507593EBD5B}" type="presParOf" srcId="{D3F49884-4A4A-4954-B5B0-387120AB5D22}" destId="{EBFDDECD-BC80-4C4D-80EA-AAC5AC6D11F9}" srcOrd="1" destOrd="0" presId="urn:microsoft.com/office/officeart/2018/2/layout/IconVerticalSolidList"/>
    <dgm:cxn modelId="{1DACF629-0C23-4F8B-A71E-4D640D9BD14F}" type="presParOf" srcId="{D3F49884-4A4A-4954-B5B0-387120AB5D22}" destId="{D2E44B1C-7040-4810-B2D7-02B550759A8A}" srcOrd="2" destOrd="0" presId="urn:microsoft.com/office/officeart/2018/2/layout/IconVerticalSolidList"/>
    <dgm:cxn modelId="{CBB76AFF-45AE-47D8-86F2-9D4345FED5E1}" type="presParOf" srcId="{D3F49884-4A4A-4954-B5B0-387120AB5D22}" destId="{E6A53FA5-D61D-4BA1-9D02-D37A1A449E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2BD57-30EA-48B4-87FC-12A78141F70D}">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11A4EB8-7831-41D5-A7AA-BBDDAD5C7E09}">
      <dsp:nvSpPr>
        <dsp:cNvPr id="0" name=""/>
        <dsp:cNvSpPr/>
      </dsp:nvSpPr>
      <dsp:spPr>
        <a:xfrm>
          <a:off x="481473" y="358800"/>
          <a:ext cx="875405" cy="875405"/>
        </a:xfrm>
        <a:prstGeom prst="rect">
          <a:avLst/>
        </a:prstGeom>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1D13A7F-11DA-4ABD-9FFD-116F47B5A61B}">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dirty="0"/>
            <a:t>Quartet Game is a popular game in Israel. </a:t>
          </a:r>
        </a:p>
      </dsp:txBody>
      <dsp:txXfrm>
        <a:off x="1838352" y="680"/>
        <a:ext cx="4430685" cy="1591647"/>
      </dsp:txXfrm>
    </dsp:sp>
    <dsp:sp modelId="{0349E507-1830-40B1-8679-CACF21DDA528}">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3E74EE0-F03A-4DE5-AC44-DF0E20FB729D}">
      <dsp:nvSpPr>
        <dsp:cNvPr id="0" name=""/>
        <dsp:cNvSpPr/>
      </dsp:nvSpPr>
      <dsp:spPr>
        <a:xfrm>
          <a:off x="481473" y="2348359"/>
          <a:ext cx="875405" cy="875405"/>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DE8560D-5100-425F-94C8-324171DB9FEE}">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dirty="0"/>
            <a:t>Sometimes people cheat while playing this game. </a:t>
          </a:r>
        </a:p>
      </dsp:txBody>
      <dsp:txXfrm>
        <a:off x="1838352" y="1990238"/>
        <a:ext cx="4430685" cy="1591647"/>
      </dsp:txXfrm>
    </dsp:sp>
    <dsp:sp modelId="{F1617EB9-6964-4124-BF57-7255796F6B65}">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BFDDECD-BC80-4C4D-80EA-AAC5AC6D11F9}">
      <dsp:nvSpPr>
        <dsp:cNvPr id="0" name=""/>
        <dsp:cNvSpPr/>
      </dsp:nvSpPr>
      <dsp:spPr>
        <a:xfrm>
          <a:off x="481473" y="4337918"/>
          <a:ext cx="875405" cy="875405"/>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6A53FA5-D61D-4BA1-9D02-D37A1A449E2C}">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dirty="0"/>
            <a:t>Therefore we came up with the idea to build a playing system based on </a:t>
          </a:r>
          <a:r>
            <a:rPr lang="en-US" sz="2200" kern="1200" dirty="0" err="1"/>
            <a:t>blockchain</a:t>
          </a:r>
          <a:r>
            <a:rPr lang="en-US" sz="2200" kern="1200" dirty="0"/>
            <a:t> and verification with </a:t>
          </a:r>
          <a:r>
            <a:rPr lang="en-US" sz="2200" kern="1200" dirty="0" err="1"/>
            <a:t>merkle</a:t>
          </a:r>
          <a:r>
            <a:rPr lang="en-US" sz="2200" kern="1200" dirty="0"/>
            <a:t> tree</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54EE165-1D20-432B-8391-AC81E3C78BFB}" type="datetimeFigureOut">
              <a:rPr lang="he-IL" smtClean="0"/>
              <a:t>כ"ג/תמוז/תשע"ט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FBBA66C-6594-4F43-A408-AB47ABC211B4}" type="slidenum">
              <a:rPr lang="he-IL" smtClean="0"/>
              <a:t>‹#›</a:t>
            </a:fld>
            <a:endParaRPr lang="he-IL"/>
          </a:p>
        </p:txBody>
      </p:sp>
    </p:spTree>
    <p:extLst>
      <p:ext uri="{BB962C8B-B14F-4D97-AF65-F5344CB8AC3E}">
        <p14:creationId xmlns:p14="http://schemas.microsoft.com/office/powerpoint/2010/main" val="14302589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3530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877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198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93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4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89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150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930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69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78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68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72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26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715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14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31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7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878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53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09859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55108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34234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7"/>
          <p:cNvSpPr txBox="1">
            <a:spLocks noGrp="1"/>
          </p:cNvSpPr>
          <p:nvPr>
            <p:ph type="title"/>
          </p:nvPr>
        </p:nvSpPr>
        <p:spPr>
          <a:xfrm>
            <a:off x="932000" y="1215600"/>
            <a:ext cx="2694400" cy="44368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5125767"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5" name="Google Shape;35;p7"/>
          <p:cNvSpPr txBox="1">
            <a:spLocks noGrp="1"/>
          </p:cNvSpPr>
          <p:nvPr>
            <p:ph type="body" idx="2"/>
          </p:nvPr>
        </p:nvSpPr>
        <p:spPr>
          <a:xfrm>
            <a:off x="8582165"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6" name="Google Shape;3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08091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34"/>
            <a:ext cx="12192000" cy="6858031"/>
          </a:xfrm>
          <a:prstGeom prst="rect">
            <a:avLst/>
          </a:prstGeom>
          <a:noFill/>
          <a:ln>
            <a:noFill/>
          </a:ln>
        </p:spPr>
      </p:pic>
      <p:sp>
        <p:nvSpPr>
          <p:cNvPr id="11" name="Google Shape;11;p2"/>
          <p:cNvSpPr txBox="1">
            <a:spLocks noGrp="1"/>
          </p:cNvSpPr>
          <p:nvPr>
            <p:ph type="ctrTitle"/>
          </p:nvPr>
        </p:nvSpPr>
        <p:spPr>
          <a:xfrm>
            <a:off x="3069400" y="1630933"/>
            <a:ext cx="6053200" cy="3596000"/>
          </a:xfrm>
          <a:prstGeom prst="rect">
            <a:avLst/>
          </a:prstGeom>
        </p:spPr>
        <p:txBody>
          <a:bodyPr spcFirstLastPara="1" wrap="square" lIns="0" tIns="0" rIns="0" bIns="0"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80203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pic>
        <p:nvPicPr>
          <p:cNvPr id="54" name="Google Shape;54;p11"/>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373445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000000"/>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pic>
        <p:nvPicPr>
          <p:cNvPr id="57" name="Google Shape;57;p12"/>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2613144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1431384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7"/>
          <p:cNvSpPr txBox="1">
            <a:spLocks noGrp="1"/>
          </p:cNvSpPr>
          <p:nvPr>
            <p:ph type="title"/>
          </p:nvPr>
        </p:nvSpPr>
        <p:spPr>
          <a:xfrm>
            <a:off x="932000" y="1215600"/>
            <a:ext cx="2694400" cy="44368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5125767"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5" name="Google Shape;35;p7"/>
          <p:cNvSpPr txBox="1">
            <a:spLocks noGrp="1"/>
          </p:cNvSpPr>
          <p:nvPr>
            <p:ph type="body" idx="2"/>
          </p:nvPr>
        </p:nvSpPr>
        <p:spPr>
          <a:xfrm>
            <a:off x="8582165"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6" name="Google Shape;3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85128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6309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43280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59226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08012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3485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129536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97098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42092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54F1FAB-3939-4870-A1B1-BC0201C6817B}" type="slidenum">
              <a:rPr lang="he-IL" smtClean="0"/>
              <a:t>‹#›</a:t>
            </a:fld>
            <a:endParaRPr lang="he-IL"/>
          </a:p>
        </p:txBody>
      </p:sp>
    </p:spTree>
    <p:extLst>
      <p:ext uri="{BB962C8B-B14F-4D97-AF65-F5344CB8AC3E}">
        <p14:creationId xmlns:p14="http://schemas.microsoft.com/office/powerpoint/2010/main" val="4151746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2000" y="1215600"/>
            <a:ext cx="2694400" cy="44368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lstStyle>
            <a:lvl1pPr lv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5125767" y="1073767"/>
            <a:ext cx="6456800" cy="4730800"/>
          </a:xfrm>
          <a:prstGeom prst="rect">
            <a:avLst/>
          </a:prstGeom>
          <a:noFill/>
          <a:ln>
            <a:noFill/>
          </a:ln>
        </p:spPr>
        <p:txBody>
          <a:bodyPr spcFirstLastPara="1" wrap="square" lIns="0" tIns="0" rIns="0" bIns="0" anchor="ctr" anchorCtr="0"/>
          <a:lstStyle>
            <a:lvl1pPr marL="457200" lvl="0" indent="-36830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600">
                <a:solidFill>
                  <a:srgbClr val="B7B7B7"/>
                </a:solidFill>
                <a:latin typeface="Montserrat Light"/>
                <a:ea typeface="Montserrat Light"/>
                <a:cs typeface="Montserrat Light"/>
                <a:sym typeface="Montserrat Light"/>
              </a:defRPr>
            </a:lvl1pPr>
            <a:lvl2pPr lvl="1" algn="r">
              <a:buNone/>
              <a:defRPr sz="1600">
                <a:solidFill>
                  <a:srgbClr val="B7B7B7"/>
                </a:solidFill>
                <a:latin typeface="Montserrat Light"/>
                <a:ea typeface="Montserrat Light"/>
                <a:cs typeface="Montserrat Light"/>
                <a:sym typeface="Montserrat Light"/>
              </a:defRPr>
            </a:lvl2pPr>
            <a:lvl3pPr lvl="2" algn="r">
              <a:buNone/>
              <a:defRPr sz="1600">
                <a:solidFill>
                  <a:srgbClr val="B7B7B7"/>
                </a:solidFill>
                <a:latin typeface="Montserrat Light"/>
                <a:ea typeface="Montserrat Light"/>
                <a:cs typeface="Montserrat Light"/>
                <a:sym typeface="Montserrat Light"/>
              </a:defRPr>
            </a:lvl3pPr>
            <a:lvl4pPr lvl="3" algn="r">
              <a:buNone/>
              <a:defRPr sz="1600">
                <a:solidFill>
                  <a:srgbClr val="B7B7B7"/>
                </a:solidFill>
                <a:latin typeface="Montserrat Light"/>
                <a:ea typeface="Montserrat Light"/>
                <a:cs typeface="Montserrat Light"/>
                <a:sym typeface="Montserrat Light"/>
              </a:defRPr>
            </a:lvl4pPr>
            <a:lvl5pPr lvl="4" algn="r">
              <a:buNone/>
              <a:defRPr sz="1600">
                <a:solidFill>
                  <a:srgbClr val="B7B7B7"/>
                </a:solidFill>
                <a:latin typeface="Montserrat Light"/>
                <a:ea typeface="Montserrat Light"/>
                <a:cs typeface="Montserrat Light"/>
                <a:sym typeface="Montserrat Light"/>
              </a:defRPr>
            </a:lvl5pPr>
            <a:lvl6pPr lvl="5" algn="r">
              <a:buNone/>
              <a:defRPr sz="1600">
                <a:solidFill>
                  <a:srgbClr val="B7B7B7"/>
                </a:solidFill>
                <a:latin typeface="Montserrat Light"/>
                <a:ea typeface="Montserrat Light"/>
                <a:cs typeface="Montserrat Light"/>
                <a:sym typeface="Montserrat Light"/>
              </a:defRPr>
            </a:lvl6pPr>
            <a:lvl7pPr lvl="6" algn="r">
              <a:buNone/>
              <a:defRPr sz="1600">
                <a:solidFill>
                  <a:srgbClr val="B7B7B7"/>
                </a:solidFill>
                <a:latin typeface="Montserrat Light"/>
                <a:ea typeface="Montserrat Light"/>
                <a:cs typeface="Montserrat Light"/>
                <a:sym typeface="Montserrat Light"/>
              </a:defRPr>
            </a:lvl7pPr>
            <a:lvl8pPr lvl="7" algn="r">
              <a:buNone/>
              <a:defRPr sz="1600">
                <a:solidFill>
                  <a:srgbClr val="B7B7B7"/>
                </a:solidFill>
                <a:latin typeface="Montserrat Light"/>
                <a:ea typeface="Montserrat Light"/>
                <a:cs typeface="Montserrat Light"/>
                <a:sym typeface="Montserrat Light"/>
              </a:defRPr>
            </a:lvl8pPr>
            <a:lvl9pPr lvl="8" algn="r">
              <a:buNone/>
              <a:defRPr sz="1600">
                <a:solidFill>
                  <a:srgbClr val="B7B7B7"/>
                </a:solidFill>
                <a:latin typeface="Montserrat Light"/>
                <a:ea typeface="Montserrat Light"/>
                <a:cs typeface="Montserrat Light"/>
                <a:sym typeface="Montserrat Light"/>
              </a:defRPr>
            </a:lvl9pPr>
          </a:lstStyle>
          <a:p>
            <a:pPr rtl="0">
              <a:buClr>
                <a:srgbClr val="000000"/>
              </a:buClr>
              <a:buFont typeface="Arial"/>
              <a:buNone/>
            </a:pPr>
            <a:fld id="{00000000-1234-1234-1234-123412341234}" type="slidenum">
              <a:rPr lang="en" kern="0"/>
              <a:pPr rtl="0">
                <a:buClr>
                  <a:srgbClr val="000000"/>
                </a:buClr>
                <a:buFont typeface="Arial"/>
                <a:buNone/>
              </a:pPr>
              <a:t>‹#›</a:t>
            </a:fld>
            <a:endParaRPr kern="0"/>
          </a:p>
        </p:txBody>
      </p:sp>
    </p:spTree>
    <p:extLst>
      <p:ext uri="{BB962C8B-B14F-4D97-AF65-F5344CB8AC3E}">
        <p14:creationId xmlns:p14="http://schemas.microsoft.com/office/powerpoint/2010/main" val="28698338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31925" y="1244183"/>
            <a:ext cx="6053200" cy="3822493"/>
          </a:xfrm>
          <a:prstGeom prst="rect">
            <a:avLst/>
          </a:prstGeom>
        </p:spPr>
        <p:txBody>
          <a:bodyPr spcFirstLastPara="1" wrap="square" lIns="0" tIns="0" rIns="0" bIns="0" anchor="ctr" anchorCtr="0">
            <a:noAutofit/>
          </a:bodyPr>
          <a:lstStyle/>
          <a:p>
            <a:r>
              <a:rPr lang="en-US" sz="4400" b="1" dirty="0" err="1">
                <a:latin typeface="Buxton Sketch" panose="03080500000500000004" pitchFamily="66" charset="0"/>
                <a:cs typeface="BN Barak" panose="02000000000000000000" pitchFamily="2" charset="-79"/>
              </a:rPr>
              <a:t>Blockchain</a:t>
            </a:r>
            <a:r>
              <a:rPr lang="en-US" sz="4400" b="1" dirty="0">
                <a:latin typeface="Buxton Sketch" panose="03080500000500000004" pitchFamily="66" charset="0"/>
                <a:cs typeface="BN Barak" panose="02000000000000000000" pitchFamily="2" charset="-79"/>
              </a:rPr>
              <a:t> Final Project</a:t>
            </a:r>
            <a:br>
              <a:rPr lang="en-US" sz="4400" b="1" dirty="0">
                <a:latin typeface="Buxton Sketch" panose="03080500000500000004" pitchFamily="66" charset="0"/>
                <a:cs typeface="BN Barak" panose="02000000000000000000" pitchFamily="2" charset="-79"/>
              </a:rPr>
            </a:br>
            <a:r>
              <a:rPr lang="en-US" sz="2800" dirty="0">
                <a:latin typeface="Buxton Sketch" panose="03080500000500000004" pitchFamily="66" charset="0"/>
                <a:cs typeface="BN Barak" panose="02000000000000000000" pitchFamily="2" charset="-79"/>
              </a:rPr>
              <a:t>Quartet</a:t>
            </a:r>
            <a:br>
              <a:rPr lang="en-US" sz="2800" dirty="0">
                <a:latin typeface="Buxton Sketch" panose="03080500000500000004" pitchFamily="66" charset="0"/>
                <a:cs typeface="BN Barak" panose="02000000000000000000" pitchFamily="2" charset="-79"/>
              </a:rPr>
            </a:br>
            <a:br>
              <a:rPr lang="en-US" sz="2800" dirty="0">
                <a:latin typeface="Buxton Sketch" panose="03080500000500000004" pitchFamily="66" charset="0"/>
                <a:cs typeface="BN Barak" panose="02000000000000000000" pitchFamily="2" charset="-79"/>
              </a:rPr>
            </a:br>
            <a:r>
              <a:rPr lang="en-US" sz="2000" dirty="0">
                <a:latin typeface="Tempus Sans ITC" panose="04020404030D07020202" pitchFamily="82" charset="0"/>
                <a:cs typeface="BN Barak" panose="02000000000000000000" pitchFamily="2" charset="-79"/>
              </a:rPr>
              <a:t>Ron Friedman 209490358</a:t>
            </a:r>
            <a:br>
              <a:rPr lang="he-IL" sz="2000" dirty="0">
                <a:latin typeface="Tempus Sans ITC" panose="04020404030D07020202" pitchFamily="82" charset="0"/>
                <a:cs typeface="BN Barak" panose="02000000000000000000" pitchFamily="2" charset="-79"/>
              </a:rPr>
            </a:br>
            <a:r>
              <a:rPr lang="en-US" sz="2000" dirty="0" err="1">
                <a:latin typeface="Tempus Sans ITC" panose="04020404030D07020202" pitchFamily="82" charset="0"/>
                <a:cs typeface="BN Barak" panose="02000000000000000000" pitchFamily="2" charset="-79"/>
              </a:rPr>
              <a:t>Netanel</a:t>
            </a:r>
            <a:r>
              <a:rPr lang="en-US" sz="2000" dirty="0">
                <a:latin typeface="Tempus Sans ITC" panose="04020404030D07020202" pitchFamily="82" charset="0"/>
                <a:cs typeface="BN Barak" panose="02000000000000000000" pitchFamily="2" charset="-79"/>
              </a:rPr>
              <a:t> </a:t>
            </a:r>
            <a:r>
              <a:rPr lang="en-US" sz="2000" dirty="0" err="1">
                <a:latin typeface="Tempus Sans ITC" panose="04020404030D07020202" pitchFamily="82" charset="0"/>
                <a:cs typeface="BN Barak" panose="02000000000000000000" pitchFamily="2" charset="-79"/>
              </a:rPr>
              <a:t>Konforty</a:t>
            </a:r>
            <a:r>
              <a:rPr lang="en-US" sz="2000" dirty="0">
                <a:latin typeface="Tempus Sans ITC" panose="04020404030D07020202" pitchFamily="82" charset="0"/>
                <a:cs typeface="BN Barak" panose="02000000000000000000" pitchFamily="2" charset="-79"/>
              </a:rPr>
              <a:t> 312463425</a:t>
            </a:r>
            <a:endParaRPr sz="2000" dirty="0">
              <a:latin typeface="Tempus Sans ITC" panose="04020404030D07020202" pitchFamily="82" charset="0"/>
              <a:cs typeface="BN Barak" panose="02000000000000000000" pitchFamily="2" charset="-79"/>
            </a:endParaRPr>
          </a:p>
        </p:txBody>
      </p:sp>
    </p:spTree>
    <p:extLst>
      <p:ext uri="{BB962C8B-B14F-4D97-AF65-F5344CB8AC3E}">
        <p14:creationId xmlns:p14="http://schemas.microsoft.com/office/powerpoint/2010/main" val="42441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7797732" y="147392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Quartet.sol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Card.sol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QuartetCoin.sol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10</a:t>
            </a:fld>
            <a:endParaRPr/>
          </a:p>
        </p:txBody>
      </p:sp>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Contracts</a:t>
            </a:r>
            <a:endParaRPr lang="en-US" sz="2000" dirty="0">
              <a:latin typeface="Tempus Sans ITC" panose="04020404030D07020202" pitchFamily="82" charset="0"/>
              <a:cs typeface="BN Barak" panose="02000000000000000000" pitchFamily="2" charset="-79"/>
            </a:endParaRPr>
          </a:p>
        </p:txBody>
      </p:sp>
      <p:pic>
        <p:nvPicPr>
          <p:cNvPr id="2050" name="Picture 2" descr="×ª××¦××ª ×ª××× × ×¢×××¨ âªcontract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532" y="3732551"/>
            <a:ext cx="1078302" cy="107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06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11</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pic>
        <p:nvPicPr>
          <p:cNvPr id="2" name="תמונה 1"/>
          <p:cNvPicPr>
            <a:picLocks noChangeAspect="1"/>
          </p:cNvPicPr>
          <p:nvPr/>
        </p:nvPicPr>
        <p:blipFill>
          <a:blip r:embed="rId3"/>
          <a:stretch>
            <a:fillRect/>
          </a:stretch>
        </p:blipFill>
        <p:spPr>
          <a:xfrm>
            <a:off x="5583836" y="1747438"/>
            <a:ext cx="4721901" cy="3011939"/>
          </a:xfrm>
          <a:prstGeom prst="rect">
            <a:avLst/>
          </a:prstGeom>
        </p:spPr>
      </p:pic>
      <p:sp>
        <p:nvSpPr>
          <p:cNvPr id="20" name="TextBox 19"/>
          <p:cNvSpPr txBox="1"/>
          <p:nvPr/>
        </p:nvSpPr>
        <p:spPr>
          <a:xfrm>
            <a:off x="1543988" y="2008665"/>
            <a:ext cx="3320321" cy="2677656"/>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Quartet.sol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the main contract – the main that is being called according to user choices in the game. </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72268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12</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3108543"/>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QuartetCoin.sol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a contract that represents our ERC20 token that is used for buying stuff and as winning prize. </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p:cNvPicPr>
            <a:picLocks noChangeAspect="1"/>
          </p:cNvPicPr>
          <p:nvPr/>
        </p:nvPicPr>
        <p:blipFill>
          <a:blip r:embed="rId3"/>
          <a:stretch>
            <a:fillRect/>
          </a:stretch>
        </p:blipFill>
        <p:spPr>
          <a:xfrm>
            <a:off x="5583445" y="1733391"/>
            <a:ext cx="4729787" cy="3010996"/>
          </a:xfrm>
          <a:prstGeom prst="rect">
            <a:avLst/>
          </a:prstGeom>
        </p:spPr>
      </p:pic>
    </p:spTree>
    <p:extLst>
      <p:ext uri="{BB962C8B-B14F-4D97-AF65-F5344CB8AC3E}">
        <p14:creationId xmlns:p14="http://schemas.microsoft.com/office/powerpoint/2010/main" val="245796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13</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81464" y="1566993"/>
            <a:ext cx="3320321" cy="3970318"/>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Card.sol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a contract that represents the basic element in the game – a card, a card that has name and family. In addition, every card has hash.</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p:cNvPicPr>
            <a:picLocks noChangeAspect="1"/>
          </p:cNvPicPr>
          <p:nvPr/>
        </p:nvPicPr>
        <p:blipFill>
          <a:blip r:embed="rId3"/>
          <a:stretch>
            <a:fillRect/>
          </a:stretch>
        </p:blipFill>
        <p:spPr>
          <a:xfrm>
            <a:off x="5576340" y="1738175"/>
            <a:ext cx="4744388" cy="3087312"/>
          </a:xfrm>
          <a:prstGeom prst="rect">
            <a:avLst/>
          </a:prstGeom>
        </p:spPr>
      </p:pic>
    </p:spTree>
    <p:extLst>
      <p:ext uri="{BB962C8B-B14F-4D97-AF65-F5344CB8AC3E}">
        <p14:creationId xmlns:p14="http://schemas.microsoft.com/office/powerpoint/2010/main" val="299450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7797732" y="147392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Html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JavaScript</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Css</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Web3JS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NodeJS</a:t>
            </a: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14</a:t>
            </a:fld>
            <a:endParaRPr/>
          </a:p>
        </p:txBody>
      </p:sp>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GUI</a:t>
            </a:r>
            <a:endParaRPr lang="en-US" sz="2000" dirty="0">
              <a:latin typeface="Tempus Sans ITC" panose="04020404030D07020202" pitchFamily="82" charset="0"/>
              <a:cs typeface="BN Barak" panose="02000000000000000000" pitchFamily="2" charset="-79"/>
            </a:endParaRPr>
          </a:p>
        </p:txBody>
      </p:sp>
      <p:pic>
        <p:nvPicPr>
          <p:cNvPr id="3074" name="Picture 2" descr="×ª××¦××ª ×ª××× × ×¢×××¨ âªgui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613" y="3455232"/>
            <a:ext cx="1678761" cy="167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1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15</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0" name="TextBox 19"/>
          <p:cNvSpPr txBox="1"/>
          <p:nvPr/>
        </p:nvSpPr>
        <p:spPr>
          <a:xfrm>
            <a:off x="1543988" y="2008665"/>
            <a:ext cx="3320321" cy="2677656"/>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Main Page - where the player should insert his/her public key and than start playing.</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4" name="Picture 3">
            <a:extLst>
              <a:ext uri="{FF2B5EF4-FFF2-40B4-BE49-F238E27FC236}">
                <a16:creationId xmlns:a16="http://schemas.microsoft.com/office/drawing/2014/main" id="{94C2DCA4-624E-4232-B21D-CFCEDDB60497}"/>
              </a:ext>
            </a:extLst>
          </p:cNvPr>
          <p:cNvPicPr>
            <a:picLocks noChangeAspect="1"/>
          </p:cNvPicPr>
          <p:nvPr/>
        </p:nvPicPr>
        <p:blipFill>
          <a:blip r:embed="rId3"/>
          <a:stretch>
            <a:fillRect/>
          </a:stretch>
        </p:blipFill>
        <p:spPr>
          <a:xfrm>
            <a:off x="5553499" y="1707311"/>
            <a:ext cx="4840461" cy="3074413"/>
          </a:xfrm>
          <a:prstGeom prst="rect">
            <a:avLst/>
          </a:prstGeom>
        </p:spPr>
      </p:pic>
      <p:pic>
        <p:nvPicPr>
          <p:cNvPr id="3" name="Picture 2">
            <a:extLst>
              <a:ext uri="{FF2B5EF4-FFF2-40B4-BE49-F238E27FC236}">
                <a16:creationId xmlns:a16="http://schemas.microsoft.com/office/drawing/2014/main" id="{C67DDB77-9FFE-40CC-98F4-E72E9C8A19DB}"/>
              </a:ext>
            </a:extLst>
          </p:cNvPr>
          <p:cNvPicPr>
            <a:picLocks noChangeAspect="1"/>
          </p:cNvPicPr>
          <p:nvPr/>
        </p:nvPicPr>
        <p:blipFill>
          <a:blip r:embed="rId4"/>
          <a:stretch>
            <a:fillRect/>
          </a:stretch>
        </p:blipFill>
        <p:spPr>
          <a:xfrm>
            <a:off x="6621740" y="3877568"/>
            <a:ext cx="2824218" cy="1444822"/>
          </a:xfrm>
          <a:prstGeom prst="rect">
            <a:avLst/>
          </a:prstGeom>
        </p:spPr>
      </p:pic>
    </p:spTree>
    <p:extLst>
      <p:ext uri="{BB962C8B-B14F-4D97-AF65-F5344CB8AC3E}">
        <p14:creationId xmlns:p14="http://schemas.microsoft.com/office/powerpoint/2010/main" val="175482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16</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2677656"/>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Create New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player can create his own game and wait for other players to join his game</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a:extLst>
              <a:ext uri="{FF2B5EF4-FFF2-40B4-BE49-F238E27FC236}">
                <a16:creationId xmlns:a16="http://schemas.microsoft.com/office/drawing/2014/main" id="{CF1207F4-EA12-408A-8C74-E2266ECDEF66}"/>
              </a:ext>
            </a:extLst>
          </p:cNvPr>
          <p:cNvPicPr>
            <a:picLocks noChangeAspect="1"/>
          </p:cNvPicPr>
          <p:nvPr/>
        </p:nvPicPr>
        <p:blipFill>
          <a:blip r:embed="rId3"/>
          <a:stretch>
            <a:fillRect/>
          </a:stretch>
        </p:blipFill>
        <p:spPr>
          <a:xfrm>
            <a:off x="5512157" y="1625788"/>
            <a:ext cx="4855336" cy="3255304"/>
          </a:xfrm>
          <a:prstGeom prst="rect">
            <a:avLst/>
          </a:prstGeom>
        </p:spPr>
      </p:pic>
    </p:spTree>
    <p:extLst>
      <p:ext uri="{BB962C8B-B14F-4D97-AF65-F5344CB8AC3E}">
        <p14:creationId xmlns:p14="http://schemas.microsoft.com/office/powerpoint/2010/main" val="1423055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17</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2246769"/>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Join A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player can enter the address of the contract he wishes </a:t>
            </a:r>
            <a:r>
              <a:rPr lang="en-US" sz="280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to enter</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a:extLst>
              <a:ext uri="{FF2B5EF4-FFF2-40B4-BE49-F238E27FC236}">
                <a16:creationId xmlns:a16="http://schemas.microsoft.com/office/drawing/2014/main" id="{2266253C-0DAF-434B-B161-DB83F0C17D55}"/>
              </a:ext>
            </a:extLst>
          </p:cNvPr>
          <p:cNvPicPr>
            <a:picLocks noChangeAspect="1"/>
          </p:cNvPicPr>
          <p:nvPr/>
        </p:nvPicPr>
        <p:blipFill>
          <a:blip r:embed="rId3"/>
          <a:stretch>
            <a:fillRect/>
          </a:stretch>
        </p:blipFill>
        <p:spPr>
          <a:xfrm>
            <a:off x="5535295" y="1654800"/>
            <a:ext cx="4832198" cy="3149019"/>
          </a:xfrm>
          <a:prstGeom prst="rect">
            <a:avLst/>
          </a:prstGeom>
        </p:spPr>
      </p:pic>
    </p:spTree>
    <p:extLst>
      <p:ext uri="{BB962C8B-B14F-4D97-AF65-F5344CB8AC3E}">
        <p14:creationId xmlns:p14="http://schemas.microsoft.com/office/powerpoint/2010/main" val="98320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18</a:t>
            </a:fld>
            <a:endParaRPr/>
          </a:p>
        </p:txBody>
      </p:sp>
      <p:sp>
        <p:nvSpPr>
          <p:cNvPr id="18" name="Google Shape;270;p34"/>
          <p:cNvSpPr/>
          <p:nvPr/>
        </p:nvSpPr>
        <p:spPr>
          <a:xfrm>
            <a:off x="4967807" y="948381"/>
            <a:ext cx="6491553" cy="512524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81464" y="1566993"/>
            <a:ext cx="3320321" cy="3539430"/>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Current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actual game. The player can see his own cards, ask other players for cards and buy special cards using Tokens.</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3" name="Picture 2">
            <a:extLst>
              <a:ext uri="{FF2B5EF4-FFF2-40B4-BE49-F238E27FC236}">
                <a16:creationId xmlns:a16="http://schemas.microsoft.com/office/drawing/2014/main" id="{39BB365F-A38B-41EC-B4AB-89E527569052}"/>
              </a:ext>
            </a:extLst>
          </p:cNvPr>
          <p:cNvPicPr>
            <a:picLocks noChangeAspect="1"/>
          </p:cNvPicPr>
          <p:nvPr/>
        </p:nvPicPr>
        <p:blipFill>
          <a:blip r:embed="rId3"/>
          <a:stretch>
            <a:fillRect/>
          </a:stretch>
        </p:blipFill>
        <p:spPr>
          <a:xfrm>
            <a:off x="5152619" y="1088821"/>
            <a:ext cx="6154825" cy="4016134"/>
          </a:xfrm>
          <a:prstGeom prst="rect">
            <a:avLst/>
          </a:prstGeom>
        </p:spPr>
      </p:pic>
    </p:spTree>
    <p:extLst>
      <p:ext uri="{BB962C8B-B14F-4D97-AF65-F5344CB8AC3E}">
        <p14:creationId xmlns:p14="http://schemas.microsoft.com/office/powerpoint/2010/main" val="1004583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1C0DC20E-400E-4C3E-BF17-A3CDCFCE20BB}"/>
              </a:ext>
            </a:extLst>
          </p:cNvPr>
          <p:cNvSpPr>
            <a:spLocks noGrp="1"/>
          </p:cNvSpPr>
          <p:nvPr>
            <p:ph type="ctrTitle"/>
          </p:nvPr>
        </p:nvSpPr>
        <p:spPr>
          <a:xfrm>
            <a:off x="3120319" y="1571472"/>
            <a:ext cx="6105194" cy="2031055"/>
          </a:xfrm>
        </p:spPr>
        <p:txBody>
          <a:bodyPr>
            <a:normAutofit/>
          </a:bodyPr>
          <a:lstStyle/>
          <a:p>
            <a:r>
              <a:rPr lang="en-US" sz="4700" b="1" u="sng" dirty="0">
                <a:solidFill>
                  <a:srgbClr val="FFFFFF"/>
                </a:solidFill>
              </a:rPr>
              <a:t>How to Run &amp; Play ?</a:t>
            </a:r>
            <a:endParaRPr lang="he-IL" sz="4700" dirty="0">
              <a:solidFill>
                <a:srgbClr val="FFFFFF"/>
              </a:solidFill>
            </a:endParaRPr>
          </a:p>
        </p:txBody>
      </p:sp>
    </p:spTree>
    <p:extLst>
      <p:ext uri="{BB962C8B-B14F-4D97-AF65-F5344CB8AC3E}">
        <p14:creationId xmlns:p14="http://schemas.microsoft.com/office/powerpoint/2010/main" val="191557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005CA9-66C8-41C7-839D-A87CFCB40A45}"/>
              </a:ext>
            </a:extLst>
          </p:cNvPr>
          <p:cNvSpPr>
            <a:spLocks noGrp="1"/>
          </p:cNvSpPr>
          <p:nvPr>
            <p:ph type="title"/>
          </p:nvPr>
        </p:nvSpPr>
        <p:spPr>
          <a:xfrm>
            <a:off x="762000" y="869666"/>
            <a:ext cx="3370998" cy="5502264"/>
          </a:xfrm>
        </p:spPr>
        <p:txBody>
          <a:bodyPr>
            <a:normAutofit/>
          </a:bodyPr>
          <a:lstStyle/>
          <a:p>
            <a:r>
              <a:rPr lang="en-US" sz="3200" b="1" u="sng" dirty="0">
                <a:solidFill>
                  <a:srgbClr val="FFFFFF"/>
                </a:solidFill>
                <a:latin typeface="BN Balls" panose="02000500000000000000" pitchFamily="2" charset="-79"/>
                <a:cs typeface="BN Balls" panose="02000500000000000000" pitchFamily="2" charset="-79"/>
              </a:rPr>
              <a:t>Introduction</a:t>
            </a:r>
            <a:br>
              <a:rPr lang="en-US" sz="3200" dirty="0">
                <a:solidFill>
                  <a:srgbClr val="FFFFFF"/>
                </a:solidFill>
                <a:latin typeface="BN Balls" panose="02000500000000000000" pitchFamily="2" charset="-79"/>
                <a:cs typeface="BN Balls" panose="02000500000000000000" pitchFamily="2" charset="-79"/>
              </a:rPr>
            </a:br>
            <a:endParaRPr lang="he-IL" sz="3200" dirty="0">
              <a:solidFill>
                <a:srgbClr val="FFFFFF"/>
              </a:solidFill>
              <a:latin typeface="BN Balls" panose="02000500000000000000" pitchFamily="2" charset="-79"/>
              <a:cs typeface="BN Balls" panose="02000500000000000000" pitchFamily="2" charset="-79"/>
            </a:endParaRP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מציין מיקום תוכן 2">
            <a:extLst>
              <a:ext uri="{FF2B5EF4-FFF2-40B4-BE49-F238E27FC236}">
                <a16:creationId xmlns:a16="http://schemas.microsoft.com/office/drawing/2014/main" id="{AAA74886-9BB5-4F86-AFC1-410E25361379}"/>
              </a:ext>
            </a:extLst>
          </p:cNvPr>
          <p:cNvGraphicFramePr>
            <a:graphicFrameLocks noGrp="1"/>
          </p:cNvGraphicFramePr>
          <p:nvPr>
            <p:ph idx="1"/>
            <p:extLst>
              <p:ext uri="{D42A27DB-BD31-4B8C-83A1-F6EECF244321}">
                <p14:modId xmlns:p14="http://schemas.microsoft.com/office/powerpoint/2010/main" val="58080585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44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71" name="Google Shape;271;p34"/>
          <p:cNvSpPr/>
          <p:nvPr/>
        </p:nvSpPr>
        <p:spPr>
          <a:xfrm>
            <a:off x="5588700" y="1748117"/>
            <a:ext cx="4710000" cy="3007600"/>
          </a:xfrm>
          <a:prstGeom prst="rect">
            <a:avLst/>
          </a:prstGeom>
          <a:noFill/>
          <a:ln>
            <a:noFill/>
          </a:ln>
        </p:spPr>
        <p:txBody>
          <a:bodyPr spcFirstLastPara="1" wrap="square" lIns="121900" tIns="121900" rIns="121900" bIns="121900" anchor="ctr" anchorCtr="0">
            <a:noAutofit/>
          </a:bodyPr>
          <a:lstStyle/>
          <a:p>
            <a:pPr algn="ctr" rtl="0">
              <a:buClr>
                <a:srgbClr val="000000"/>
              </a:buClr>
              <a:buFont typeface="Arial"/>
              <a:buNone/>
            </a:pPr>
            <a:r>
              <a:rPr lang="en" sz="1333" kern="0" dirty="0">
                <a:solidFill>
                  <a:srgbClr val="FFFFFF"/>
                </a:solidFill>
                <a:latin typeface="Montserrat"/>
                <a:ea typeface="Montserrat"/>
                <a:cs typeface="Montserrat"/>
                <a:sym typeface="Montserrat"/>
              </a:rPr>
              <a:t>Place your screenshot here</a:t>
            </a:r>
            <a:endParaRPr sz="1333" kern="0" dirty="0">
              <a:solidFill>
                <a:srgbClr val="FFFFFF"/>
              </a:solidFill>
              <a:latin typeface="Montserrat"/>
              <a:ea typeface="Montserrat"/>
              <a:cs typeface="Montserrat"/>
              <a:sym typeface="Montserrat"/>
            </a:endParaRPr>
          </a:p>
        </p:txBody>
      </p:sp>
      <p:sp>
        <p:nvSpPr>
          <p:cNvPr id="272" name="Google Shape;272;p34"/>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20</a:t>
            </a:fld>
            <a:endParaRPr/>
          </a:p>
        </p:txBody>
      </p:sp>
      <p:sp>
        <p:nvSpPr>
          <p:cNvPr id="6" name="Google Shape;68;p14">
            <a:extLst>
              <a:ext uri="{FF2B5EF4-FFF2-40B4-BE49-F238E27FC236}">
                <a16:creationId xmlns:a16="http://schemas.microsoft.com/office/drawing/2014/main" id="{FC7E91D9-6C30-4F1E-A12D-F573C1025734}"/>
              </a:ext>
            </a:extLst>
          </p:cNvPr>
          <p:cNvSpPr txBox="1">
            <a:spLocks/>
          </p:cNvSpPr>
          <p:nvPr/>
        </p:nvSpPr>
        <p:spPr>
          <a:xfrm>
            <a:off x="1518293" y="2259846"/>
            <a:ext cx="4070405" cy="472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Compile and Deploy Quartet contract and </a:t>
            </a:r>
            <a:r>
              <a:rPr lang="en-US" sz="2000" b="1" kern="0" dirty="0" err="1">
                <a:latin typeface="BN Barak" panose="02000000000000000000" pitchFamily="2" charset="-79"/>
                <a:cs typeface="BN Barak" panose="02000000000000000000" pitchFamily="2" charset="-79"/>
              </a:rPr>
              <a:t>QuartetCoin</a:t>
            </a:r>
            <a:r>
              <a:rPr lang="en-US" sz="2000" b="1" kern="0" dirty="0">
                <a:latin typeface="BN Barak" panose="02000000000000000000" pitchFamily="2" charset="-79"/>
                <a:cs typeface="BN Barak" panose="02000000000000000000" pitchFamily="2" charset="-79"/>
              </a:rPr>
              <a:t> contract. </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Entering the </a:t>
            </a:r>
            <a:r>
              <a:rPr lang="en-US" sz="2000" b="1" kern="0" dirty="0" err="1">
                <a:latin typeface="BN Barak" panose="02000000000000000000" pitchFamily="2" charset="-79"/>
                <a:cs typeface="BN Barak" panose="02000000000000000000" pitchFamily="2" charset="-79"/>
              </a:rPr>
              <a:t>abi</a:t>
            </a:r>
            <a:r>
              <a:rPr lang="en-US" sz="2000" b="1" kern="0" dirty="0">
                <a:latin typeface="BN Barak" panose="02000000000000000000" pitchFamily="2" charset="-79"/>
                <a:cs typeface="BN Barak" panose="02000000000000000000" pitchFamily="2" charset="-79"/>
              </a:rPr>
              <a:t> and the contract’s address. </a:t>
            </a: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p:txBody>
      </p:sp>
      <p:pic>
        <p:nvPicPr>
          <p:cNvPr id="1026" name="Picture 2" descr="×ª××¦××ª ×ª××× × ×¢×××¨ âªblockchainâ¬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8698" y="1749296"/>
            <a:ext cx="4710002" cy="30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59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rgbClr val="FF9900"/>
            </a:gs>
          </a:gsLst>
          <a:lin ang="5400700" scaled="0"/>
        </a:gradFill>
        <a:effectLst/>
      </p:bgPr>
    </p:bg>
    <p:spTree>
      <p:nvGrpSpPr>
        <p:cNvPr id="1" name="Shape 269"/>
        <p:cNvGrpSpPr/>
        <p:nvPr/>
      </p:nvGrpSpPr>
      <p:grpSpPr>
        <a:xfrm>
          <a:off x="0" y="0"/>
          <a:ext cx="0" cy="0"/>
          <a:chOff x="0" y="0"/>
          <a:chExt cx="0" cy="0"/>
        </a:xfrm>
      </p:grpSpPr>
      <p:sp>
        <p:nvSpPr>
          <p:cNvPr id="270"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71" name="Google Shape;271;p34"/>
          <p:cNvSpPr/>
          <p:nvPr/>
        </p:nvSpPr>
        <p:spPr>
          <a:xfrm>
            <a:off x="5588700" y="1748117"/>
            <a:ext cx="4710000" cy="3007600"/>
          </a:xfrm>
          <a:prstGeom prst="rect">
            <a:avLst/>
          </a:prstGeom>
          <a:noFill/>
          <a:ln>
            <a:noFill/>
          </a:ln>
        </p:spPr>
        <p:txBody>
          <a:bodyPr spcFirstLastPara="1" wrap="square" lIns="121900" tIns="121900" rIns="121900" bIns="121900" anchor="ctr" anchorCtr="0">
            <a:noAutofit/>
          </a:bodyPr>
          <a:lstStyle/>
          <a:p>
            <a:pPr algn="ctr" rtl="0">
              <a:buClr>
                <a:srgbClr val="000000"/>
              </a:buClr>
              <a:buFont typeface="Arial"/>
              <a:buNone/>
            </a:pPr>
            <a:r>
              <a:rPr lang="en" sz="1333" kern="0" dirty="0">
                <a:solidFill>
                  <a:srgbClr val="FFFFFF"/>
                </a:solidFill>
                <a:latin typeface="Montserrat"/>
                <a:ea typeface="Montserrat"/>
                <a:cs typeface="Montserrat"/>
                <a:sym typeface="Montserrat"/>
              </a:rPr>
              <a:t>Place your screenshot here</a:t>
            </a:r>
            <a:endParaRPr sz="1333" kern="0" dirty="0">
              <a:solidFill>
                <a:srgbClr val="FFFFFF"/>
              </a:solidFill>
              <a:latin typeface="Montserrat"/>
              <a:ea typeface="Montserrat"/>
              <a:cs typeface="Montserrat"/>
              <a:sym typeface="Montserrat"/>
            </a:endParaRPr>
          </a:p>
        </p:txBody>
      </p:sp>
      <p:sp>
        <p:nvSpPr>
          <p:cNvPr id="272" name="Google Shape;272;p34"/>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21</a:t>
            </a:fld>
            <a:endParaRPr/>
          </a:p>
        </p:txBody>
      </p:sp>
      <p:sp>
        <p:nvSpPr>
          <p:cNvPr id="6" name="Google Shape;68;p14">
            <a:extLst>
              <a:ext uri="{FF2B5EF4-FFF2-40B4-BE49-F238E27FC236}">
                <a16:creationId xmlns:a16="http://schemas.microsoft.com/office/drawing/2014/main" id="{FC7E91D9-6C30-4F1E-A12D-F573C1025734}"/>
              </a:ext>
            </a:extLst>
          </p:cNvPr>
          <p:cNvSpPr txBox="1">
            <a:spLocks/>
          </p:cNvSpPr>
          <p:nvPr/>
        </p:nvSpPr>
        <p:spPr>
          <a:xfrm>
            <a:off x="1518293" y="2259846"/>
            <a:ext cx="4070405" cy="472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Cloning the project</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a:t>
            </a:r>
            <a:r>
              <a:rPr lang="en-US" sz="2000" b="1" kern="0" dirty="0" err="1">
                <a:latin typeface="BN Barak" panose="02000000000000000000" pitchFamily="2" charset="-79"/>
                <a:cs typeface="BN Barak" panose="02000000000000000000" pitchFamily="2" charset="-79"/>
              </a:rPr>
              <a:t>cmd</a:t>
            </a:r>
            <a:r>
              <a:rPr lang="en-US" sz="2000" b="1" kern="0" dirty="0">
                <a:latin typeface="BN Barak" panose="02000000000000000000" pitchFamily="2" charset="-79"/>
                <a:cs typeface="BN Barak" panose="02000000000000000000" pitchFamily="2" charset="-79"/>
              </a:rPr>
              <a:t>: </a:t>
            </a:r>
            <a:r>
              <a:rPr lang="en-US" sz="2000" b="1" kern="0" dirty="0" err="1">
                <a:latin typeface="BN Barak" panose="02000000000000000000" pitchFamily="2" charset="-79"/>
                <a:cs typeface="BN Barak" panose="02000000000000000000" pitchFamily="2" charset="-79"/>
              </a:rPr>
              <a:t>npm</a:t>
            </a:r>
            <a:r>
              <a:rPr lang="en-US" sz="2000" b="1" kern="0" dirty="0">
                <a:latin typeface="BN Barak" panose="02000000000000000000" pitchFamily="2" charset="-79"/>
                <a:cs typeface="BN Barak" panose="02000000000000000000" pitchFamily="2" charset="-79"/>
              </a:rPr>
              <a:t> install</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a:t>
            </a:r>
            <a:r>
              <a:rPr lang="en-US" sz="2000" b="1" kern="0" dirty="0" err="1">
                <a:latin typeface="BN Barak" panose="02000000000000000000" pitchFamily="2" charset="-79"/>
                <a:cs typeface="BN Barak" panose="02000000000000000000" pitchFamily="2" charset="-79"/>
              </a:rPr>
              <a:t>cmd</a:t>
            </a:r>
            <a:r>
              <a:rPr lang="en-US" sz="2000" b="1" kern="0" dirty="0">
                <a:latin typeface="BN Barak" panose="02000000000000000000" pitchFamily="2" charset="-79"/>
                <a:cs typeface="BN Barak" panose="02000000000000000000" pitchFamily="2" charset="-79"/>
              </a:rPr>
              <a:t>: node app</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chrome, enter to: http://localhost:3000/</a:t>
            </a: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p:txBody>
      </p:sp>
      <p:pic>
        <p:nvPicPr>
          <p:cNvPr id="1026" name="Picture 2" descr="×ª××¦××ª ×ª××× × ×¢×××¨ âªblockchainâ¬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8698" y="1749296"/>
            <a:ext cx="4710002" cy="30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44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3"/>
          <p:cNvSpPr txBox="1">
            <a:spLocks noGrp="1"/>
          </p:cNvSpPr>
          <p:nvPr>
            <p:ph type="sldNum" idx="12"/>
          </p:nvPr>
        </p:nvSpPr>
        <p:spPr>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22</a:t>
            </a:fld>
            <a:endParaRPr/>
          </a:p>
        </p:txBody>
      </p:sp>
      <p:sp>
        <p:nvSpPr>
          <p:cNvPr id="4" name="Google Shape;279;p35"/>
          <p:cNvSpPr txBox="1">
            <a:spLocks/>
          </p:cNvSpPr>
          <p:nvPr/>
        </p:nvSpPr>
        <p:spPr>
          <a:xfrm>
            <a:off x="956917" y="606190"/>
            <a:ext cx="10263187" cy="1546225"/>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9pPr>
          </a:lstStyle>
          <a:p>
            <a:pPr algn="ctr"/>
            <a:r>
              <a:rPr lang="en-US" sz="6600" kern="0" dirty="0">
                <a:latin typeface="Buxton Sketch" panose="03080500000500000004" pitchFamily="66" charset="0"/>
                <a:cs typeface="BN Barak" panose="02000000000000000000" pitchFamily="2" charset="-79"/>
              </a:rPr>
              <a:t>Dare To Dream</a:t>
            </a:r>
          </a:p>
        </p:txBody>
      </p:sp>
      <p:sp>
        <p:nvSpPr>
          <p:cNvPr id="5" name="Google Shape;279;p35"/>
          <p:cNvSpPr txBox="1">
            <a:spLocks/>
          </p:cNvSpPr>
          <p:nvPr/>
        </p:nvSpPr>
        <p:spPr>
          <a:xfrm>
            <a:off x="1775858" y="2212638"/>
            <a:ext cx="10263187" cy="1546225"/>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9pPr>
          </a:lstStyle>
          <a:p>
            <a:pPr marL="342900" indent="-342900">
              <a:buFont typeface="Arial" panose="020B0604020202020204" pitchFamily="34" charset="0"/>
              <a:buChar char="•"/>
            </a:pPr>
            <a:r>
              <a:rPr lang="en-US" sz="2400" kern="0" dirty="0">
                <a:solidFill>
                  <a:srgbClr val="0070C0"/>
                </a:solidFill>
                <a:latin typeface="Buxton Sketch" panose="03080500000500000004" pitchFamily="66" charset="0"/>
                <a:cs typeface="BN Barak" panose="02000000000000000000" pitchFamily="2" charset="-79"/>
              </a:rPr>
              <a:t>Live Messages From Server</a:t>
            </a:r>
          </a:p>
        </p:txBody>
      </p:sp>
    </p:spTree>
    <p:extLst>
      <p:ext uri="{BB962C8B-B14F-4D97-AF65-F5344CB8AC3E}">
        <p14:creationId xmlns:p14="http://schemas.microsoft.com/office/powerpoint/2010/main" val="107385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23</a:t>
            </a:fld>
            <a:endParaRPr/>
          </a:p>
        </p:txBody>
      </p:sp>
      <p:sp>
        <p:nvSpPr>
          <p:cNvPr id="279" name="Google Shape;279;p35"/>
          <p:cNvSpPr txBox="1">
            <a:spLocks noGrp="1"/>
          </p:cNvSpPr>
          <p:nvPr>
            <p:ph type="ctrTitle" idx="4294967295"/>
          </p:nvPr>
        </p:nvSpPr>
        <p:spPr>
          <a:xfrm>
            <a:off x="964413" y="3199489"/>
            <a:ext cx="10263187" cy="1546225"/>
          </a:xfrm>
          <a:prstGeom prst="rect">
            <a:avLst/>
          </a:prstGeom>
        </p:spPr>
        <p:txBody>
          <a:bodyPr spcFirstLastPara="1" wrap="square" lIns="0" tIns="0" rIns="0" bIns="0" anchor="ctr" anchorCtr="0">
            <a:noAutofit/>
          </a:bodyPr>
          <a:lstStyle/>
          <a:p>
            <a:pPr algn="ctr"/>
            <a:r>
              <a:rPr lang="en-US" sz="6600" dirty="0">
                <a:latin typeface="Buxton Sketch" panose="03080500000500000004" pitchFamily="66" charset="0"/>
                <a:cs typeface="BN Barak" panose="02000000000000000000" pitchFamily="2" charset="-79"/>
              </a:rPr>
              <a:t>Any Questions ? </a:t>
            </a:r>
            <a:endParaRPr sz="6600" dirty="0">
              <a:latin typeface="Buxton Sketch" panose="03080500000500000004" pitchFamily="66" charset="0"/>
              <a:cs typeface="BN Barak" panose="02000000000000000000" pitchFamily="2" charset="-79"/>
            </a:endParaRPr>
          </a:p>
        </p:txBody>
      </p:sp>
      <p:sp>
        <p:nvSpPr>
          <p:cNvPr id="281" name="Google Shape;281;p35"/>
          <p:cNvSpPr/>
          <p:nvPr/>
        </p:nvSpPr>
        <p:spPr>
          <a:xfrm>
            <a:off x="5503501" y="1469771"/>
            <a:ext cx="1185012" cy="1091816"/>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86249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8307045" y="151889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Visual Studio Code</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Remix</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MetaMask</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Soldiity</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Html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CSS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JavaScript</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NodeJS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Web3JS</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Cmd</a:t>
            </a:r>
            <a:r>
              <a:rPr lang="en-US" sz="1600" b="1" dirty="0">
                <a:latin typeface="BN Barak" panose="02000000000000000000" pitchFamily="2" charset="-79"/>
                <a:cs typeface="BN Barak" panose="02000000000000000000" pitchFamily="2" charset="-79"/>
              </a:rPr>
              <a:t> Shell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Truffle</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Ganache</a:t>
            </a: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3</a:t>
            </a:fld>
            <a:endParaRPr/>
          </a:p>
        </p:txBody>
      </p:sp>
      <p:pic>
        <p:nvPicPr>
          <p:cNvPr id="2" name="Picture 2" descr="×ª××¦××ª ×ª××× × ×¢×××¨ âªtechnology icon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106" y="3609476"/>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Technologies</a:t>
            </a:r>
            <a:endParaRPr lang="en-US" sz="2000" dirty="0">
              <a:latin typeface="Tempus Sans ITC" panose="04020404030D07020202" pitchFamily="82" charset="0"/>
              <a:cs typeface="BN Barak" panose="02000000000000000000" pitchFamily="2" charset="-79"/>
            </a:endParaRPr>
          </a:p>
        </p:txBody>
      </p:sp>
    </p:spTree>
    <p:extLst>
      <p:ext uri="{BB962C8B-B14F-4D97-AF65-F5344CB8AC3E}">
        <p14:creationId xmlns:p14="http://schemas.microsoft.com/office/powerpoint/2010/main" val="400048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4</a:t>
            </a:fld>
            <a:endParaRPr/>
          </a:p>
        </p:txBody>
      </p:sp>
      <p:sp>
        <p:nvSpPr>
          <p:cNvPr id="103" name="Google Shape;103;p19"/>
          <p:cNvSpPr txBox="1">
            <a:spLocks noGrp="1"/>
          </p:cNvSpPr>
          <p:nvPr>
            <p:ph type="ctrTitle" idx="4294967295"/>
          </p:nvPr>
        </p:nvSpPr>
        <p:spPr>
          <a:xfrm>
            <a:off x="2111635" y="3265169"/>
            <a:ext cx="8274050" cy="1546225"/>
          </a:xfrm>
          <a:prstGeom prst="rect">
            <a:avLst/>
          </a:prstGeom>
        </p:spPr>
        <p:txBody>
          <a:bodyPr spcFirstLastPara="1" wrap="square" lIns="0" tIns="0" rIns="0" bIns="0" anchor="ctr" anchorCtr="0">
            <a:noAutofit/>
          </a:bodyPr>
          <a:lstStyle/>
          <a:p>
            <a:pPr algn="ctr"/>
            <a:r>
              <a:rPr lang="en-US" sz="6400" dirty="0">
                <a:latin typeface="BN Eyal" panose="02000500000000000000" pitchFamily="2" charset="-79"/>
                <a:cs typeface="BN Eyal" panose="02000500000000000000" pitchFamily="2" charset="-79"/>
              </a:rPr>
              <a:t>Quartet Card Game</a:t>
            </a:r>
            <a:endParaRPr sz="6400" dirty="0">
              <a:latin typeface="BN Eyal" panose="02000500000000000000" pitchFamily="2" charset="-79"/>
              <a:cs typeface="BN Eyal" panose="02000500000000000000" pitchFamily="2" charset="-79"/>
            </a:endParaRPr>
          </a:p>
        </p:txBody>
      </p:sp>
      <p:sp>
        <p:nvSpPr>
          <p:cNvPr id="105" name="Google Shape;105;p19"/>
          <p:cNvSpPr/>
          <p:nvPr/>
        </p:nvSpPr>
        <p:spPr>
          <a:xfrm>
            <a:off x="6035215" y="1204714"/>
            <a:ext cx="1527455" cy="154779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6" name="Google Shape;106;p19"/>
          <p:cNvSpPr/>
          <p:nvPr/>
        </p:nvSpPr>
        <p:spPr>
          <a:xfrm rot="1473024">
            <a:off x="4646407" y="1977522"/>
            <a:ext cx="893047" cy="869916"/>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7" name="Google Shape;107;p19"/>
          <p:cNvSpPr/>
          <p:nvPr/>
        </p:nvSpPr>
        <p:spPr>
          <a:xfrm>
            <a:off x="5739788" y="1056800"/>
            <a:ext cx="390987" cy="37993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8" name="Google Shape;108;p19"/>
          <p:cNvSpPr/>
          <p:nvPr/>
        </p:nvSpPr>
        <p:spPr>
          <a:xfrm rot="2487194">
            <a:off x="5488349" y="2780736"/>
            <a:ext cx="278172" cy="27031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Tree>
    <p:extLst>
      <p:ext uri="{BB962C8B-B14F-4D97-AF65-F5344CB8AC3E}">
        <p14:creationId xmlns:p14="http://schemas.microsoft.com/office/powerpoint/2010/main" val="316268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5</a:t>
            </a:fld>
            <a:endParaRPr/>
          </a:p>
        </p:txBody>
      </p:sp>
      <p:sp>
        <p:nvSpPr>
          <p:cNvPr id="2" name="TextBox 1"/>
          <p:cNvSpPr txBox="1"/>
          <p:nvPr/>
        </p:nvSpPr>
        <p:spPr>
          <a:xfrm>
            <a:off x="1663909" y="1761346"/>
            <a:ext cx="8342026" cy="3539430"/>
          </a:xfrm>
          <a:prstGeom prst="rect">
            <a:avLst/>
          </a:prstGeom>
          <a:noFill/>
        </p:spPr>
        <p:txBody>
          <a:bodyPr wrap="square" rtlCol="1">
            <a:spAutoFit/>
          </a:bodyPr>
          <a:lstStyle/>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4 Players</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40 Cards, separated to 10 categories, 4 cards each. </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winner is the player with the biggest number of sets of 4 cards from the same family. </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Each player, in his turn, can ask one other player for a card from one of the categories he has. </a:t>
            </a:r>
          </a:p>
          <a:p>
            <a:pPr algn="l" rtl="0"/>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31479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6</a:t>
            </a:fld>
            <a:endParaRPr/>
          </a:p>
        </p:txBody>
      </p:sp>
      <p:sp>
        <p:nvSpPr>
          <p:cNvPr id="2" name="TextBox 1"/>
          <p:cNvSpPr txBox="1"/>
          <p:nvPr/>
        </p:nvSpPr>
        <p:spPr>
          <a:xfrm>
            <a:off x="1663909" y="1761346"/>
            <a:ext cx="8342026" cy="2677656"/>
          </a:xfrm>
          <a:prstGeom prst="rect">
            <a:avLst/>
          </a:prstGeom>
          <a:noFill/>
        </p:spPr>
        <p:txBody>
          <a:bodyPr wrap="square" rtlCol="1">
            <a:spAutoFit/>
          </a:bodyPr>
          <a:lstStyle/>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You can buy some extraordinary utilities using the winning prizes:</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Joker – Can be any card</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Swapper – Swap your cards with other player</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Watcher – Watch other player’s cards</a:t>
            </a:r>
          </a:p>
          <a:p>
            <a:pPr algn="l" rtl="0"/>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73117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1C0DC20E-400E-4C3E-BF17-A3CDCFCE20BB}"/>
              </a:ext>
            </a:extLst>
          </p:cNvPr>
          <p:cNvSpPr>
            <a:spLocks noGrp="1"/>
          </p:cNvSpPr>
          <p:nvPr>
            <p:ph type="ctrTitle"/>
          </p:nvPr>
        </p:nvSpPr>
        <p:spPr>
          <a:xfrm>
            <a:off x="3043403" y="2892531"/>
            <a:ext cx="6105194" cy="1072937"/>
          </a:xfrm>
        </p:spPr>
        <p:txBody>
          <a:bodyPr>
            <a:noAutofit/>
          </a:bodyPr>
          <a:lstStyle/>
          <a:p>
            <a:r>
              <a:rPr lang="en-US" sz="7200" b="1" dirty="0">
                <a:solidFill>
                  <a:srgbClr val="FFFFFF"/>
                </a:solidFill>
                <a:latin typeface="Open Sans Hebrew Light" panose="00000400000000000000" pitchFamily="2" charset="-79"/>
                <a:cs typeface="Open Sans Hebrew Light" panose="00000400000000000000" pitchFamily="2" charset="-79"/>
              </a:rPr>
              <a:t>Known Bugs</a:t>
            </a:r>
            <a:endParaRPr lang="he-IL" sz="7200" dirty="0">
              <a:solidFill>
                <a:srgbClr val="FFFFFF"/>
              </a:solidFill>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109975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8</a:t>
            </a:fld>
            <a:endParaRPr/>
          </a:p>
        </p:txBody>
      </p:sp>
      <p:sp>
        <p:nvSpPr>
          <p:cNvPr id="5" name="TextBox 4"/>
          <p:cNvSpPr txBox="1"/>
          <p:nvPr/>
        </p:nvSpPr>
        <p:spPr>
          <a:xfrm>
            <a:off x="910602" y="1203746"/>
            <a:ext cx="9404215" cy="4401205"/>
          </a:xfrm>
          <a:prstGeom prst="rect">
            <a:avLst/>
          </a:prstGeom>
          <a:noFill/>
        </p:spPr>
        <p:txBody>
          <a:bodyPr wrap="square" rtlCol="1">
            <a:spAutoFit/>
          </a:bodyPr>
          <a:lstStyle/>
          <a:p>
            <a:pPr marL="457200" indent="-457200" algn="l" rtl="0">
              <a:buFont typeface="Arial" panose="020B0604020202020204" pitchFamily="34" charset="0"/>
              <a:buChar char="•"/>
              <a:tabLst>
                <a:tab pos="5743575" algn="l"/>
              </a:tabLst>
            </a:pP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Running functions on contract always return null</a:t>
            </a:r>
          </a:p>
          <a:p>
            <a:pPr marL="457200" indent="-457200" algn="l" rtl="0">
              <a:buFont typeface="Arial" panose="020B0604020202020204" pitchFamily="34" charset="0"/>
              <a:buChar char="•"/>
              <a:tabLst>
                <a:tab pos="5743575" algn="l"/>
              </a:tabLst>
            </a:pP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Client doesn’t validate the entered pk belongs to the user</a:t>
            </a:r>
          </a:p>
          <a:p>
            <a:pPr marL="457200" indent="-457200" algn="l" rtl="0">
              <a:buFont typeface="Arial" panose="020B0604020202020204" pitchFamily="34" charset="0"/>
              <a:buChar char="•"/>
              <a:tabLst>
                <a:tab pos="5743575" algn="l"/>
              </a:tabLst>
            </a:pP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We can’t declare Card as contract because it causes the initial transaction fee (which is the cost of the deployment process) to oversize the max gas limit, so we have declared Card as </a:t>
            </a:r>
            <a:r>
              <a:rPr lang="en-US" sz="2800" dirty="0" err="1">
                <a:ln>
                  <a:solidFill>
                    <a:schemeClr val="bg1"/>
                  </a:solidFill>
                </a:ln>
                <a:solidFill>
                  <a:schemeClr val="bg1"/>
                </a:solidFill>
                <a:latin typeface="Microsoft YaHei UI Light" panose="020B0502040204020203" pitchFamily="34" charset="-122"/>
                <a:ea typeface="Microsoft YaHei UI Light" panose="020B0502040204020203" pitchFamily="34" charset="-122"/>
              </a:rPr>
              <a:t>struct</a:t>
            </a: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 In addition, also when Card is declared as a </a:t>
            </a:r>
            <a:r>
              <a:rPr lang="en-US" sz="2800" dirty="0" err="1">
                <a:ln>
                  <a:solidFill>
                    <a:schemeClr val="bg1"/>
                  </a:solidFill>
                </a:ln>
                <a:solidFill>
                  <a:schemeClr val="bg1"/>
                </a:solidFill>
                <a:latin typeface="Microsoft YaHei UI Light" panose="020B0502040204020203" pitchFamily="34" charset="-122"/>
                <a:ea typeface="Microsoft YaHei UI Light" panose="020B0502040204020203" pitchFamily="34" charset="-122"/>
              </a:rPr>
              <a:t>struct</a:t>
            </a: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 we can’t declare 40 cards as we want, so we have declared only 16 cards. </a:t>
            </a:r>
          </a:p>
          <a:p>
            <a:pPr algn="l" rtl="0">
              <a:tabLst>
                <a:tab pos="5743575" algn="l"/>
              </a:tabLst>
            </a:pPr>
            <a:endParaRPr lang="he-IL"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12627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1C0DC20E-400E-4C3E-BF17-A3CDCFCE20BB}"/>
              </a:ext>
            </a:extLst>
          </p:cNvPr>
          <p:cNvSpPr>
            <a:spLocks noGrp="1"/>
          </p:cNvSpPr>
          <p:nvPr>
            <p:ph type="ctrTitle"/>
          </p:nvPr>
        </p:nvSpPr>
        <p:spPr>
          <a:xfrm>
            <a:off x="2878037" y="2470882"/>
            <a:ext cx="6105194" cy="2031055"/>
          </a:xfrm>
        </p:spPr>
        <p:txBody>
          <a:bodyPr>
            <a:noAutofit/>
          </a:bodyPr>
          <a:lstStyle/>
          <a:p>
            <a:r>
              <a:rPr lang="en-US" sz="13800" b="1" dirty="0">
                <a:solidFill>
                  <a:srgbClr val="FFFFFF"/>
                </a:solidFill>
                <a:latin typeface="Open Sans Hebrew Light" panose="00000400000000000000" pitchFamily="2" charset="-79"/>
                <a:cs typeface="Open Sans Hebrew Light" panose="00000400000000000000" pitchFamily="2" charset="-79"/>
              </a:rPr>
              <a:t>Parts</a:t>
            </a:r>
            <a:endParaRPr lang="he-IL" sz="13800" dirty="0">
              <a:solidFill>
                <a:srgbClr val="FFFFFF"/>
              </a:solidFill>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194816407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uliet template">
  <a:themeElements>
    <a:clrScheme name="כחול">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492</Words>
  <Application>Microsoft Office PowerPoint</Application>
  <PresentationFormat>מסך רחב</PresentationFormat>
  <Paragraphs>82</Paragraphs>
  <Slides>23</Slides>
  <Notes>19</Notes>
  <HiddenSlides>0</HiddenSlides>
  <MMClips>0</MMClips>
  <ScaleCrop>false</ScaleCrop>
  <HeadingPairs>
    <vt:vector size="6" baseType="variant">
      <vt:variant>
        <vt:lpstr>גופנים בשימוש</vt:lpstr>
      </vt:variant>
      <vt:variant>
        <vt:i4>14</vt:i4>
      </vt:variant>
      <vt:variant>
        <vt:lpstr>ערכת נושא</vt:lpstr>
      </vt:variant>
      <vt:variant>
        <vt:i4>2</vt:i4>
      </vt:variant>
      <vt:variant>
        <vt:lpstr>כותרות שקופיות</vt:lpstr>
      </vt:variant>
      <vt:variant>
        <vt:i4>23</vt:i4>
      </vt:variant>
    </vt:vector>
  </HeadingPairs>
  <TitlesOfParts>
    <vt:vector size="39" baseType="lpstr">
      <vt:lpstr>Microsoft YaHei UI Light</vt:lpstr>
      <vt:lpstr>Arial</vt:lpstr>
      <vt:lpstr>BN Balls</vt:lpstr>
      <vt:lpstr>BN Barak</vt:lpstr>
      <vt:lpstr>BN Eyal</vt:lpstr>
      <vt:lpstr>Buxton Sketch</vt:lpstr>
      <vt:lpstr>Calibri</vt:lpstr>
      <vt:lpstr>Calibri Light</vt:lpstr>
      <vt:lpstr>Montserrat</vt:lpstr>
      <vt:lpstr>Montserrat ExtraBold</vt:lpstr>
      <vt:lpstr>Montserrat Light</vt:lpstr>
      <vt:lpstr>Open Sans Hebrew Light</vt:lpstr>
      <vt:lpstr>Tempus Sans ITC</vt:lpstr>
      <vt:lpstr>Wingdings</vt:lpstr>
      <vt:lpstr>ערכת נושא Office</vt:lpstr>
      <vt:lpstr>Juliet template</vt:lpstr>
      <vt:lpstr>Blockchain Final Project Quartet  Ron Friedman 209490358 Netanel Konforty 312463425</vt:lpstr>
      <vt:lpstr>Introduction </vt:lpstr>
      <vt:lpstr>מצגת של PowerPoint‏</vt:lpstr>
      <vt:lpstr>Quartet Card Game</vt:lpstr>
      <vt:lpstr>מצגת של PowerPoint‏</vt:lpstr>
      <vt:lpstr>מצגת של PowerPoint‏</vt:lpstr>
      <vt:lpstr>Known Bugs</vt:lpstr>
      <vt:lpstr>מצגת של PowerPoint‏</vt:lpstr>
      <vt:lpstr>Parts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How to Run &amp; Play ?</vt:lpstr>
      <vt:lpstr>מצגת של PowerPoint‏</vt:lpstr>
      <vt:lpstr>מצגת של PowerPoint‏</vt:lpstr>
      <vt:lpstr>מצגת של PowerPoint‏</vt:lpstr>
      <vt:lpstr>Any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Final Project Quartet  Ron Friedman 209490358 Netanel Konforty 312463425</dc:title>
  <dc:creator>רון פרידמן</dc:creator>
  <cp:lastModifiedBy>User</cp:lastModifiedBy>
  <cp:revision>38</cp:revision>
  <dcterms:created xsi:type="dcterms:W3CDTF">2019-07-20T12:27:27Z</dcterms:created>
  <dcterms:modified xsi:type="dcterms:W3CDTF">2019-07-26T11:57:25Z</dcterms:modified>
</cp:coreProperties>
</file>