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402" r:id="rId2"/>
    <p:sldId id="418" r:id="rId3"/>
    <p:sldId id="419" r:id="rId4"/>
    <p:sldId id="420" r:id="rId5"/>
    <p:sldId id="421" r:id="rId6"/>
    <p:sldId id="422" r:id="rId7"/>
    <p:sldId id="442" r:id="rId8"/>
    <p:sldId id="443" r:id="rId9"/>
    <p:sldId id="444" r:id="rId10"/>
    <p:sldId id="445" r:id="rId11"/>
    <p:sldId id="446" r:id="rId12"/>
    <p:sldId id="447" r:id="rId13"/>
    <p:sldId id="448" r:id="rId14"/>
    <p:sldId id="423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9" r:id="rId25"/>
    <p:sldId id="460" r:id="rId26"/>
    <p:sldId id="461" r:id="rId27"/>
    <p:sldId id="462" r:id="rId28"/>
    <p:sldId id="463" r:id="rId29"/>
    <p:sldId id="464" r:id="rId30"/>
    <p:sldId id="465" r:id="rId31"/>
    <p:sldId id="466" r:id="rId32"/>
    <p:sldId id="467" r:id="rId33"/>
    <p:sldId id="468" r:id="rId34"/>
    <p:sldId id="469" r:id="rId35"/>
    <p:sldId id="470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81" autoAdjust="0"/>
    <p:restoredTop sz="93936" autoAdjust="0"/>
  </p:normalViewPr>
  <p:slideViewPr>
    <p:cSldViewPr snapToGrid="0">
      <p:cViewPr>
        <p:scale>
          <a:sx n="90" d="100"/>
          <a:sy n="90" d="100"/>
        </p:scale>
        <p:origin x="1764" y="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F84AA-269A-42FD-BEAC-2075DFD7A8C9}" type="datetimeFigureOut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ABC95-4D3D-4AC8-992D-37D3767B1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65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ABC95-4D3D-4AC8-992D-37D3767B103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423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ABC95-4D3D-4AC8-992D-37D3767B103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18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ABC95-4D3D-4AC8-992D-37D3767B103F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582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ABC95-4D3D-4AC8-992D-37D3767B103F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534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ABC95-4D3D-4AC8-992D-37D3767B103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061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ABC95-4D3D-4AC8-992D-37D3767B103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184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ABC95-4D3D-4AC8-992D-37D3767B103F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203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ABC95-4D3D-4AC8-992D-37D3767B103F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408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ABC95-4D3D-4AC8-992D-37D3767B103F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749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ABC95-4D3D-4AC8-992D-37D3767B103F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987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ABC95-4D3D-4AC8-992D-37D3767B103F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97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ABC95-4D3D-4AC8-992D-37D3767B103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8395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ABC95-4D3D-4AC8-992D-37D3767B103F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910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ABC95-4D3D-4AC8-992D-37D3767B103F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262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ABC95-4D3D-4AC8-992D-37D3767B103F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614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ABC95-4D3D-4AC8-992D-37D3767B103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480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ABC95-4D3D-4AC8-992D-37D3767B103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801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ABC95-4D3D-4AC8-992D-37D3767B103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6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ABC95-4D3D-4AC8-992D-37D3767B103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569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ABC95-4D3D-4AC8-992D-37D3767B103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920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ABC95-4D3D-4AC8-992D-37D3767B103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62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ABC95-4D3D-4AC8-992D-37D3767B103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92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12192000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121920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8534400" cy="16764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454400" y="2209800"/>
            <a:ext cx="8534400" cy="19812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25400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BF69ADF-44AA-49B4-A3C1-315607DE7250}" type="datetimeFigureOut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00800"/>
            <a:ext cx="38608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Angsana New" pitchFamily="18" charset="-34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05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43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76267" y="1"/>
            <a:ext cx="2912533" cy="65960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4434" y="1"/>
            <a:ext cx="8538633" cy="659606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41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37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2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34434" y="1482725"/>
            <a:ext cx="5706533" cy="5113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4167" y="1482725"/>
            <a:ext cx="5706533" cy="5113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83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51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68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86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05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2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solidFill>
                  <a:srgbClr val="0033CC"/>
                </a:solidFill>
                <a:latin typeface="+mn-lt"/>
                <a:cs typeface="Angsana New" pitchFamily="18" charset="-34"/>
              </a:defRPr>
            </a:lvl1pPr>
          </a:lstStyle>
          <a:p>
            <a:fld id="{DBF69ADF-44AA-49B4-A3C1-315607DE7250}" type="datetimeFigureOut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rgbClr val="0033CC"/>
                </a:solidFill>
                <a:latin typeface="+mn-lt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33CC"/>
                </a:solidFill>
                <a:latin typeface="Calibri" panose="020F0502020204030204" pitchFamily="34" charset="0"/>
                <a:cs typeface="Angsana New" panose="02020603050405020304" pitchFamily="18" charset="-34"/>
              </a:defRPr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34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30829" y="5108122"/>
            <a:ext cx="8534400" cy="582386"/>
          </a:xfrm>
        </p:spPr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NCKU CSIE DICLAB</a:t>
            </a:r>
          </a:p>
          <a:p>
            <a:endParaRPr lang="zh-TW" altLang="en-US" dirty="0">
              <a:ea typeface="標楷體" panose="03000509000000000000" pitchFamily="65" charset="-120"/>
            </a:endParaRPr>
          </a:p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Homework 3 explanation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865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F5C53B00-463D-4C0A-9248-A88194658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82725"/>
            <a:ext cx="11857037" cy="5113338"/>
          </a:xfrm>
        </p:spPr>
        <p:txBody>
          <a:bodyPr/>
          <a:lstStyle/>
          <a:p>
            <a:r>
              <a:rPr lang="en-US" altLang="zh-TW" sz="2400" dirty="0"/>
              <a:t>If the current token of ‘</a:t>
            </a:r>
            <a:r>
              <a:rPr lang="en-US" altLang="zh-TW" sz="2400" dirty="0" err="1"/>
              <a:t>dataBuffer</a:t>
            </a:r>
            <a:r>
              <a:rPr lang="en-US" altLang="zh-TW" sz="2400" dirty="0"/>
              <a:t>’ is a number (</a:t>
            </a:r>
            <a:r>
              <a:rPr lang="en-US" altLang="zh-TW" sz="2400" dirty="0">
                <a:solidFill>
                  <a:srgbClr val="FF0000"/>
                </a:solidFill>
              </a:rPr>
              <a:t>0~15</a:t>
            </a:r>
            <a:r>
              <a:rPr lang="en-US" altLang="zh-TW" sz="2400" dirty="0"/>
              <a:t>), append it to the output string</a:t>
            </a:r>
            <a:endParaRPr lang="en-US" altLang="zh-TW" sz="16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IN2POS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1BCC0F1-258A-4465-A809-8CE09AD53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2004279"/>
            <a:ext cx="6774408" cy="108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6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F5C53B00-463D-4C0A-9248-A88194658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82725"/>
            <a:ext cx="11857037" cy="5113338"/>
          </a:xfrm>
        </p:spPr>
        <p:txBody>
          <a:bodyPr/>
          <a:lstStyle/>
          <a:p>
            <a:r>
              <a:rPr lang="en-US" altLang="zh-TW" sz="2400" dirty="0"/>
              <a:t>If ‘</a:t>
            </a:r>
            <a:r>
              <a:rPr lang="en-US" altLang="zh-TW" sz="2400" dirty="0" err="1"/>
              <a:t>OpStack</a:t>
            </a:r>
            <a:r>
              <a:rPr lang="en-US" altLang="zh-TW" sz="2400" dirty="0"/>
              <a:t>’ has remaining tokens, pop them out append them to the output string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</a:rPr>
              <a:t>Line 129</a:t>
            </a:r>
            <a:r>
              <a:rPr lang="zh-TW" altLang="en-US" sz="2000" dirty="0"/>
              <a:t>：</a:t>
            </a:r>
            <a:r>
              <a:rPr lang="en-US" altLang="zh-TW" sz="2000" dirty="0"/>
              <a:t>Judge if ‘</a:t>
            </a:r>
            <a:r>
              <a:rPr lang="en-US" altLang="zh-TW" sz="2000" dirty="0" err="1"/>
              <a:t>OpStack</a:t>
            </a:r>
            <a:r>
              <a:rPr lang="en-US" altLang="zh-TW" sz="2000" dirty="0"/>
              <a:t>’ is empty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</a:rPr>
              <a:t>Line 130</a:t>
            </a:r>
            <a:r>
              <a:rPr lang="zh-TW" altLang="en-US" sz="2000" dirty="0"/>
              <a:t>：</a:t>
            </a:r>
            <a:r>
              <a:rPr lang="en-US" altLang="zh-TW" sz="2000" dirty="0"/>
              <a:t>Pop operation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</a:rPr>
              <a:t>Line 131</a:t>
            </a:r>
            <a:r>
              <a:rPr lang="zh-TW" altLang="en-US" sz="2000" dirty="0"/>
              <a:t>：</a:t>
            </a:r>
            <a:r>
              <a:rPr lang="en-US" altLang="zh-TW" sz="2000" dirty="0"/>
              <a:t>Ignore parenthesis while appending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</a:rPr>
              <a:t>Line 132 &amp; 133</a:t>
            </a:r>
            <a:r>
              <a:rPr lang="zh-TW" altLang="en-US" sz="2000" dirty="0"/>
              <a:t>：</a:t>
            </a:r>
            <a:r>
              <a:rPr lang="en-US" altLang="zh-TW" sz="2000" dirty="0"/>
              <a:t>append the top token of ‘</a:t>
            </a:r>
            <a:r>
              <a:rPr lang="en-US" altLang="zh-TW" sz="2000" dirty="0" err="1"/>
              <a:t>OpStack</a:t>
            </a:r>
            <a:r>
              <a:rPr lang="en-US" altLang="zh-TW" sz="2000" dirty="0"/>
              <a:t>’ to ‘</a:t>
            </a:r>
            <a:r>
              <a:rPr lang="en-US" altLang="zh-TW" sz="2000" dirty="0" err="1"/>
              <a:t>OutBuffer</a:t>
            </a:r>
            <a:r>
              <a:rPr lang="en-US" altLang="zh-TW" sz="2000" dirty="0"/>
              <a:t>’, and increase the index of ‘</a:t>
            </a:r>
            <a:r>
              <a:rPr lang="en-US" altLang="zh-TW" sz="2000" dirty="0" err="1"/>
              <a:t>OutBuffer</a:t>
            </a:r>
            <a:r>
              <a:rPr lang="en-US" altLang="zh-TW" sz="2000" dirty="0"/>
              <a:t>’ by 1</a:t>
            </a:r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POP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AB961AE-2E9F-45A3-8AEA-DDFD56BCC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3834013"/>
            <a:ext cx="8074837" cy="184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9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F5C53B00-463D-4C0A-9248-A88194658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4" y="1482725"/>
            <a:ext cx="4481586" cy="5113338"/>
          </a:xfrm>
        </p:spPr>
        <p:txBody>
          <a:bodyPr/>
          <a:lstStyle/>
          <a:p>
            <a:r>
              <a:rPr lang="en-US" altLang="zh-TW" sz="2400" dirty="0"/>
              <a:t>Use stack ‘sum’ for calculation</a:t>
            </a:r>
          </a:p>
          <a:p>
            <a:pPr lvl="1" algn="just"/>
            <a:r>
              <a:rPr lang="en-US" altLang="zh-TW" sz="2000" dirty="0"/>
              <a:t>If the current token of ‘</a:t>
            </a:r>
            <a:r>
              <a:rPr lang="en-US" altLang="zh-TW" sz="2000" dirty="0" err="1"/>
              <a:t>OutBuffer</a:t>
            </a:r>
            <a:r>
              <a:rPr lang="en-US" altLang="zh-TW" sz="2000" dirty="0"/>
              <a:t>’ is a number, push it onto the stack (</a:t>
            </a:r>
            <a:r>
              <a:rPr lang="en-US" altLang="zh-TW" sz="2000" dirty="0">
                <a:solidFill>
                  <a:srgbClr val="FF0000"/>
                </a:solidFill>
              </a:rPr>
              <a:t>Line 152 ~ 155</a:t>
            </a:r>
            <a:r>
              <a:rPr lang="en-US" altLang="zh-TW" sz="2000" dirty="0"/>
              <a:t>)</a:t>
            </a:r>
          </a:p>
          <a:p>
            <a:pPr lvl="1" algn="just"/>
            <a:r>
              <a:rPr lang="en-US" altLang="zh-TW" sz="2000" dirty="0"/>
              <a:t>Otherwise, pop out two tokens from the stack and calculate, store the calculation results back into the stack (</a:t>
            </a:r>
            <a:r>
              <a:rPr lang="en-US" altLang="zh-TW" sz="2000" dirty="0">
                <a:solidFill>
                  <a:srgbClr val="FF0000"/>
                </a:solidFill>
              </a:rPr>
              <a:t>Line 140 ~ 151</a:t>
            </a:r>
            <a:r>
              <a:rPr lang="en-US" altLang="zh-TW" sz="2000" dirty="0"/>
              <a:t>)</a:t>
            </a:r>
          </a:p>
          <a:p>
            <a:pPr lvl="1"/>
            <a:endParaRPr lang="en-US" altLang="zh-TW" sz="2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CALCULATE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6622272-54D9-4681-9702-C0127E632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055" y="1886062"/>
            <a:ext cx="7079745" cy="396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8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F5C53B00-463D-4C0A-9248-A88194658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82725"/>
            <a:ext cx="11857037" cy="5113338"/>
          </a:xfrm>
        </p:spPr>
        <p:txBody>
          <a:bodyPr/>
          <a:lstStyle/>
          <a:p>
            <a:r>
              <a:rPr lang="en-US" altLang="zh-TW" sz="2400" dirty="0"/>
              <a:t>Pull up the ‘valid’ signal (</a:t>
            </a:r>
            <a:r>
              <a:rPr lang="en-US" altLang="zh-TW" sz="2400" dirty="0">
                <a:solidFill>
                  <a:srgbClr val="FF0000"/>
                </a:solidFill>
              </a:rPr>
              <a:t>Line 159</a:t>
            </a:r>
            <a:r>
              <a:rPr lang="en-US" altLang="zh-TW" sz="2400" dirty="0"/>
              <a:t>), and reset registers (</a:t>
            </a:r>
            <a:r>
              <a:rPr lang="en-US" altLang="zh-TW" sz="2400" dirty="0">
                <a:solidFill>
                  <a:srgbClr val="FF0000"/>
                </a:solidFill>
              </a:rPr>
              <a:t>Line 160 ~ 172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Pull down the ‘valid’ signal at the next cycle (</a:t>
            </a:r>
            <a:r>
              <a:rPr lang="en-US" altLang="zh-TW" sz="2400" dirty="0">
                <a:solidFill>
                  <a:srgbClr val="FF0000"/>
                </a:solidFill>
              </a:rPr>
              <a:t>Line 175</a:t>
            </a:r>
            <a:r>
              <a:rPr lang="en-US" altLang="zh-TW" sz="2400" dirty="0"/>
              <a:t>)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 &amp; RESET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66AF3BF-6750-4841-B34A-738FBEA9D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2513732"/>
            <a:ext cx="4382053" cy="360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3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9393283-9D51-4735-ACB1-D6FBBFBB6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82725"/>
            <a:ext cx="11653837" cy="5113338"/>
          </a:xfrm>
        </p:spPr>
        <p:txBody>
          <a:bodyPr/>
          <a:lstStyle/>
          <a:p>
            <a:r>
              <a:rPr lang="en-US" altLang="zh-TW" sz="2400" dirty="0"/>
              <a:t>Given an expression in infix notation “3 + 4 * (2 - 1)”, convert it to postfix and calculate the result</a:t>
            </a:r>
            <a:endParaRPr lang="en-US" altLang="zh-TW" sz="2000" dirty="0"/>
          </a:p>
          <a:p>
            <a:pPr lvl="1"/>
            <a:endParaRPr lang="en-US" altLang="zh-TW" sz="2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512068"/>
              </p:ext>
            </p:extLst>
          </p:nvPr>
        </p:nvGraphicFramePr>
        <p:xfrm>
          <a:off x="1412550" y="2560248"/>
          <a:ext cx="9900496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arrPt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88663" y="2893593"/>
            <a:ext cx="1321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dataBuffer</a:t>
            </a:r>
            <a:endParaRPr lang="zh-TW" altLang="en-US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E609F3-2A90-46D0-BD0C-798F9F9B0B82}"/>
              </a:ext>
            </a:extLst>
          </p:cNvPr>
          <p:cNvSpPr txBox="1"/>
          <p:nvPr/>
        </p:nvSpPr>
        <p:spPr>
          <a:xfrm>
            <a:off x="6577406" y="2160138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</a:rPr>
              <a:t>len</a:t>
            </a:r>
            <a:r>
              <a:rPr lang="en-US" altLang="zh-TW" sz="2000" b="1" dirty="0">
                <a:solidFill>
                  <a:srgbClr val="FF0000"/>
                </a:solidFill>
              </a:rPr>
              <a:t> = 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D8527AC-76E0-47D7-9268-217D2F289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961267"/>
              </p:ext>
            </p:extLst>
          </p:nvPr>
        </p:nvGraphicFramePr>
        <p:xfrm>
          <a:off x="1412549" y="3902431"/>
          <a:ext cx="9900497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1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stackPt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96259A-4BB0-41DA-9103-A23B4B5EF223}"/>
              </a:ext>
            </a:extLst>
          </p:cNvPr>
          <p:cNvSpPr txBox="1"/>
          <p:nvPr/>
        </p:nvSpPr>
        <p:spPr>
          <a:xfrm>
            <a:off x="203200" y="4235776"/>
            <a:ext cx="1060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OpStack</a:t>
            </a:r>
            <a:endParaRPr lang="zh-TW" altLang="en-US" b="1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35C1506-379D-4CD4-A56C-9B88B5F8A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70361"/>
              </p:ext>
            </p:extLst>
          </p:nvPr>
        </p:nvGraphicFramePr>
        <p:xfrm>
          <a:off x="1412550" y="5375275"/>
          <a:ext cx="9900497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1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outPt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951D863E-FACB-49A7-B33A-417F256B2C65}"/>
              </a:ext>
            </a:extLst>
          </p:cNvPr>
          <p:cNvSpPr txBox="1"/>
          <p:nvPr/>
        </p:nvSpPr>
        <p:spPr>
          <a:xfrm>
            <a:off x="121884" y="5708620"/>
            <a:ext cx="124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OutBuffer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35408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9393283-9D51-4735-ACB1-D6FBBFBB6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82725"/>
            <a:ext cx="11653837" cy="5113338"/>
          </a:xfrm>
        </p:spPr>
        <p:txBody>
          <a:bodyPr/>
          <a:lstStyle/>
          <a:p>
            <a:r>
              <a:rPr lang="en-US" altLang="zh-TW" sz="2400" dirty="0" err="1"/>
              <a:t>dataBuffer</a:t>
            </a:r>
            <a:r>
              <a:rPr lang="en-US" altLang="zh-TW" sz="2400" dirty="0"/>
              <a:t>[0] = 3, append it to the output string (</a:t>
            </a:r>
            <a:r>
              <a:rPr lang="en-US" altLang="zh-TW" sz="2400" dirty="0">
                <a:solidFill>
                  <a:srgbClr val="FF0000"/>
                </a:solidFill>
              </a:rPr>
              <a:t>Line 121 ~ 125</a:t>
            </a:r>
            <a:r>
              <a:rPr lang="en-US" altLang="zh-TW" sz="2400" dirty="0"/>
              <a:t>)</a:t>
            </a:r>
            <a:endParaRPr lang="en-US" altLang="zh-TW" sz="2000" dirty="0"/>
          </a:p>
          <a:p>
            <a:pPr lvl="1"/>
            <a:endParaRPr lang="en-US" altLang="zh-TW" sz="2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580751"/>
              </p:ext>
            </p:extLst>
          </p:nvPr>
        </p:nvGraphicFramePr>
        <p:xfrm>
          <a:off x="1412550" y="2560248"/>
          <a:ext cx="9900496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arrPt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88663" y="2893593"/>
            <a:ext cx="1321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dataBuffer</a:t>
            </a:r>
            <a:endParaRPr lang="zh-TW" altLang="en-US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E609F3-2A90-46D0-BD0C-798F9F9B0B82}"/>
              </a:ext>
            </a:extLst>
          </p:cNvPr>
          <p:cNvSpPr txBox="1"/>
          <p:nvPr/>
        </p:nvSpPr>
        <p:spPr>
          <a:xfrm>
            <a:off x="6577406" y="2160138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</a:rPr>
              <a:t>len</a:t>
            </a:r>
            <a:r>
              <a:rPr lang="en-US" altLang="zh-TW" sz="2000" b="1" dirty="0">
                <a:solidFill>
                  <a:srgbClr val="FF0000"/>
                </a:solidFill>
              </a:rPr>
              <a:t> = 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D8527AC-76E0-47D7-9268-217D2F2890FF}"/>
              </a:ext>
            </a:extLst>
          </p:cNvPr>
          <p:cNvGraphicFramePr>
            <a:graphicFrameLocks noGrp="1"/>
          </p:cNvGraphicFramePr>
          <p:nvPr/>
        </p:nvGraphicFramePr>
        <p:xfrm>
          <a:off x="1412549" y="3902431"/>
          <a:ext cx="9900497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1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stackPt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96259A-4BB0-41DA-9103-A23B4B5EF223}"/>
              </a:ext>
            </a:extLst>
          </p:cNvPr>
          <p:cNvSpPr txBox="1"/>
          <p:nvPr/>
        </p:nvSpPr>
        <p:spPr>
          <a:xfrm>
            <a:off x="203200" y="4235776"/>
            <a:ext cx="1060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OpStack</a:t>
            </a:r>
            <a:endParaRPr lang="zh-TW" altLang="en-US" b="1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35C1506-379D-4CD4-A56C-9B88B5F8A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41027"/>
              </p:ext>
            </p:extLst>
          </p:nvPr>
        </p:nvGraphicFramePr>
        <p:xfrm>
          <a:off x="1412550" y="5375275"/>
          <a:ext cx="9900497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1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outPt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951D863E-FACB-49A7-B33A-417F256B2C65}"/>
              </a:ext>
            </a:extLst>
          </p:cNvPr>
          <p:cNvSpPr txBox="1"/>
          <p:nvPr/>
        </p:nvSpPr>
        <p:spPr>
          <a:xfrm>
            <a:off x="121884" y="5708620"/>
            <a:ext cx="124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OutBuffer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70780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9393283-9D51-4735-ACB1-D6FBBFBB6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82725"/>
            <a:ext cx="11653837" cy="5113338"/>
          </a:xfrm>
        </p:spPr>
        <p:txBody>
          <a:bodyPr/>
          <a:lstStyle/>
          <a:p>
            <a:r>
              <a:rPr lang="en-US" altLang="zh-TW" sz="2400" dirty="0" err="1"/>
              <a:t>dataBuffer</a:t>
            </a:r>
            <a:r>
              <a:rPr lang="en-US" altLang="zh-TW" sz="2400" dirty="0"/>
              <a:t>[1] = ‘+’. ‘</a:t>
            </a:r>
            <a:r>
              <a:rPr lang="en-US" altLang="zh-TW" sz="2400" dirty="0" err="1"/>
              <a:t>OpStack</a:t>
            </a:r>
            <a:r>
              <a:rPr lang="en-US" altLang="zh-TW" sz="2400" dirty="0"/>
              <a:t>’ is empty, push ‘+’ onto ‘</a:t>
            </a:r>
            <a:r>
              <a:rPr lang="en-US" altLang="zh-TW" sz="2400" dirty="0" err="1"/>
              <a:t>Opstack</a:t>
            </a:r>
            <a:r>
              <a:rPr lang="en-US" altLang="zh-TW" sz="2400" dirty="0"/>
              <a:t>’ (</a:t>
            </a:r>
            <a:r>
              <a:rPr lang="en-US" altLang="zh-TW" sz="2400" dirty="0">
                <a:solidFill>
                  <a:srgbClr val="FF0000"/>
                </a:solidFill>
              </a:rPr>
              <a:t>Line 115 ~ 119</a:t>
            </a:r>
            <a:r>
              <a:rPr lang="en-US" altLang="zh-TW" sz="2400" dirty="0"/>
              <a:t>)</a:t>
            </a:r>
            <a:endParaRPr lang="en-US" altLang="zh-TW" sz="2000" dirty="0"/>
          </a:p>
          <a:p>
            <a:pPr lvl="1"/>
            <a:endParaRPr lang="en-US" altLang="zh-TW" sz="2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567498"/>
              </p:ext>
            </p:extLst>
          </p:nvPr>
        </p:nvGraphicFramePr>
        <p:xfrm>
          <a:off x="1412550" y="2560248"/>
          <a:ext cx="9900496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arrPt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88663" y="2893593"/>
            <a:ext cx="1321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dataBuffer</a:t>
            </a:r>
            <a:endParaRPr lang="zh-TW" altLang="en-US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E609F3-2A90-46D0-BD0C-798F9F9B0B82}"/>
              </a:ext>
            </a:extLst>
          </p:cNvPr>
          <p:cNvSpPr txBox="1"/>
          <p:nvPr/>
        </p:nvSpPr>
        <p:spPr>
          <a:xfrm>
            <a:off x="6577406" y="2160138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</a:rPr>
              <a:t>len</a:t>
            </a:r>
            <a:r>
              <a:rPr lang="en-US" altLang="zh-TW" sz="2000" b="1" dirty="0">
                <a:solidFill>
                  <a:srgbClr val="FF0000"/>
                </a:solidFill>
              </a:rPr>
              <a:t> = 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D8527AC-76E0-47D7-9268-217D2F289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947445"/>
              </p:ext>
            </p:extLst>
          </p:nvPr>
        </p:nvGraphicFramePr>
        <p:xfrm>
          <a:off x="1412549" y="3902431"/>
          <a:ext cx="9900497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1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stackPt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96259A-4BB0-41DA-9103-A23B4B5EF223}"/>
              </a:ext>
            </a:extLst>
          </p:cNvPr>
          <p:cNvSpPr txBox="1"/>
          <p:nvPr/>
        </p:nvSpPr>
        <p:spPr>
          <a:xfrm>
            <a:off x="203200" y="4235776"/>
            <a:ext cx="1060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OpStack</a:t>
            </a:r>
            <a:endParaRPr lang="zh-TW" altLang="en-US" b="1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35C1506-379D-4CD4-A56C-9B88B5F8A5BF}"/>
              </a:ext>
            </a:extLst>
          </p:cNvPr>
          <p:cNvGraphicFramePr>
            <a:graphicFrameLocks noGrp="1"/>
          </p:cNvGraphicFramePr>
          <p:nvPr/>
        </p:nvGraphicFramePr>
        <p:xfrm>
          <a:off x="1412550" y="5375275"/>
          <a:ext cx="9900497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1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outPt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951D863E-FACB-49A7-B33A-417F256B2C65}"/>
              </a:ext>
            </a:extLst>
          </p:cNvPr>
          <p:cNvSpPr txBox="1"/>
          <p:nvPr/>
        </p:nvSpPr>
        <p:spPr>
          <a:xfrm>
            <a:off x="121884" y="5708620"/>
            <a:ext cx="124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OutBuffer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9625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9393283-9D51-4735-ACB1-D6FBBFBB6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82725"/>
            <a:ext cx="11653837" cy="5113338"/>
          </a:xfrm>
        </p:spPr>
        <p:txBody>
          <a:bodyPr/>
          <a:lstStyle/>
          <a:p>
            <a:r>
              <a:rPr lang="en-US" altLang="zh-TW" sz="2400" dirty="0" err="1"/>
              <a:t>dataBuffer</a:t>
            </a:r>
            <a:r>
              <a:rPr lang="en-US" altLang="zh-TW" sz="2400" dirty="0"/>
              <a:t>[2] = 4, append it to the output string (</a:t>
            </a:r>
            <a:r>
              <a:rPr lang="en-US" altLang="zh-TW" sz="2400" dirty="0">
                <a:solidFill>
                  <a:srgbClr val="FF0000"/>
                </a:solidFill>
              </a:rPr>
              <a:t>Line 121 ~ 125</a:t>
            </a:r>
            <a:r>
              <a:rPr lang="en-US" altLang="zh-TW" sz="2400" dirty="0"/>
              <a:t>)</a:t>
            </a:r>
            <a:endParaRPr lang="en-US" altLang="zh-TW" sz="2000" dirty="0"/>
          </a:p>
          <a:p>
            <a:pPr lvl="1"/>
            <a:endParaRPr lang="en-US" altLang="zh-TW" sz="2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098952"/>
              </p:ext>
            </p:extLst>
          </p:nvPr>
        </p:nvGraphicFramePr>
        <p:xfrm>
          <a:off x="1412550" y="2560248"/>
          <a:ext cx="9900496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arrPt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88663" y="2893593"/>
            <a:ext cx="1321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dataBuffer</a:t>
            </a:r>
            <a:endParaRPr lang="zh-TW" altLang="en-US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E609F3-2A90-46D0-BD0C-798F9F9B0B82}"/>
              </a:ext>
            </a:extLst>
          </p:cNvPr>
          <p:cNvSpPr txBox="1"/>
          <p:nvPr/>
        </p:nvSpPr>
        <p:spPr>
          <a:xfrm>
            <a:off x="6577406" y="2160138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</a:rPr>
              <a:t>len</a:t>
            </a:r>
            <a:r>
              <a:rPr lang="en-US" altLang="zh-TW" sz="2000" b="1" dirty="0">
                <a:solidFill>
                  <a:srgbClr val="FF0000"/>
                </a:solidFill>
              </a:rPr>
              <a:t> = 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D8527AC-76E0-47D7-9268-217D2F2890FF}"/>
              </a:ext>
            </a:extLst>
          </p:cNvPr>
          <p:cNvGraphicFramePr>
            <a:graphicFrameLocks noGrp="1"/>
          </p:cNvGraphicFramePr>
          <p:nvPr/>
        </p:nvGraphicFramePr>
        <p:xfrm>
          <a:off x="1412549" y="3902431"/>
          <a:ext cx="9900497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1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stackPt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96259A-4BB0-41DA-9103-A23B4B5EF223}"/>
              </a:ext>
            </a:extLst>
          </p:cNvPr>
          <p:cNvSpPr txBox="1"/>
          <p:nvPr/>
        </p:nvSpPr>
        <p:spPr>
          <a:xfrm>
            <a:off x="203200" y="4235776"/>
            <a:ext cx="1060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OpStack</a:t>
            </a:r>
            <a:endParaRPr lang="zh-TW" altLang="en-US" b="1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35C1506-379D-4CD4-A56C-9B88B5F8A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599793"/>
              </p:ext>
            </p:extLst>
          </p:nvPr>
        </p:nvGraphicFramePr>
        <p:xfrm>
          <a:off x="1412550" y="5375275"/>
          <a:ext cx="9900497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1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outPt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951D863E-FACB-49A7-B33A-417F256B2C65}"/>
              </a:ext>
            </a:extLst>
          </p:cNvPr>
          <p:cNvSpPr txBox="1"/>
          <p:nvPr/>
        </p:nvSpPr>
        <p:spPr>
          <a:xfrm>
            <a:off x="121884" y="5708620"/>
            <a:ext cx="124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OutBuffer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81195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9393283-9D51-4735-ACB1-D6FBBFBB6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82725"/>
            <a:ext cx="11653837" cy="5113338"/>
          </a:xfrm>
        </p:spPr>
        <p:txBody>
          <a:bodyPr/>
          <a:lstStyle/>
          <a:p>
            <a:r>
              <a:rPr lang="en-US" altLang="zh-TW" sz="2400" dirty="0" err="1"/>
              <a:t>dataBuffer</a:t>
            </a:r>
            <a:r>
              <a:rPr lang="en-US" altLang="zh-TW" sz="2400" dirty="0"/>
              <a:t>[3] = ‘*’, the precedence of the top token of ‘</a:t>
            </a:r>
            <a:r>
              <a:rPr lang="en-US" altLang="zh-TW" sz="2400" dirty="0" err="1"/>
              <a:t>OpStack</a:t>
            </a:r>
            <a:r>
              <a:rPr lang="en-US" altLang="zh-TW" sz="2400" dirty="0"/>
              <a:t>’ is lower, push ‘*’ onto ‘</a:t>
            </a:r>
            <a:r>
              <a:rPr lang="en-US" altLang="zh-TW" sz="2400" dirty="0" err="1"/>
              <a:t>OpStack</a:t>
            </a:r>
            <a:r>
              <a:rPr lang="en-US" altLang="zh-TW" sz="2400" dirty="0"/>
              <a:t>’ (</a:t>
            </a:r>
            <a:r>
              <a:rPr lang="en-US" altLang="zh-TW" sz="2400" dirty="0">
                <a:solidFill>
                  <a:srgbClr val="FF0000"/>
                </a:solidFill>
              </a:rPr>
              <a:t>Line 103 ~ 107</a:t>
            </a:r>
            <a:r>
              <a:rPr lang="en-US" altLang="zh-TW" sz="2400" dirty="0"/>
              <a:t>)</a:t>
            </a:r>
            <a:endParaRPr lang="en-US" altLang="zh-TW" sz="2000" dirty="0"/>
          </a:p>
          <a:p>
            <a:pPr lvl="1"/>
            <a:endParaRPr lang="en-US" altLang="zh-TW" sz="2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184308"/>
              </p:ext>
            </p:extLst>
          </p:nvPr>
        </p:nvGraphicFramePr>
        <p:xfrm>
          <a:off x="1412550" y="2560248"/>
          <a:ext cx="9900496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arrPt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88663" y="2893593"/>
            <a:ext cx="1321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dataBuffer</a:t>
            </a:r>
            <a:endParaRPr lang="zh-TW" altLang="en-US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E609F3-2A90-46D0-BD0C-798F9F9B0B82}"/>
              </a:ext>
            </a:extLst>
          </p:cNvPr>
          <p:cNvSpPr txBox="1"/>
          <p:nvPr/>
        </p:nvSpPr>
        <p:spPr>
          <a:xfrm>
            <a:off x="6577406" y="2160138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</a:rPr>
              <a:t>len</a:t>
            </a:r>
            <a:r>
              <a:rPr lang="en-US" altLang="zh-TW" sz="2000" b="1" dirty="0">
                <a:solidFill>
                  <a:srgbClr val="FF0000"/>
                </a:solidFill>
              </a:rPr>
              <a:t> = 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D8527AC-76E0-47D7-9268-217D2F289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677008"/>
              </p:ext>
            </p:extLst>
          </p:nvPr>
        </p:nvGraphicFramePr>
        <p:xfrm>
          <a:off x="1412549" y="3902431"/>
          <a:ext cx="9900497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1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stackPt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96259A-4BB0-41DA-9103-A23B4B5EF223}"/>
              </a:ext>
            </a:extLst>
          </p:cNvPr>
          <p:cNvSpPr txBox="1"/>
          <p:nvPr/>
        </p:nvSpPr>
        <p:spPr>
          <a:xfrm>
            <a:off x="203200" y="4235776"/>
            <a:ext cx="1060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OpStack</a:t>
            </a:r>
            <a:endParaRPr lang="zh-TW" altLang="en-US" b="1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35C1506-379D-4CD4-A56C-9B88B5F8A5BF}"/>
              </a:ext>
            </a:extLst>
          </p:cNvPr>
          <p:cNvGraphicFramePr>
            <a:graphicFrameLocks noGrp="1"/>
          </p:cNvGraphicFramePr>
          <p:nvPr/>
        </p:nvGraphicFramePr>
        <p:xfrm>
          <a:off x="1412550" y="5375275"/>
          <a:ext cx="9900497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1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outPt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951D863E-FACB-49A7-B33A-417F256B2C65}"/>
              </a:ext>
            </a:extLst>
          </p:cNvPr>
          <p:cNvSpPr txBox="1"/>
          <p:nvPr/>
        </p:nvSpPr>
        <p:spPr>
          <a:xfrm>
            <a:off x="121884" y="5708620"/>
            <a:ext cx="124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OutBuffer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38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9393283-9D51-4735-ACB1-D6FBBFBB6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82725"/>
            <a:ext cx="11653837" cy="5113338"/>
          </a:xfrm>
        </p:spPr>
        <p:txBody>
          <a:bodyPr/>
          <a:lstStyle/>
          <a:p>
            <a:r>
              <a:rPr lang="en-US" altLang="zh-TW" sz="2400" dirty="0" err="1"/>
              <a:t>dataBuffer</a:t>
            </a:r>
            <a:r>
              <a:rPr lang="en-US" altLang="zh-TW" sz="2400" dirty="0"/>
              <a:t>[4] = ‘(’, push it onto ‘</a:t>
            </a:r>
            <a:r>
              <a:rPr lang="en-US" altLang="zh-TW" sz="2400" dirty="0" err="1"/>
              <a:t>OpStack</a:t>
            </a:r>
            <a:r>
              <a:rPr lang="en-US" altLang="zh-TW" sz="2400" dirty="0"/>
              <a:t>’ (</a:t>
            </a:r>
            <a:r>
              <a:rPr lang="en-US" altLang="zh-TW" sz="2400" dirty="0">
                <a:solidFill>
                  <a:srgbClr val="FF0000"/>
                </a:solidFill>
              </a:rPr>
              <a:t>Line 84~88</a:t>
            </a:r>
            <a:r>
              <a:rPr lang="en-US" altLang="zh-TW" sz="2400" dirty="0"/>
              <a:t>)</a:t>
            </a:r>
            <a:endParaRPr lang="en-US" altLang="zh-TW" sz="2000" dirty="0"/>
          </a:p>
          <a:p>
            <a:pPr lvl="1"/>
            <a:endParaRPr lang="en-US" altLang="zh-TW" sz="2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157159"/>
              </p:ext>
            </p:extLst>
          </p:nvPr>
        </p:nvGraphicFramePr>
        <p:xfrm>
          <a:off x="1412550" y="2560248"/>
          <a:ext cx="9900496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arrPt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88663" y="2893593"/>
            <a:ext cx="1321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dataBuffer</a:t>
            </a:r>
            <a:endParaRPr lang="zh-TW" altLang="en-US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E609F3-2A90-46D0-BD0C-798F9F9B0B82}"/>
              </a:ext>
            </a:extLst>
          </p:cNvPr>
          <p:cNvSpPr txBox="1"/>
          <p:nvPr/>
        </p:nvSpPr>
        <p:spPr>
          <a:xfrm>
            <a:off x="6577406" y="2160138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</a:rPr>
              <a:t>len</a:t>
            </a:r>
            <a:r>
              <a:rPr lang="en-US" altLang="zh-TW" sz="2000" b="1" dirty="0">
                <a:solidFill>
                  <a:srgbClr val="FF0000"/>
                </a:solidFill>
              </a:rPr>
              <a:t> = 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D8527AC-76E0-47D7-9268-217D2F289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723724"/>
              </p:ext>
            </p:extLst>
          </p:nvPr>
        </p:nvGraphicFramePr>
        <p:xfrm>
          <a:off x="1412549" y="3902431"/>
          <a:ext cx="9900497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1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stackPt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96259A-4BB0-41DA-9103-A23B4B5EF223}"/>
              </a:ext>
            </a:extLst>
          </p:cNvPr>
          <p:cNvSpPr txBox="1"/>
          <p:nvPr/>
        </p:nvSpPr>
        <p:spPr>
          <a:xfrm>
            <a:off x="203200" y="4235776"/>
            <a:ext cx="1060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OpStack</a:t>
            </a:r>
            <a:endParaRPr lang="zh-TW" altLang="en-US" b="1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35C1506-379D-4CD4-A56C-9B88B5F8A5BF}"/>
              </a:ext>
            </a:extLst>
          </p:cNvPr>
          <p:cNvGraphicFramePr>
            <a:graphicFrameLocks noGrp="1"/>
          </p:cNvGraphicFramePr>
          <p:nvPr/>
        </p:nvGraphicFramePr>
        <p:xfrm>
          <a:off x="1412550" y="5375275"/>
          <a:ext cx="9900497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1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outPt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951D863E-FACB-49A7-B33A-417F256B2C65}"/>
              </a:ext>
            </a:extLst>
          </p:cNvPr>
          <p:cNvSpPr txBox="1"/>
          <p:nvPr/>
        </p:nvSpPr>
        <p:spPr>
          <a:xfrm>
            <a:off x="121884" y="5708620"/>
            <a:ext cx="124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OutBuffer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8671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4963" y="1482725"/>
            <a:ext cx="11776355" cy="5113338"/>
          </a:xfrm>
        </p:spPr>
        <p:txBody>
          <a:bodyPr/>
          <a:lstStyle/>
          <a:p>
            <a:r>
              <a:rPr lang="en-US" altLang="zh-TW" sz="2400" dirty="0"/>
              <a:t>Design an circuit with addition, subtraction, and multiplication functions</a:t>
            </a:r>
          </a:p>
          <a:p>
            <a:r>
              <a:rPr lang="en-US" altLang="zh-TW" sz="2400" dirty="0"/>
              <a:t>The input only consists of numbers 0 to 15, four operators: +, -, *, =, and </a:t>
            </a:r>
            <a:r>
              <a:rPr lang="en-US" altLang="zh-TW" sz="2400" dirty="0" err="1"/>
              <a:t>paratheses</a:t>
            </a:r>
            <a:endParaRPr lang="en-US" altLang="zh-TW" sz="2400" dirty="0"/>
          </a:p>
          <a:p>
            <a:r>
              <a:rPr lang="en-US" altLang="zh-TW" sz="2400" dirty="0"/>
              <a:t>The inputs are represented in ASCII codes</a:t>
            </a:r>
          </a:p>
          <a:p>
            <a:r>
              <a:rPr lang="en-US" altLang="zh-TW" sz="2400" dirty="0"/>
              <a:t>The input expression string will not exceed 16 characters</a:t>
            </a:r>
          </a:p>
          <a:p>
            <a:r>
              <a:rPr lang="en-US" altLang="zh-TW" sz="2400" dirty="0"/>
              <a:t>It’s difficult for computers to comprehensively process and handle the entire equation</a:t>
            </a:r>
          </a:p>
          <a:p>
            <a:pPr lvl="1"/>
            <a:r>
              <a:rPr lang="en-US" altLang="zh-TW" sz="2000" dirty="0"/>
              <a:t>Converting the notation of the expression from infix to postfix</a:t>
            </a:r>
          </a:p>
          <a:p>
            <a:endParaRPr lang="en-US" altLang="zh-TW" sz="2400" dirty="0"/>
          </a:p>
          <a:p>
            <a:endParaRPr lang="en-US" altLang="zh-TW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462531D-5DB4-4C6B-9525-D332187CD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163" y="4096940"/>
            <a:ext cx="6391673" cy="255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0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9393283-9D51-4735-ACB1-D6FBBFBB6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82725"/>
            <a:ext cx="11653837" cy="5113338"/>
          </a:xfrm>
        </p:spPr>
        <p:txBody>
          <a:bodyPr/>
          <a:lstStyle/>
          <a:p>
            <a:r>
              <a:rPr lang="en-US" altLang="zh-TW" sz="2400" dirty="0" err="1"/>
              <a:t>dataBuffer</a:t>
            </a:r>
            <a:r>
              <a:rPr lang="en-US" altLang="zh-TW" sz="2400" dirty="0"/>
              <a:t>[5] = 2, append it to the output string (</a:t>
            </a:r>
            <a:r>
              <a:rPr lang="en-US" altLang="zh-TW" sz="2400" dirty="0">
                <a:solidFill>
                  <a:srgbClr val="FF0000"/>
                </a:solidFill>
              </a:rPr>
              <a:t>Line 121 ~ 125</a:t>
            </a:r>
            <a:r>
              <a:rPr lang="en-US" altLang="zh-TW" sz="2400" dirty="0"/>
              <a:t>)</a:t>
            </a:r>
            <a:endParaRPr lang="en-US" altLang="zh-TW" sz="2000" dirty="0"/>
          </a:p>
          <a:p>
            <a:pPr lvl="1"/>
            <a:endParaRPr lang="en-US" altLang="zh-TW" sz="2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981223"/>
              </p:ext>
            </p:extLst>
          </p:nvPr>
        </p:nvGraphicFramePr>
        <p:xfrm>
          <a:off x="1412550" y="2560248"/>
          <a:ext cx="9900496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arrPt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88663" y="2893593"/>
            <a:ext cx="1321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dataBuffer</a:t>
            </a:r>
            <a:endParaRPr lang="zh-TW" altLang="en-US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E609F3-2A90-46D0-BD0C-798F9F9B0B82}"/>
              </a:ext>
            </a:extLst>
          </p:cNvPr>
          <p:cNvSpPr txBox="1"/>
          <p:nvPr/>
        </p:nvSpPr>
        <p:spPr>
          <a:xfrm>
            <a:off x="6577406" y="2160138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</a:rPr>
              <a:t>len</a:t>
            </a:r>
            <a:r>
              <a:rPr lang="en-US" altLang="zh-TW" sz="2000" b="1" dirty="0">
                <a:solidFill>
                  <a:srgbClr val="FF0000"/>
                </a:solidFill>
              </a:rPr>
              <a:t> = 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D8527AC-76E0-47D7-9268-217D2F2890FF}"/>
              </a:ext>
            </a:extLst>
          </p:cNvPr>
          <p:cNvGraphicFramePr>
            <a:graphicFrameLocks noGrp="1"/>
          </p:cNvGraphicFramePr>
          <p:nvPr/>
        </p:nvGraphicFramePr>
        <p:xfrm>
          <a:off x="1412549" y="3902431"/>
          <a:ext cx="9900497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1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stackPt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96259A-4BB0-41DA-9103-A23B4B5EF223}"/>
              </a:ext>
            </a:extLst>
          </p:cNvPr>
          <p:cNvSpPr txBox="1"/>
          <p:nvPr/>
        </p:nvSpPr>
        <p:spPr>
          <a:xfrm>
            <a:off x="203200" y="4235776"/>
            <a:ext cx="1060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OpStack</a:t>
            </a:r>
            <a:endParaRPr lang="zh-TW" altLang="en-US" b="1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35C1506-379D-4CD4-A56C-9B88B5F8A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035677"/>
              </p:ext>
            </p:extLst>
          </p:nvPr>
        </p:nvGraphicFramePr>
        <p:xfrm>
          <a:off x="1412550" y="5375275"/>
          <a:ext cx="9900497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1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outPt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951D863E-FACB-49A7-B33A-417F256B2C65}"/>
              </a:ext>
            </a:extLst>
          </p:cNvPr>
          <p:cNvSpPr txBox="1"/>
          <p:nvPr/>
        </p:nvSpPr>
        <p:spPr>
          <a:xfrm>
            <a:off x="121884" y="5708620"/>
            <a:ext cx="124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OutBuffer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66044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9393283-9D51-4735-ACB1-D6FBBFBB6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82725"/>
            <a:ext cx="11653837" cy="5113338"/>
          </a:xfrm>
        </p:spPr>
        <p:txBody>
          <a:bodyPr/>
          <a:lstStyle/>
          <a:p>
            <a:r>
              <a:rPr lang="en-US" altLang="zh-TW" sz="2400" dirty="0" err="1"/>
              <a:t>dataBuffer</a:t>
            </a:r>
            <a:r>
              <a:rPr lang="en-US" altLang="zh-TW" sz="2400" dirty="0"/>
              <a:t>[6] = ‘-’, the top token of ‘</a:t>
            </a:r>
            <a:r>
              <a:rPr lang="en-US" altLang="zh-TW" sz="2400" dirty="0" err="1"/>
              <a:t>OpStack</a:t>
            </a:r>
            <a:r>
              <a:rPr lang="en-US" altLang="zh-TW" sz="2400" dirty="0"/>
              <a:t>’ is a left parenthesis, push ‘-’ onto ‘</a:t>
            </a:r>
            <a:r>
              <a:rPr lang="en-US" altLang="zh-TW" sz="2400" dirty="0" err="1"/>
              <a:t>OpStack</a:t>
            </a:r>
            <a:r>
              <a:rPr lang="en-US" altLang="zh-TW" sz="2400" dirty="0"/>
              <a:t>’</a:t>
            </a:r>
            <a:br>
              <a:rPr lang="en-US" altLang="zh-TW" sz="2400" dirty="0"/>
            </a:b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rgbClr val="FF0000"/>
                </a:solidFill>
              </a:rPr>
              <a:t>Line 115 ~ 119</a:t>
            </a:r>
            <a:r>
              <a:rPr lang="en-US" altLang="zh-TW" sz="2400" dirty="0"/>
              <a:t>)</a:t>
            </a:r>
            <a:endParaRPr lang="en-US" altLang="zh-TW" sz="2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51903"/>
              </p:ext>
            </p:extLst>
          </p:nvPr>
        </p:nvGraphicFramePr>
        <p:xfrm>
          <a:off x="1412550" y="2560248"/>
          <a:ext cx="9900496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arrPt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88663" y="2893593"/>
            <a:ext cx="1321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dataBuffer</a:t>
            </a:r>
            <a:endParaRPr lang="zh-TW" altLang="en-US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E609F3-2A90-46D0-BD0C-798F9F9B0B82}"/>
              </a:ext>
            </a:extLst>
          </p:cNvPr>
          <p:cNvSpPr txBox="1"/>
          <p:nvPr/>
        </p:nvSpPr>
        <p:spPr>
          <a:xfrm>
            <a:off x="6577406" y="2160138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</a:rPr>
              <a:t>len</a:t>
            </a:r>
            <a:r>
              <a:rPr lang="en-US" altLang="zh-TW" sz="2000" b="1" dirty="0">
                <a:solidFill>
                  <a:srgbClr val="FF0000"/>
                </a:solidFill>
              </a:rPr>
              <a:t> = 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D8527AC-76E0-47D7-9268-217D2F289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268059"/>
              </p:ext>
            </p:extLst>
          </p:nvPr>
        </p:nvGraphicFramePr>
        <p:xfrm>
          <a:off x="1412549" y="3902431"/>
          <a:ext cx="9900497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1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stackPt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96259A-4BB0-41DA-9103-A23B4B5EF223}"/>
              </a:ext>
            </a:extLst>
          </p:cNvPr>
          <p:cNvSpPr txBox="1"/>
          <p:nvPr/>
        </p:nvSpPr>
        <p:spPr>
          <a:xfrm>
            <a:off x="203200" y="4235776"/>
            <a:ext cx="1060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OpStack</a:t>
            </a:r>
            <a:endParaRPr lang="zh-TW" altLang="en-US" b="1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35C1506-379D-4CD4-A56C-9B88B5F8A5BF}"/>
              </a:ext>
            </a:extLst>
          </p:cNvPr>
          <p:cNvGraphicFramePr>
            <a:graphicFrameLocks noGrp="1"/>
          </p:cNvGraphicFramePr>
          <p:nvPr/>
        </p:nvGraphicFramePr>
        <p:xfrm>
          <a:off x="1412550" y="5375275"/>
          <a:ext cx="9900497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1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outPt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951D863E-FACB-49A7-B33A-417F256B2C65}"/>
              </a:ext>
            </a:extLst>
          </p:cNvPr>
          <p:cNvSpPr txBox="1"/>
          <p:nvPr/>
        </p:nvSpPr>
        <p:spPr>
          <a:xfrm>
            <a:off x="121884" y="5708620"/>
            <a:ext cx="124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OutBuffer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45464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9393283-9D51-4735-ACB1-D6FBBFBB6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82725"/>
            <a:ext cx="11653837" cy="5113338"/>
          </a:xfrm>
        </p:spPr>
        <p:txBody>
          <a:bodyPr/>
          <a:lstStyle/>
          <a:p>
            <a:r>
              <a:rPr lang="en-US" altLang="zh-TW" sz="2400" dirty="0" err="1"/>
              <a:t>dataBuffer</a:t>
            </a:r>
            <a:r>
              <a:rPr lang="en-US" altLang="zh-TW" sz="2400" dirty="0"/>
              <a:t>[7] = 1, append it to the output string (</a:t>
            </a:r>
            <a:r>
              <a:rPr lang="en-US" altLang="zh-TW" sz="2400" dirty="0">
                <a:solidFill>
                  <a:srgbClr val="FF0000"/>
                </a:solidFill>
              </a:rPr>
              <a:t>Line 121 ~ 125</a:t>
            </a:r>
            <a:r>
              <a:rPr lang="en-US" altLang="zh-TW" sz="2400" dirty="0"/>
              <a:t>)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154622"/>
              </p:ext>
            </p:extLst>
          </p:nvPr>
        </p:nvGraphicFramePr>
        <p:xfrm>
          <a:off x="1412550" y="2560248"/>
          <a:ext cx="9900496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arrPt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88663" y="2893593"/>
            <a:ext cx="1321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dataBuffer</a:t>
            </a:r>
            <a:endParaRPr lang="zh-TW" altLang="en-US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E609F3-2A90-46D0-BD0C-798F9F9B0B82}"/>
              </a:ext>
            </a:extLst>
          </p:cNvPr>
          <p:cNvSpPr txBox="1"/>
          <p:nvPr/>
        </p:nvSpPr>
        <p:spPr>
          <a:xfrm>
            <a:off x="6577406" y="2160138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</a:rPr>
              <a:t>len</a:t>
            </a:r>
            <a:r>
              <a:rPr lang="en-US" altLang="zh-TW" sz="2000" b="1" dirty="0">
                <a:solidFill>
                  <a:srgbClr val="FF0000"/>
                </a:solidFill>
              </a:rPr>
              <a:t> = 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D8527AC-76E0-47D7-9268-217D2F2890FF}"/>
              </a:ext>
            </a:extLst>
          </p:cNvPr>
          <p:cNvGraphicFramePr>
            <a:graphicFrameLocks noGrp="1"/>
          </p:cNvGraphicFramePr>
          <p:nvPr/>
        </p:nvGraphicFramePr>
        <p:xfrm>
          <a:off x="1412549" y="3902431"/>
          <a:ext cx="9900497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1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stackPt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96259A-4BB0-41DA-9103-A23B4B5EF223}"/>
              </a:ext>
            </a:extLst>
          </p:cNvPr>
          <p:cNvSpPr txBox="1"/>
          <p:nvPr/>
        </p:nvSpPr>
        <p:spPr>
          <a:xfrm>
            <a:off x="203200" y="4235776"/>
            <a:ext cx="1060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OpStack</a:t>
            </a:r>
            <a:endParaRPr lang="zh-TW" altLang="en-US" b="1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35C1506-379D-4CD4-A56C-9B88B5F8A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159637"/>
              </p:ext>
            </p:extLst>
          </p:nvPr>
        </p:nvGraphicFramePr>
        <p:xfrm>
          <a:off x="1412550" y="5375275"/>
          <a:ext cx="9900497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1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outPt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951D863E-FACB-49A7-B33A-417F256B2C65}"/>
              </a:ext>
            </a:extLst>
          </p:cNvPr>
          <p:cNvSpPr txBox="1"/>
          <p:nvPr/>
        </p:nvSpPr>
        <p:spPr>
          <a:xfrm>
            <a:off x="121884" y="5708620"/>
            <a:ext cx="124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OutBuffer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7253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9393283-9D51-4735-ACB1-D6FBBFBB6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82725"/>
            <a:ext cx="11653837" cy="5113338"/>
          </a:xfrm>
        </p:spPr>
        <p:txBody>
          <a:bodyPr/>
          <a:lstStyle/>
          <a:p>
            <a:r>
              <a:rPr lang="en-US" altLang="zh-TW" sz="2400" dirty="0" err="1"/>
              <a:t>dataBuffer</a:t>
            </a:r>
            <a:r>
              <a:rPr lang="en-US" altLang="zh-TW" sz="2400" dirty="0"/>
              <a:t>[8] = ‘)’, the top token of ‘</a:t>
            </a:r>
            <a:r>
              <a:rPr lang="en-US" altLang="zh-TW" sz="2400" dirty="0" err="1"/>
              <a:t>OpStack</a:t>
            </a:r>
            <a:r>
              <a:rPr lang="en-US" altLang="zh-TW" sz="2400" dirty="0"/>
              <a:t> is ‘-’, pop ‘-’ from ‘</a:t>
            </a:r>
            <a:r>
              <a:rPr lang="en-US" altLang="zh-TW" sz="2400" dirty="0" err="1"/>
              <a:t>OpStack</a:t>
            </a:r>
            <a:r>
              <a:rPr lang="en-US" altLang="zh-TW" sz="2400" dirty="0"/>
              <a:t>’ and append it to the output string (</a:t>
            </a:r>
            <a:r>
              <a:rPr lang="en-US" altLang="zh-TW" sz="2400" dirty="0">
                <a:solidFill>
                  <a:srgbClr val="FF0000"/>
                </a:solidFill>
              </a:rPr>
              <a:t>Line 90 ~ 94</a:t>
            </a:r>
            <a:r>
              <a:rPr lang="en-US" altLang="zh-TW" sz="2400" dirty="0"/>
              <a:t>). ‘</a:t>
            </a:r>
            <a:r>
              <a:rPr lang="en-US" altLang="zh-TW" sz="2400" dirty="0" err="1"/>
              <a:t>arrPt</a:t>
            </a:r>
            <a:r>
              <a:rPr lang="en-US" altLang="zh-TW" sz="2400" dirty="0"/>
              <a:t>’ = </a:t>
            </a:r>
            <a:r>
              <a:rPr lang="en-US" altLang="zh-TW" sz="2400" dirty="0" err="1"/>
              <a:t>len</a:t>
            </a:r>
            <a:r>
              <a:rPr lang="en-US" altLang="zh-TW" sz="2400" dirty="0"/>
              <a:t> – 1, next state is ‘POP’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659833"/>
              </p:ext>
            </p:extLst>
          </p:nvPr>
        </p:nvGraphicFramePr>
        <p:xfrm>
          <a:off x="1412550" y="2560248"/>
          <a:ext cx="9900496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arrPt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88663" y="2893593"/>
            <a:ext cx="1321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dataBuffer</a:t>
            </a:r>
            <a:endParaRPr lang="zh-TW" altLang="en-US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E609F3-2A90-46D0-BD0C-798F9F9B0B82}"/>
              </a:ext>
            </a:extLst>
          </p:cNvPr>
          <p:cNvSpPr txBox="1"/>
          <p:nvPr/>
        </p:nvSpPr>
        <p:spPr>
          <a:xfrm>
            <a:off x="6577406" y="2160138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</a:rPr>
              <a:t>len</a:t>
            </a:r>
            <a:r>
              <a:rPr lang="en-US" altLang="zh-TW" sz="2000" b="1" dirty="0">
                <a:solidFill>
                  <a:srgbClr val="FF0000"/>
                </a:solidFill>
              </a:rPr>
              <a:t> = 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D8527AC-76E0-47D7-9268-217D2F289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298987"/>
              </p:ext>
            </p:extLst>
          </p:nvPr>
        </p:nvGraphicFramePr>
        <p:xfrm>
          <a:off x="1412549" y="3902431"/>
          <a:ext cx="9900497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1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stackPt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96259A-4BB0-41DA-9103-A23B4B5EF223}"/>
              </a:ext>
            </a:extLst>
          </p:cNvPr>
          <p:cNvSpPr txBox="1"/>
          <p:nvPr/>
        </p:nvSpPr>
        <p:spPr>
          <a:xfrm>
            <a:off x="203200" y="4235776"/>
            <a:ext cx="1060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OpStack</a:t>
            </a:r>
            <a:endParaRPr lang="zh-TW" altLang="en-US" b="1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35C1506-379D-4CD4-A56C-9B88B5F8A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408483"/>
              </p:ext>
            </p:extLst>
          </p:nvPr>
        </p:nvGraphicFramePr>
        <p:xfrm>
          <a:off x="1412550" y="5375275"/>
          <a:ext cx="9900497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1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outPt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951D863E-FACB-49A7-B33A-417F256B2C65}"/>
              </a:ext>
            </a:extLst>
          </p:cNvPr>
          <p:cNvSpPr txBox="1"/>
          <p:nvPr/>
        </p:nvSpPr>
        <p:spPr>
          <a:xfrm>
            <a:off x="121884" y="5708620"/>
            <a:ext cx="124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OutBuffer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30168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9393283-9D51-4735-ACB1-D6FBBFBB6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82725"/>
            <a:ext cx="11653837" cy="5113338"/>
          </a:xfrm>
        </p:spPr>
        <p:txBody>
          <a:bodyPr/>
          <a:lstStyle/>
          <a:p>
            <a:r>
              <a:rPr lang="en-US" altLang="zh-TW" sz="2400" dirty="0" err="1"/>
              <a:t>stackPt</a:t>
            </a:r>
            <a:r>
              <a:rPr lang="en-US" altLang="zh-TW" sz="2400" dirty="0"/>
              <a:t> != 0, pop a token from </a:t>
            </a:r>
            <a:r>
              <a:rPr lang="en-US" altLang="zh-TW" sz="2400" dirty="0" err="1"/>
              <a:t>OpStack</a:t>
            </a:r>
            <a:r>
              <a:rPr lang="en-US" altLang="zh-TW" sz="2400" dirty="0"/>
              <a:t> (</a:t>
            </a:r>
            <a:r>
              <a:rPr lang="en-US" altLang="zh-TW" sz="2400" dirty="0">
                <a:solidFill>
                  <a:srgbClr val="FF0000"/>
                </a:solidFill>
              </a:rPr>
              <a:t>Line 130</a:t>
            </a:r>
            <a:r>
              <a:rPr lang="en-US" altLang="zh-TW" sz="2400" dirty="0"/>
              <a:t>). The token is ‘(’, so it will not be append to the output string. (</a:t>
            </a:r>
            <a:r>
              <a:rPr lang="en-US" altLang="zh-TW" sz="2400" dirty="0">
                <a:solidFill>
                  <a:srgbClr val="FF0000"/>
                </a:solidFill>
              </a:rPr>
              <a:t>Line 131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endParaRPr lang="en-US" altLang="zh-TW" sz="2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/>
        </p:nvGraphicFramePr>
        <p:xfrm>
          <a:off x="1412550" y="2560248"/>
          <a:ext cx="9900496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arrPt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88663" y="2893593"/>
            <a:ext cx="1321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dataBuffer</a:t>
            </a:r>
            <a:endParaRPr lang="zh-TW" altLang="en-US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E609F3-2A90-46D0-BD0C-798F9F9B0B82}"/>
              </a:ext>
            </a:extLst>
          </p:cNvPr>
          <p:cNvSpPr txBox="1"/>
          <p:nvPr/>
        </p:nvSpPr>
        <p:spPr>
          <a:xfrm>
            <a:off x="6577406" y="2160138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</a:rPr>
              <a:t>len</a:t>
            </a:r>
            <a:r>
              <a:rPr lang="en-US" altLang="zh-TW" sz="2000" b="1" dirty="0">
                <a:solidFill>
                  <a:srgbClr val="FF0000"/>
                </a:solidFill>
              </a:rPr>
              <a:t> = 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D8527AC-76E0-47D7-9268-217D2F289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748784"/>
              </p:ext>
            </p:extLst>
          </p:nvPr>
        </p:nvGraphicFramePr>
        <p:xfrm>
          <a:off x="1412549" y="3902431"/>
          <a:ext cx="9900497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1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stackPt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96259A-4BB0-41DA-9103-A23B4B5EF223}"/>
              </a:ext>
            </a:extLst>
          </p:cNvPr>
          <p:cNvSpPr txBox="1"/>
          <p:nvPr/>
        </p:nvSpPr>
        <p:spPr>
          <a:xfrm>
            <a:off x="203200" y="4235776"/>
            <a:ext cx="1060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OpStack</a:t>
            </a:r>
            <a:endParaRPr lang="zh-TW" altLang="en-US" b="1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35C1506-379D-4CD4-A56C-9B88B5F8A5BF}"/>
              </a:ext>
            </a:extLst>
          </p:cNvPr>
          <p:cNvGraphicFramePr>
            <a:graphicFrameLocks noGrp="1"/>
          </p:cNvGraphicFramePr>
          <p:nvPr/>
        </p:nvGraphicFramePr>
        <p:xfrm>
          <a:off x="1412550" y="5375275"/>
          <a:ext cx="9900497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1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outPt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951D863E-FACB-49A7-B33A-417F256B2C65}"/>
              </a:ext>
            </a:extLst>
          </p:cNvPr>
          <p:cNvSpPr txBox="1"/>
          <p:nvPr/>
        </p:nvSpPr>
        <p:spPr>
          <a:xfrm>
            <a:off x="121884" y="5708620"/>
            <a:ext cx="124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OutBuffer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30220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9393283-9D51-4735-ACB1-D6FBBFBB6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82725"/>
            <a:ext cx="11653837" cy="5113338"/>
          </a:xfrm>
        </p:spPr>
        <p:txBody>
          <a:bodyPr/>
          <a:lstStyle/>
          <a:p>
            <a:r>
              <a:rPr lang="en-US" altLang="zh-TW" sz="2400" dirty="0" err="1"/>
              <a:t>stackPt</a:t>
            </a:r>
            <a:r>
              <a:rPr lang="en-US" altLang="zh-TW" sz="2400" dirty="0"/>
              <a:t> != 0, pop a token from </a:t>
            </a:r>
            <a:r>
              <a:rPr lang="en-US" altLang="zh-TW" sz="2400" dirty="0" err="1"/>
              <a:t>OpStack</a:t>
            </a:r>
            <a:r>
              <a:rPr lang="en-US" altLang="zh-TW" sz="2400" dirty="0"/>
              <a:t> (</a:t>
            </a:r>
            <a:r>
              <a:rPr lang="en-US" altLang="zh-TW" sz="2400" dirty="0">
                <a:solidFill>
                  <a:srgbClr val="FF0000"/>
                </a:solidFill>
              </a:rPr>
              <a:t>Line 130</a:t>
            </a:r>
            <a:r>
              <a:rPr lang="en-US" altLang="zh-TW" sz="2400" dirty="0"/>
              <a:t>). The token is ‘*’, so it will be append to the output string. (</a:t>
            </a:r>
            <a:r>
              <a:rPr lang="en-US" altLang="zh-TW" sz="2400" dirty="0">
                <a:solidFill>
                  <a:srgbClr val="FF0000"/>
                </a:solidFill>
              </a:rPr>
              <a:t>Line 132 ~ 133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endParaRPr lang="en-US" altLang="zh-TW" sz="2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/>
        </p:nvGraphicFramePr>
        <p:xfrm>
          <a:off x="1412550" y="2560248"/>
          <a:ext cx="9900496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arrPt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88663" y="2893593"/>
            <a:ext cx="1321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dataBuffer</a:t>
            </a:r>
            <a:endParaRPr lang="zh-TW" altLang="en-US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E609F3-2A90-46D0-BD0C-798F9F9B0B82}"/>
              </a:ext>
            </a:extLst>
          </p:cNvPr>
          <p:cNvSpPr txBox="1"/>
          <p:nvPr/>
        </p:nvSpPr>
        <p:spPr>
          <a:xfrm>
            <a:off x="6577406" y="2160138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</a:rPr>
              <a:t>len</a:t>
            </a:r>
            <a:r>
              <a:rPr lang="en-US" altLang="zh-TW" sz="2000" b="1" dirty="0">
                <a:solidFill>
                  <a:srgbClr val="FF0000"/>
                </a:solidFill>
              </a:rPr>
              <a:t> = 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D8527AC-76E0-47D7-9268-217D2F289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78071"/>
              </p:ext>
            </p:extLst>
          </p:nvPr>
        </p:nvGraphicFramePr>
        <p:xfrm>
          <a:off x="1412549" y="3902431"/>
          <a:ext cx="9900497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1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stackPt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96259A-4BB0-41DA-9103-A23B4B5EF223}"/>
              </a:ext>
            </a:extLst>
          </p:cNvPr>
          <p:cNvSpPr txBox="1"/>
          <p:nvPr/>
        </p:nvSpPr>
        <p:spPr>
          <a:xfrm>
            <a:off x="203200" y="4235776"/>
            <a:ext cx="1060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OpStack</a:t>
            </a:r>
            <a:endParaRPr lang="zh-TW" altLang="en-US" b="1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35C1506-379D-4CD4-A56C-9B88B5F8A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606852"/>
              </p:ext>
            </p:extLst>
          </p:nvPr>
        </p:nvGraphicFramePr>
        <p:xfrm>
          <a:off x="1412550" y="5375275"/>
          <a:ext cx="9900497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1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outPt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951D863E-FACB-49A7-B33A-417F256B2C65}"/>
              </a:ext>
            </a:extLst>
          </p:cNvPr>
          <p:cNvSpPr txBox="1"/>
          <p:nvPr/>
        </p:nvSpPr>
        <p:spPr>
          <a:xfrm>
            <a:off x="121884" y="5708620"/>
            <a:ext cx="124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OutBuffer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35535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9393283-9D51-4735-ACB1-D6FBBFBB6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82725"/>
            <a:ext cx="11653837" cy="5113338"/>
          </a:xfrm>
        </p:spPr>
        <p:txBody>
          <a:bodyPr/>
          <a:lstStyle/>
          <a:p>
            <a:r>
              <a:rPr lang="en-US" altLang="zh-TW" sz="2400" dirty="0" err="1"/>
              <a:t>stackPt</a:t>
            </a:r>
            <a:r>
              <a:rPr lang="en-US" altLang="zh-TW" sz="2400" dirty="0"/>
              <a:t> != 0, pop a token from </a:t>
            </a:r>
            <a:r>
              <a:rPr lang="en-US" altLang="zh-TW" sz="2400" dirty="0" err="1"/>
              <a:t>OpStack</a:t>
            </a:r>
            <a:r>
              <a:rPr lang="en-US" altLang="zh-TW" sz="2400" dirty="0"/>
              <a:t> (</a:t>
            </a:r>
            <a:r>
              <a:rPr lang="en-US" altLang="zh-TW" sz="2400" dirty="0">
                <a:solidFill>
                  <a:srgbClr val="FF0000"/>
                </a:solidFill>
              </a:rPr>
              <a:t>Line 130</a:t>
            </a:r>
            <a:r>
              <a:rPr lang="en-US" altLang="zh-TW" sz="2400" dirty="0"/>
              <a:t>). The token is ‘+’, so it will be append to the output string. (</a:t>
            </a:r>
            <a:r>
              <a:rPr lang="en-US" altLang="zh-TW" sz="2400" dirty="0">
                <a:solidFill>
                  <a:srgbClr val="FF0000"/>
                </a:solidFill>
              </a:rPr>
              <a:t>Line 132 ~ 133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endParaRPr lang="en-US" altLang="zh-TW" sz="2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/>
        </p:nvGraphicFramePr>
        <p:xfrm>
          <a:off x="1412550" y="2560248"/>
          <a:ext cx="9900496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arrPt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88663" y="2893593"/>
            <a:ext cx="1321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dataBuffer</a:t>
            </a:r>
            <a:endParaRPr lang="zh-TW" altLang="en-US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E609F3-2A90-46D0-BD0C-798F9F9B0B82}"/>
              </a:ext>
            </a:extLst>
          </p:cNvPr>
          <p:cNvSpPr txBox="1"/>
          <p:nvPr/>
        </p:nvSpPr>
        <p:spPr>
          <a:xfrm>
            <a:off x="6577406" y="2160138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</a:rPr>
              <a:t>len</a:t>
            </a:r>
            <a:r>
              <a:rPr lang="en-US" altLang="zh-TW" sz="2000" b="1" dirty="0">
                <a:solidFill>
                  <a:srgbClr val="FF0000"/>
                </a:solidFill>
              </a:rPr>
              <a:t> = 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D8527AC-76E0-47D7-9268-217D2F289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416345"/>
              </p:ext>
            </p:extLst>
          </p:nvPr>
        </p:nvGraphicFramePr>
        <p:xfrm>
          <a:off x="1412549" y="3902431"/>
          <a:ext cx="9900497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1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stackPt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96259A-4BB0-41DA-9103-A23B4B5EF223}"/>
              </a:ext>
            </a:extLst>
          </p:cNvPr>
          <p:cNvSpPr txBox="1"/>
          <p:nvPr/>
        </p:nvSpPr>
        <p:spPr>
          <a:xfrm>
            <a:off x="203200" y="4235776"/>
            <a:ext cx="1060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OpStack</a:t>
            </a:r>
            <a:endParaRPr lang="zh-TW" altLang="en-US" b="1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35C1506-379D-4CD4-A56C-9B88B5F8A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74850"/>
              </p:ext>
            </p:extLst>
          </p:nvPr>
        </p:nvGraphicFramePr>
        <p:xfrm>
          <a:off x="1412550" y="5375275"/>
          <a:ext cx="9900497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1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outPt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951D863E-FACB-49A7-B33A-417F256B2C65}"/>
              </a:ext>
            </a:extLst>
          </p:cNvPr>
          <p:cNvSpPr txBox="1"/>
          <p:nvPr/>
        </p:nvSpPr>
        <p:spPr>
          <a:xfrm>
            <a:off x="121884" y="5708620"/>
            <a:ext cx="124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OutBuffer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6844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9393283-9D51-4735-ACB1-D6FBBFBB6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82725"/>
            <a:ext cx="11653837" cy="5113338"/>
          </a:xfrm>
        </p:spPr>
        <p:txBody>
          <a:bodyPr/>
          <a:lstStyle/>
          <a:p>
            <a:r>
              <a:rPr lang="en-US" altLang="zh-TW" sz="2400" dirty="0" err="1"/>
              <a:t>stackPt</a:t>
            </a:r>
            <a:r>
              <a:rPr lang="en-US" altLang="zh-TW" sz="2400" dirty="0"/>
              <a:t> = 0, no operation. Next state is ‘CALCULATE’ </a:t>
            </a:r>
          </a:p>
          <a:p>
            <a:pPr marL="0" indent="0">
              <a:buNone/>
            </a:pPr>
            <a:endParaRPr lang="en-US" altLang="zh-TW" sz="2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5CE942-6228-469D-BF62-75E33CCEC612}"/>
              </a:ext>
            </a:extLst>
          </p:cNvPr>
          <p:cNvGraphicFramePr>
            <a:graphicFrameLocks noGrp="1"/>
          </p:cNvGraphicFramePr>
          <p:nvPr/>
        </p:nvGraphicFramePr>
        <p:xfrm>
          <a:off x="1412550" y="2560248"/>
          <a:ext cx="9900496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0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arrPt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5CB1CC5-B5B7-47F5-A6E8-96E88BB1B5B5}"/>
              </a:ext>
            </a:extLst>
          </p:cNvPr>
          <p:cNvSpPr txBox="1"/>
          <p:nvPr/>
        </p:nvSpPr>
        <p:spPr>
          <a:xfrm>
            <a:off x="88663" y="2893593"/>
            <a:ext cx="1321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dataBuffer</a:t>
            </a:r>
            <a:endParaRPr lang="zh-TW" altLang="en-US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E609F3-2A90-46D0-BD0C-798F9F9B0B82}"/>
              </a:ext>
            </a:extLst>
          </p:cNvPr>
          <p:cNvSpPr txBox="1"/>
          <p:nvPr/>
        </p:nvSpPr>
        <p:spPr>
          <a:xfrm>
            <a:off x="6577406" y="2160138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</a:rPr>
              <a:t>len</a:t>
            </a:r>
            <a:r>
              <a:rPr lang="en-US" altLang="zh-TW" sz="2000" b="1" dirty="0">
                <a:solidFill>
                  <a:srgbClr val="FF0000"/>
                </a:solidFill>
              </a:rPr>
              <a:t> = 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D8527AC-76E0-47D7-9268-217D2F2890FF}"/>
              </a:ext>
            </a:extLst>
          </p:cNvPr>
          <p:cNvGraphicFramePr>
            <a:graphicFrameLocks noGrp="1"/>
          </p:cNvGraphicFramePr>
          <p:nvPr/>
        </p:nvGraphicFramePr>
        <p:xfrm>
          <a:off x="1412549" y="3902431"/>
          <a:ext cx="9900497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1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solidFill>
                            <a:schemeClr val="tx1"/>
                          </a:solidFill>
                        </a:rPr>
                        <a:t>stackPt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96259A-4BB0-41DA-9103-A23B4B5EF223}"/>
              </a:ext>
            </a:extLst>
          </p:cNvPr>
          <p:cNvSpPr txBox="1"/>
          <p:nvPr/>
        </p:nvSpPr>
        <p:spPr>
          <a:xfrm>
            <a:off x="203200" y="4235776"/>
            <a:ext cx="1060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OpStack</a:t>
            </a:r>
            <a:endParaRPr lang="zh-TW" altLang="en-US" b="1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35C1506-379D-4CD4-A56C-9B88B5F8A5BF}"/>
              </a:ext>
            </a:extLst>
          </p:cNvPr>
          <p:cNvGraphicFramePr>
            <a:graphicFrameLocks noGrp="1"/>
          </p:cNvGraphicFramePr>
          <p:nvPr/>
        </p:nvGraphicFramePr>
        <p:xfrm>
          <a:off x="1412550" y="5375275"/>
          <a:ext cx="9900497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1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outPt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951D863E-FACB-49A7-B33A-417F256B2C65}"/>
              </a:ext>
            </a:extLst>
          </p:cNvPr>
          <p:cNvSpPr txBox="1"/>
          <p:nvPr/>
        </p:nvSpPr>
        <p:spPr>
          <a:xfrm>
            <a:off x="121884" y="5708620"/>
            <a:ext cx="124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OutBuffer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811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9393283-9D51-4735-ACB1-D6FBBFBB6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82725"/>
            <a:ext cx="11653837" cy="5113338"/>
          </a:xfrm>
        </p:spPr>
        <p:txBody>
          <a:bodyPr/>
          <a:lstStyle/>
          <a:p>
            <a:r>
              <a:rPr lang="en-US" altLang="zh-TW" sz="2400" dirty="0"/>
              <a:t>‘</a:t>
            </a:r>
            <a:r>
              <a:rPr lang="en-US" altLang="zh-TW" sz="2400" dirty="0" err="1"/>
              <a:t>StackPt</a:t>
            </a:r>
            <a:r>
              <a:rPr lang="en-US" altLang="zh-TW" sz="2400" dirty="0"/>
              <a:t>’ is used as index for scanning ‘</a:t>
            </a:r>
            <a:r>
              <a:rPr lang="en-US" altLang="zh-TW" sz="2400" dirty="0" err="1"/>
              <a:t>OutBuffer</a:t>
            </a:r>
            <a:r>
              <a:rPr lang="en-US" altLang="zh-TW" sz="2400" dirty="0"/>
              <a:t>’, increase ‘</a:t>
            </a:r>
            <a:r>
              <a:rPr lang="en-US" altLang="zh-TW" sz="2400" dirty="0" err="1"/>
              <a:t>stackPt</a:t>
            </a:r>
            <a:r>
              <a:rPr lang="en-US" altLang="zh-TW" sz="2400" dirty="0"/>
              <a:t>’</a:t>
            </a:r>
            <a:r>
              <a:rPr lang="en-US" altLang="zh-TW" sz="2000" dirty="0"/>
              <a:t> </a:t>
            </a:r>
            <a:r>
              <a:rPr lang="en-US" altLang="zh-TW" sz="2400" dirty="0"/>
              <a:t>by 1 (</a:t>
            </a:r>
            <a:r>
              <a:rPr lang="en-US" altLang="zh-TW" sz="2400" dirty="0">
                <a:solidFill>
                  <a:srgbClr val="FF0000"/>
                </a:solidFill>
              </a:rPr>
              <a:t>Line 138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 err="1"/>
              <a:t>OutBuffer</a:t>
            </a:r>
            <a:r>
              <a:rPr lang="en-US" altLang="zh-TW" sz="2400" dirty="0"/>
              <a:t>[0] = 3, push it onto ‘sum’ (</a:t>
            </a:r>
            <a:r>
              <a:rPr lang="en-US" altLang="zh-TW" sz="2400" dirty="0">
                <a:solidFill>
                  <a:srgbClr val="FF0000"/>
                </a:solidFill>
              </a:rPr>
              <a:t>Line 152 ~ 155</a:t>
            </a:r>
            <a:r>
              <a:rPr lang="en-US" altLang="zh-TW" sz="2400" dirty="0"/>
              <a:t>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E609F3-2A90-46D0-BD0C-798F9F9B0B82}"/>
              </a:ext>
            </a:extLst>
          </p:cNvPr>
          <p:cNvSpPr txBox="1"/>
          <p:nvPr/>
        </p:nvSpPr>
        <p:spPr>
          <a:xfrm>
            <a:off x="5928236" y="2760683"/>
            <a:ext cx="1148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</a:rPr>
              <a:t>outPt</a:t>
            </a:r>
            <a:r>
              <a:rPr lang="en-US" altLang="zh-TW" sz="2000" b="1" dirty="0">
                <a:solidFill>
                  <a:srgbClr val="FF0000"/>
                </a:solidFill>
              </a:rPr>
              <a:t> = 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35C1506-379D-4CD4-A56C-9B88B5F8A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126454"/>
              </p:ext>
            </p:extLst>
          </p:nvPr>
        </p:nvGraphicFramePr>
        <p:xfrm>
          <a:off x="1412549" y="3174145"/>
          <a:ext cx="9900497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1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rgbClr val="FF0000"/>
                          </a:solidFill>
                        </a:rPr>
                        <a:t>stackPt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951D863E-FACB-49A7-B33A-417F256B2C65}"/>
              </a:ext>
            </a:extLst>
          </p:cNvPr>
          <p:cNvSpPr txBox="1"/>
          <p:nvPr/>
        </p:nvSpPr>
        <p:spPr>
          <a:xfrm>
            <a:off x="121883" y="3507490"/>
            <a:ext cx="124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OutBuffer</a:t>
            </a:r>
            <a:endParaRPr lang="zh-TW" altLang="en-US" b="1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A71BAA2-F045-4933-80E6-FD6D09D81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486195"/>
              </p:ext>
            </p:extLst>
          </p:nvPr>
        </p:nvGraphicFramePr>
        <p:xfrm>
          <a:off x="1412549" y="4587570"/>
          <a:ext cx="9900497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1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sumPt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18" name="文字方塊 17">
            <a:extLst>
              <a:ext uri="{FF2B5EF4-FFF2-40B4-BE49-F238E27FC236}">
                <a16:creationId xmlns:a16="http://schemas.microsoft.com/office/drawing/2014/main" id="{3AEC4F8B-512E-4741-8924-66512D79D8AC}"/>
              </a:ext>
            </a:extLst>
          </p:cNvPr>
          <p:cNvSpPr txBox="1"/>
          <p:nvPr/>
        </p:nvSpPr>
        <p:spPr>
          <a:xfrm>
            <a:off x="428216" y="4920915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sum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3247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9393283-9D51-4735-ACB1-D6FBBFBB6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82725"/>
            <a:ext cx="11653837" cy="5113338"/>
          </a:xfrm>
        </p:spPr>
        <p:txBody>
          <a:bodyPr/>
          <a:lstStyle/>
          <a:p>
            <a:r>
              <a:rPr lang="en-US" altLang="zh-TW" sz="2400" dirty="0"/>
              <a:t>‘</a:t>
            </a:r>
            <a:r>
              <a:rPr lang="en-US" altLang="zh-TW" sz="2400" dirty="0" err="1"/>
              <a:t>StackPt</a:t>
            </a:r>
            <a:r>
              <a:rPr lang="en-US" altLang="zh-TW" sz="2400" dirty="0"/>
              <a:t>’ is used as index for scanning ‘</a:t>
            </a:r>
            <a:r>
              <a:rPr lang="en-US" altLang="zh-TW" sz="2400" dirty="0" err="1"/>
              <a:t>OutBuffer</a:t>
            </a:r>
            <a:r>
              <a:rPr lang="en-US" altLang="zh-TW" sz="2400" dirty="0"/>
              <a:t>’, increase ‘</a:t>
            </a:r>
            <a:r>
              <a:rPr lang="en-US" altLang="zh-TW" sz="2400" dirty="0" err="1"/>
              <a:t>stackPt</a:t>
            </a:r>
            <a:r>
              <a:rPr lang="en-US" altLang="zh-TW" sz="2400" dirty="0"/>
              <a:t>’</a:t>
            </a:r>
            <a:r>
              <a:rPr lang="en-US" altLang="zh-TW" sz="2000" dirty="0"/>
              <a:t> </a:t>
            </a:r>
            <a:r>
              <a:rPr lang="en-US" altLang="zh-TW" sz="2400" dirty="0"/>
              <a:t>by 1 (</a:t>
            </a:r>
            <a:r>
              <a:rPr lang="en-US" altLang="zh-TW" sz="2400" dirty="0">
                <a:solidFill>
                  <a:srgbClr val="FF0000"/>
                </a:solidFill>
              </a:rPr>
              <a:t>Line 138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 err="1"/>
              <a:t>OutBuffer</a:t>
            </a:r>
            <a:r>
              <a:rPr lang="en-US" altLang="zh-TW" sz="2400" dirty="0"/>
              <a:t>[1] = 4, push it onto ‘sum’ (</a:t>
            </a:r>
            <a:r>
              <a:rPr lang="en-US" altLang="zh-TW" sz="2400" dirty="0">
                <a:solidFill>
                  <a:srgbClr val="FF0000"/>
                </a:solidFill>
              </a:rPr>
              <a:t>Line 152 ~ 155</a:t>
            </a:r>
            <a:r>
              <a:rPr lang="en-US" altLang="zh-TW" sz="2400" dirty="0"/>
              <a:t>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E609F3-2A90-46D0-BD0C-798F9F9B0B82}"/>
              </a:ext>
            </a:extLst>
          </p:cNvPr>
          <p:cNvSpPr txBox="1"/>
          <p:nvPr/>
        </p:nvSpPr>
        <p:spPr>
          <a:xfrm>
            <a:off x="5928236" y="2760683"/>
            <a:ext cx="1148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</a:rPr>
              <a:t>outPt</a:t>
            </a:r>
            <a:r>
              <a:rPr lang="en-US" altLang="zh-TW" sz="2000" b="1" dirty="0">
                <a:solidFill>
                  <a:srgbClr val="FF0000"/>
                </a:solidFill>
              </a:rPr>
              <a:t> = 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35C1506-379D-4CD4-A56C-9B88B5F8A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57091"/>
              </p:ext>
            </p:extLst>
          </p:nvPr>
        </p:nvGraphicFramePr>
        <p:xfrm>
          <a:off x="1412549" y="3174145"/>
          <a:ext cx="9900497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1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rgbClr val="FF0000"/>
                          </a:solidFill>
                        </a:rPr>
                        <a:t>stackPt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951D863E-FACB-49A7-B33A-417F256B2C65}"/>
              </a:ext>
            </a:extLst>
          </p:cNvPr>
          <p:cNvSpPr txBox="1"/>
          <p:nvPr/>
        </p:nvSpPr>
        <p:spPr>
          <a:xfrm>
            <a:off x="121883" y="3507490"/>
            <a:ext cx="124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OutBuffer</a:t>
            </a:r>
            <a:endParaRPr lang="zh-TW" altLang="en-US" b="1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A71BAA2-F045-4933-80E6-FD6D09D81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671264"/>
              </p:ext>
            </p:extLst>
          </p:nvPr>
        </p:nvGraphicFramePr>
        <p:xfrm>
          <a:off x="1412549" y="4587570"/>
          <a:ext cx="9900497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1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sumPt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18" name="文字方塊 17">
            <a:extLst>
              <a:ext uri="{FF2B5EF4-FFF2-40B4-BE49-F238E27FC236}">
                <a16:creationId xmlns:a16="http://schemas.microsoft.com/office/drawing/2014/main" id="{3AEC4F8B-512E-4741-8924-66512D79D8AC}"/>
              </a:ext>
            </a:extLst>
          </p:cNvPr>
          <p:cNvSpPr txBox="1"/>
          <p:nvPr/>
        </p:nvSpPr>
        <p:spPr>
          <a:xfrm>
            <a:off x="428216" y="4920915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sum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55467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Finite State Machine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4963" y="1482725"/>
            <a:ext cx="11776355" cy="51133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BUFFER</a:t>
            </a:r>
            <a:r>
              <a:rPr lang="zh-TW" altLang="en-US" sz="2400" dirty="0"/>
              <a:t>：</a:t>
            </a:r>
            <a:r>
              <a:rPr lang="en-US" altLang="zh-TW" sz="2400" dirty="0"/>
              <a:t>Read input string and store it into buffer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IN2POS</a:t>
            </a:r>
            <a:r>
              <a:rPr lang="zh-TW" altLang="en-US" sz="2400" dirty="0"/>
              <a:t>：</a:t>
            </a:r>
            <a:r>
              <a:rPr lang="en-US" altLang="zh-TW" sz="2400" dirty="0"/>
              <a:t>Convert the input string to postfix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POP</a:t>
            </a:r>
            <a:r>
              <a:rPr lang="zh-TW" altLang="en-US" sz="2400" dirty="0"/>
              <a:t>：</a:t>
            </a:r>
            <a:r>
              <a:rPr lang="en-US" altLang="zh-TW" sz="2400" dirty="0"/>
              <a:t>Pop out remaining operators in the buffer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CALCULATE</a:t>
            </a:r>
            <a:r>
              <a:rPr lang="zh-TW" altLang="en-US" sz="2400" dirty="0"/>
              <a:t>：</a:t>
            </a:r>
            <a:r>
              <a:rPr lang="en-US" altLang="zh-TW" sz="2400" dirty="0"/>
              <a:t>Calculate results according to the postfix expression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RESULT</a:t>
            </a:r>
            <a:r>
              <a:rPr lang="zh-TW" altLang="en-US" sz="2400" dirty="0"/>
              <a:t>：</a:t>
            </a:r>
            <a:r>
              <a:rPr lang="en-US" altLang="zh-TW" sz="2400" dirty="0"/>
              <a:t>Pull up ‘valid’ signal and output calculation result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RESET</a:t>
            </a:r>
            <a:r>
              <a:rPr lang="zh-TW" altLang="en-US" sz="2400" dirty="0"/>
              <a:t>：</a:t>
            </a:r>
            <a:r>
              <a:rPr lang="en-US" altLang="zh-TW" sz="2400" dirty="0"/>
              <a:t>Pull down ‘valid’ signal and go back to ‘BUFFER’ state</a:t>
            </a:r>
          </a:p>
        </p:txBody>
      </p:sp>
    </p:spTree>
    <p:extLst>
      <p:ext uri="{BB962C8B-B14F-4D97-AF65-F5344CB8AC3E}">
        <p14:creationId xmlns:p14="http://schemas.microsoft.com/office/powerpoint/2010/main" val="338925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9393283-9D51-4735-ACB1-D6FBBFBB6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82725"/>
            <a:ext cx="11653837" cy="5113338"/>
          </a:xfrm>
        </p:spPr>
        <p:txBody>
          <a:bodyPr/>
          <a:lstStyle/>
          <a:p>
            <a:r>
              <a:rPr lang="en-US" altLang="zh-TW" sz="2400" dirty="0"/>
              <a:t>‘</a:t>
            </a:r>
            <a:r>
              <a:rPr lang="en-US" altLang="zh-TW" sz="2400" dirty="0" err="1"/>
              <a:t>StackPt</a:t>
            </a:r>
            <a:r>
              <a:rPr lang="en-US" altLang="zh-TW" sz="2400" dirty="0"/>
              <a:t>’ is used as index for scanning ‘</a:t>
            </a:r>
            <a:r>
              <a:rPr lang="en-US" altLang="zh-TW" sz="2400" dirty="0" err="1"/>
              <a:t>OutBuffer</a:t>
            </a:r>
            <a:r>
              <a:rPr lang="en-US" altLang="zh-TW" sz="2400" dirty="0"/>
              <a:t>’, increase ‘</a:t>
            </a:r>
            <a:r>
              <a:rPr lang="en-US" altLang="zh-TW" sz="2400" dirty="0" err="1"/>
              <a:t>stackPt</a:t>
            </a:r>
            <a:r>
              <a:rPr lang="en-US" altLang="zh-TW" sz="2400" dirty="0"/>
              <a:t>’</a:t>
            </a:r>
            <a:r>
              <a:rPr lang="en-US" altLang="zh-TW" sz="2000" dirty="0"/>
              <a:t> </a:t>
            </a:r>
            <a:r>
              <a:rPr lang="en-US" altLang="zh-TW" sz="2400" dirty="0"/>
              <a:t>by 1 (</a:t>
            </a:r>
            <a:r>
              <a:rPr lang="en-US" altLang="zh-TW" sz="2400" dirty="0">
                <a:solidFill>
                  <a:srgbClr val="FF0000"/>
                </a:solidFill>
              </a:rPr>
              <a:t>Line 138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 err="1"/>
              <a:t>OutBuffer</a:t>
            </a:r>
            <a:r>
              <a:rPr lang="en-US" altLang="zh-TW" sz="2400" dirty="0"/>
              <a:t>[2] = 2, push it onto ‘sum’ (</a:t>
            </a:r>
            <a:r>
              <a:rPr lang="en-US" altLang="zh-TW" sz="2400" dirty="0">
                <a:solidFill>
                  <a:srgbClr val="FF0000"/>
                </a:solidFill>
              </a:rPr>
              <a:t>Line 152 ~ 155</a:t>
            </a:r>
            <a:r>
              <a:rPr lang="en-US" altLang="zh-TW" sz="2400" dirty="0"/>
              <a:t>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E609F3-2A90-46D0-BD0C-798F9F9B0B82}"/>
              </a:ext>
            </a:extLst>
          </p:cNvPr>
          <p:cNvSpPr txBox="1"/>
          <p:nvPr/>
        </p:nvSpPr>
        <p:spPr>
          <a:xfrm>
            <a:off x="5928236" y="2760683"/>
            <a:ext cx="1148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</a:rPr>
              <a:t>outPt</a:t>
            </a:r>
            <a:r>
              <a:rPr lang="en-US" altLang="zh-TW" sz="2000" b="1" dirty="0">
                <a:solidFill>
                  <a:srgbClr val="FF0000"/>
                </a:solidFill>
              </a:rPr>
              <a:t> = 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35C1506-379D-4CD4-A56C-9B88B5F8A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94470"/>
              </p:ext>
            </p:extLst>
          </p:nvPr>
        </p:nvGraphicFramePr>
        <p:xfrm>
          <a:off x="1412549" y="3174145"/>
          <a:ext cx="9900497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1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rgbClr val="FF0000"/>
                          </a:solidFill>
                        </a:rPr>
                        <a:t>stackPt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951D863E-FACB-49A7-B33A-417F256B2C65}"/>
              </a:ext>
            </a:extLst>
          </p:cNvPr>
          <p:cNvSpPr txBox="1"/>
          <p:nvPr/>
        </p:nvSpPr>
        <p:spPr>
          <a:xfrm>
            <a:off x="121883" y="3507490"/>
            <a:ext cx="124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OutBuffer</a:t>
            </a:r>
            <a:endParaRPr lang="zh-TW" altLang="en-US" b="1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A71BAA2-F045-4933-80E6-FD6D09D81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858371"/>
              </p:ext>
            </p:extLst>
          </p:nvPr>
        </p:nvGraphicFramePr>
        <p:xfrm>
          <a:off x="1412549" y="4587570"/>
          <a:ext cx="9900497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1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sumPt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18" name="文字方塊 17">
            <a:extLst>
              <a:ext uri="{FF2B5EF4-FFF2-40B4-BE49-F238E27FC236}">
                <a16:creationId xmlns:a16="http://schemas.microsoft.com/office/drawing/2014/main" id="{3AEC4F8B-512E-4741-8924-66512D79D8AC}"/>
              </a:ext>
            </a:extLst>
          </p:cNvPr>
          <p:cNvSpPr txBox="1"/>
          <p:nvPr/>
        </p:nvSpPr>
        <p:spPr>
          <a:xfrm>
            <a:off x="428216" y="4920915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sum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698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9393283-9D51-4735-ACB1-D6FBBFBB6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82725"/>
            <a:ext cx="11653837" cy="5113338"/>
          </a:xfrm>
        </p:spPr>
        <p:txBody>
          <a:bodyPr/>
          <a:lstStyle/>
          <a:p>
            <a:r>
              <a:rPr lang="en-US" altLang="zh-TW" sz="2400" dirty="0"/>
              <a:t>‘</a:t>
            </a:r>
            <a:r>
              <a:rPr lang="en-US" altLang="zh-TW" sz="2400" dirty="0" err="1"/>
              <a:t>StackPt</a:t>
            </a:r>
            <a:r>
              <a:rPr lang="en-US" altLang="zh-TW" sz="2400" dirty="0"/>
              <a:t>’ is used as index for scanning ‘</a:t>
            </a:r>
            <a:r>
              <a:rPr lang="en-US" altLang="zh-TW" sz="2400" dirty="0" err="1"/>
              <a:t>OutBuffer</a:t>
            </a:r>
            <a:r>
              <a:rPr lang="en-US" altLang="zh-TW" sz="2400" dirty="0"/>
              <a:t>’, increase ‘</a:t>
            </a:r>
            <a:r>
              <a:rPr lang="en-US" altLang="zh-TW" sz="2400" dirty="0" err="1"/>
              <a:t>stackPt</a:t>
            </a:r>
            <a:r>
              <a:rPr lang="en-US" altLang="zh-TW" sz="2400" dirty="0"/>
              <a:t>’</a:t>
            </a:r>
            <a:r>
              <a:rPr lang="en-US" altLang="zh-TW" sz="2000" dirty="0"/>
              <a:t> </a:t>
            </a:r>
            <a:r>
              <a:rPr lang="en-US" altLang="zh-TW" sz="2400" dirty="0"/>
              <a:t>by 1 (</a:t>
            </a:r>
            <a:r>
              <a:rPr lang="en-US" altLang="zh-TW" sz="2400" dirty="0">
                <a:solidFill>
                  <a:srgbClr val="FF0000"/>
                </a:solidFill>
              </a:rPr>
              <a:t>Line 138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 err="1"/>
              <a:t>OutBuffer</a:t>
            </a:r>
            <a:r>
              <a:rPr lang="en-US" altLang="zh-TW" sz="2400" dirty="0"/>
              <a:t>[3] = 1, push it onto ‘sum’ (</a:t>
            </a:r>
            <a:r>
              <a:rPr lang="en-US" altLang="zh-TW" sz="2400" dirty="0">
                <a:solidFill>
                  <a:srgbClr val="FF0000"/>
                </a:solidFill>
              </a:rPr>
              <a:t>Line 152 ~ 155</a:t>
            </a:r>
            <a:r>
              <a:rPr lang="en-US" altLang="zh-TW" sz="2400" dirty="0"/>
              <a:t>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E609F3-2A90-46D0-BD0C-798F9F9B0B82}"/>
              </a:ext>
            </a:extLst>
          </p:cNvPr>
          <p:cNvSpPr txBox="1"/>
          <p:nvPr/>
        </p:nvSpPr>
        <p:spPr>
          <a:xfrm>
            <a:off x="5928236" y="2760683"/>
            <a:ext cx="1148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</a:rPr>
              <a:t>outPt</a:t>
            </a:r>
            <a:r>
              <a:rPr lang="en-US" altLang="zh-TW" sz="2000" b="1" dirty="0">
                <a:solidFill>
                  <a:srgbClr val="FF0000"/>
                </a:solidFill>
              </a:rPr>
              <a:t> = 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35C1506-379D-4CD4-A56C-9B88B5F8A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627547"/>
              </p:ext>
            </p:extLst>
          </p:nvPr>
        </p:nvGraphicFramePr>
        <p:xfrm>
          <a:off x="1412549" y="3174145"/>
          <a:ext cx="9900497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1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rgbClr val="FF0000"/>
                          </a:solidFill>
                        </a:rPr>
                        <a:t>stackPt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951D863E-FACB-49A7-B33A-417F256B2C65}"/>
              </a:ext>
            </a:extLst>
          </p:cNvPr>
          <p:cNvSpPr txBox="1"/>
          <p:nvPr/>
        </p:nvSpPr>
        <p:spPr>
          <a:xfrm>
            <a:off x="121883" y="3507490"/>
            <a:ext cx="124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OutBuffer</a:t>
            </a:r>
            <a:endParaRPr lang="zh-TW" altLang="en-US" b="1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A71BAA2-F045-4933-80E6-FD6D09D81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753272"/>
              </p:ext>
            </p:extLst>
          </p:nvPr>
        </p:nvGraphicFramePr>
        <p:xfrm>
          <a:off x="1412549" y="4587570"/>
          <a:ext cx="9900497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1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sumPt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18" name="文字方塊 17">
            <a:extLst>
              <a:ext uri="{FF2B5EF4-FFF2-40B4-BE49-F238E27FC236}">
                <a16:creationId xmlns:a16="http://schemas.microsoft.com/office/drawing/2014/main" id="{3AEC4F8B-512E-4741-8924-66512D79D8AC}"/>
              </a:ext>
            </a:extLst>
          </p:cNvPr>
          <p:cNvSpPr txBox="1"/>
          <p:nvPr/>
        </p:nvSpPr>
        <p:spPr>
          <a:xfrm>
            <a:off x="428216" y="4920915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sum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94414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9393283-9D51-4735-ACB1-D6FBBFBB6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82725"/>
            <a:ext cx="11653837" cy="5113338"/>
          </a:xfrm>
        </p:spPr>
        <p:txBody>
          <a:bodyPr/>
          <a:lstStyle/>
          <a:p>
            <a:r>
              <a:rPr lang="en-US" altLang="zh-TW" sz="2400" dirty="0"/>
              <a:t>‘</a:t>
            </a:r>
            <a:r>
              <a:rPr lang="en-US" altLang="zh-TW" sz="2400" dirty="0" err="1"/>
              <a:t>StackPt</a:t>
            </a:r>
            <a:r>
              <a:rPr lang="en-US" altLang="zh-TW" sz="2400" dirty="0"/>
              <a:t>’ is used as index for scanning ‘</a:t>
            </a:r>
            <a:r>
              <a:rPr lang="en-US" altLang="zh-TW" sz="2400" dirty="0" err="1"/>
              <a:t>OutBuffer</a:t>
            </a:r>
            <a:r>
              <a:rPr lang="en-US" altLang="zh-TW" sz="2400" dirty="0"/>
              <a:t>’, increase ‘</a:t>
            </a:r>
            <a:r>
              <a:rPr lang="en-US" altLang="zh-TW" sz="2400" dirty="0" err="1"/>
              <a:t>stackPt</a:t>
            </a:r>
            <a:r>
              <a:rPr lang="en-US" altLang="zh-TW" sz="2400" dirty="0"/>
              <a:t>’</a:t>
            </a:r>
            <a:r>
              <a:rPr lang="en-US" altLang="zh-TW" sz="2000" dirty="0"/>
              <a:t> </a:t>
            </a:r>
            <a:r>
              <a:rPr lang="en-US" altLang="zh-TW" sz="2400" dirty="0"/>
              <a:t>by 1 (</a:t>
            </a:r>
            <a:r>
              <a:rPr lang="en-US" altLang="zh-TW" sz="2400" dirty="0">
                <a:solidFill>
                  <a:srgbClr val="FF0000"/>
                </a:solidFill>
              </a:rPr>
              <a:t>Line 138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 err="1"/>
              <a:t>OutBuffer</a:t>
            </a:r>
            <a:r>
              <a:rPr lang="en-US" altLang="zh-TW" sz="2400" dirty="0"/>
              <a:t>[4] = ‘-’</a:t>
            </a:r>
          </a:p>
          <a:p>
            <a:pPr lvl="1"/>
            <a:r>
              <a:rPr lang="en-US" altLang="zh-TW" sz="2000" dirty="0"/>
              <a:t>Pop sum[2] and sum[3], push sum[2] – sum[3] back to ‘sum’ (</a:t>
            </a:r>
            <a:r>
              <a:rPr lang="en-US" altLang="zh-TW" sz="2000" dirty="0">
                <a:solidFill>
                  <a:srgbClr val="FF0000"/>
                </a:solidFill>
              </a:rPr>
              <a:t>Line 149</a:t>
            </a:r>
            <a:r>
              <a:rPr lang="en-US" altLang="zh-TW" sz="2000" dirty="0"/>
              <a:t>)</a:t>
            </a:r>
          </a:p>
          <a:p>
            <a:pPr lvl="1"/>
            <a:r>
              <a:rPr lang="en-US" altLang="zh-TW" sz="2000" dirty="0"/>
              <a:t>Decrease </a:t>
            </a:r>
            <a:r>
              <a:rPr lang="en-US" altLang="zh-TW" sz="2000" dirty="0" err="1"/>
              <a:t>sumPt</a:t>
            </a:r>
            <a:r>
              <a:rPr lang="en-US" altLang="zh-TW" sz="2000" dirty="0"/>
              <a:t> by 1 (</a:t>
            </a:r>
            <a:r>
              <a:rPr lang="en-US" altLang="zh-TW" sz="2000" dirty="0">
                <a:solidFill>
                  <a:srgbClr val="FF0000"/>
                </a:solidFill>
              </a:rPr>
              <a:t>Line 150</a:t>
            </a:r>
            <a:r>
              <a:rPr lang="en-US" altLang="zh-TW" sz="2000" dirty="0"/>
              <a:t>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E609F3-2A90-46D0-BD0C-798F9F9B0B82}"/>
              </a:ext>
            </a:extLst>
          </p:cNvPr>
          <p:cNvSpPr txBox="1"/>
          <p:nvPr/>
        </p:nvSpPr>
        <p:spPr>
          <a:xfrm>
            <a:off x="6009553" y="3015538"/>
            <a:ext cx="1148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</a:rPr>
              <a:t>outPt</a:t>
            </a:r>
            <a:r>
              <a:rPr lang="en-US" altLang="zh-TW" sz="2000" b="1" dirty="0">
                <a:solidFill>
                  <a:srgbClr val="FF0000"/>
                </a:solidFill>
              </a:rPr>
              <a:t> = 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35C1506-379D-4CD4-A56C-9B88B5F8A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533456"/>
              </p:ext>
            </p:extLst>
          </p:nvPr>
        </p:nvGraphicFramePr>
        <p:xfrm>
          <a:off x="1493866" y="3429000"/>
          <a:ext cx="9900497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1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rgbClr val="FF0000"/>
                          </a:solidFill>
                        </a:rPr>
                        <a:t>stackPt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951D863E-FACB-49A7-B33A-417F256B2C65}"/>
              </a:ext>
            </a:extLst>
          </p:cNvPr>
          <p:cNvSpPr txBox="1"/>
          <p:nvPr/>
        </p:nvSpPr>
        <p:spPr>
          <a:xfrm>
            <a:off x="203200" y="3762345"/>
            <a:ext cx="124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OutBuffer</a:t>
            </a:r>
            <a:endParaRPr lang="zh-TW" altLang="en-US" b="1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A71BAA2-F045-4933-80E6-FD6D09D81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060681"/>
              </p:ext>
            </p:extLst>
          </p:nvPr>
        </p:nvGraphicFramePr>
        <p:xfrm>
          <a:off x="1493866" y="4842425"/>
          <a:ext cx="9900497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1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sumPt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18" name="文字方塊 17">
            <a:extLst>
              <a:ext uri="{FF2B5EF4-FFF2-40B4-BE49-F238E27FC236}">
                <a16:creationId xmlns:a16="http://schemas.microsoft.com/office/drawing/2014/main" id="{3AEC4F8B-512E-4741-8924-66512D79D8AC}"/>
              </a:ext>
            </a:extLst>
          </p:cNvPr>
          <p:cNvSpPr txBox="1"/>
          <p:nvPr/>
        </p:nvSpPr>
        <p:spPr>
          <a:xfrm>
            <a:off x="509533" y="5175770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sum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5225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9393283-9D51-4735-ACB1-D6FBBFBB6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82725"/>
            <a:ext cx="11653837" cy="5113338"/>
          </a:xfrm>
        </p:spPr>
        <p:txBody>
          <a:bodyPr/>
          <a:lstStyle/>
          <a:p>
            <a:r>
              <a:rPr lang="en-US" altLang="zh-TW" sz="2400" dirty="0"/>
              <a:t>‘</a:t>
            </a:r>
            <a:r>
              <a:rPr lang="en-US" altLang="zh-TW" sz="2400" dirty="0" err="1"/>
              <a:t>StackPt</a:t>
            </a:r>
            <a:r>
              <a:rPr lang="en-US" altLang="zh-TW" sz="2400" dirty="0"/>
              <a:t>’ is used as index for scanning ‘</a:t>
            </a:r>
            <a:r>
              <a:rPr lang="en-US" altLang="zh-TW" sz="2400" dirty="0" err="1"/>
              <a:t>OutBuffer</a:t>
            </a:r>
            <a:r>
              <a:rPr lang="en-US" altLang="zh-TW" sz="2400" dirty="0"/>
              <a:t>’, increase ‘</a:t>
            </a:r>
            <a:r>
              <a:rPr lang="en-US" altLang="zh-TW" sz="2400" dirty="0" err="1"/>
              <a:t>stackPt</a:t>
            </a:r>
            <a:r>
              <a:rPr lang="en-US" altLang="zh-TW" sz="2400" dirty="0"/>
              <a:t>’</a:t>
            </a:r>
            <a:r>
              <a:rPr lang="en-US" altLang="zh-TW" sz="2000" dirty="0"/>
              <a:t> </a:t>
            </a:r>
            <a:r>
              <a:rPr lang="en-US" altLang="zh-TW" sz="2400" dirty="0"/>
              <a:t>by 1 (</a:t>
            </a:r>
            <a:r>
              <a:rPr lang="en-US" altLang="zh-TW" sz="2400" dirty="0">
                <a:solidFill>
                  <a:srgbClr val="FF0000"/>
                </a:solidFill>
              </a:rPr>
              <a:t>Line 138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 err="1"/>
              <a:t>OutBuffer</a:t>
            </a:r>
            <a:r>
              <a:rPr lang="en-US" altLang="zh-TW" sz="2400" dirty="0"/>
              <a:t>[5] = ‘*’</a:t>
            </a:r>
          </a:p>
          <a:p>
            <a:pPr lvl="1"/>
            <a:r>
              <a:rPr lang="en-US" altLang="zh-TW" sz="2000" dirty="0"/>
              <a:t>Pop sum[1] and sum[2], push sum[1] * sum[2] back to ‘sum’ (</a:t>
            </a:r>
            <a:r>
              <a:rPr lang="en-US" altLang="zh-TW" sz="2000" dirty="0">
                <a:solidFill>
                  <a:srgbClr val="FF0000"/>
                </a:solidFill>
              </a:rPr>
              <a:t>Line 141</a:t>
            </a:r>
            <a:r>
              <a:rPr lang="en-US" altLang="zh-TW" sz="2000" dirty="0"/>
              <a:t>)</a:t>
            </a:r>
          </a:p>
          <a:p>
            <a:pPr lvl="1"/>
            <a:r>
              <a:rPr lang="en-US" altLang="zh-TW" sz="2000" dirty="0"/>
              <a:t>Decrease </a:t>
            </a:r>
            <a:r>
              <a:rPr lang="en-US" altLang="zh-TW" sz="2000" dirty="0" err="1"/>
              <a:t>sumPt</a:t>
            </a:r>
            <a:r>
              <a:rPr lang="en-US" altLang="zh-TW" sz="2000" dirty="0"/>
              <a:t> by 1 (</a:t>
            </a:r>
            <a:r>
              <a:rPr lang="en-US" altLang="zh-TW" sz="2000" dirty="0">
                <a:solidFill>
                  <a:srgbClr val="FF0000"/>
                </a:solidFill>
              </a:rPr>
              <a:t>Line 142</a:t>
            </a:r>
            <a:r>
              <a:rPr lang="en-US" altLang="zh-TW" sz="2000" dirty="0"/>
              <a:t>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E609F3-2A90-46D0-BD0C-798F9F9B0B82}"/>
              </a:ext>
            </a:extLst>
          </p:cNvPr>
          <p:cNvSpPr txBox="1"/>
          <p:nvPr/>
        </p:nvSpPr>
        <p:spPr>
          <a:xfrm>
            <a:off x="6009553" y="3015538"/>
            <a:ext cx="1148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</a:rPr>
              <a:t>outPt</a:t>
            </a:r>
            <a:r>
              <a:rPr lang="en-US" altLang="zh-TW" sz="2000" b="1" dirty="0">
                <a:solidFill>
                  <a:srgbClr val="FF0000"/>
                </a:solidFill>
              </a:rPr>
              <a:t> = 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35C1506-379D-4CD4-A56C-9B88B5F8A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807408"/>
              </p:ext>
            </p:extLst>
          </p:nvPr>
        </p:nvGraphicFramePr>
        <p:xfrm>
          <a:off x="1493866" y="3429000"/>
          <a:ext cx="9900497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1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rgbClr val="FF0000"/>
                          </a:solidFill>
                        </a:rPr>
                        <a:t>stackPt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951D863E-FACB-49A7-B33A-417F256B2C65}"/>
              </a:ext>
            </a:extLst>
          </p:cNvPr>
          <p:cNvSpPr txBox="1"/>
          <p:nvPr/>
        </p:nvSpPr>
        <p:spPr>
          <a:xfrm>
            <a:off x="203200" y="3762345"/>
            <a:ext cx="124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OutBuffer</a:t>
            </a:r>
            <a:endParaRPr lang="zh-TW" altLang="en-US" b="1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A71BAA2-F045-4933-80E6-FD6D09D81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30481"/>
              </p:ext>
            </p:extLst>
          </p:nvPr>
        </p:nvGraphicFramePr>
        <p:xfrm>
          <a:off x="1493866" y="4842425"/>
          <a:ext cx="9900497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1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sumPt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18" name="文字方塊 17">
            <a:extLst>
              <a:ext uri="{FF2B5EF4-FFF2-40B4-BE49-F238E27FC236}">
                <a16:creationId xmlns:a16="http://schemas.microsoft.com/office/drawing/2014/main" id="{3AEC4F8B-512E-4741-8924-66512D79D8AC}"/>
              </a:ext>
            </a:extLst>
          </p:cNvPr>
          <p:cNvSpPr txBox="1"/>
          <p:nvPr/>
        </p:nvSpPr>
        <p:spPr>
          <a:xfrm>
            <a:off x="509533" y="5175770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sum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8943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9393283-9D51-4735-ACB1-D6FBBFBB6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82725"/>
            <a:ext cx="11653837" cy="5113338"/>
          </a:xfrm>
        </p:spPr>
        <p:txBody>
          <a:bodyPr/>
          <a:lstStyle/>
          <a:p>
            <a:r>
              <a:rPr lang="en-US" altLang="zh-TW" sz="2400" dirty="0"/>
              <a:t>‘</a:t>
            </a:r>
            <a:r>
              <a:rPr lang="en-US" altLang="zh-TW" sz="2400" dirty="0" err="1"/>
              <a:t>StackPt</a:t>
            </a:r>
            <a:r>
              <a:rPr lang="en-US" altLang="zh-TW" sz="2400" dirty="0"/>
              <a:t>’ is used as index for scanning ‘</a:t>
            </a:r>
            <a:r>
              <a:rPr lang="en-US" altLang="zh-TW" sz="2400" dirty="0" err="1"/>
              <a:t>OutBuffer</a:t>
            </a:r>
            <a:r>
              <a:rPr lang="en-US" altLang="zh-TW" sz="2400" dirty="0"/>
              <a:t>’, increase ‘</a:t>
            </a:r>
            <a:r>
              <a:rPr lang="en-US" altLang="zh-TW" sz="2400" dirty="0" err="1"/>
              <a:t>stackPt</a:t>
            </a:r>
            <a:r>
              <a:rPr lang="en-US" altLang="zh-TW" sz="2400" dirty="0"/>
              <a:t>’</a:t>
            </a:r>
            <a:r>
              <a:rPr lang="en-US" altLang="zh-TW" sz="2000" dirty="0"/>
              <a:t> </a:t>
            </a:r>
            <a:r>
              <a:rPr lang="en-US" altLang="zh-TW" sz="2400" dirty="0"/>
              <a:t>by 1 (</a:t>
            </a:r>
            <a:r>
              <a:rPr lang="en-US" altLang="zh-TW" sz="2400" dirty="0">
                <a:solidFill>
                  <a:srgbClr val="FF0000"/>
                </a:solidFill>
              </a:rPr>
              <a:t>Line 138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 err="1"/>
              <a:t>OutBuffer</a:t>
            </a:r>
            <a:r>
              <a:rPr lang="en-US" altLang="zh-TW" sz="2400" dirty="0"/>
              <a:t>[6] = ‘+’</a:t>
            </a:r>
          </a:p>
          <a:p>
            <a:pPr lvl="1"/>
            <a:r>
              <a:rPr lang="en-US" altLang="zh-TW" sz="2000" dirty="0"/>
              <a:t>Pop sum[0] and sum[1], push sum[0] + sum[1] back to ‘sum’ (</a:t>
            </a:r>
            <a:r>
              <a:rPr lang="en-US" altLang="zh-TW" sz="2000" dirty="0">
                <a:solidFill>
                  <a:srgbClr val="FF0000"/>
                </a:solidFill>
              </a:rPr>
              <a:t>Line 145</a:t>
            </a:r>
            <a:r>
              <a:rPr lang="en-US" altLang="zh-TW" sz="2000" dirty="0"/>
              <a:t>)</a:t>
            </a:r>
          </a:p>
          <a:p>
            <a:pPr lvl="1"/>
            <a:r>
              <a:rPr lang="en-US" altLang="zh-TW" sz="2000" dirty="0"/>
              <a:t>Decrease </a:t>
            </a:r>
            <a:r>
              <a:rPr lang="en-US" altLang="zh-TW" sz="2000" dirty="0" err="1"/>
              <a:t>sumPt</a:t>
            </a:r>
            <a:r>
              <a:rPr lang="en-US" altLang="zh-TW" sz="2000" dirty="0"/>
              <a:t> by 1 (</a:t>
            </a:r>
            <a:r>
              <a:rPr lang="en-US" altLang="zh-TW" sz="2000" dirty="0">
                <a:solidFill>
                  <a:srgbClr val="FF0000"/>
                </a:solidFill>
              </a:rPr>
              <a:t>Line 146</a:t>
            </a:r>
            <a:r>
              <a:rPr lang="en-US" altLang="zh-TW" sz="2000" dirty="0"/>
              <a:t>)</a:t>
            </a:r>
          </a:p>
          <a:p>
            <a:r>
              <a:rPr lang="en-US" altLang="zh-TW" sz="2400" dirty="0" err="1">
                <a:solidFill>
                  <a:srgbClr val="FF0000"/>
                </a:solidFill>
              </a:rPr>
              <a:t>stackPt</a:t>
            </a:r>
            <a:r>
              <a:rPr lang="en-US" altLang="zh-TW" sz="2400" dirty="0">
                <a:solidFill>
                  <a:srgbClr val="FF0000"/>
                </a:solidFill>
              </a:rPr>
              <a:t> = </a:t>
            </a:r>
            <a:r>
              <a:rPr lang="en-US" altLang="zh-TW" sz="2400" dirty="0" err="1">
                <a:solidFill>
                  <a:srgbClr val="FF0000"/>
                </a:solidFill>
              </a:rPr>
              <a:t>outPt</a:t>
            </a:r>
            <a:r>
              <a:rPr lang="en-US" altLang="zh-TW" sz="2400" dirty="0">
                <a:solidFill>
                  <a:srgbClr val="FF0000"/>
                </a:solidFill>
              </a:rPr>
              <a:t> – 1 </a:t>
            </a:r>
            <a:r>
              <a:rPr lang="en-US" altLang="zh-TW" sz="2400" dirty="0"/>
              <a:t>(before positive edge of ‘</a:t>
            </a:r>
            <a:r>
              <a:rPr lang="en-US" altLang="zh-TW" sz="2400" dirty="0" err="1"/>
              <a:t>clk</a:t>
            </a:r>
            <a:r>
              <a:rPr lang="en-US" altLang="zh-TW" sz="2400" dirty="0"/>
              <a:t>’), next state is ‘RESULT’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E609F3-2A90-46D0-BD0C-798F9F9B0B82}"/>
              </a:ext>
            </a:extLst>
          </p:cNvPr>
          <p:cNvSpPr txBox="1"/>
          <p:nvPr/>
        </p:nvSpPr>
        <p:spPr>
          <a:xfrm>
            <a:off x="6009553" y="3600329"/>
            <a:ext cx="1148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</a:rPr>
              <a:t>outPt</a:t>
            </a:r>
            <a:r>
              <a:rPr lang="en-US" altLang="zh-TW" sz="2000" b="1" dirty="0">
                <a:solidFill>
                  <a:srgbClr val="FF0000"/>
                </a:solidFill>
              </a:rPr>
              <a:t> = 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35C1506-379D-4CD4-A56C-9B88B5F8A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667031"/>
              </p:ext>
            </p:extLst>
          </p:nvPr>
        </p:nvGraphicFramePr>
        <p:xfrm>
          <a:off x="1493866" y="4013791"/>
          <a:ext cx="9900497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1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rgbClr val="FF0000"/>
                          </a:solidFill>
                        </a:rPr>
                        <a:t>stackPt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951D863E-FACB-49A7-B33A-417F256B2C65}"/>
              </a:ext>
            </a:extLst>
          </p:cNvPr>
          <p:cNvSpPr txBox="1"/>
          <p:nvPr/>
        </p:nvSpPr>
        <p:spPr>
          <a:xfrm>
            <a:off x="203200" y="4347136"/>
            <a:ext cx="124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OutBuffer</a:t>
            </a:r>
            <a:endParaRPr lang="zh-TW" altLang="en-US" b="1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A71BAA2-F045-4933-80E6-FD6D09D81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119489"/>
              </p:ext>
            </p:extLst>
          </p:nvPr>
        </p:nvGraphicFramePr>
        <p:xfrm>
          <a:off x="1493866" y="5427216"/>
          <a:ext cx="9900497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1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sumPt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18" name="文字方塊 17">
            <a:extLst>
              <a:ext uri="{FF2B5EF4-FFF2-40B4-BE49-F238E27FC236}">
                <a16:creationId xmlns:a16="http://schemas.microsoft.com/office/drawing/2014/main" id="{3AEC4F8B-512E-4741-8924-66512D79D8AC}"/>
              </a:ext>
            </a:extLst>
          </p:cNvPr>
          <p:cNvSpPr txBox="1"/>
          <p:nvPr/>
        </p:nvSpPr>
        <p:spPr>
          <a:xfrm>
            <a:off x="509533" y="5760561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sum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92929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9393283-9D51-4735-ACB1-D6FBBFBB6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82725"/>
            <a:ext cx="11653837" cy="5113338"/>
          </a:xfrm>
        </p:spPr>
        <p:txBody>
          <a:bodyPr/>
          <a:lstStyle/>
          <a:p>
            <a:r>
              <a:rPr lang="en-US" altLang="zh-TW" sz="2400" dirty="0"/>
              <a:t>In ‘RESULT’ state</a:t>
            </a:r>
          </a:p>
          <a:p>
            <a:pPr lvl="1"/>
            <a:r>
              <a:rPr lang="en-US" altLang="zh-TW" sz="2000" dirty="0"/>
              <a:t>Pull up ‘valid’ signal (</a:t>
            </a:r>
            <a:r>
              <a:rPr lang="en-US" altLang="zh-TW" sz="2000" dirty="0">
                <a:solidFill>
                  <a:srgbClr val="FF0000"/>
                </a:solidFill>
              </a:rPr>
              <a:t>Line 159</a:t>
            </a:r>
            <a:r>
              <a:rPr lang="en-US" altLang="zh-TW" sz="2000" dirty="0"/>
              <a:t>)</a:t>
            </a:r>
          </a:p>
          <a:p>
            <a:pPr lvl="1"/>
            <a:r>
              <a:rPr lang="en-US" altLang="zh-TW" sz="2000" dirty="0"/>
              <a:t>Result is sum[0] (</a:t>
            </a:r>
            <a:r>
              <a:rPr lang="en-US" altLang="zh-TW" sz="2000" dirty="0">
                <a:solidFill>
                  <a:srgbClr val="FF0000"/>
                </a:solidFill>
              </a:rPr>
              <a:t>Line 160</a:t>
            </a:r>
            <a:r>
              <a:rPr lang="en-US" altLang="zh-TW" sz="2000" dirty="0"/>
              <a:t>)</a:t>
            </a:r>
          </a:p>
          <a:p>
            <a:pPr lvl="1"/>
            <a:r>
              <a:rPr lang="en-US" altLang="zh-TW" sz="2000" dirty="0"/>
              <a:t>Initialized registers (Line 161 ~ 172)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E609F3-2A90-46D0-BD0C-798F9F9B0B82}"/>
              </a:ext>
            </a:extLst>
          </p:cNvPr>
          <p:cNvSpPr txBox="1"/>
          <p:nvPr/>
        </p:nvSpPr>
        <p:spPr>
          <a:xfrm>
            <a:off x="2580359" y="3429000"/>
            <a:ext cx="1233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</a:rPr>
              <a:t>sumPt</a:t>
            </a:r>
            <a:r>
              <a:rPr lang="en-US" altLang="zh-TW" sz="2000" b="1" dirty="0">
                <a:solidFill>
                  <a:srgbClr val="FF0000"/>
                </a:solidFill>
              </a:rPr>
              <a:t> = 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A71BAA2-F045-4933-80E6-FD6D09D81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930874"/>
              </p:ext>
            </p:extLst>
          </p:nvPr>
        </p:nvGraphicFramePr>
        <p:xfrm>
          <a:off x="1594682" y="3881051"/>
          <a:ext cx="9900497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41">
                  <a:extLst>
                    <a:ext uri="{9D8B030D-6E8A-4147-A177-3AD203B41FA5}">
                      <a16:colId xmlns:a16="http://schemas.microsoft.com/office/drawing/2014/main" val="234410355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63551107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3463815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64843926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81308067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06901233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401589364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82705948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1891331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834062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970300423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847896501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79487854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97965801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1690600332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3495971600"/>
                    </a:ext>
                  </a:extLst>
                </a:gridCol>
                <a:gridCol w="574166">
                  <a:extLst>
                    <a:ext uri="{9D8B030D-6E8A-4147-A177-3AD203B41FA5}">
                      <a16:colId xmlns:a16="http://schemas.microsoft.com/office/drawing/2014/main" val="206975938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solidFill>
                            <a:schemeClr val="tx1"/>
                          </a:solidFill>
                        </a:rPr>
                        <a:t>sumPt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71107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zh-TW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26056"/>
                  </a:ext>
                </a:extLst>
              </a:tr>
            </a:tbl>
          </a:graphicData>
        </a:graphic>
      </p:graphicFrame>
      <p:sp>
        <p:nvSpPr>
          <p:cNvPr id="18" name="文字方塊 17">
            <a:extLst>
              <a:ext uri="{FF2B5EF4-FFF2-40B4-BE49-F238E27FC236}">
                <a16:creationId xmlns:a16="http://schemas.microsoft.com/office/drawing/2014/main" id="{3AEC4F8B-512E-4741-8924-66512D79D8AC}"/>
              </a:ext>
            </a:extLst>
          </p:cNvPr>
          <p:cNvSpPr txBox="1"/>
          <p:nvPr/>
        </p:nvSpPr>
        <p:spPr>
          <a:xfrm>
            <a:off x="719742" y="4214396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sum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44521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Registers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4963" y="1482725"/>
            <a:ext cx="11776355" cy="5113338"/>
          </a:xfrm>
        </p:spPr>
        <p:txBody>
          <a:bodyPr/>
          <a:lstStyle/>
          <a:p>
            <a:r>
              <a:rPr lang="en-US" altLang="zh-TW" sz="2400" dirty="0" err="1"/>
              <a:t>dataBuffer</a:t>
            </a:r>
            <a:r>
              <a:rPr lang="en-US" altLang="zh-TW" sz="2400" dirty="0"/>
              <a:t>: used to store input string</a:t>
            </a:r>
          </a:p>
          <a:p>
            <a:r>
              <a:rPr lang="en-US" altLang="zh-TW" sz="2400" dirty="0" err="1"/>
              <a:t>OpStack</a:t>
            </a:r>
            <a:r>
              <a:rPr lang="en-US" altLang="zh-TW" sz="2400" dirty="0"/>
              <a:t>: store operators while converting expression to postfix</a:t>
            </a:r>
          </a:p>
          <a:p>
            <a:r>
              <a:rPr lang="en-US" altLang="zh-TW" sz="2400" dirty="0" err="1"/>
              <a:t>OutBuffer</a:t>
            </a:r>
            <a:r>
              <a:rPr lang="en-US" altLang="zh-TW" sz="2400" dirty="0"/>
              <a:t>: store converted postfix output string</a:t>
            </a:r>
          </a:p>
          <a:p>
            <a:r>
              <a:rPr lang="en-US" altLang="zh-TW" sz="2400" dirty="0"/>
              <a:t>sum: buffer for calculation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74C9724-0FC7-40CA-80F8-FA129E02A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47" y="3429000"/>
            <a:ext cx="4446560" cy="257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BUFFER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95351E5-373F-41C0-AEC7-39EFC3A2C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74" y="2526077"/>
            <a:ext cx="10706181" cy="3881316"/>
          </a:xfrm>
          <a:prstGeom prst="rect">
            <a:avLst/>
          </a:prstGeo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1FED3AFF-1524-4204-8BF3-689DCBF5C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82725"/>
            <a:ext cx="11776355" cy="5113338"/>
          </a:xfrm>
        </p:spPr>
        <p:txBody>
          <a:bodyPr/>
          <a:lstStyle/>
          <a:p>
            <a:r>
              <a:rPr lang="en-US" altLang="zh-TW" sz="2400" dirty="0"/>
              <a:t>Decode ASCII code to numbers</a:t>
            </a:r>
          </a:p>
          <a:p>
            <a:pPr lvl="1"/>
            <a:r>
              <a:rPr lang="en-US" altLang="zh-TW" sz="2000" dirty="0"/>
              <a:t>The codes for operators are directly stored into ‘</a:t>
            </a:r>
            <a:r>
              <a:rPr lang="en-US" altLang="zh-TW" sz="2000" dirty="0" err="1"/>
              <a:t>dataBuffer</a:t>
            </a:r>
            <a:r>
              <a:rPr lang="en-US" altLang="zh-TW" sz="20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94499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F5C53B00-463D-4C0A-9248-A88194658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82725"/>
            <a:ext cx="11776355" cy="5113338"/>
          </a:xfrm>
        </p:spPr>
        <p:txBody>
          <a:bodyPr/>
          <a:lstStyle/>
          <a:p>
            <a:r>
              <a:rPr lang="en-US" altLang="zh-TW" sz="2400" dirty="0" err="1"/>
              <a:t>arrPt</a:t>
            </a:r>
            <a:r>
              <a:rPr lang="zh-TW" altLang="en-US" sz="2400" dirty="0"/>
              <a:t>：</a:t>
            </a:r>
            <a:r>
              <a:rPr lang="en-US" altLang="zh-TW" sz="2400" dirty="0"/>
              <a:t>index used to scan ‘</a:t>
            </a:r>
            <a:r>
              <a:rPr lang="en-US" altLang="zh-TW" sz="2400" dirty="0" err="1"/>
              <a:t>dataBuffer</a:t>
            </a:r>
            <a:r>
              <a:rPr lang="en-US" altLang="zh-TW" sz="2400" dirty="0"/>
              <a:t>’</a:t>
            </a:r>
          </a:p>
          <a:p>
            <a:r>
              <a:rPr lang="en-US" altLang="zh-TW" sz="2400" dirty="0" err="1"/>
              <a:t>stackPt</a:t>
            </a:r>
            <a:r>
              <a:rPr lang="zh-TW" altLang="en-US" sz="2400" dirty="0"/>
              <a:t>：</a:t>
            </a:r>
            <a:r>
              <a:rPr lang="en-US" altLang="zh-TW" sz="2400" dirty="0"/>
              <a:t>index of ‘</a:t>
            </a:r>
            <a:r>
              <a:rPr lang="en-US" altLang="zh-TW" sz="2400" dirty="0" err="1"/>
              <a:t>OpStack</a:t>
            </a:r>
            <a:r>
              <a:rPr lang="en-US" altLang="zh-TW" sz="2400" dirty="0"/>
              <a:t>’</a:t>
            </a:r>
          </a:p>
          <a:p>
            <a:endParaRPr lang="en-US" altLang="zh-TW" sz="2400" dirty="0"/>
          </a:p>
          <a:p>
            <a:r>
              <a:rPr lang="en-US" altLang="zh-TW" sz="2400" dirty="0"/>
              <a:t>If the current token of ‘</a:t>
            </a:r>
            <a:r>
              <a:rPr lang="en-US" altLang="zh-TW" sz="2400" dirty="0" err="1"/>
              <a:t>dataBuffer</a:t>
            </a:r>
            <a:r>
              <a:rPr lang="en-US" altLang="zh-TW" sz="2400" dirty="0"/>
              <a:t>’ is 40 (</a:t>
            </a:r>
            <a:r>
              <a:rPr lang="en-US" altLang="zh-TW" sz="2400" dirty="0">
                <a:solidFill>
                  <a:srgbClr val="FF0000"/>
                </a:solidFill>
              </a:rPr>
              <a:t>‘(’</a:t>
            </a:r>
            <a:r>
              <a:rPr lang="en-US" altLang="zh-TW" sz="2400" dirty="0"/>
              <a:t>), push it to ‘</a:t>
            </a:r>
            <a:r>
              <a:rPr lang="en-US" altLang="zh-TW" sz="2400" dirty="0" err="1"/>
              <a:t>OpStack</a:t>
            </a:r>
            <a:r>
              <a:rPr lang="en-US" altLang="zh-TW" sz="2400" dirty="0"/>
              <a:t>’</a:t>
            </a:r>
          </a:p>
          <a:p>
            <a:pPr lvl="1"/>
            <a:r>
              <a:rPr lang="en-US" altLang="zh-TW" sz="2000" dirty="0"/>
              <a:t>Store the value of ‘</a:t>
            </a:r>
            <a:r>
              <a:rPr lang="en-US" altLang="zh-TW" sz="2000" dirty="0" err="1"/>
              <a:t>dataBuffer</a:t>
            </a:r>
            <a:r>
              <a:rPr lang="en-US" altLang="zh-TW" sz="2000" dirty="0"/>
              <a:t>[</a:t>
            </a:r>
            <a:r>
              <a:rPr lang="en-US" altLang="zh-TW" sz="2000" dirty="0" err="1"/>
              <a:t>arrPt</a:t>
            </a:r>
            <a:r>
              <a:rPr lang="en-US" altLang="zh-TW" sz="2000" dirty="0"/>
              <a:t>]’ to </a:t>
            </a:r>
            <a:r>
              <a:rPr lang="en-US" altLang="zh-TW" sz="2000" dirty="0" err="1"/>
              <a:t>OpStack</a:t>
            </a:r>
            <a:r>
              <a:rPr lang="en-US" altLang="zh-TW" sz="2000" dirty="0"/>
              <a:t>[</a:t>
            </a:r>
            <a:r>
              <a:rPr lang="en-US" altLang="zh-TW" sz="2000" dirty="0" err="1"/>
              <a:t>stackPt</a:t>
            </a:r>
            <a:r>
              <a:rPr lang="en-US" altLang="zh-TW" sz="2000" dirty="0"/>
              <a:t>]</a:t>
            </a:r>
          </a:p>
          <a:p>
            <a:pPr lvl="1"/>
            <a:r>
              <a:rPr lang="en-US" altLang="zh-TW" sz="2000" dirty="0"/>
              <a:t>Increase the value of ‘</a:t>
            </a:r>
            <a:r>
              <a:rPr lang="en-US" altLang="zh-TW" sz="2000" dirty="0" err="1"/>
              <a:t>stackPt</a:t>
            </a:r>
            <a:r>
              <a:rPr lang="en-US" altLang="zh-TW" sz="2000" dirty="0"/>
              <a:t>’ by 1 (Push operation)</a:t>
            </a:r>
          </a:p>
          <a:p>
            <a:pPr lvl="1"/>
            <a:r>
              <a:rPr lang="en-US" altLang="zh-TW" sz="2000" dirty="0"/>
              <a:t>Increase the value of ‘</a:t>
            </a:r>
            <a:r>
              <a:rPr lang="en-US" altLang="zh-TW" sz="2000" dirty="0" err="1"/>
              <a:t>arrPt</a:t>
            </a:r>
            <a:r>
              <a:rPr lang="en-US" altLang="zh-TW" sz="2000" dirty="0"/>
              <a:t>’ by 1 (Scan the next token)</a:t>
            </a:r>
          </a:p>
          <a:p>
            <a:pPr lvl="1"/>
            <a:endParaRPr lang="en-US" altLang="zh-TW" sz="2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6D395AF-B371-4C73-9987-08DFD48053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525"/>
          <a:stretch/>
        </p:blipFill>
        <p:spPr>
          <a:xfrm>
            <a:off x="1016000" y="4419378"/>
            <a:ext cx="7779562" cy="133283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IN2POS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280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F5C53B00-463D-4C0A-9248-A88194658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82725"/>
            <a:ext cx="11776355" cy="5113338"/>
          </a:xfrm>
        </p:spPr>
        <p:txBody>
          <a:bodyPr/>
          <a:lstStyle/>
          <a:p>
            <a:r>
              <a:rPr lang="en-US" altLang="zh-TW" sz="2400" dirty="0"/>
              <a:t>If the current token of ‘</a:t>
            </a:r>
            <a:r>
              <a:rPr lang="en-US" altLang="zh-TW" sz="2400" dirty="0" err="1"/>
              <a:t>dataBuffer</a:t>
            </a:r>
            <a:r>
              <a:rPr lang="en-US" altLang="zh-TW" sz="2400" dirty="0"/>
              <a:t>’ is 41 (</a:t>
            </a:r>
            <a:r>
              <a:rPr lang="en-US" altLang="zh-TW" sz="2400" dirty="0">
                <a:solidFill>
                  <a:srgbClr val="FF0000"/>
                </a:solidFill>
              </a:rPr>
              <a:t>‘)’</a:t>
            </a:r>
            <a:r>
              <a:rPr lang="en-US" altLang="zh-TW" sz="2400" dirty="0"/>
              <a:t>), pop tokens from ‘</a:t>
            </a:r>
            <a:r>
              <a:rPr lang="en-US" altLang="zh-TW" sz="2400" dirty="0" err="1"/>
              <a:t>OpStack</a:t>
            </a:r>
            <a:r>
              <a:rPr lang="en-US" altLang="zh-TW" sz="2400" dirty="0"/>
              <a:t>’ until a left parenthesis is found</a:t>
            </a:r>
          </a:p>
          <a:p>
            <a:pPr lvl="1"/>
            <a:r>
              <a:rPr lang="en-US" altLang="zh-TW" sz="2000" dirty="0"/>
              <a:t>If the top token of ‘</a:t>
            </a:r>
            <a:r>
              <a:rPr lang="en-US" altLang="zh-TW" sz="2000" dirty="0" err="1"/>
              <a:t>OpStack</a:t>
            </a:r>
            <a:r>
              <a:rPr lang="en-US" altLang="zh-TW" sz="2000" dirty="0"/>
              <a:t>’ is not parenthesis, pop out it from stack and append it to output string</a:t>
            </a:r>
          </a:p>
          <a:p>
            <a:pPr lvl="2"/>
            <a:r>
              <a:rPr lang="en-US" altLang="zh-TW" sz="1800" dirty="0">
                <a:solidFill>
                  <a:srgbClr val="FF0000"/>
                </a:solidFill>
              </a:rPr>
              <a:t>Line 91 &amp; 92</a:t>
            </a:r>
            <a:r>
              <a:rPr lang="en-US" altLang="zh-TW" sz="1800" dirty="0"/>
              <a:t>: append a value to ‘</a:t>
            </a:r>
            <a:r>
              <a:rPr lang="en-US" altLang="zh-TW" sz="1800" dirty="0" err="1"/>
              <a:t>OutBuffer</a:t>
            </a:r>
            <a:r>
              <a:rPr lang="en-US" altLang="zh-TW" sz="1800" dirty="0"/>
              <a:t>’ and increase its index (</a:t>
            </a:r>
            <a:r>
              <a:rPr lang="en-US" altLang="zh-TW" sz="1800" dirty="0" err="1"/>
              <a:t>outPt</a:t>
            </a:r>
            <a:r>
              <a:rPr lang="en-US" altLang="zh-TW" sz="1800" dirty="0"/>
              <a:t>) by 1</a:t>
            </a:r>
          </a:p>
          <a:p>
            <a:pPr lvl="1"/>
            <a:r>
              <a:rPr lang="en-US" altLang="zh-TW" sz="2000" dirty="0"/>
              <a:t>No matter whether the top token of ‘</a:t>
            </a:r>
            <a:r>
              <a:rPr lang="en-US" altLang="zh-TW" sz="2000" dirty="0" err="1"/>
              <a:t>OpStack</a:t>
            </a:r>
            <a:r>
              <a:rPr lang="en-US" altLang="zh-TW" sz="2000" dirty="0"/>
              <a:t>’ is a left parenthesis, it should be popped out (</a:t>
            </a:r>
            <a:r>
              <a:rPr lang="en-US" altLang="zh-TW" sz="2000" dirty="0">
                <a:solidFill>
                  <a:srgbClr val="FF0000"/>
                </a:solidFill>
              </a:rPr>
              <a:t>Line 94</a:t>
            </a:r>
            <a:r>
              <a:rPr lang="en-US" altLang="zh-TW" sz="2000" dirty="0"/>
              <a:t>)</a:t>
            </a:r>
          </a:p>
          <a:p>
            <a:pPr lvl="1"/>
            <a:r>
              <a:rPr lang="en-US" altLang="zh-TW" sz="2000" dirty="0"/>
              <a:t>If the top token of ‘</a:t>
            </a:r>
            <a:r>
              <a:rPr lang="en-US" altLang="zh-TW" sz="2000" dirty="0" err="1"/>
              <a:t>OpStack</a:t>
            </a:r>
            <a:r>
              <a:rPr lang="en-US" altLang="zh-TW" sz="2000" dirty="0"/>
              <a:t>’ is a left parenthesis, scan the next token from the input string (</a:t>
            </a:r>
            <a:r>
              <a:rPr lang="en-US" altLang="zh-TW" sz="2000" dirty="0">
                <a:solidFill>
                  <a:srgbClr val="FF0000"/>
                </a:solidFill>
              </a:rPr>
              <a:t>Line 95</a:t>
            </a:r>
            <a:r>
              <a:rPr lang="en-US" altLang="zh-TW" sz="2000" dirty="0"/>
              <a:t>)</a:t>
            </a:r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IN2POS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47632C-9A22-4652-95C3-BB3C14D57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960"/>
          <a:stretch/>
        </p:blipFill>
        <p:spPr>
          <a:xfrm>
            <a:off x="1016000" y="3762423"/>
            <a:ext cx="7779562" cy="151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2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F5C53B00-463D-4C0A-9248-A88194658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82725"/>
            <a:ext cx="11857037" cy="5113338"/>
          </a:xfrm>
        </p:spPr>
        <p:txBody>
          <a:bodyPr/>
          <a:lstStyle/>
          <a:p>
            <a:r>
              <a:rPr lang="en-US" altLang="zh-TW" sz="2400" dirty="0"/>
              <a:t>If the current token of ‘</a:t>
            </a:r>
            <a:r>
              <a:rPr lang="en-US" altLang="zh-TW" sz="2400" dirty="0" err="1"/>
              <a:t>dataBuffer</a:t>
            </a:r>
            <a:r>
              <a:rPr lang="en-US" altLang="zh-TW" sz="2400" dirty="0"/>
              <a:t>’ is 42 (</a:t>
            </a:r>
            <a:r>
              <a:rPr lang="en-US" altLang="zh-TW" sz="2400" dirty="0">
                <a:solidFill>
                  <a:srgbClr val="FF0000"/>
                </a:solidFill>
              </a:rPr>
              <a:t>‘*’</a:t>
            </a:r>
            <a:r>
              <a:rPr lang="en-US" altLang="zh-TW" sz="2400" dirty="0"/>
              <a:t>), pop tokens from ‘</a:t>
            </a:r>
            <a:r>
              <a:rPr lang="en-US" altLang="zh-TW" sz="2400" dirty="0" err="1"/>
              <a:t>OpStack</a:t>
            </a:r>
            <a:r>
              <a:rPr lang="en-US" altLang="zh-TW" sz="2400" dirty="0"/>
              <a:t>’ until the precedence of the top token is lower than that of the current token</a:t>
            </a:r>
          </a:p>
          <a:p>
            <a:pPr lvl="1"/>
            <a:r>
              <a:rPr lang="en-US" altLang="zh-TW" sz="2000" dirty="0"/>
              <a:t>If the top token of ‘</a:t>
            </a:r>
            <a:r>
              <a:rPr lang="en-US" altLang="zh-TW" sz="2000" dirty="0" err="1"/>
              <a:t>OpStack</a:t>
            </a:r>
            <a:r>
              <a:rPr lang="en-US" altLang="zh-TW" sz="2000" dirty="0"/>
              <a:t>’ is </a:t>
            </a:r>
            <a:r>
              <a:rPr lang="en-US" altLang="zh-TW" sz="2000" dirty="0">
                <a:solidFill>
                  <a:srgbClr val="FF0000"/>
                </a:solidFill>
              </a:rPr>
              <a:t>‘*’</a:t>
            </a:r>
            <a:r>
              <a:rPr lang="en-US" altLang="zh-TW" sz="2000" dirty="0"/>
              <a:t>, pop out the top token and append it to the output string (</a:t>
            </a:r>
            <a:r>
              <a:rPr lang="en-US" altLang="zh-TW" sz="2000" dirty="0">
                <a:solidFill>
                  <a:srgbClr val="FF0000"/>
                </a:solidFill>
              </a:rPr>
              <a:t>Line 98 ~ 102</a:t>
            </a:r>
            <a:r>
              <a:rPr lang="en-US" altLang="zh-TW" sz="2000" dirty="0"/>
              <a:t>)</a:t>
            </a:r>
          </a:p>
          <a:p>
            <a:pPr lvl="1"/>
            <a:r>
              <a:rPr lang="en-US" altLang="zh-TW" sz="2000" dirty="0"/>
              <a:t>Otherwise, push the current token onto ‘</a:t>
            </a:r>
            <a:r>
              <a:rPr lang="en-US" altLang="zh-TW" sz="2000" dirty="0" err="1"/>
              <a:t>OpStack</a:t>
            </a:r>
            <a:r>
              <a:rPr lang="en-US" altLang="zh-TW" sz="2000" dirty="0"/>
              <a:t>’ (</a:t>
            </a:r>
            <a:r>
              <a:rPr lang="en-US" altLang="zh-TW" sz="2000" dirty="0">
                <a:solidFill>
                  <a:srgbClr val="FF0000"/>
                </a:solidFill>
              </a:rPr>
              <a:t>Line 103 ~ 107</a:t>
            </a:r>
            <a:r>
              <a:rPr lang="en-US" altLang="zh-TW" sz="2000" dirty="0"/>
              <a:t>), and scan the next token from the input string (</a:t>
            </a:r>
            <a:r>
              <a:rPr lang="en-US" altLang="zh-TW" sz="2000" dirty="0">
                <a:solidFill>
                  <a:srgbClr val="FF0000"/>
                </a:solidFill>
              </a:rPr>
              <a:t>Line 106</a:t>
            </a:r>
            <a:r>
              <a:rPr lang="en-US" altLang="zh-TW" sz="2000" dirty="0"/>
              <a:t>)</a:t>
            </a:r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IN2POS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B70D129-19D2-4536-9D71-39D5362BC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3429000"/>
            <a:ext cx="7054112" cy="218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8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F5C53B00-463D-4C0A-9248-A88194658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82725"/>
            <a:ext cx="11857037" cy="5113338"/>
          </a:xfrm>
        </p:spPr>
        <p:txBody>
          <a:bodyPr/>
          <a:lstStyle/>
          <a:p>
            <a:r>
              <a:rPr lang="en-US" altLang="zh-TW" sz="2400" dirty="0"/>
              <a:t>If the current token of ‘</a:t>
            </a:r>
            <a:r>
              <a:rPr lang="en-US" altLang="zh-TW" sz="2400" dirty="0" err="1"/>
              <a:t>dataBuffer</a:t>
            </a:r>
            <a:r>
              <a:rPr lang="en-US" altLang="zh-TW" sz="2400" dirty="0"/>
              <a:t>’ is 43 or 45 (</a:t>
            </a:r>
            <a:r>
              <a:rPr lang="en-US" altLang="zh-TW" sz="2400" dirty="0">
                <a:solidFill>
                  <a:srgbClr val="FF0000"/>
                </a:solidFill>
              </a:rPr>
              <a:t>‘+’ </a:t>
            </a:r>
            <a:r>
              <a:rPr lang="en-US" altLang="zh-TW" sz="2400" dirty="0"/>
              <a:t>or</a:t>
            </a:r>
            <a:r>
              <a:rPr lang="en-US" altLang="zh-TW" sz="2400" dirty="0">
                <a:solidFill>
                  <a:srgbClr val="FF0000"/>
                </a:solidFill>
              </a:rPr>
              <a:t> ‘-’</a:t>
            </a:r>
            <a:r>
              <a:rPr lang="en-US" altLang="zh-TW" sz="2400" dirty="0"/>
              <a:t>), pop tokens from ‘</a:t>
            </a:r>
            <a:r>
              <a:rPr lang="en-US" altLang="zh-TW" sz="2400" dirty="0" err="1"/>
              <a:t>OpStack</a:t>
            </a:r>
            <a:r>
              <a:rPr lang="en-US" altLang="zh-TW" sz="2400" dirty="0"/>
              <a:t>’ until the precedence of the top token is lower than that of the current token</a:t>
            </a:r>
          </a:p>
          <a:p>
            <a:pPr lvl="1"/>
            <a:r>
              <a:rPr lang="en-US" altLang="zh-TW" sz="2000" dirty="0"/>
              <a:t>If the top token of ‘</a:t>
            </a:r>
            <a:r>
              <a:rPr lang="en-US" altLang="zh-TW" sz="2000" dirty="0" err="1"/>
              <a:t>OpStack</a:t>
            </a:r>
            <a:r>
              <a:rPr lang="en-US" altLang="zh-TW" sz="2000" dirty="0"/>
              <a:t>’ is </a:t>
            </a:r>
            <a:r>
              <a:rPr lang="en-US" altLang="zh-TW" sz="2000" dirty="0">
                <a:solidFill>
                  <a:srgbClr val="FF0000"/>
                </a:solidFill>
              </a:rPr>
              <a:t>‘+’</a:t>
            </a:r>
            <a:r>
              <a:rPr lang="zh-TW" altLang="en-US" sz="2000" dirty="0"/>
              <a:t>、</a:t>
            </a:r>
            <a:r>
              <a:rPr lang="en-US" altLang="zh-TW" sz="2000" dirty="0">
                <a:solidFill>
                  <a:srgbClr val="FF0000"/>
                </a:solidFill>
              </a:rPr>
              <a:t> ‘-’ </a:t>
            </a:r>
            <a:r>
              <a:rPr lang="zh-TW" altLang="en-US" sz="2000" dirty="0"/>
              <a:t>、</a:t>
            </a:r>
            <a:r>
              <a:rPr lang="en-US" altLang="zh-TW" sz="2000" dirty="0">
                <a:solidFill>
                  <a:srgbClr val="FF0000"/>
                </a:solidFill>
              </a:rPr>
              <a:t>‘*’</a:t>
            </a:r>
            <a:r>
              <a:rPr lang="en-US" altLang="zh-TW" sz="2000" dirty="0"/>
              <a:t>, pop out the top token and append it to the output string (</a:t>
            </a:r>
            <a:r>
              <a:rPr lang="en-US" altLang="zh-TW" sz="2000" dirty="0">
                <a:solidFill>
                  <a:srgbClr val="FF0000"/>
                </a:solidFill>
              </a:rPr>
              <a:t>Line 110 ~ 114</a:t>
            </a:r>
            <a:r>
              <a:rPr lang="en-US" altLang="zh-TW" sz="2000" dirty="0"/>
              <a:t>)</a:t>
            </a:r>
          </a:p>
          <a:p>
            <a:pPr lvl="1"/>
            <a:r>
              <a:rPr lang="en-US" altLang="zh-TW" sz="2000" dirty="0"/>
              <a:t>Otherwise, push the current token onto ‘</a:t>
            </a:r>
            <a:r>
              <a:rPr lang="en-US" altLang="zh-TW" sz="2000" dirty="0" err="1"/>
              <a:t>OpStack</a:t>
            </a:r>
            <a:r>
              <a:rPr lang="en-US" altLang="zh-TW" sz="2000" dirty="0"/>
              <a:t>’ (</a:t>
            </a:r>
            <a:r>
              <a:rPr lang="en-US" altLang="zh-TW" sz="2000" dirty="0">
                <a:solidFill>
                  <a:srgbClr val="FF0000"/>
                </a:solidFill>
              </a:rPr>
              <a:t>Line 115 ~ 119</a:t>
            </a:r>
            <a:r>
              <a:rPr lang="en-US" altLang="zh-TW" sz="2000" dirty="0"/>
              <a:t>), and scan the next token from the input string (</a:t>
            </a:r>
            <a:r>
              <a:rPr lang="en-US" altLang="zh-TW" sz="2000" dirty="0">
                <a:solidFill>
                  <a:srgbClr val="FF0000"/>
                </a:solidFill>
              </a:rPr>
              <a:t>Line 118</a:t>
            </a:r>
            <a:r>
              <a:rPr lang="en-US" altLang="zh-TW" sz="2000" dirty="0"/>
              <a:t>)</a:t>
            </a:r>
          </a:p>
          <a:p>
            <a:pPr lvl="1"/>
            <a:r>
              <a:rPr lang="en-US" altLang="zh-TW" sz="2000" dirty="0"/>
              <a:t>The pop operation will stop only when a left parenthesis is found or the stack becomes empty</a:t>
            </a:r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IN2POS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71E3562-C4C2-49E3-9CCA-FF4F710BC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56" y="4141423"/>
            <a:ext cx="11319488" cy="218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9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NCKU">
  <a:themeElements>
    <a:clrScheme name="NCKU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CKU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CKU" id="{1E584FE3-EC3C-4BC7-B6FE-D3F2C8DC7160}" vid="{911B48B0-2E8C-4C50-97C8-C7CE263FDF5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NCKU</Template>
  <TotalTime>26090</TotalTime>
  <Words>2998</Words>
  <Application>Microsoft Office PowerPoint</Application>
  <PresentationFormat>寬螢幕</PresentationFormat>
  <Paragraphs>1515</Paragraphs>
  <Slides>35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1" baseType="lpstr">
      <vt:lpstr>新細明體</vt:lpstr>
      <vt:lpstr>標楷體</vt:lpstr>
      <vt:lpstr>Angsana New</vt:lpstr>
      <vt:lpstr>Calibri</vt:lpstr>
      <vt:lpstr>Times New Roman</vt:lpstr>
      <vt:lpstr>NCKU</vt:lpstr>
      <vt:lpstr>Homework 3 explanation</vt:lpstr>
      <vt:lpstr>Introduction</vt:lpstr>
      <vt:lpstr>Finite State Machine</vt:lpstr>
      <vt:lpstr>Data Registers</vt:lpstr>
      <vt:lpstr>BUFFER</vt:lpstr>
      <vt:lpstr>IN2POS</vt:lpstr>
      <vt:lpstr>IN2POS</vt:lpstr>
      <vt:lpstr>IN2POS</vt:lpstr>
      <vt:lpstr>IN2POS</vt:lpstr>
      <vt:lpstr>IN2POS</vt:lpstr>
      <vt:lpstr>POP</vt:lpstr>
      <vt:lpstr>CALCULATE</vt:lpstr>
      <vt:lpstr>RESULT &amp; RESET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超高解析度影像之壓縮演算法 開發及硬體架構設計</dc:title>
  <dc:creator>Lin</dc:creator>
  <cp:lastModifiedBy>user</cp:lastModifiedBy>
  <cp:revision>1131</cp:revision>
  <dcterms:created xsi:type="dcterms:W3CDTF">2016-04-08T13:58:24Z</dcterms:created>
  <dcterms:modified xsi:type="dcterms:W3CDTF">2023-05-09T11:06:54Z</dcterms:modified>
</cp:coreProperties>
</file>