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9" r:id="rId2"/>
    <p:sldId id="260" r:id="rId3"/>
    <p:sldId id="261" r:id="rId4"/>
    <p:sldId id="263" r:id="rId5"/>
    <p:sldId id="265" r:id="rId6"/>
    <p:sldId id="267" r:id="rId7"/>
    <p:sldId id="262" r:id="rId8"/>
    <p:sldId id="264" r:id="rId9"/>
    <p:sldId id="266" r:id="rId10"/>
    <p:sldId id="268" r:id="rId11"/>
    <p:sldId id="269" r:id="rId12"/>
    <p:sldId id="256" r:id="rId13"/>
    <p:sldId id="257" r:id="rId14"/>
    <p:sldId id="258" r:id="rId15"/>
    <p:sldId id="271" r:id="rId16"/>
    <p:sldId id="272" r:id="rId17"/>
    <p:sldId id="270"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111" d="100"/>
          <a:sy n="111" d="100"/>
        </p:scale>
        <p:origin x="58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1BDCC8-59A0-4009-A249-344C3447498E}" type="datetimeFigureOut">
              <a:rPr lang="en-US" smtClean="0"/>
              <a:t>28/2/2022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4DE12D-8904-4184-975F-96791192D7D1}" type="slidenum">
              <a:rPr lang="en-US" smtClean="0"/>
              <a:t>‹#›</a:t>
            </a:fld>
            <a:endParaRPr lang="en-US"/>
          </a:p>
        </p:txBody>
      </p:sp>
    </p:spTree>
    <p:extLst>
      <p:ext uri="{BB962C8B-B14F-4D97-AF65-F5344CB8AC3E}">
        <p14:creationId xmlns:p14="http://schemas.microsoft.com/office/powerpoint/2010/main" val="3987766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1BDCC8-59A0-4009-A249-344C3447498E}" type="datetimeFigureOut">
              <a:rPr lang="en-US" smtClean="0"/>
              <a:t>28/2/2022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4DE12D-8904-4184-975F-96791192D7D1}" type="slidenum">
              <a:rPr lang="en-US" smtClean="0"/>
              <a:t>‹#›</a:t>
            </a:fld>
            <a:endParaRPr lang="en-US"/>
          </a:p>
        </p:txBody>
      </p:sp>
    </p:spTree>
    <p:extLst>
      <p:ext uri="{BB962C8B-B14F-4D97-AF65-F5344CB8AC3E}">
        <p14:creationId xmlns:p14="http://schemas.microsoft.com/office/powerpoint/2010/main" val="312928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1BDCC8-59A0-4009-A249-344C3447498E}" type="datetimeFigureOut">
              <a:rPr lang="en-US" smtClean="0"/>
              <a:t>28/2/2022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4DE12D-8904-4184-975F-96791192D7D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09680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1BDCC8-59A0-4009-A249-344C3447498E}" type="datetimeFigureOut">
              <a:rPr lang="en-US" smtClean="0"/>
              <a:t>28/2/2022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4DE12D-8904-4184-975F-96791192D7D1}" type="slidenum">
              <a:rPr lang="en-US" smtClean="0"/>
              <a:t>‹#›</a:t>
            </a:fld>
            <a:endParaRPr lang="en-US"/>
          </a:p>
        </p:txBody>
      </p:sp>
    </p:spTree>
    <p:extLst>
      <p:ext uri="{BB962C8B-B14F-4D97-AF65-F5344CB8AC3E}">
        <p14:creationId xmlns:p14="http://schemas.microsoft.com/office/powerpoint/2010/main" val="2090440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1BDCC8-59A0-4009-A249-344C3447498E}" type="datetimeFigureOut">
              <a:rPr lang="en-US" smtClean="0"/>
              <a:t>28/2/2022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4DE12D-8904-4184-975F-96791192D7D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7080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1BDCC8-59A0-4009-A249-344C3447498E}" type="datetimeFigureOut">
              <a:rPr lang="en-US" smtClean="0"/>
              <a:t>28/2/2022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4DE12D-8904-4184-975F-96791192D7D1}" type="slidenum">
              <a:rPr lang="en-US" smtClean="0"/>
              <a:t>‹#›</a:t>
            </a:fld>
            <a:endParaRPr lang="en-US"/>
          </a:p>
        </p:txBody>
      </p:sp>
    </p:spTree>
    <p:extLst>
      <p:ext uri="{BB962C8B-B14F-4D97-AF65-F5344CB8AC3E}">
        <p14:creationId xmlns:p14="http://schemas.microsoft.com/office/powerpoint/2010/main" val="1290423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BDCC8-59A0-4009-A249-344C3447498E}" type="datetimeFigureOut">
              <a:rPr lang="en-US" smtClean="0"/>
              <a:t>28/2/2022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4DE12D-8904-4184-975F-96791192D7D1}" type="slidenum">
              <a:rPr lang="en-US" smtClean="0"/>
              <a:t>‹#›</a:t>
            </a:fld>
            <a:endParaRPr lang="en-US"/>
          </a:p>
        </p:txBody>
      </p:sp>
    </p:spTree>
    <p:extLst>
      <p:ext uri="{BB962C8B-B14F-4D97-AF65-F5344CB8AC3E}">
        <p14:creationId xmlns:p14="http://schemas.microsoft.com/office/powerpoint/2010/main" val="1272533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BDCC8-59A0-4009-A249-344C3447498E}" type="datetimeFigureOut">
              <a:rPr lang="en-US" smtClean="0"/>
              <a:t>28/2/2022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4DE12D-8904-4184-975F-96791192D7D1}" type="slidenum">
              <a:rPr lang="en-US" smtClean="0"/>
              <a:t>‹#›</a:t>
            </a:fld>
            <a:endParaRPr lang="en-US"/>
          </a:p>
        </p:txBody>
      </p:sp>
    </p:spTree>
    <p:extLst>
      <p:ext uri="{BB962C8B-B14F-4D97-AF65-F5344CB8AC3E}">
        <p14:creationId xmlns:p14="http://schemas.microsoft.com/office/powerpoint/2010/main" val="970495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BDCC8-59A0-4009-A249-344C3447498E}" type="datetimeFigureOut">
              <a:rPr lang="en-US" smtClean="0"/>
              <a:t>28/2/2022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4DE12D-8904-4184-975F-96791192D7D1}" type="slidenum">
              <a:rPr lang="en-US" smtClean="0"/>
              <a:t>‹#›</a:t>
            </a:fld>
            <a:endParaRPr lang="en-US"/>
          </a:p>
        </p:txBody>
      </p:sp>
    </p:spTree>
    <p:extLst>
      <p:ext uri="{BB962C8B-B14F-4D97-AF65-F5344CB8AC3E}">
        <p14:creationId xmlns:p14="http://schemas.microsoft.com/office/powerpoint/2010/main" val="1409690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1BDCC8-59A0-4009-A249-344C3447498E}" type="datetimeFigureOut">
              <a:rPr lang="en-US" smtClean="0"/>
              <a:t>28/2/2022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4DE12D-8904-4184-975F-96791192D7D1}" type="slidenum">
              <a:rPr lang="en-US" smtClean="0"/>
              <a:t>‹#›</a:t>
            </a:fld>
            <a:endParaRPr lang="en-US"/>
          </a:p>
        </p:txBody>
      </p:sp>
    </p:spTree>
    <p:extLst>
      <p:ext uri="{BB962C8B-B14F-4D97-AF65-F5344CB8AC3E}">
        <p14:creationId xmlns:p14="http://schemas.microsoft.com/office/powerpoint/2010/main" val="137038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1BDCC8-59A0-4009-A249-344C3447498E}" type="datetimeFigureOut">
              <a:rPr lang="en-US" smtClean="0"/>
              <a:t>28/2/2022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4DE12D-8904-4184-975F-96791192D7D1}" type="slidenum">
              <a:rPr lang="en-US" smtClean="0"/>
              <a:t>‹#›</a:t>
            </a:fld>
            <a:endParaRPr lang="en-US"/>
          </a:p>
        </p:txBody>
      </p:sp>
    </p:spTree>
    <p:extLst>
      <p:ext uri="{BB962C8B-B14F-4D97-AF65-F5344CB8AC3E}">
        <p14:creationId xmlns:p14="http://schemas.microsoft.com/office/powerpoint/2010/main" val="2800882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1BDCC8-59A0-4009-A249-344C3447498E}" type="datetimeFigureOut">
              <a:rPr lang="en-US" smtClean="0"/>
              <a:t>28/2/2022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4DE12D-8904-4184-975F-96791192D7D1}" type="slidenum">
              <a:rPr lang="en-US" smtClean="0"/>
              <a:t>‹#›</a:t>
            </a:fld>
            <a:endParaRPr lang="en-US"/>
          </a:p>
        </p:txBody>
      </p:sp>
    </p:spTree>
    <p:extLst>
      <p:ext uri="{BB962C8B-B14F-4D97-AF65-F5344CB8AC3E}">
        <p14:creationId xmlns:p14="http://schemas.microsoft.com/office/powerpoint/2010/main" val="4183025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1BDCC8-59A0-4009-A249-344C3447498E}" type="datetimeFigureOut">
              <a:rPr lang="en-US" smtClean="0"/>
              <a:t>28/2/2022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4DE12D-8904-4184-975F-96791192D7D1}" type="slidenum">
              <a:rPr lang="en-US" smtClean="0"/>
              <a:t>‹#›</a:t>
            </a:fld>
            <a:endParaRPr lang="en-US"/>
          </a:p>
        </p:txBody>
      </p:sp>
    </p:spTree>
    <p:extLst>
      <p:ext uri="{BB962C8B-B14F-4D97-AF65-F5344CB8AC3E}">
        <p14:creationId xmlns:p14="http://schemas.microsoft.com/office/powerpoint/2010/main" val="1481093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BDCC8-59A0-4009-A249-344C3447498E}" type="datetimeFigureOut">
              <a:rPr lang="en-US" smtClean="0"/>
              <a:t>28/2/2022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4DE12D-8904-4184-975F-96791192D7D1}" type="slidenum">
              <a:rPr lang="en-US" smtClean="0"/>
              <a:t>‹#›</a:t>
            </a:fld>
            <a:endParaRPr lang="en-US"/>
          </a:p>
        </p:txBody>
      </p:sp>
    </p:spTree>
    <p:extLst>
      <p:ext uri="{BB962C8B-B14F-4D97-AF65-F5344CB8AC3E}">
        <p14:creationId xmlns:p14="http://schemas.microsoft.com/office/powerpoint/2010/main" val="168195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1BDCC8-59A0-4009-A249-344C3447498E}" type="datetimeFigureOut">
              <a:rPr lang="en-US" smtClean="0"/>
              <a:t>28/2/2022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4DE12D-8904-4184-975F-96791192D7D1}" type="slidenum">
              <a:rPr lang="en-US" smtClean="0"/>
              <a:t>‹#›</a:t>
            </a:fld>
            <a:endParaRPr lang="en-US"/>
          </a:p>
        </p:txBody>
      </p:sp>
    </p:spTree>
    <p:extLst>
      <p:ext uri="{BB962C8B-B14F-4D97-AF65-F5344CB8AC3E}">
        <p14:creationId xmlns:p14="http://schemas.microsoft.com/office/powerpoint/2010/main" val="2419639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1BDCC8-59A0-4009-A249-344C3447498E}" type="datetimeFigureOut">
              <a:rPr lang="en-US" smtClean="0"/>
              <a:t>28/2/2022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4DE12D-8904-4184-975F-96791192D7D1}" type="slidenum">
              <a:rPr lang="en-US" smtClean="0"/>
              <a:t>‹#›</a:t>
            </a:fld>
            <a:endParaRPr lang="en-US"/>
          </a:p>
        </p:txBody>
      </p:sp>
    </p:spTree>
    <p:extLst>
      <p:ext uri="{BB962C8B-B14F-4D97-AF65-F5344CB8AC3E}">
        <p14:creationId xmlns:p14="http://schemas.microsoft.com/office/powerpoint/2010/main" val="1511935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1BDCC8-59A0-4009-A249-344C3447498E}" type="datetimeFigureOut">
              <a:rPr lang="en-US" smtClean="0"/>
              <a:t>28/2/2022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4DE12D-8904-4184-975F-96791192D7D1}" type="slidenum">
              <a:rPr lang="en-US" smtClean="0"/>
              <a:t>‹#›</a:t>
            </a:fld>
            <a:endParaRPr lang="en-US"/>
          </a:p>
        </p:txBody>
      </p:sp>
    </p:spTree>
    <p:extLst>
      <p:ext uri="{BB962C8B-B14F-4D97-AF65-F5344CB8AC3E}">
        <p14:creationId xmlns:p14="http://schemas.microsoft.com/office/powerpoint/2010/main" val="21019933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nextjs.org/docs/basic-features/built-in-css-support" TargetMode="External"/><Relationship Id="rId3" Type="http://schemas.openxmlformats.org/officeDocument/2006/relationships/hyperlink" Target="https://nextjs.org/docs/routing/dynamic-routes" TargetMode="External"/><Relationship Id="rId7" Type="http://schemas.openxmlformats.org/officeDocument/2006/relationships/hyperlink" Target="https://nextjs.org/docs/routing/introduction#linking-between-pages" TargetMode="External"/><Relationship Id="rId12" Type="http://schemas.openxmlformats.org/officeDocument/2006/relationships/hyperlink" Target="https://nextjs.org/docs/api-routes/introduction" TargetMode="External"/><Relationship Id="rId2" Type="http://schemas.openxmlformats.org/officeDocument/2006/relationships/hyperlink" Target="https://nextjs.org/docs/basic-features/pages" TargetMode="External"/><Relationship Id="rId1" Type="http://schemas.openxmlformats.org/officeDocument/2006/relationships/slideLayout" Target="../slideLayouts/slideLayout2.xml"/><Relationship Id="rId6" Type="http://schemas.openxmlformats.org/officeDocument/2006/relationships/hyperlink" Target="https://nextjs.org/docs/basic-features/pages#server-side-rendering" TargetMode="External"/><Relationship Id="rId11" Type="http://schemas.openxmlformats.org/officeDocument/2006/relationships/hyperlink" Target="https://nextjs.org/docs/basic-features/fast-refresh" TargetMode="External"/><Relationship Id="rId5" Type="http://schemas.openxmlformats.org/officeDocument/2006/relationships/hyperlink" Target="https://nextjs.org/docs/basic-features/pages#static-generation-recommended" TargetMode="External"/><Relationship Id="rId10" Type="http://schemas.openxmlformats.org/officeDocument/2006/relationships/hyperlink" Target="https://nextjs.org/docs/basic-features/built-in-css-support#css-in-js" TargetMode="External"/><Relationship Id="rId4" Type="http://schemas.openxmlformats.org/officeDocument/2006/relationships/hyperlink" Target="https://nextjs.org/docs/basic-features/pages#pre-rendering" TargetMode="External"/><Relationship Id="rId9" Type="http://schemas.openxmlformats.org/officeDocument/2006/relationships/hyperlink" Target="https://nextjs.org/docs/basic-features/built-in-css-support#sass-suppor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yarnpkg.com/getting-started/instal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35F97-24C3-475C-8F66-F9F841B08D5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186FDC6E-D28D-4D93-8DB2-E176C32F2573}"/>
              </a:ext>
            </a:extLst>
          </p:cNvPr>
          <p:cNvSpPr>
            <a:spLocks noGrp="1"/>
          </p:cNvSpPr>
          <p:nvPr>
            <p:ph idx="1"/>
          </p:nvPr>
        </p:nvSpPr>
        <p:spPr>
          <a:xfrm>
            <a:off x="1946896" y="2334914"/>
            <a:ext cx="7266720" cy="3416367"/>
          </a:xfrm>
        </p:spPr>
        <p:txBody>
          <a:bodyPr/>
          <a:lstStyle/>
          <a:p>
            <a:pPr marL="0" indent="0">
              <a:buNone/>
            </a:pPr>
            <a:r>
              <a:rPr lang="en-US" dirty="0"/>
              <a:t> </a:t>
            </a:r>
          </a:p>
        </p:txBody>
      </p:sp>
      <p:sp>
        <p:nvSpPr>
          <p:cNvPr id="4" name="TextBox 3">
            <a:extLst>
              <a:ext uri="{FF2B5EF4-FFF2-40B4-BE49-F238E27FC236}">
                <a16:creationId xmlns:a16="http://schemas.microsoft.com/office/drawing/2014/main" id="{BCB146C8-5E0F-4449-9276-44CF80ADEE77}"/>
              </a:ext>
            </a:extLst>
          </p:cNvPr>
          <p:cNvSpPr txBox="1"/>
          <p:nvPr/>
        </p:nvSpPr>
        <p:spPr>
          <a:xfrm>
            <a:off x="1682151" y="1190446"/>
            <a:ext cx="7375585" cy="1077218"/>
          </a:xfrm>
          <a:prstGeom prst="rect">
            <a:avLst/>
          </a:prstGeom>
          <a:noFill/>
        </p:spPr>
        <p:txBody>
          <a:bodyPr wrap="square" rtlCol="0">
            <a:spAutoFit/>
          </a:bodyPr>
          <a:lstStyle/>
          <a:p>
            <a:r>
              <a:rPr lang="en-US" sz="3200" dirty="0" err="1">
                <a:latin typeface="Times New Roman" panose="02020603050405020304" pitchFamily="18" charset="0"/>
                <a:cs typeface="Times New Roman" panose="02020603050405020304" pitchFamily="18" charset="0"/>
              </a:rPr>
              <a:t>Tổng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về</a:t>
            </a:r>
            <a:r>
              <a:rPr lang="en-US" sz="3200" dirty="0">
                <a:latin typeface="Times New Roman" panose="02020603050405020304" pitchFamily="18" charset="0"/>
                <a:cs typeface="Times New Roman" panose="02020603050405020304" pitchFamily="18" charset="0"/>
              </a:rPr>
              <a:t> ReactJS &amp; Core </a:t>
            </a:r>
            <a:r>
              <a:rPr lang="en-US" sz="3200" dirty="0" err="1">
                <a:latin typeface="Times New Roman" panose="02020603050405020304" pitchFamily="18" charset="0"/>
                <a:cs typeface="Times New Roman" panose="02020603050405020304" pitchFamily="18" charset="0"/>
              </a:rPr>
              <a:t>phát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triển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ứng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nội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bộ</a:t>
            </a:r>
            <a:r>
              <a:rPr lang="en-US" sz="3200" dirty="0">
                <a:latin typeface="Times New Roman" panose="02020603050405020304" pitchFamily="18" charset="0"/>
                <a:cs typeface="Times New Roman" panose="02020603050405020304" pitchFamily="18" charset="0"/>
              </a:rPr>
              <a:t> (web app)</a:t>
            </a:r>
          </a:p>
        </p:txBody>
      </p:sp>
      <p:pic>
        <p:nvPicPr>
          <p:cNvPr id="1028" name="Picture 4" descr="React (JavaScript library) - Wikipedia">
            <a:extLst>
              <a:ext uri="{FF2B5EF4-FFF2-40B4-BE49-F238E27FC236}">
                <a16:creationId xmlns:a16="http://schemas.microsoft.com/office/drawing/2014/main" id="{B436D0D2-D94D-409E-B275-B5DA8D85F2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8668" y="4018306"/>
            <a:ext cx="2543175"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776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6F45B-6B2E-46DD-AC47-C3112F714046}"/>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1B67AD93-3780-40C6-AD35-44BAB1E0B974}"/>
              </a:ext>
            </a:extLst>
          </p:cNvPr>
          <p:cNvSpPr>
            <a:spLocks noGrp="1"/>
          </p:cNvSpPr>
          <p:nvPr>
            <p:ph idx="1"/>
          </p:nvPr>
        </p:nvSpPr>
        <p:spPr>
          <a:xfrm>
            <a:off x="573817" y="1397479"/>
            <a:ext cx="8596668" cy="3660471"/>
          </a:xfrm>
        </p:spPr>
        <p:txBody>
          <a:bodyPr>
            <a:normAutofit/>
          </a:bodyPr>
          <a:lstStyle/>
          <a:p>
            <a:pPr algn="l"/>
            <a:r>
              <a:rPr lang="vi-VN" b="0" i="0" dirty="0">
                <a:solidFill>
                  <a:srgbClr val="333333"/>
                </a:solidFill>
                <a:effectLst/>
                <a:latin typeface="Helvetica Neue"/>
              </a:rPr>
              <a:t> Cả hai đều có ưu và nhược điểm, tuy nhiên </a:t>
            </a:r>
            <a:r>
              <a:rPr lang="en-US" b="1" i="0" dirty="0">
                <a:solidFill>
                  <a:srgbClr val="333333"/>
                </a:solidFill>
                <a:effectLst/>
                <a:latin typeface="Helvetica Neue"/>
              </a:rPr>
              <a:t>functional component </a:t>
            </a:r>
            <a:r>
              <a:rPr lang="vi-VN" b="0" i="0" dirty="0">
                <a:solidFill>
                  <a:srgbClr val="333333"/>
                </a:solidFill>
                <a:effectLst/>
                <a:latin typeface="Helvetica Neue"/>
              </a:rPr>
              <a:t>ngày càng phổ biến vì một vài lý do:</a:t>
            </a:r>
          </a:p>
          <a:p>
            <a:pPr algn="l">
              <a:buFont typeface="+mj-lt"/>
              <a:buAutoNum type="arabicPeriod"/>
            </a:pPr>
            <a:r>
              <a:rPr lang="vi-VN" b="0" i="0" dirty="0">
                <a:solidFill>
                  <a:srgbClr val="333333"/>
                </a:solidFill>
                <a:effectLst/>
                <a:latin typeface="Helvetica Neue"/>
              </a:rPr>
              <a:t>Trước đây, các </a:t>
            </a:r>
            <a:r>
              <a:rPr lang="en-US" dirty="0">
                <a:solidFill>
                  <a:srgbClr val="333333"/>
                </a:solidFill>
                <a:latin typeface="Helvetica Neue"/>
              </a:rPr>
              <a:t>function component </a:t>
            </a:r>
            <a:r>
              <a:rPr lang="vi-VN" b="0" i="0" dirty="0">
                <a:solidFill>
                  <a:srgbClr val="333333"/>
                </a:solidFill>
                <a:effectLst/>
                <a:latin typeface="Helvetica Neue"/>
              </a:rPr>
              <a:t>bị hạn chế vì kh</a:t>
            </a:r>
            <a:r>
              <a:rPr lang="en-US" dirty="0">
                <a:solidFill>
                  <a:srgbClr val="333333"/>
                </a:solidFill>
                <a:latin typeface="Helvetica Neue"/>
              </a:rPr>
              <a:t>ó</a:t>
            </a:r>
            <a:r>
              <a:rPr lang="vi-VN" b="0" i="0" dirty="0">
                <a:solidFill>
                  <a:srgbClr val="333333"/>
                </a:solidFill>
                <a:effectLst/>
                <a:latin typeface="Helvetica Neue"/>
              </a:rPr>
              <a:t> sử dụng trạng thái vòng đời</a:t>
            </a:r>
            <a:r>
              <a:rPr lang="en-US" b="0" i="0" dirty="0">
                <a:solidFill>
                  <a:srgbClr val="333333"/>
                </a:solidFill>
                <a:effectLst/>
                <a:latin typeface="Helvetica Neue"/>
              </a:rPr>
              <a:t> </a:t>
            </a:r>
            <a:r>
              <a:rPr lang="en-US" b="0" i="0" dirty="0" err="1">
                <a:solidFill>
                  <a:srgbClr val="333333"/>
                </a:solidFill>
                <a:effectLst/>
                <a:latin typeface="Helvetica Neue"/>
              </a:rPr>
              <a:t>và</a:t>
            </a:r>
            <a:r>
              <a:rPr lang="en-US" b="0" i="0" dirty="0">
                <a:solidFill>
                  <a:srgbClr val="333333"/>
                </a:solidFill>
                <a:effectLst/>
                <a:latin typeface="Helvetica Neue"/>
              </a:rPr>
              <a:t> </a:t>
            </a:r>
            <a:r>
              <a:rPr lang="en-US" b="0" i="0" dirty="0" err="1">
                <a:solidFill>
                  <a:srgbClr val="333333"/>
                </a:solidFill>
                <a:effectLst/>
                <a:latin typeface="Helvetica Neue"/>
              </a:rPr>
              <a:t>các</a:t>
            </a:r>
            <a:r>
              <a:rPr lang="en-US" b="0" i="0" dirty="0">
                <a:solidFill>
                  <a:srgbClr val="333333"/>
                </a:solidFill>
                <a:effectLst/>
                <a:latin typeface="Helvetica Neue"/>
              </a:rPr>
              <a:t> state</a:t>
            </a:r>
            <a:r>
              <a:rPr lang="vi-VN" b="0" i="0" dirty="0">
                <a:solidFill>
                  <a:srgbClr val="333333"/>
                </a:solidFill>
                <a:effectLst/>
                <a:latin typeface="Helvetica Neue"/>
              </a:rPr>
              <a:t>. Kể từ khi giới thiệu hook,</a:t>
            </a:r>
            <a:r>
              <a:rPr lang="en-US" b="0" i="0" dirty="0">
                <a:solidFill>
                  <a:srgbClr val="333333"/>
                </a:solidFill>
                <a:effectLst/>
                <a:latin typeface="Helvetica Neue"/>
              </a:rPr>
              <a:t> </a:t>
            </a:r>
            <a:r>
              <a:rPr lang="en-US" b="0" i="0" dirty="0" err="1">
                <a:solidFill>
                  <a:srgbClr val="333333"/>
                </a:solidFill>
                <a:effectLst/>
                <a:latin typeface="Helvetica Neue"/>
              </a:rPr>
              <a:t>các</a:t>
            </a:r>
            <a:r>
              <a:rPr lang="en-US" b="0" i="0" dirty="0">
                <a:solidFill>
                  <a:srgbClr val="333333"/>
                </a:solidFill>
                <a:effectLst/>
                <a:latin typeface="Helvetica Neue"/>
              </a:rPr>
              <a:t> life-cycle </a:t>
            </a:r>
            <a:r>
              <a:rPr lang="en-US" b="0" i="0" dirty="0" err="1">
                <a:solidFill>
                  <a:srgbClr val="333333"/>
                </a:solidFill>
                <a:effectLst/>
                <a:latin typeface="Helvetica Neue"/>
              </a:rPr>
              <a:t>đã</a:t>
            </a:r>
            <a:r>
              <a:rPr lang="en-US" b="0" i="0" dirty="0">
                <a:solidFill>
                  <a:srgbClr val="333333"/>
                </a:solidFill>
                <a:effectLst/>
                <a:latin typeface="Helvetica Neue"/>
              </a:rPr>
              <a:t> </a:t>
            </a:r>
            <a:r>
              <a:rPr lang="en-US" b="0" i="0" dirty="0" err="1">
                <a:solidFill>
                  <a:srgbClr val="333333"/>
                </a:solidFill>
                <a:effectLst/>
                <a:latin typeface="Helvetica Neue"/>
              </a:rPr>
              <a:t>dễ</a:t>
            </a:r>
            <a:r>
              <a:rPr lang="en-US" b="0" i="0" dirty="0">
                <a:solidFill>
                  <a:srgbClr val="333333"/>
                </a:solidFill>
                <a:effectLst/>
                <a:latin typeface="Helvetica Neue"/>
              </a:rPr>
              <a:t> </a:t>
            </a:r>
            <a:r>
              <a:rPr lang="en-US" b="0" i="0" dirty="0" err="1">
                <a:solidFill>
                  <a:srgbClr val="333333"/>
                </a:solidFill>
                <a:effectLst/>
                <a:latin typeface="Helvetica Neue"/>
              </a:rPr>
              <a:t>triển</a:t>
            </a:r>
            <a:r>
              <a:rPr lang="en-US" b="0" i="0" dirty="0">
                <a:solidFill>
                  <a:srgbClr val="333333"/>
                </a:solidFill>
                <a:effectLst/>
                <a:latin typeface="Helvetica Neue"/>
              </a:rPr>
              <a:t> </a:t>
            </a:r>
            <a:r>
              <a:rPr lang="en-US" b="0" i="0" dirty="0" err="1">
                <a:solidFill>
                  <a:srgbClr val="333333"/>
                </a:solidFill>
                <a:effectLst/>
                <a:latin typeface="Helvetica Neue"/>
              </a:rPr>
              <a:t>khai</a:t>
            </a:r>
            <a:r>
              <a:rPr lang="en-US" dirty="0">
                <a:solidFill>
                  <a:srgbClr val="333333"/>
                </a:solidFill>
                <a:latin typeface="Helvetica Neue"/>
              </a:rPr>
              <a:t> </a:t>
            </a:r>
            <a:r>
              <a:rPr lang="en-US" dirty="0" err="1">
                <a:solidFill>
                  <a:srgbClr val="333333"/>
                </a:solidFill>
                <a:latin typeface="Helvetica Neue"/>
              </a:rPr>
              <a:t>và</a:t>
            </a:r>
            <a:r>
              <a:rPr lang="en-US" dirty="0">
                <a:solidFill>
                  <a:srgbClr val="333333"/>
                </a:solidFill>
                <a:latin typeface="Helvetica Neue"/>
              </a:rPr>
              <a:t> </a:t>
            </a:r>
            <a:r>
              <a:rPr lang="en-US" dirty="0" err="1">
                <a:solidFill>
                  <a:srgbClr val="333333"/>
                </a:solidFill>
                <a:latin typeface="Helvetica Neue"/>
              </a:rPr>
              <a:t>tiện</a:t>
            </a:r>
            <a:r>
              <a:rPr lang="en-US" dirty="0">
                <a:solidFill>
                  <a:srgbClr val="333333"/>
                </a:solidFill>
                <a:latin typeface="Helvetica Neue"/>
              </a:rPr>
              <a:t> </a:t>
            </a:r>
            <a:r>
              <a:rPr lang="en-US" dirty="0" err="1">
                <a:solidFill>
                  <a:srgbClr val="333333"/>
                </a:solidFill>
                <a:latin typeface="Helvetica Neue"/>
              </a:rPr>
              <a:t>sử</a:t>
            </a:r>
            <a:r>
              <a:rPr lang="en-US" dirty="0">
                <a:solidFill>
                  <a:srgbClr val="333333"/>
                </a:solidFill>
                <a:latin typeface="Helvetica Neue"/>
              </a:rPr>
              <a:t> </a:t>
            </a:r>
            <a:r>
              <a:rPr lang="en-US" dirty="0" err="1">
                <a:solidFill>
                  <a:srgbClr val="333333"/>
                </a:solidFill>
                <a:latin typeface="Helvetica Neue"/>
              </a:rPr>
              <a:t>dụng</a:t>
            </a:r>
            <a:r>
              <a:rPr lang="en-US" dirty="0">
                <a:solidFill>
                  <a:srgbClr val="333333"/>
                </a:solidFill>
                <a:latin typeface="Helvetica Neue"/>
              </a:rPr>
              <a:t> </a:t>
            </a:r>
            <a:r>
              <a:rPr lang="en-US" dirty="0" err="1">
                <a:solidFill>
                  <a:srgbClr val="333333"/>
                </a:solidFill>
                <a:latin typeface="Helvetica Neue"/>
              </a:rPr>
              <a:t>hơn</a:t>
            </a:r>
            <a:r>
              <a:rPr lang="en-US" dirty="0">
                <a:solidFill>
                  <a:srgbClr val="333333"/>
                </a:solidFill>
                <a:latin typeface="Helvetica Neue"/>
              </a:rPr>
              <a:t>, </a:t>
            </a:r>
            <a:r>
              <a:rPr lang="en-US" dirty="0" err="1">
                <a:solidFill>
                  <a:srgbClr val="333333"/>
                </a:solidFill>
                <a:latin typeface="Helvetica Neue"/>
              </a:rPr>
              <a:t>có</a:t>
            </a:r>
            <a:r>
              <a:rPr lang="en-US" dirty="0">
                <a:solidFill>
                  <a:srgbClr val="333333"/>
                </a:solidFill>
                <a:latin typeface="Helvetica Neue"/>
              </a:rPr>
              <a:t> </a:t>
            </a:r>
            <a:r>
              <a:rPr lang="en-US" dirty="0" err="1">
                <a:solidFill>
                  <a:srgbClr val="333333"/>
                </a:solidFill>
                <a:latin typeface="Helvetica Neue"/>
              </a:rPr>
              <a:t>thể</a:t>
            </a:r>
            <a:r>
              <a:rPr lang="en-US" dirty="0">
                <a:solidFill>
                  <a:srgbClr val="333333"/>
                </a:solidFill>
                <a:latin typeface="Helvetica Neue"/>
              </a:rPr>
              <a:t> </a:t>
            </a:r>
            <a:r>
              <a:rPr lang="en-US" dirty="0" err="1">
                <a:solidFill>
                  <a:srgbClr val="333333"/>
                </a:solidFill>
                <a:latin typeface="Helvetica Neue"/>
              </a:rPr>
              <a:t>dễ</a:t>
            </a:r>
            <a:r>
              <a:rPr lang="en-US" dirty="0">
                <a:solidFill>
                  <a:srgbClr val="333333"/>
                </a:solidFill>
                <a:latin typeface="Helvetica Neue"/>
              </a:rPr>
              <a:t> custom </a:t>
            </a:r>
            <a:r>
              <a:rPr lang="en-US" dirty="0" err="1">
                <a:solidFill>
                  <a:srgbClr val="333333"/>
                </a:solidFill>
                <a:latin typeface="Helvetica Neue"/>
              </a:rPr>
              <a:t>lại</a:t>
            </a:r>
            <a:r>
              <a:rPr lang="en-US" dirty="0">
                <a:solidFill>
                  <a:srgbClr val="333333"/>
                </a:solidFill>
                <a:latin typeface="Helvetica Neue"/>
              </a:rPr>
              <a:t> </a:t>
            </a:r>
            <a:r>
              <a:rPr lang="en-US" dirty="0" err="1">
                <a:solidFill>
                  <a:srgbClr val="333333"/>
                </a:solidFill>
                <a:latin typeface="Helvetica Neue"/>
              </a:rPr>
              <a:t>các</a:t>
            </a:r>
            <a:r>
              <a:rPr lang="en-US" dirty="0">
                <a:solidFill>
                  <a:srgbClr val="333333"/>
                </a:solidFill>
                <a:latin typeface="Helvetica Neue"/>
              </a:rPr>
              <a:t> hook </a:t>
            </a:r>
            <a:r>
              <a:rPr lang="en-US" dirty="0" err="1">
                <a:solidFill>
                  <a:srgbClr val="333333"/>
                </a:solidFill>
                <a:latin typeface="Helvetica Neue"/>
              </a:rPr>
              <a:t>cho</a:t>
            </a:r>
            <a:r>
              <a:rPr lang="en-US" dirty="0">
                <a:solidFill>
                  <a:srgbClr val="333333"/>
                </a:solidFill>
                <a:latin typeface="Helvetica Neue"/>
              </a:rPr>
              <a:t> </a:t>
            </a:r>
            <a:r>
              <a:rPr lang="en-US" dirty="0" err="1">
                <a:solidFill>
                  <a:srgbClr val="333333"/>
                </a:solidFill>
                <a:latin typeface="Helvetica Neue"/>
              </a:rPr>
              <a:t>nhiều</a:t>
            </a:r>
            <a:r>
              <a:rPr lang="en-US" dirty="0">
                <a:solidFill>
                  <a:srgbClr val="333333"/>
                </a:solidFill>
                <a:latin typeface="Helvetica Neue"/>
              </a:rPr>
              <a:t> </a:t>
            </a:r>
            <a:r>
              <a:rPr lang="en-US" dirty="0" err="1">
                <a:solidFill>
                  <a:srgbClr val="333333"/>
                </a:solidFill>
                <a:latin typeface="Helvetica Neue"/>
              </a:rPr>
              <a:t>nhu</a:t>
            </a:r>
            <a:r>
              <a:rPr lang="en-US" dirty="0">
                <a:solidFill>
                  <a:srgbClr val="333333"/>
                </a:solidFill>
                <a:latin typeface="Helvetica Neue"/>
              </a:rPr>
              <a:t> </a:t>
            </a:r>
            <a:r>
              <a:rPr lang="en-US" dirty="0" err="1">
                <a:solidFill>
                  <a:srgbClr val="333333"/>
                </a:solidFill>
                <a:latin typeface="Helvetica Neue"/>
              </a:rPr>
              <a:t>cầu</a:t>
            </a:r>
            <a:r>
              <a:rPr lang="en-US" dirty="0">
                <a:solidFill>
                  <a:srgbClr val="333333"/>
                </a:solidFill>
                <a:latin typeface="Helvetica Neue"/>
              </a:rPr>
              <a:t> </a:t>
            </a:r>
            <a:r>
              <a:rPr lang="en-US" dirty="0" err="1">
                <a:solidFill>
                  <a:srgbClr val="333333"/>
                </a:solidFill>
                <a:latin typeface="Helvetica Neue"/>
              </a:rPr>
              <a:t>của</a:t>
            </a:r>
            <a:r>
              <a:rPr lang="en-US" dirty="0">
                <a:solidFill>
                  <a:srgbClr val="333333"/>
                </a:solidFill>
                <a:latin typeface="Helvetica Neue"/>
              </a:rPr>
              <a:t> </a:t>
            </a:r>
            <a:r>
              <a:rPr lang="en-US" dirty="0" err="1">
                <a:solidFill>
                  <a:srgbClr val="333333"/>
                </a:solidFill>
                <a:latin typeface="Helvetica Neue"/>
              </a:rPr>
              <a:t>dự</a:t>
            </a:r>
            <a:r>
              <a:rPr lang="en-US" dirty="0">
                <a:solidFill>
                  <a:srgbClr val="333333"/>
                </a:solidFill>
                <a:latin typeface="Helvetica Neue"/>
              </a:rPr>
              <a:t> </a:t>
            </a:r>
            <a:r>
              <a:rPr lang="en-US" dirty="0" err="1">
                <a:solidFill>
                  <a:srgbClr val="333333"/>
                </a:solidFill>
                <a:latin typeface="Helvetica Neue"/>
              </a:rPr>
              <a:t>án</a:t>
            </a:r>
            <a:r>
              <a:rPr lang="en-US" dirty="0">
                <a:solidFill>
                  <a:srgbClr val="333333"/>
                </a:solidFill>
                <a:latin typeface="Helvetica Neue"/>
              </a:rPr>
              <a:t>.</a:t>
            </a:r>
            <a:endParaRPr lang="vi-VN" b="0" i="0" dirty="0">
              <a:solidFill>
                <a:srgbClr val="333333"/>
              </a:solidFill>
              <a:effectLst/>
              <a:latin typeface="Helvetica Neue"/>
            </a:endParaRPr>
          </a:p>
          <a:p>
            <a:pPr algn="l">
              <a:buFont typeface="+mj-lt"/>
              <a:buAutoNum type="arabicPeriod"/>
            </a:pPr>
            <a:r>
              <a:rPr lang="en-US" b="0" i="0" dirty="0">
                <a:solidFill>
                  <a:srgbClr val="333333"/>
                </a:solidFill>
                <a:effectLst/>
                <a:latin typeface="Helvetica Neue"/>
              </a:rPr>
              <a:t>Dev </a:t>
            </a:r>
            <a:r>
              <a:rPr lang="vi-VN" b="0" i="0" dirty="0">
                <a:solidFill>
                  <a:srgbClr val="333333"/>
                </a:solidFill>
                <a:effectLst/>
                <a:latin typeface="Helvetica Neue"/>
              </a:rPr>
              <a:t>React</a:t>
            </a:r>
            <a:r>
              <a:rPr lang="en-US" b="0" i="0" dirty="0">
                <a:solidFill>
                  <a:srgbClr val="333333"/>
                </a:solidFill>
                <a:effectLst/>
                <a:latin typeface="Helvetica Neue"/>
              </a:rPr>
              <a:t> FB</a:t>
            </a:r>
            <a:r>
              <a:rPr lang="vi-VN" b="0" i="0" dirty="0">
                <a:solidFill>
                  <a:srgbClr val="333333"/>
                </a:solidFill>
                <a:effectLst/>
                <a:latin typeface="Helvetica Neue"/>
              </a:rPr>
              <a:t> đã đề cập rằng có thể có những tối ưu hóa hiệu suất trong tương lai cho các </a:t>
            </a:r>
            <a:r>
              <a:rPr lang="en-US" b="0" i="0" dirty="0">
                <a:solidFill>
                  <a:srgbClr val="333333"/>
                </a:solidFill>
                <a:effectLst/>
                <a:latin typeface="Helvetica Neue"/>
              </a:rPr>
              <a:t>functional component</a:t>
            </a:r>
            <a:r>
              <a:rPr lang="vi-VN" b="0" i="0" dirty="0">
                <a:solidFill>
                  <a:srgbClr val="333333"/>
                </a:solidFill>
                <a:effectLst/>
                <a:latin typeface="Helvetica Neue"/>
              </a:rPr>
              <a:t>.</a:t>
            </a:r>
          </a:p>
          <a:p>
            <a:pPr algn="l">
              <a:buFont typeface="+mj-lt"/>
              <a:buAutoNum type="arabicPeriod"/>
            </a:pPr>
            <a:r>
              <a:rPr lang="vi-VN" b="0" i="0" dirty="0">
                <a:solidFill>
                  <a:srgbClr val="333333"/>
                </a:solidFill>
                <a:effectLst/>
                <a:latin typeface="Helvetica Neue"/>
              </a:rPr>
              <a:t>Các </a:t>
            </a:r>
            <a:r>
              <a:rPr lang="en-US" b="0" i="0" dirty="0">
                <a:solidFill>
                  <a:srgbClr val="333333"/>
                </a:solidFill>
                <a:effectLst/>
                <a:latin typeface="Helvetica Neue"/>
              </a:rPr>
              <a:t>component </a:t>
            </a:r>
            <a:r>
              <a:rPr lang="vi-VN" b="0" i="0" dirty="0">
                <a:solidFill>
                  <a:srgbClr val="333333"/>
                </a:solidFill>
                <a:effectLst/>
                <a:latin typeface="Helvetica Neue"/>
              </a:rPr>
              <a:t>thường rõ ràng và ngắn gọn hơn, dẫn đến mã dễ đọc và dễ kiểm tra hơn</a:t>
            </a:r>
            <a:endParaRPr lang="en-US" b="0" i="0" dirty="0">
              <a:solidFill>
                <a:srgbClr val="333333"/>
              </a:solidFill>
              <a:effectLst/>
              <a:latin typeface="Helvetica Neue"/>
            </a:endParaRPr>
          </a:p>
          <a:p>
            <a:endParaRPr lang="en-US" dirty="0"/>
          </a:p>
        </p:txBody>
      </p:sp>
    </p:spTree>
    <p:extLst>
      <p:ext uri="{BB962C8B-B14F-4D97-AF65-F5344CB8AC3E}">
        <p14:creationId xmlns:p14="http://schemas.microsoft.com/office/powerpoint/2010/main" val="3861691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9CB0-3571-42E2-AAE6-639B4F7BA92B}"/>
              </a:ext>
            </a:extLst>
          </p:cNvPr>
          <p:cNvSpPr>
            <a:spLocks noGrp="1"/>
          </p:cNvSpPr>
          <p:nvPr>
            <p:ph type="title"/>
          </p:nvPr>
        </p:nvSpPr>
        <p:spPr/>
        <p:txBody>
          <a:bodyPr/>
          <a:lstStyle/>
          <a:p>
            <a:r>
              <a:rPr lang="en-US" dirty="0"/>
              <a:t>Core </a:t>
            </a:r>
            <a:r>
              <a:rPr lang="en-US" dirty="0" err="1"/>
              <a:t>phát</a:t>
            </a:r>
            <a:r>
              <a:rPr lang="en-US" dirty="0"/>
              <a:t> </a:t>
            </a:r>
            <a:r>
              <a:rPr lang="en-US" dirty="0" err="1"/>
              <a:t>triển</a:t>
            </a:r>
            <a:r>
              <a:rPr lang="en-US" dirty="0"/>
              <a:t> </a:t>
            </a:r>
            <a:r>
              <a:rPr lang="en-US" dirty="0" err="1"/>
              <a:t>ứng</a:t>
            </a:r>
            <a:r>
              <a:rPr lang="en-US" dirty="0"/>
              <a:t> </a:t>
            </a:r>
            <a:r>
              <a:rPr lang="en-US" dirty="0" err="1"/>
              <a:t>dụng</a:t>
            </a:r>
            <a:r>
              <a:rPr lang="en-US" dirty="0"/>
              <a:t> </a:t>
            </a:r>
            <a:r>
              <a:rPr lang="en-US" dirty="0" err="1"/>
              <a:t>nội</a:t>
            </a:r>
            <a:r>
              <a:rPr lang="en-US" dirty="0"/>
              <a:t> </a:t>
            </a:r>
            <a:r>
              <a:rPr lang="en-US" dirty="0" err="1"/>
              <a:t>bộ</a:t>
            </a:r>
            <a:endParaRPr lang="en-US" dirty="0"/>
          </a:p>
        </p:txBody>
      </p:sp>
      <p:sp>
        <p:nvSpPr>
          <p:cNvPr id="3" name="Content Placeholder 2">
            <a:extLst>
              <a:ext uri="{FF2B5EF4-FFF2-40B4-BE49-F238E27FC236}">
                <a16:creationId xmlns:a16="http://schemas.microsoft.com/office/drawing/2014/main" id="{98A55287-41D2-47D6-847A-99BD457EE98C}"/>
              </a:ext>
            </a:extLst>
          </p:cNvPr>
          <p:cNvSpPr>
            <a:spLocks noGrp="1"/>
          </p:cNvSpPr>
          <p:nvPr>
            <p:ph idx="1"/>
          </p:nvPr>
        </p:nvSpPr>
        <p:spPr/>
        <p:txBody>
          <a:bodyPr/>
          <a:lstStyle/>
          <a:p>
            <a:r>
              <a:rPr lang="en-US" dirty="0" err="1"/>
              <a:t>Boierplate</a:t>
            </a:r>
            <a:r>
              <a:rPr lang="en-US" dirty="0"/>
              <a:t> code </a:t>
            </a:r>
            <a:r>
              <a:rPr lang="en-US" dirty="0" err="1"/>
              <a:t>cho</a:t>
            </a:r>
            <a:r>
              <a:rPr lang="en-US" dirty="0"/>
              <a:t> </a:t>
            </a:r>
            <a:r>
              <a:rPr lang="en-US" dirty="0" err="1"/>
              <a:t>các</a:t>
            </a:r>
            <a:r>
              <a:rPr lang="en-US" dirty="0"/>
              <a:t> </a:t>
            </a:r>
            <a:r>
              <a:rPr lang="en-US" dirty="0" err="1"/>
              <a:t>dự</a:t>
            </a:r>
            <a:r>
              <a:rPr lang="en-US" dirty="0"/>
              <a:t> </a:t>
            </a:r>
            <a:r>
              <a:rPr lang="en-US" dirty="0" err="1"/>
              <a:t>án</a:t>
            </a:r>
            <a:r>
              <a:rPr lang="en-US" dirty="0"/>
              <a:t> </a:t>
            </a:r>
            <a:r>
              <a:rPr lang="en-US" dirty="0" err="1"/>
              <a:t>đánh</a:t>
            </a:r>
            <a:r>
              <a:rPr lang="en-US" dirty="0"/>
              <a:t> </a:t>
            </a:r>
            <a:r>
              <a:rPr lang="en-US" dirty="0" err="1"/>
              <a:t>nhanh</a:t>
            </a:r>
            <a:r>
              <a:rPr lang="en-US" dirty="0"/>
              <a:t> </a:t>
            </a:r>
            <a:r>
              <a:rPr lang="en-US" dirty="0" err="1"/>
              <a:t>hoặc</a:t>
            </a:r>
            <a:r>
              <a:rPr lang="en-US" dirty="0"/>
              <a:t> </a:t>
            </a:r>
            <a:r>
              <a:rPr lang="en-US" dirty="0" err="1"/>
              <a:t>có</a:t>
            </a:r>
            <a:r>
              <a:rPr lang="en-US" dirty="0"/>
              <a:t> </a:t>
            </a:r>
            <a:r>
              <a:rPr lang="en-US" dirty="0" err="1"/>
              <a:t>thể</a:t>
            </a:r>
            <a:r>
              <a:rPr lang="en-US" dirty="0"/>
              <a:t> </a:t>
            </a:r>
            <a:r>
              <a:rPr lang="en-US" dirty="0" err="1"/>
              <a:t>lâu</a:t>
            </a:r>
            <a:r>
              <a:rPr lang="en-US" dirty="0"/>
              <a:t> </a:t>
            </a:r>
            <a:r>
              <a:rPr lang="en-US" dirty="0" err="1"/>
              <a:t>dài</a:t>
            </a:r>
            <a:r>
              <a:rPr lang="en-US" dirty="0"/>
              <a:t>.</a:t>
            </a:r>
          </a:p>
          <a:p>
            <a:r>
              <a:rPr lang="en-US" dirty="0"/>
              <a:t>1 </a:t>
            </a:r>
            <a:r>
              <a:rPr lang="en-US" dirty="0" err="1"/>
              <a:t>bộ</a:t>
            </a:r>
            <a:r>
              <a:rPr lang="en-US" dirty="0"/>
              <a:t> control </a:t>
            </a:r>
            <a:r>
              <a:rPr lang="en-US" dirty="0" err="1"/>
              <a:t>chung</a:t>
            </a:r>
            <a:r>
              <a:rPr lang="en-US" dirty="0"/>
              <a:t> </a:t>
            </a:r>
            <a:r>
              <a:rPr lang="en-US" dirty="0" err="1"/>
              <a:t>cho</a:t>
            </a:r>
            <a:r>
              <a:rPr lang="en-US" dirty="0"/>
              <a:t> </a:t>
            </a:r>
            <a:r>
              <a:rPr lang="en-US" dirty="0" err="1"/>
              <a:t>tất</a:t>
            </a:r>
            <a:r>
              <a:rPr lang="en-US" dirty="0"/>
              <a:t> </a:t>
            </a:r>
            <a:r>
              <a:rPr lang="en-US" dirty="0" err="1"/>
              <a:t>cả</a:t>
            </a:r>
            <a:r>
              <a:rPr lang="en-US" dirty="0"/>
              <a:t> </a:t>
            </a:r>
            <a:r>
              <a:rPr lang="en-US" dirty="0" err="1"/>
              <a:t>dự</a:t>
            </a:r>
            <a:r>
              <a:rPr lang="en-US" dirty="0"/>
              <a:t> </a:t>
            </a:r>
            <a:r>
              <a:rPr lang="en-US" dirty="0" err="1"/>
              <a:t>án</a:t>
            </a:r>
            <a:r>
              <a:rPr lang="en-US" dirty="0"/>
              <a:t> </a:t>
            </a:r>
            <a:r>
              <a:rPr lang="en-US" dirty="0" err="1"/>
              <a:t>đồng</a:t>
            </a:r>
            <a:r>
              <a:rPr lang="en-US" dirty="0"/>
              <a:t> </a:t>
            </a:r>
            <a:r>
              <a:rPr lang="en-US" dirty="0" err="1"/>
              <a:t>bộ</a:t>
            </a:r>
            <a:r>
              <a:rPr lang="en-US" dirty="0"/>
              <a:t> </a:t>
            </a:r>
            <a:r>
              <a:rPr lang="en-US" dirty="0" err="1"/>
              <a:t>sau</a:t>
            </a:r>
            <a:r>
              <a:rPr lang="en-US" dirty="0"/>
              <a:t> </a:t>
            </a:r>
            <a:r>
              <a:rPr lang="en-US" dirty="0" err="1"/>
              <a:t>này</a:t>
            </a:r>
            <a:r>
              <a:rPr lang="en-US" dirty="0"/>
              <a:t>.</a:t>
            </a:r>
          </a:p>
        </p:txBody>
      </p:sp>
    </p:spTree>
    <p:extLst>
      <p:ext uri="{BB962C8B-B14F-4D97-AF65-F5344CB8AC3E}">
        <p14:creationId xmlns:p14="http://schemas.microsoft.com/office/powerpoint/2010/main" val="3574236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F162A-E457-41E8-B714-C76298474FDC}"/>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BDD35BD1-2840-4535-8786-5DE22610B6B7}"/>
              </a:ext>
            </a:extLst>
          </p:cNvPr>
          <p:cNvSpPr>
            <a:spLocks noGrp="1"/>
          </p:cNvSpPr>
          <p:nvPr>
            <p:ph type="subTitle" idx="1"/>
          </p:nvPr>
        </p:nvSpPr>
        <p:spPr/>
        <p:txBody>
          <a:bodyPr/>
          <a:lstStyle/>
          <a:p>
            <a:r>
              <a:rPr lang="en-US" dirty="0"/>
              <a:t> </a:t>
            </a:r>
          </a:p>
        </p:txBody>
      </p:sp>
      <p:sp>
        <p:nvSpPr>
          <p:cNvPr id="5" name="Rectangle 4">
            <a:extLst>
              <a:ext uri="{FF2B5EF4-FFF2-40B4-BE49-F238E27FC236}">
                <a16:creationId xmlns:a16="http://schemas.microsoft.com/office/drawing/2014/main" id="{8C2F79C9-E8D2-4917-BB18-AA1531B876F4}"/>
              </a:ext>
            </a:extLst>
          </p:cNvPr>
          <p:cNvSpPr/>
          <p:nvPr/>
        </p:nvSpPr>
        <p:spPr>
          <a:xfrm>
            <a:off x="4267197" y="2778125"/>
            <a:ext cx="2760453" cy="659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REACTJS</a:t>
            </a:r>
          </a:p>
        </p:txBody>
      </p:sp>
      <p:sp>
        <p:nvSpPr>
          <p:cNvPr id="8" name="Oval 7">
            <a:extLst>
              <a:ext uri="{FF2B5EF4-FFF2-40B4-BE49-F238E27FC236}">
                <a16:creationId xmlns:a16="http://schemas.microsoft.com/office/drawing/2014/main" id="{698BBF96-882C-41B5-B3B3-87B4C61D069F}"/>
              </a:ext>
            </a:extLst>
          </p:cNvPr>
          <p:cNvSpPr/>
          <p:nvPr/>
        </p:nvSpPr>
        <p:spPr>
          <a:xfrm>
            <a:off x="4715772" y="356065"/>
            <a:ext cx="1863305" cy="1690777"/>
          </a:xfrm>
          <a:prstGeom prst="ellipse">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Directory/</a:t>
            </a:r>
          </a:p>
          <a:p>
            <a:pPr algn="ctr"/>
            <a:r>
              <a:rPr lang="en-US" dirty="0">
                <a:solidFill>
                  <a:schemeClr val="tx1"/>
                </a:solidFill>
              </a:rPr>
              <a:t>structure code</a:t>
            </a:r>
          </a:p>
        </p:txBody>
      </p:sp>
      <p:sp>
        <p:nvSpPr>
          <p:cNvPr id="10" name="Oval 9">
            <a:extLst>
              <a:ext uri="{FF2B5EF4-FFF2-40B4-BE49-F238E27FC236}">
                <a16:creationId xmlns:a16="http://schemas.microsoft.com/office/drawing/2014/main" id="{4BA6D790-B775-453F-B857-4B44AEE1CC2A}"/>
              </a:ext>
            </a:extLst>
          </p:cNvPr>
          <p:cNvSpPr/>
          <p:nvPr/>
        </p:nvSpPr>
        <p:spPr>
          <a:xfrm>
            <a:off x="7745993" y="2543603"/>
            <a:ext cx="1863305" cy="1690777"/>
          </a:xfrm>
          <a:prstGeom prst="ellipse">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dirty="0">
              <a:solidFill>
                <a:schemeClr val="tx1"/>
              </a:solidFill>
            </a:endParaRPr>
          </a:p>
          <a:p>
            <a:pPr algn="ctr"/>
            <a:r>
              <a:rPr lang="en-US" sz="2000" dirty="0" err="1">
                <a:solidFill>
                  <a:schemeClr val="tx1"/>
                </a:solidFill>
              </a:rPr>
              <a:t>NextJS</a:t>
            </a:r>
            <a:endParaRPr lang="en-US" sz="2000" dirty="0">
              <a:solidFill>
                <a:schemeClr val="tx1"/>
              </a:solidFill>
            </a:endParaRPr>
          </a:p>
          <a:p>
            <a:pPr algn="ctr"/>
            <a:endParaRPr lang="en-US" sz="2000" dirty="0">
              <a:solidFill>
                <a:schemeClr val="tx1"/>
              </a:solidFill>
            </a:endParaRPr>
          </a:p>
        </p:txBody>
      </p:sp>
      <p:sp>
        <p:nvSpPr>
          <p:cNvPr id="12" name="Oval 11">
            <a:extLst>
              <a:ext uri="{FF2B5EF4-FFF2-40B4-BE49-F238E27FC236}">
                <a16:creationId xmlns:a16="http://schemas.microsoft.com/office/drawing/2014/main" id="{0024D133-9681-4473-941C-A9A60D1D7000}"/>
              </a:ext>
            </a:extLst>
          </p:cNvPr>
          <p:cNvSpPr/>
          <p:nvPr/>
        </p:nvSpPr>
        <p:spPr>
          <a:xfrm>
            <a:off x="7155254" y="4355352"/>
            <a:ext cx="1863305" cy="1690777"/>
          </a:xfrm>
          <a:prstGeom prst="ellipse">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Redux</a:t>
            </a:r>
          </a:p>
        </p:txBody>
      </p:sp>
      <p:sp>
        <p:nvSpPr>
          <p:cNvPr id="14" name="Oval 13">
            <a:extLst>
              <a:ext uri="{FF2B5EF4-FFF2-40B4-BE49-F238E27FC236}">
                <a16:creationId xmlns:a16="http://schemas.microsoft.com/office/drawing/2014/main" id="{20EDB5D0-9AE6-4CBA-A4FE-DC01C3A444F3}"/>
              </a:ext>
            </a:extLst>
          </p:cNvPr>
          <p:cNvSpPr/>
          <p:nvPr/>
        </p:nvSpPr>
        <p:spPr>
          <a:xfrm>
            <a:off x="4715770" y="4890248"/>
            <a:ext cx="1863305" cy="1690777"/>
          </a:xfrm>
          <a:prstGeom prst="ellipse">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MUI + Bootstrap</a:t>
            </a:r>
          </a:p>
        </p:txBody>
      </p:sp>
      <p:sp>
        <p:nvSpPr>
          <p:cNvPr id="15" name="Oval 14">
            <a:extLst>
              <a:ext uri="{FF2B5EF4-FFF2-40B4-BE49-F238E27FC236}">
                <a16:creationId xmlns:a16="http://schemas.microsoft.com/office/drawing/2014/main" id="{447E7983-6D5F-4198-A1D9-85C12B3305B5}"/>
              </a:ext>
            </a:extLst>
          </p:cNvPr>
          <p:cNvSpPr/>
          <p:nvPr/>
        </p:nvSpPr>
        <p:spPr>
          <a:xfrm>
            <a:off x="2241790" y="4417924"/>
            <a:ext cx="1863305" cy="1690777"/>
          </a:xfrm>
          <a:prstGeom prst="ellipse">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i18n</a:t>
            </a:r>
          </a:p>
        </p:txBody>
      </p:sp>
      <p:sp>
        <p:nvSpPr>
          <p:cNvPr id="16" name="Oval 15">
            <a:extLst>
              <a:ext uri="{FF2B5EF4-FFF2-40B4-BE49-F238E27FC236}">
                <a16:creationId xmlns:a16="http://schemas.microsoft.com/office/drawing/2014/main" id="{E437D7A3-A2A9-42EF-89B3-4EB106976102}"/>
              </a:ext>
            </a:extLst>
          </p:cNvPr>
          <p:cNvSpPr/>
          <p:nvPr/>
        </p:nvSpPr>
        <p:spPr>
          <a:xfrm>
            <a:off x="7427341" y="643704"/>
            <a:ext cx="1863305" cy="1690777"/>
          </a:xfrm>
          <a:prstGeom prst="ellipse">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env/CI-CD</a:t>
            </a:r>
          </a:p>
        </p:txBody>
      </p:sp>
      <p:sp>
        <p:nvSpPr>
          <p:cNvPr id="17" name="Oval 16">
            <a:extLst>
              <a:ext uri="{FF2B5EF4-FFF2-40B4-BE49-F238E27FC236}">
                <a16:creationId xmlns:a16="http://schemas.microsoft.com/office/drawing/2014/main" id="{5264FB86-11E3-4818-A3FA-8463B03A430F}"/>
              </a:ext>
            </a:extLst>
          </p:cNvPr>
          <p:cNvSpPr/>
          <p:nvPr/>
        </p:nvSpPr>
        <p:spPr>
          <a:xfrm>
            <a:off x="1420844" y="2664575"/>
            <a:ext cx="1863305" cy="1690777"/>
          </a:xfrm>
          <a:prstGeom prst="ellipse">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Backend connect</a:t>
            </a:r>
          </a:p>
        </p:txBody>
      </p:sp>
      <p:sp>
        <p:nvSpPr>
          <p:cNvPr id="18" name="Oval 17">
            <a:extLst>
              <a:ext uri="{FF2B5EF4-FFF2-40B4-BE49-F238E27FC236}">
                <a16:creationId xmlns:a16="http://schemas.microsoft.com/office/drawing/2014/main" id="{A832F146-39C9-4DD0-AB69-80EA3836C620}"/>
              </a:ext>
            </a:extLst>
          </p:cNvPr>
          <p:cNvSpPr/>
          <p:nvPr/>
        </p:nvSpPr>
        <p:spPr>
          <a:xfrm>
            <a:off x="2073218" y="734468"/>
            <a:ext cx="1863305" cy="1690777"/>
          </a:xfrm>
          <a:prstGeom prst="ellipse">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Unit testing</a:t>
            </a:r>
          </a:p>
        </p:txBody>
      </p:sp>
      <p:pic>
        <p:nvPicPr>
          <p:cNvPr id="1026" name="Picture 2">
            <a:extLst>
              <a:ext uri="{FF2B5EF4-FFF2-40B4-BE49-F238E27FC236}">
                <a16:creationId xmlns:a16="http://schemas.microsoft.com/office/drawing/2014/main" id="{2990F9A1-0855-4C66-B337-1CA46CF27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957" y="3468657"/>
            <a:ext cx="3962400" cy="90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20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6113F-278E-4171-927F-A68D05F65A67}"/>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1C5F8098-9241-44A3-B7B6-335059A9AB77}"/>
              </a:ext>
            </a:extLst>
          </p:cNvPr>
          <p:cNvSpPr>
            <a:spLocks noGrp="1"/>
          </p:cNvSpPr>
          <p:nvPr>
            <p:ph idx="1"/>
          </p:nvPr>
        </p:nvSpPr>
        <p:spPr>
          <a:xfrm>
            <a:off x="6357668" y="4977441"/>
            <a:ext cx="4996132" cy="1199521"/>
          </a:xfrm>
        </p:spPr>
        <p:txBody>
          <a:bodyPr/>
          <a:lstStyle/>
          <a:p>
            <a:pPr marL="0" indent="0">
              <a:buNone/>
            </a:pPr>
            <a:r>
              <a:rPr lang="en-US" dirty="0"/>
              <a:t>  </a:t>
            </a:r>
          </a:p>
        </p:txBody>
      </p:sp>
      <p:sp>
        <p:nvSpPr>
          <p:cNvPr id="4" name="Rectangle 3">
            <a:extLst>
              <a:ext uri="{FF2B5EF4-FFF2-40B4-BE49-F238E27FC236}">
                <a16:creationId xmlns:a16="http://schemas.microsoft.com/office/drawing/2014/main" id="{4E322B7F-61FD-44EA-BC05-8ABB82E5BDAC}"/>
              </a:ext>
            </a:extLst>
          </p:cNvPr>
          <p:cNvSpPr/>
          <p:nvPr/>
        </p:nvSpPr>
        <p:spPr>
          <a:xfrm>
            <a:off x="4132053" y="5848707"/>
            <a:ext cx="2225615" cy="77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a:t>
            </a:r>
          </a:p>
          <a:p>
            <a:pPr algn="ctr"/>
            <a:r>
              <a:rPr lang="en-US" dirty="0"/>
              <a:t>(functional)</a:t>
            </a:r>
          </a:p>
        </p:txBody>
      </p:sp>
      <p:sp>
        <p:nvSpPr>
          <p:cNvPr id="6" name="Rectangle 5">
            <a:extLst>
              <a:ext uri="{FF2B5EF4-FFF2-40B4-BE49-F238E27FC236}">
                <a16:creationId xmlns:a16="http://schemas.microsoft.com/office/drawing/2014/main" id="{0BF2731B-2E0C-446D-8BC3-0C48B92047A9}"/>
              </a:ext>
            </a:extLst>
          </p:cNvPr>
          <p:cNvSpPr/>
          <p:nvPr/>
        </p:nvSpPr>
        <p:spPr>
          <a:xfrm>
            <a:off x="4132052" y="310999"/>
            <a:ext cx="2225615" cy="77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Redux</a:t>
            </a:r>
          </a:p>
        </p:txBody>
      </p:sp>
      <p:sp>
        <p:nvSpPr>
          <p:cNvPr id="7" name="Rectangle 6">
            <a:extLst>
              <a:ext uri="{FF2B5EF4-FFF2-40B4-BE49-F238E27FC236}">
                <a16:creationId xmlns:a16="http://schemas.microsoft.com/office/drawing/2014/main" id="{3FB8C619-BA5C-4C1E-A71F-9D78EC9F1C8F}"/>
              </a:ext>
            </a:extLst>
          </p:cNvPr>
          <p:cNvSpPr/>
          <p:nvPr/>
        </p:nvSpPr>
        <p:spPr>
          <a:xfrm>
            <a:off x="4132047" y="1284804"/>
            <a:ext cx="2225615" cy="77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Authorization</a:t>
            </a:r>
          </a:p>
        </p:txBody>
      </p:sp>
      <p:sp>
        <p:nvSpPr>
          <p:cNvPr id="8" name="Rectangle 7">
            <a:extLst>
              <a:ext uri="{FF2B5EF4-FFF2-40B4-BE49-F238E27FC236}">
                <a16:creationId xmlns:a16="http://schemas.microsoft.com/office/drawing/2014/main" id="{F253FD51-2C70-4D7F-B5FE-92E5CE67E361}"/>
              </a:ext>
            </a:extLst>
          </p:cNvPr>
          <p:cNvSpPr/>
          <p:nvPr/>
        </p:nvSpPr>
        <p:spPr>
          <a:xfrm>
            <a:off x="4132047" y="2287959"/>
            <a:ext cx="2225615" cy="77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Access Able</a:t>
            </a:r>
          </a:p>
        </p:txBody>
      </p:sp>
      <p:sp>
        <p:nvSpPr>
          <p:cNvPr id="9" name="Rectangle 8">
            <a:extLst>
              <a:ext uri="{FF2B5EF4-FFF2-40B4-BE49-F238E27FC236}">
                <a16:creationId xmlns:a16="http://schemas.microsoft.com/office/drawing/2014/main" id="{C7D6BC37-46BA-43F7-83F2-D6EEDA774E2A}"/>
              </a:ext>
            </a:extLst>
          </p:cNvPr>
          <p:cNvSpPr/>
          <p:nvPr/>
        </p:nvSpPr>
        <p:spPr>
          <a:xfrm>
            <a:off x="4132046" y="3218634"/>
            <a:ext cx="2225615" cy="77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i18n</a:t>
            </a:r>
          </a:p>
        </p:txBody>
      </p:sp>
      <p:sp>
        <p:nvSpPr>
          <p:cNvPr id="10" name="Rectangle 9">
            <a:extLst>
              <a:ext uri="{FF2B5EF4-FFF2-40B4-BE49-F238E27FC236}">
                <a16:creationId xmlns:a16="http://schemas.microsoft.com/office/drawing/2014/main" id="{861A13A2-FA46-4489-A8A9-2D882AF99989}"/>
              </a:ext>
            </a:extLst>
          </p:cNvPr>
          <p:cNvSpPr/>
          <p:nvPr/>
        </p:nvSpPr>
        <p:spPr>
          <a:xfrm>
            <a:off x="4132046" y="4123070"/>
            <a:ext cx="2225615" cy="77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Layout</a:t>
            </a:r>
          </a:p>
        </p:txBody>
      </p:sp>
      <p:sp>
        <p:nvSpPr>
          <p:cNvPr id="11" name="Rectangle 10">
            <a:extLst>
              <a:ext uri="{FF2B5EF4-FFF2-40B4-BE49-F238E27FC236}">
                <a16:creationId xmlns:a16="http://schemas.microsoft.com/office/drawing/2014/main" id="{64C40D65-3654-4551-B3EC-A676299F294C}"/>
              </a:ext>
            </a:extLst>
          </p:cNvPr>
          <p:cNvSpPr/>
          <p:nvPr/>
        </p:nvSpPr>
        <p:spPr>
          <a:xfrm>
            <a:off x="4132045" y="4990203"/>
            <a:ext cx="2225615" cy="77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Tree>
    <p:extLst>
      <p:ext uri="{BB962C8B-B14F-4D97-AF65-F5344CB8AC3E}">
        <p14:creationId xmlns:p14="http://schemas.microsoft.com/office/powerpoint/2010/main" val="451923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B7C5A-E3AF-43F0-845E-9239BBA0B772}"/>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BD461101-4653-445B-8686-59770D9D6C28}"/>
              </a:ext>
            </a:extLst>
          </p:cNvPr>
          <p:cNvSpPr>
            <a:spLocks noGrp="1"/>
          </p:cNvSpPr>
          <p:nvPr>
            <p:ph idx="1"/>
          </p:nvPr>
        </p:nvSpPr>
        <p:spPr/>
        <p:txBody>
          <a:bodyPr/>
          <a:lstStyle/>
          <a:p>
            <a:pPr marL="0" indent="0">
              <a:buNone/>
            </a:pPr>
            <a:r>
              <a:rPr lang="en-US" dirty="0"/>
              <a:t> </a:t>
            </a:r>
          </a:p>
        </p:txBody>
      </p:sp>
      <p:sp>
        <p:nvSpPr>
          <p:cNvPr id="4" name="Rectangle 3">
            <a:extLst>
              <a:ext uri="{FF2B5EF4-FFF2-40B4-BE49-F238E27FC236}">
                <a16:creationId xmlns:a16="http://schemas.microsoft.com/office/drawing/2014/main" id="{F39FE091-0AC6-4AF4-8053-84F0B2B0BEFC}"/>
              </a:ext>
            </a:extLst>
          </p:cNvPr>
          <p:cNvSpPr/>
          <p:nvPr/>
        </p:nvSpPr>
        <p:spPr>
          <a:xfrm>
            <a:off x="5055080" y="2717321"/>
            <a:ext cx="1509622" cy="85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Component</a:t>
            </a:r>
          </a:p>
        </p:txBody>
      </p:sp>
      <p:sp>
        <p:nvSpPr>
          <p:cNvPr id="5" name="Rectangle 4">
            <a:extLst>
              <a:ext uri="{FF2B5EF4-FFF2-40B4-BE49-F238E27FC236}">
                <a16:creationId xmlns:a16="http://schemas.microsoft.com/office/drawing/2014/main" id="{D3DAA5AB-96BF-47A9-8F3A-DB3F57C904D1}"/>
              </a:ext>
            </a:extLst>
          </p:cNvPr>
          <p:cNvSpPr/>
          <p:nvPr/>
        </p:nvSpPr>
        <p:spPr>
          <a:xfrm>
            <a:off x="5055080" y="1417457"/>
            <a:ext cx="1509622" cy="85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package</a:t>
            </a:r>
          </a:p>
        </p:txBody>
      </p:sp>
      <p:cxnSp>
        <p:nvCxnSpPr>
          <p:cNvPr id="9" name="Straight Arrow Connector 8">
            <a:extLst>
              <a:ext uri="{FF2B5EF4-FFF2-40B4-BE49-F238E27FC236}">
                <a16:creationId xmlns:a16="http://schemas.microsoft.com/office/drawing/2014/main" id="{2225C6B0-191D-4712-85F8-2FF55608AFFD}"/>
              </a:ext>
            </a:extLst>
          </p:cNvPr>
          <p:cNvCxnSpPr>
            <a:stCxn id="4" idx="0"/>
            <a:endCxn id="5" idx="2"/>
          </p:cNvCxnSpPr>
          <p:nvPr/>
        </p:nvCxnSpPr>
        <p:spPr>
          <a:xfrm flipV="1">
            <a:off x="5809891" y="2271473"/>
            <a:ext cx="0" cy="445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B04BB9E-69F5-4B1B-8692-5B0F54BB2116}"/>
              </a:ext>
            </a:extLst>
          </p:cNvPr>
          <p:cNvCxnSpPr/>
          <p:nvPr/>
        </p:nvCxnSpPr>
        <p:spPr>
          <a:xfrm flipH="1" flipV="1">
            <a:off x="3278038" y="1027906"/>
            <a:ext cx="1777042" cy="662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D908AAEA-8991-406B-B328-8EE6D558B0B4}"/>
              </a:ext>
            </a:extLst>
          </p:cNvPr>
          <p:cNvSpPr/>
          <p:nvPr/>
        </p:nvSpPr>
        <p:spPr>
          <a:xfrm>
            <a:off x="1984074" y="73370"/>
            <a:ext cx="1647645" cy="9257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 control</a:t>
            </a:r>
          </a:p>
        </p:txBody>
      </p:sp>
      <p:sp>
        <p:nvSpPr>
          <p:cNvPr id="13" name="Oval 12">
            <a:extLst>
              <a:ext uri="{FF2B5EF4-FFF2-40B4-BE49-F238E27FC236}">
                <a16:creationId xmlns:a16="http://schemas.microsoft.com/office/drawing/2014/main" id="{A84EFACA-7CBB-4541-9FF5-E4D5E9A0462B}"/>
              </a:ext>
            </a:extLst>
          </p:cNvPr>
          <p:cNvSpPr/>
          <p:nvPr/>
        </p:nvSpPr>
        <p:spPr>
          <a:xfrm>
            <a:off x="4715773" y="-34460"/>
            <a:ext cx="1647645" cy="9257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 Style</a:t>
            </a:r>
          </a:p>
        </p:txBody>
      </p:sp>
      <p:sp>
        <p:nvSpPr>
          <p:cNvPr id="14" name="Oval 13">
            <a:extLst>
              <a:ext uri="{FF2B5EF4-FFF2-40B4-BE49-F238E27FC236}">
                <a16:creationId xmlns:a16="http://schemas.microsoft.com/office/drawing/2014/main" id="{E4135C40-B260-46BE-B6BB-C273AC9CD9D8}"/>
              </a:ext>
            </a:extLst>
          </p:cNvPr>
          <p:cNvSpPr/>
          <p:nvPr/>
        </p:nvSpPr>
        <p:spPr>
          <a:xfrm>
            <a:off x="6912638" y="177980"/>
            <a:ext cx="2464275" cy="9257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 (service, </a:t>
            </a:r>
            <a:r>
              <a:rPr lang="en-US" dirty="0" err="1"/>
              <a:t>provider,adapter</a:t>
            </a:r>
            <a:endParaRPr lang="en-US" dirty="0"/>
          </a:p>
        </p:txBody>
      </p:sp>
      <p:cxnSp>
        <p:nvCxnSpPr>
          <p:cNvPr id="15" name="Straight Arrow Connector 14">
            <a:extLst>
              <a:ext uri="{FF2B5EF4-FFF2-40B4-BE49-F238E27FC236}">
                <a16:creationId xmlns:a16="http://schemas.microsoft.com/office/drawing/2014/main" id="{FA18E1F9-D5A7-4C82-B14B-EDD610C15DE9}"/>
              </a:ext>
            </a:extLst>
          </p:cNvPr>
          <p:cNvCxnSpPr>
            <a:cxnSpLocks/>
          </p:cNvCxnSpPr>
          <p:nvPr/>
        </p:nvCxnSpPr>
        <p:spPr>
          <a:xfrm flipV="1">
            <a:off x="5647427" y="872631"/>
            <a:ext cx="0" cy="486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BA26838-275C-4294-9422-7E54DF8104E0}"/>
              </a:ext>
            </a:extLst>
          </p:cNvPr>
          <p:cNvCxnSpPr>
            <a:cxnSpLocks/>
          </p:cNvCxnSpPr>
          <p:nvPr/>
        </p:nvCxnSpPr>
        <p:spPr>
          <a:xfrm flipV="1">
            <a:off x="6620053" y="1180306"/>
            <a:ext cx="1557789" cy="449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6D1D58D-A008-4B99-AC21-701E39EEBCA8}"/>
              </a:ext>
            </a:extLst>
          </p:cNvPr>
          <p:cNvSpPr/>
          <p:nvPr/>
        </p:nvSpPr>
        <p:spPr>
          <a:xfrm>
            <a:off x="203439" y="2343660"/>
            <a:ext cx="1854680" cy="1242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Master config</a:t>
            </a:r>
          </a:p>
        </p:txBody>
      </p:sp>
      <p:sp>
        <p:nvSpPr>
          <p:cNvPr id="20" name="Rectangle 19">
            <a:extLst>
              <a:ext uri="{FF2B5EF4-FFF2-40B4-BE49-F238E27FC236}">
                <a16:creationId xmlns:a16="http://schemas.microsoft.com/office/drawing/2014/main" id="{A9E5E0F6-D330-4D1F-80D7-5A5750C7AB3E}"/>
              </a:ext>
            </a:extLst>
          </p:cNvPr>
          <p:cNvSpPr/>
          <p:nvPr/>
        </p:nvSpPr>
        <p:spPr>
          <a:xfrm>
            <a:off x="369501" y="1198658"/>
            <a:ext cx="1509621" cy="916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language</a:t>
            </a:r>
          </a:p>
        </p:txBody>
      </p:sp>
      <p:sp>
        <p:nvSpPr>
          <p:cNvPr id="21" name="Rectangle 20">
            <a:extLst>
              <a:ext uri="{FF2B5EF4-FFF2-40B4-BE49-F238E27FC236}">
                <a16:creationId xmlns:a16="http://schemas.microsoft.com/office/drawing/2014/main" id="{F213717A-946F-4360-99BB-1C1D990C7753}"/>
              </a:ext>
            </a:extLst>
          </p:cNvPr>
          <p:cNvSpPr/>
          <p:nvPr/>
        </p:nvSpPr>
        <p:spPr>
          <a:xfrm>
            <a:off x="2231365" y="3585864"/>
            <a:ext cx="1509621" cy="916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menu</a:t>
            </a:r>
          </a:p>
        </p:txBody>
      </p:sp>
      <p:sp>
        <p:nvSpPr>
          <p:cNvPr id="22" name="Rectangle 21">
            <a:extLst>
              <a:ext uri="{FF2B5EF4-FFF2-40B4-BE49-F238E27FC236}">
                <a16:creationId xmlns:a16="http://schemas.microsoft.com/office/drawing/2014/main" id="{35DD3F2B-1D67-4774-83A8-E987EB842BD6}"/>
              </a:ext>
            </a:extLst>
          </p:cNvPr>
          <p:cNvSpPr/>
          <p:nvPr/>
        </p:nvSpPr>
        <p:spPr>
          <a:xfrm>
            <a:off x="203439" y="4043865"/>
            <a:ext cx="1509621" cy="916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 layout</a:t>
            </a:r>
          </a:p>
          <a:p>
            <a:pPr algn="ctr"/>
            <a:endParaRPr lang="en-US" dirty="0"/>
          </a:p>
        </p:txBody>
      </p:sp>
      <p:cxnSp>
        <p:nvCxnSpPr>
          <p:cNvPr id="24" name="Straight Arrow Connector 23">
            <a:extLst>
              <a:ext uri="{FF2B5EF4-FFF2-40B4-BE49-F238E27FC236}">
                <a16:creationId xmlns:a16="http://schemas.microsoft.com/office/drawing/2014/main" id="{DA962912-0F68-4A5D-B493-119B5ADA9201}"/>
              </a:ext>
            </a:extLst>
          </p:cNvPr>
          <p:cNvCxnSpPr/>
          <p:nvPr/>
        </p:nvCxnSpPr>
        <p:spPr>
          <a:xfrm>
            <a:off x="958249" y="2090273"/>
            <a:ext cx="0" cy="253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5BC275E-B82D-4F73-B837-C0E0CB2C5973}"/>
              </a:ext>
            </a:extLst>
          </p:cNvPr>
          <p:cNvCxnSpPr>
            <a:cxnSpLocks/>
          </p:cNvCxnSpPr>
          <p:nvPr/>
        </p:nvCxnSpPr>
        <p:spPr>
          <a:xfrm flipV="1">
            <a:off x="560717" y="3510951"/>
            <a:ext cx="129396" cy="532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F6F969B-2586-4CEF-BCDB-FC9217B4D13F}"/>
              </a:ext>
            </a:extLst>
          </p:cNvPr>
          <p:cNvCxnSpPr>
            <a:endCxn id="19" idx="5"/>
          </p:cNvCxnSpPr>
          <p:nvPr/>
        </p:nvCxnSpPr>
        <p:spPr>
          <a:xfrm flipH="1" flipV="1">
            <a:off x="1786507" y="3403947"/>
            <a:ext cx="706527" cy="181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C598643-2EEF-4BEC-8C76-0DFFEA4A02FD}"/>
              </a:ext>
            </a:extLst>
          </p:cNvPr>
          <p:cNvCxnSpPr>
            <a:endCxn id="4" idx="1"/>
          </p:cNvCxnSpPr>
          <p:nvPr/>
        </p:nvCxnSpPr>
        <p:spPr>
          <a:xfrm>
            <a:off x="2122098" y="2895279"/>
            <a:ext cx="2932982" cy="24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CC7087EF-C770-40AE-9362-33CF6D3C20C4}"/>
              </a:ext>
            </a:extLst>
          </p:cNvPr>
          <p:cNvSpPr/>
          <p:nvPr/>
        </p:nvSpPr>
        <p:spPr>
          <a:xfrm>
            <a:off x="9325154" y="3717663"/>
            <a:ext cx="1854680" cy="1242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32" name="Rectangle 31">
            <a:extLst>
              <a:ext uri="{FF2B5EF4-FFF2-40B4-BE49-F238E27FC236}">
                <a16:creationId xmlns:a16="http://schemas.microsoft.com/office/drawing/2014/main" id="{17B652A3-F69F-464D-B0D2-5C2FE8C08B0B}"/>
              </a:ext>
            </a:extLst>
          </p:cNvPr>
          <p:cNvSpPr/>
          <p:nvPr/>
        </p:nvSpPr>
        <p:spPr>
          <a:xfrm>
            <a:off x="9443769" y="2343660"/>
            <a:ext cx="1509621" cy="916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 Route HOC</a:t>
            </a:r>
          </a:p>
        </p:txBody>
      </p:sp>
      <p:sp>
        <p:nvSpPr>
          <p:cNvPr id="33" name="Rectangle 32">
            <a:extLst>
              <a:ext uri="{FF2B5EF4-FFF2-40B4-BE49-F238E27FC236}">
                <a16:creationId xmlns:a16="http://schemas.microsoft.com/office/drawing/2014/main" id="{658BB7E8-04F6-4809-A097-2FD95C6E46C9}"/>
              </a:ext>
            </a:extLst>
          </p:cNvPr>
          <p:cNvSpPr/>
          <p:nvPr/>
        </p:nvSpPr>
        <p:spPr>
          <a:xfrm>
            <a:off x="9378354" y="5489962"/>
            <a:ext cx="1509621" cy="916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Constant</a:t>
            </a:r>
          </a:p>
        </p:txBody>
      </p:sp>
      <p:cxnSp>
        <p:nvCxnSpPr>
          <p:cNvPr id="35" name="Straight Arrow Connector 34">
            <a:extLst>
              <a:ext uri="{FF2B5EF4-FFF2-40B4-BE49-F238E27FC236}">
                <a16:creationId xmlns:a16="http://schemas.microsoft.com/office/drawing/2014/main" id="{EEC66F7C-8042-4B23-B929-C1F6C1C79843}"/>
              </a:ext>
            </a:extLst>
          </p:cNvPr>
          <p:cNvCxnSpPr>
            <a:stCxn id="31" idx="2"/>
          </p:cNvCxnSpPr>
          <p:nvPr/>
        </p:nvCxnSpPr>
        <p:spPr>
          <a:xfrm flipH="1" flipV="1">
            <a:off x="6620053" y="3334031"/>
            <a:ext cx="2705101" cy="1004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F378179-368F-41A6-AB9D-A883D125CF8C}"/>
              </a:ext>
            </a:extLst>
          </p:cNvPr>
          <p:cNvCxnSpPr/>
          <p:nvPr/>
        </p:nvCxnSpPr>
        <p:spPr>
          <a:xfrm>
            <a:off x="10133164" y="3259662"/>
            <a:ext cx="0" cy="475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B1AD1B5-4829-449E-8DF5-584F549F1D07}"/>
              </a:ext>
            </a:extLst>
          </p:cNvPr>
          <p:cNvCxnSpPr/>
          <p:nvPr/>
        </p:nvCxnSpPr>
        <p:spPr>
          <a:xfrm flipV="1">
            <a:off x="9868619" y="4959867"/>
            <a:ext cx="103517" cy="530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898B528-3C00-48CC-A579-51CD337FF09D}"/>
              </a:ext>
            </a:extLst>
          </p:cNvPr>
          <p:cNvCxnSpPr>
            <a:endCxn id="19" idx="7"/>
          </p:cNvCxnSpPr>
          <p:nvPr/>
        </p:nvCxnSpPr>
        <p:spPr>
          <a:xfrm flipH="1">
            <a:off x="1786507" y="1103731"/>
            <a:ext cx="904935" cy="142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5FFB38F-8F16-43E8-810B-F5BB2BE10A2B}"/>
              </a:ext>
            </a:extLst>
          </p:cNvPr>
          <p:cNvCxnSpPr/>
          <p:nvPr/>
        </p:nvCxnSpPr>
        <p:spPr>
          <a:xfrm flipH="1">
            <a:off x="3740986" y="483079"/>
            <a:ext cx="9086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701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3BCD6-B65F-4810-A1DB-4ABA366968D8}"/>
              </a:ext>
            </a:extLst>
          </p:cNvPr>
          <p:cNvSpPr>
            <a:spLocks noGrp="1"/>
          </p:cNvSpPr>
          <p:nvPr>
            <p:ph type="title"/>
          </p:nvPr>
        </p:nvSpPr>
        <p:spPr/>
        <p:txBody>
          <a:bodyPr/>
          <a:lstStyle/>
          <a:p>
            <a:r>
              <a:rPr lang="en-US" dirty="0" err="1"/>
              <a:t>NextJS</a:t>
            </a:r>
            <a:br>
              <a:rPr lang="en-US" dirty="0"/>
            </a:br>
            <a:endParaRPr lang="en-US" dirty="0"/>
          </a:p>
        </p:txBody>
      </p:sp>
      <p:sp>
        <p:nvSpPr>
          <p:cNvPr id="3" name="Content Placeholder 2">
            <a:extLst>
              <a:ext uri="{FF2B5EF4-FFF2-40B4-BE49-F238E27FC236}">
                <a16:creationId xmlns:a16="http://schemas.microsoft.com/office/drawing/2014/main" id="{0EF25BE5-63B6-4BCC-B57D-390151157758}"/>
              </a:ext>
            </a:extLst>
          </p:cNvPr>
          <p:cNvSpPr>
            <a:spLocks noGrp="1"/>
          </p:cNvSpPr>
          <p:nvPr>
            <p:ph idx="1"/>
          </p:nvPr>
        </p:nvSpPr>
        <p:spPr>
          <a:xfrm>
            <a:off x="677334" y="1328469"/>
            <a:ext cx="8596668" cy="4712894"/>
          </a:xfrm>
        </p:spPr>
        <p:txBody>
          <a:bodyPr>
            <a:normAutofit lnSpcReduction="10000"/>
          </a:bodyPr>
          <a:lstStyle/>
          <a:p>
            <a:pPr algn="l"/>
            <a:r>
              <a:rPr lang="en-US" b="0" i="0" dirty="0">
                <a:solidFill>
                  <a:srgbClr val="111111"/>
                </a:solidFill>
                <a:effectLst/>
                <a:latin typeface="Inter"/>
              </a:rPr>
              <a:t>Next.js aims to have best-in-class developer experience and many built-in features, such as:</a:t>
            </a:r>
          </a:p>
          <a:p>
            <a:pPr algn="l">
              <a:buFont typeface="Arial" panose="020B0604020202020204" pitchFamily="34" charset="0"/>
              <a:buChar char="•"/>
            </a:pPr>
            <a:r>
              <a:rPr lang="en-US" b="0" i="0" dirty="0">
                <a:solidFill>
                  <a:srgbClr val="111111"/>
                </a:solidFill>
                <a:effectLst/>
                <a:latin typeface="Inter"/>
              </a:rPr>
              <a:t>An intuitive </a:t>
            </a:r>
            <a:r>
              <a:rPr lang="en-US" b="0" i="0" u="none" strike="noStrike" dirty="0">
                <a:solidFill>
                  <a:srgbClr val="0074DE"/>
                </a:solidFill>
                <a:effectLst/>
                <a:latin typeface="Inter"/>
                <a:hlinkClick r:id="rId2"/>
              </a:rPr>
              <a:t>page-based</a:t>
            </a:r>
            <a:r>
              <a:rPr lang="en-US" b="0" i="0" dirty="0">
                <a:solidFill>
                  <a:srgbClr val="111111"/>
                </a:solidFill>
                <a:effectLst/>
                <a:latin typeface="Inter"/>
              </a:rPr>
              <a:t> routing system (with support for </a:t>
            </a:r>
            <a:r>
              <a:rPr lang="en-US" b="0" i="0" u="none" strike="noStrike" dirty="0">
                <a:solidFill>
                  <a:srgbClr val="0074DE"/>
                </a:solidFill>
                <a:effectLst/>
                <a:latin typeface="Inter"/>
                <a:hlinkClick r:id="rId3"/>
              </a:rPr>
              <a:t>dynamic routes</a:t>
            </a:r>
            <a:r>
              <a:rPr lang="en-US" b="0" i="0" dirty="0">
                <a:solidFill>
                  <a:srgbClr val="111111"/>
                </a:solidFill>
                <a:effectLst/>
                <a:latin typeface="Inter"/>
              </a:rPr>
              <a:t>)</a:t>
            </a:r>
          </a:p>
          <a:p>
            <a:pPr algn="l">
              <a:buFont typeface="Arial" panose="020B0604020202020204" pitchFamily="34" charset="0"/>
              <a:buChar char="•"/>
            </a:pPr>
            <a:r>
              <a:rPr lang="en-US" b="0" i="0" u="none" strike="noStrike" dirty="0">
                <a:solidFill>
                  <a:srgbClr val="0074DE"/>
                </a:solidFill>
                <a:effectLst/>
                <a:latin typeface="Inter"/>
                <a:hlinkClick r:id="rId4"/>
              </a:rPr>
              <a:t>Pre-rendering</a:t>
            </a:r>
            <a:r>
              <a:rPr lang="en-US" b="0" i="0" dirty="0">
                <a:solidFill>
                  <a:srgbClr val="111111"/>
                </a:solidFill>
                <a:effectLst/>
                <a:latin typeface="Inter"/>
              </a:rPr>
              <a:t>, both </a:t>
            </a:r>
            <a:r>
              <a:rPr lang="en-US" b="0" i="0" u="none" strike="noStrike" dirty="0">
                <a:solidFill>
                  <a:srgbClr val="0074DE"/>
                </a:solidFill>
                <a:effectLst/>
                <a:latin typeface="Inter"/>
                <a:hlinkClick r:id="rId5"/>
              </a:rPr>
              <a:t>static generation</a:t>
            </a:r>
            <a:r>
              <a:rPr lang="en-US" b="0" i="0" dirty="0">
                <a:solidFill>
                  <a:srgbClr val="111111"/>
                </a:solidFill>
                <a:effectLst/>
                <a:latin typeface="Inter"/>
              </a:rPr>
              <a:t> (SSG) and </a:t>
            </a:r>
            <a:r>
              <a:rPr lang="en-US" b="0" i="0" u="none" strike="noStrike" dirty="0">
                <a:solidFill>
                  <a:srgbClr val="0074DE"/>
                </a:solidFill>
                <a:effectLst/>
                <a:latin typeface="Inter"/>
                <a:hlinkClick r:id="rId6"/>
              </a:rPr>
              <a:t>server-side rendering</a:t>
            </a:r>
            <a:r>
              <a:rPr lang="en-US" b="0" i="0" dirty="0">
                <a:solidFill>
                  <a:srgbClr val="111111"/>
                </a:solidFill>
                <a:effectLst/>
                <a:latin typeface="Inter"/>
              </a:rPr>
              <a:t> (SSR) are supported on a per-page basis</a:t>
            </a:r>
          </a:p>
          <a:p>
            <a:pPr algn="l">
              <a:buFont typeface="Arial" panose="020B0604020202020204" pitchFamily="34" charset="0"/>
              <a:buChar char="•"/>
            </a:pPr>
            <a:r>
              <a:rPr lang="en-US" b="0" i="0" dirty="0">
                <a:solidFill>
                  <a:srgbClr val="111111"/>
                </a:solidFill>
                <a:effectLst/>
                <a:latin typeface="Inter"/>
              </a:rPr>
              <a:t>Automatic code splitting for faster page loads</a:t>
            </a:r>
          </a:p>
          <a:p>
            <a:pPr algn="l">
              <a:buFont typeface="Arial" panose="020B0604020202020204" pitchFamily="34" charset="0"/>
              <a:buChar char="•"/>
            </a:pPr>
            <a:r>
              <a:rPr lang="en-US" b="0" i="0" u="none" strike="noStrike" dirty="0">
                <a:solidFill>
                  <a:srgbClr val="0074DE"/>
                </a:solidFill>
                <a:effectLst/>
                <a:latin typeface="Inter"/>
                <a:hlinkClick r:id="rId7"/>
              </a:rPr>
              <a:t>Client-side routing</a:t>
            </a:r>
            <a:r>
              <a:rPr lang="en-US" b="0" i="0" dirty="0">
                <a:solidFill>
                  <a:srgbClr val="111111"/>
                </a:solidFill>
                <a:effectLst/>
                <a:latin typeface="Inter"/>
              </a:rPr>
              <a:t> with optimized prefetching</a:t>
            </a:r>
          </a:p>
          <a:p>
            <a:pPr algn="l">
              <a:buFont typeface="Arial" panose="020B0604020202020204" pitchFamily="34" charset="0"/>
              <a:buChar char="•"/>
            </a:pPr>
            <a:r>
              <a:rPr lang="en-US" b="0" i="0" u="none" strike="noStrike" dirty="0">
                <a:solidFill>
                  <a:srgbClr val="0074DE"/>
                </a:solidFill>
                <a:effectLst/>
                <a:latin typeface="Inter"/>
                <a:hlinkClick r:id="rId8"/>
              </a:rPr>
              <a:t>Built-in CSS</a:t>
            </a:r>
            <a:r>
              <a:rPr lang="en-US" b="0" i="0" dirty="0">
                <a:solidFill>
                  <a:srgbClr val="111111"/>
                </a:solidFill>
                <a:effectLst/>
                <a:latin typeface="Inter"/>
              </a:rPr>
              <a:t> and </a:t>
            </a:r>
            <a:r>
              <a:rPr lang="en-US" b="0" i="0" u="none" strike="noStrike" dirty="0">
                <a:solidFill>
                  <a:srgbClr val="0074DE"/>
                </a:solidFill>
                <a:effectLst/>
                <a:latin typeface="Inter"/>
                <a:hlinkClick r:id="rId9"/>
              </a:rPr>
              <a:t>Sass support</a:t>
            </a:r>
            <a:r>
              <a:rPr lang="en-US" b="0" i="0" dirty="0">
                <a:solidFill>
                  <a:srgbClr val="111111"/>
                </a:solidFill>
                <a:effectLst/>
                <a:latin typeface="Inter"/>
              </a:rPr>
              <a:t>, and support for any </a:t>
            </a:r>
            <a:r>
              <a:rPr lang="en-US" b="0" i="0" u="none" strike="noStrike" dirty="0">
                <a:solidFill>
                  <a:srgbClr val="0074DE"/>
                </a:solidFill>
                <a:effectLst/>
                <a:latin typeface="Inter"/>
                <a:hlinkClick r:id="rId10"/>
              </a:rPr>
              <a:t>CSS-in-JS</a:t>
            </a:r>
            <a:r>
              <a:rPr lang="en-US" b="0" i="0" dirty="0">
                <a:solidFill>
                  <a:srgbClr val="111111"/>
                </a:solidFill>
                <a:effectLst/>
                <a:latin typeface="Inter"/>
              </a:rPr>
              <a:t> library</a:t>
            </a:r>
          </a:p>
          <a:p>
            <a:pPr algn="l">
              <a:buFont typeface="Arial" panose="020B0604020202020204" pitchFamily="34" charset="0"/>
              <a:buChar char="•"/>
            </a:pPr>
            <a:r>
              <a:rPr lang="en-US" b="0" i="0" dirty="0">
                <a:solidFill>
                  <a:srgbClr val="111111"/>
                </a:solidFill>
                <a:effectLst/>
                <a:latin typeface="Inter"/>
              </a:rPr>
              <a:t>Development environment with </a:t>
            </a:r>
            <a:r>
              <a:rPr lang="en-US" b="0" i="0" u="none" strike="noStrike" dirty="0">
                <a:solidFill>
                  <a:srgbClr val="0074DE"/>
                </a:solidFill>
                <a:effectLst/>
                <a:latin typeface="Inter"/>
                <a:hlinkClick r:id="rId11"/>
              </a:rPr>
              <a:t>Fast Refresh</a:t>
            </a:r>
            <a:r>
              <a:rPr lang="en-US" b="0" i="0" dirty="0">
                <a:solidFill>
                  <a:srgbClr val="111111"/>
                </a:solidFill>
                <a:effectLst/>
                <a:latin typeface="Inter"/>
              </a:rPr>
              <a:t> support</a:t>
            </a:r>
          </a:p>
          <a:p>
            <a:pPr algn="l">
              <a:buFont typeface="Arial" panose="020B0604020202020204" pitchFamily="34" charset="0"/>
              <a:buChar char="•"/>
            </a:pPr>
            <a:r>
              <a:rPr lang="en-US" b="0" i="0" u="none" strike="noStrike" dirty="0">
                <a:solidFill>
                  <a:srgbClr val="0074DE"/>
                </a:solidFill>
                <a:effectLst/>
                <a:latin typeface="Inter"/>
                <a:hlinkClick r:id="rId12"/>
              </a:rPr>
              <a:t>API routes</a:t>
            </a:r>
            <a:r>
              <a:rPr lang="en-US" b="0" i="0" dirty="0">
                <a:solidFill>
                  <a:srgbClr val="111111"/>
                </a:solidFill>
                <a:effectLst/>
                <a:latin typeface="Inter"/>
              </a:rPr>
              <a:t> to build API endpoints with Serverless Functions</a:t>
            </a:r>
          </a:p>
          <a:p>
            <a:pPr algn="l">
              <a:buFont typeface="Arial" panose="020B0604020202020204" pitchFamily="34" charset="0"/>
              <a:buChar char="•"/>
            </a:pPr>
            <a:r>
              <a:rPr lang="en-US" b="0" i="0" dirty="0">
                <a:solidFill>
                  <a:srgbClr val="111111"/>
                </a:solidFill>
                <a:effectLst/>
                <a:latin typeface="Inter"/>
              </a:rPr>
              <a:t>Fully extendable</a:t>
            </a:r>
          </a:p>
          <a:p>
            <a:pPr algn="l"/>
            <a:r>
              <a:rPr lang="en-US" b="0" i="0" dirty="0">
                <a:solidFill>
                  <a:srgbClr val="111111"/>
                </a:solidFill>
                <a:effectLst/>
                <a:latin typeface="Inter"/>
              </a:rPr>
              <a:t>Next.js is used in tens of thousands of production-facing websites and web applications, including many of the world's largest brands.</a:t>
            </a:r>
          </a:p>
          <a:p>
            <a:endParaRPr lang="en-US" dirty="0"/>
          </a:p>
        </p:txBody>
      </p:sp>
    </p:spTree>
    <p:extLst>
      <p:ext uri="{BB962C8B-B14F-4D97-AF65-F5344CB8AC3E}">
        <p14:creationId xmlns:p14="http://schemas.microsoft.com/office/powerpoint/2010/main" val="4007570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EC2B9-7BC0-48AE-8829-4F537F67A69B}"/>
              </a:ext>
            </a:extLst>
          </p:cNvPr>
          <p:cNvSpPr>
            <a:spLocks noGrp="1"/>
          </p:cNvSpPr>
          <p:nvPr>
            <p:ph type="title"/>
          </p:nvPr>
        </p:nvSpPr>
        <p:spPr>
          <a:xfrm>
            <a:off x="582444" y="0"/>
            <a:ext cx="8596668" cy="664234"/>
          </a:xfrm>
        </p:spPr>
        <p:txBody>
          <a:bodyPr/>
          <a:lstStyle/>
          <a:p>
            <a:r>
              <a:rPr lang="en-US" dirty="0" err="1"/>
              <a:t>NextJS</a:t>
            </a:r>
            <a:endParaRPr lang="en-US" dirty="0"/>
          </a:p>
        </p:txBody>
      </p:sp>
      <p:sp>
        <p:nvSpPr>
          <p:cNvPr id="3" name="Content Placeholder 2">
            <a:extLst>
              <a:ext uri="{FF2B5EF4-FFF2-40B4-BE49-F238E27FC236}">
                <a16:creationId xmlns:a16="http://schemas.microsoft.com/office/drawing/2014/main" id="{86F19EBF-E62B-4219-8E95-DC2093F9B34B}"/>
              </a:ext>
            </a:extLst>
          </p:cNvPr>
          <p:cNvSpPr>
            <a:spLocks noGrp="1"/>
          </p:cNvSpPr>
          <p:nvPr>
            <p:ph idx="1"/>
          </p:nvPr>
        </p:nvSpPr>
        <p:spPr>
          <a:xfrm>
            <a:off x="453048" y="1000664"/>
            <a:ext cx="8596668" cy="5308117"/>
          </a:xfrm>
        </p:spPr>
        <p:txBody>
          <a:bodyPr>
            <a:noAutofit/>
          </a:bodyPr>
          <a:lstStyle/>
          <a:p>
            <a:pPr algn="l">
              <a:buFont typeface="Arial" panose="020B0604020202020204" pitchFamily="34" charset="0"/>
              <a:buChar char="•"/>
            </a:pPr>
            <a:r>
              <a:rPr lang="en-US" b="1" i="0" dirty="0">
                <a:solidFill>
                  <a:srgbClr val="333333"/>
                </a:solidFill>
                <a:effectLst/>
                <a:latin typeface="Inter"/>
              </a:rPr>
              <a:t>Server-side rendering (SSR)</a:t>
            </a:r>
            <a:endParaRPr lang="en-US" b="0" i="0" dirty="0">
              <a:effectLst/>
              <a:latin typeface="Inter"/>
            </a:endParaRPr>
          </a:p>
          <a:p>
            <a:pPr marL="742950" lvl="1" indent="-285750" algn="l">
              <a:buFont typeface="Arial" panose="020B0604020202020204" pitchFamily="34" charset="0"/>
              <a:buChar char="•"/>
            </a:pPr>
            <a:r>
              <a:rPr lang="en-US" sz="1800" b="0" i="0" dirty="0">
                <a:effectLst/>
                <a:latin typeface="Inter"/>
              </a:rPr>
              <a:t>allows to hydrate the React app state in the background giving a faster response and easier navigation for the users. Once HTML has been delivered to the client nothing else needs to happen for the user to be able to read the content. This improves page loading time. Additionally, we can throw cache in front of our server to improve performance.</a:t>
            </a:r>
          </a:p>
          <a:p>
            <a:pPr algn="l">
              <a:buFont typeface="Arial" panose="020B0604020202020204" pitchFamily="34" charset="0"/>
              <a:buChar char="•"/>
            </a:pPr>
            <a:r>
              <a:rPr lang="en-US" b="1" i="0" dirty="0">
                <a:solidFill>
                  <a:srgbClr val="333333"/>
                </a:solidFill>
                <a:effectLst/>
                <a:latin typeface="Inter"/>
              </a:rPr>
              <a:t>Static site generation (SSG)</a:t>
            </a:r>
            <a:endParaRPr lang="en-US" b="0" i="0" dirty="0">
              <a:effectLst/>
              <a:latin typeface="Inter"/>
            </a:endParaRPr>
          </a:p>
          <a:p>
            <a:pPr marL="742950" lvl="1" indent="-285750" algn="l">
              <a:buFont typeface="Arial" panose="020B0604020202020204" pitchFamily="34" charset="0"/>
              <a:buChar char="•"/>
            </a:pPr>
            <a:r>
              <a:rPr lang="en-US" sz="1800" b="0" i="0" dirty="0">
                <a:effectLst/>
                <a:latin typeface="Inter"/>
              </a:rPr>
              <a:t>processes JavaScript at build time and sends the client a smaller amount of data. Having a static site means having a faster website.</a:t>
            </a:r>
          </a:p>
          <a:p>
            <a:pPr algn="l">
              <a:buFont typeface="Arial" panose="020B0604020202020204" pitchFamily="34" charset="0"/>
              <a:buChar char="•"/>
            </a:pPr>
            <a:r>
              <a:rPr lang="en-US" b="1" i="0" dirty="0">
                <a:solidFill>
                  <a:srgbClr val="333333"/>
                </a:solidFill>
                <a:effectLst/>
                <a:latin typeface="Inter"/>
              </a:rPr>
              <a:t>SEO optimization</a:t>
            </a:r>
            <a:endParaRPr lang="en-US" b="0" i="0" dirty="0">
              <a:effectLst/>
              <a:latin typeface="Inter"/>
            </a:endParaRPr>
          </a:p>
          <a:p>
            <a:pPr marL="742950" lvl="1" indent="-285750" algn="l">
              <a:buFont typeface="Arial" panose="020B0604020202020204" pitchFamily="34" charset="0"/>
              <a:buChar char="•"/>
            </a:pPr>
            <a:r>
              <a:rPr lang="en-US" sz="1800" b="0" i="0" dirty="0">
                <a:effectLst/>
                <a:latin typeface="Inter"/>
              </a:rPr>
              <a:t>with Next.js enabling both SSG and SSR we greatly improved our SEO, making our website more indexable a possibility to write the API</a:t>
            </a:r>
          </a:p>
          <a:p>
            <a:pPr algn="l">
              <a:buFont typeface="Arial" panose="020B0604020202020204" pitchFamily="34" charset="0"/>
              <a:buChar char="•"/>
            </a:pPr>
            <a:r>
              <a:rPr lang="en-US" b="1" i="0" dirty="0">
                <a:solidFill>
                  <a:srgbClr val="333333"/>
                </a:solidFill>
                <a:effectLst/>
                <a:latin typeface="Inter"/>
              </a:rPr>
              <a:t>optimized bundling and code splitting</a:t>
            </a:r>
            <a:endParaRPr lang="en-US" b="0" i="0" dirty="0">
              <a:effectLst/>
              <a:latin typeface="Inter"/>
            </a:endParaRPr>
          </a:p>
          <a:p>
            <a:pPr marL="742950" lvl="1" indent="-285750" algn="l">
              <a:buFont typeface="Arial" panose="020B0604020202020204" pitchFamily="34" charset="0"/>
              <a:buChar char="•"/>
            </a:pPr>
            <a:r>
              <a:rPr lang="en-US" sz="1800" b="0" i="0" dirty="0">
                <a:effectLst/>
                <a:latin typeface="Inter"/>
              </a:rPr>
              <a:t>code-splitting ensures application’s performance is optimal. The code is split in lightweight bundles, so instead of loading all of JavaScript, our application only loads the bundle needed.</a:t>
            </a:r>
          </a:p>
          <a:p>
            <a:endParaRPr lang="en-US" dirty="0">
              <a:latin typeface="Inter"/>
            </a:endParaRPr>
          </a:p>
        </p:txBody>
      </p:sp>
    </p:spTree>
    <p:extLst>
      <p:ext uri="{BB962C8B-B14F-4D97-AF65-F5344CB8AC3E}">
        <p14:creationId xmlns:p14="http://schemas.microsoft.com/office/powerpoint/2010/main" val="1021189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F77C0-75EB-4BD4-8CA0-B7D56A9E86FF}"/>
              </a:ext>
            </a:extLst>
          </p:cNvPr>
          <p:cNvSpPr>
            <a:spLocks noGrp="1"/>
          </p:cNvSpPr>
          <p:nvPr>
            <p:ph type="title"/>
          </p:nvPr>
        </p:nvSpPr>
        <p:spPr/>
        <p:txBody>
          <a:bodyPr/>
          <a:lstStyle/>
          <a:p>
            <a:r>
              <a:rPr lang="en-US" dirty="0" err="1"/>
              <a:t>Mục</a:t>
            </a:r>
            <a:r>
              <a:rPr lang="en-US" dirty="0"/>
              <a:t> </a:t>
            </a:r>
            <a:r>
              <a:rPr lang="en-US" dirty="0" err="1"/>
              <a:t>đích</a:t>
            </a:r>
            <a:r>
              <a:rPr lang="en-US" dirty="0"/>
              <a:t> &amp; </a:t>
            </a:r>
            <a:r>
              <a:rPr lang="en-US" dirty="0" err="1"/>
              <a:t>hướng</a:t>
            </a:r>
            <a:r>
              <a:rPr lang="en-US" dirty="0"/>
              <a:t> </a:t>
            </a:r>
            <a:r>
              <a:rPr lang="en-US" dirty="0" err="1"/>
              <a:t>phát</a:t>
            </a:r>
            <a:r>
              <a:rPr lang="en-US" dirty="0"/>
              <a:t> </a:t>
            </a:r>
            <a:r>
              <a:rPr lang="en-US" dirty="0" err="1"/>
              <a:t>triển</a:t>
            </a:r>
            <a:endParaRPr lang="en-US" dirty="0"/>
          </a:p>
        </p:txBody>
      </p:sp>
      <p:sp>
        <p:nvSpPr>
          <p:cNvPr id="3" name="Content Placeholder 2">
            <a:extLst>
              <a:ext uri="{FF2B5EF4-FFF2-40B4-BE49-F238E27FC236}">
                <a16:creationId xmlns:a16="http://schemas.microsoft.com/office/drawing/2014/main" id="{D802B05E-E831-4498-AA80-16EC0CFFEF48}"/>
              </a:ext>
            </a:extLst>
          </p:cNvPr>
          <p:cNvSpPr>
            <a:spLocks noGrp="1"/>
          </p:cNvSpPr>
          <p:nvPr>
            <p:ph idx="1"/>
          </p:nvPr>
        </p:nvSpPr>
        <p:spPr>
          <a:xfrm>
            <a:off x="599696" y="1488613"/>
            <a:ext cx="8596668" cy="3880773"/>
          </a:xfrm>
        </p:spPr>
        <p:txBody>
          <a:bodyPr/>
          <a:lstStyle/>
          <a:p>
            <a:r>
              <a:rPr lang="en-US" dirty="0" err="1"/>
              <a:t>Đa</a:t>
            </a:r>
            <a:r>
              <a:rPr lang="en-US" dirty="0"/>
              <a:t> </a:t>
            </a:r>
            <a:r>
              <a:rPr lang="en-US" dirty="0" err="1"/>
              <a:t>dạng</a:t>
            </a:r>
            <a:r>
              <a:rPr lang="en-US" dirty="0"/>
              <a:t> </a:t>
            </a:r>
            <a:r>
              <a:rPr lang="en-US" dirty="0" err="1"/>
              <a:t>hoá</a:t>
            </a:r>
            <a:r>
              <a:rPr lang="en-US" dirty="0"/>
              <a:t> </a:t>
            </a:r>
            <a:r>
              <a:rPr lang="en-US" dirty="0" err="1"/>
              <a:t>các</a:t>
            </a:r>
            <a:r>
              <a:rPr lang="en-US" dirty="0"/>
              <a:t> share component.</a:t>
            </a:r>
          </a:p>
          <a:p>
            <a:r>
              <a:rPr lang="en-US" dirty="0" err="1"/>
              <a:t>Tối</a:t>
            </a:r>
            <a:r>
              <a:rPr lang="en-US" dirty="0"/>
              <a:t> </a:t>
            </a:r>
            <a:r>
              <a:rPr lang="en-US" dirty="0" err="1"/>
              <a:t>ưu</a:t>
            </a:r>
            <a:r>
              <a:rPr lang="en-US" dirty="0"/>
              <a:t> </a:t>
            </a:r>
            <a:r>
              <a:rPr lang="en-US" dirty="0" err="1"/>
              <a:t>các</a:t>
            </a:r>
            <a:r>
              <a:rPr lang="en-US" dirty="0"/>
              <a:t> provider </a:t>
            </a:r>
            <a:r>
              <a:rPr lang="en-US" dirty="0" err="1"/>
              <a:t>và</a:t>
            </a:r>
            <a:r>
              <a:rPr lang="en-US" dirty="0"/>
              <a:t> </a:t>
            </a:r>
            <a:r>
              <a:rPr lang="en-US"/>
              <a:t>custom hook.</a:t>
            </a:r>
            <a:endParaRPr lang="en-US" dirty="0"/>
          </a:p>
          <a:p>
            <a:r>
              <a:rPr lang="en-US" dirty="0" err="1"/>
              <a:t>Áp</a:t>
            </a:r>
            <a:r>
              <a:rPr lang="en-US" dirty="0"/>
              <a:t> </a:t>
            </a:r>
            <a:r>
              <a:rPr lang="en-US" dirty="0" err="1"/>
              <a:t>dụng</a:t>
            </a:r>
            <a:r>
              <a:rPr lang="en-US" dirty="0"/>
              <a:t> </a:t>
            </a:r>
            <a:r>
              <a:rPr lang="en-US" dirty="0" err="1"/>
              <a:t>NextJS</a:t>
            </a:r>
            <a:r>
              <a:rPr lang="en-US" dirty="0"/>
              <a:t> </a:t>
            </a:r>
            <a:r>
              <a:rPr lang="en-US" dirty="0" err="1"/>
              <a:t>cho</a:t>
            </a:r>
            <a:r>
              <a:rPr lang="en-US" dirty="0"/>
              <a:t> </a:t>
            </a:r>
            <a:r>
              <a:rPr lang="en-US" dirty="0" err="1"/>
              <a:t>việc</a:t>
            </a:r>
            <a:r>
              <a:rPr lang="en-US" dirty="0"/>
              <a:t> render SSR, routing, SEO</a:t>
            </a:r>
          </a:p>
          <a:p>
            <a:r>
              <a:rPr lang="en-US" dirty="0" err="1"/>
              <a:t>Tất</a:t>
            </a:r>
            <a:r>
              <a:rPr lang="en-US" dirty="0"/>
              <a:t> </a:t>
            </a:r>
            <a:r>
              <a:rPr lang="en-US" dirty="0" err="1"/>
              <a:t>cả</a:t>
            </a:r>
            <a:r>
              <a:rPr lang="en-US" dirty="0"/>
              <a:t> </a:t>
            </a:r>
            <a:r>
              <a:rPr lang="en-US" dirty="0" err="1"/>
              <a:t>dự</a:t>
            </a:r>
            <a:r>
              <a:rPr lang="en-US" dirty="0"/>
              <a:t> </a:t>
            </a:r>
            <a:r>
              <a:rPr lang="en-US" dirty="0" err="1"/>
              <a:t>án</a:t>
            </a:r>
            <a:r>
              <a:rPr lang="en-US" dirty="0"/>
              <a:t> dung </a:t>
            </a:r>
            <a:r>
              <a:rPr lang="en-US" dirty="0" err="1"/>
              <a:t>chung</a:t>
            </a:r>
            <a:r>
              <a:rPr lang="en-US" dirty="0"/>
              <a:t> </a:t>
            </a:r>
            <a:r>
              <a:rPr lang="en-US" dirty="0" err="1"/>
              <a:t>sẽ</a:t>
            </a:r>
            <a:r>
              <a:rPr lang="en-US" dirty="0"/>
              <a:t> </a:t>
            </a:r>
            <a:r>
              <a:rPr lang="en-US" dirty="0" err="1"/>
              <a:t>được</a:t>
            </a:r>
            <a:r>
              <a:rPr lang="en-US" dirty="0"/>
              <a:t> </a:t>
            </a:r>
            <a:r>
              <a:rPr lang="en-US" dirty="0" err="1"/>
              <a:t>cập</a:t>
            </a:r>
            <a:r>
              <a:rPr lang="en-US" dirty="0"/>
              <a:t> </a:t>
            </a:r>
            <a:r>
              <a:rPr lang="en-US" dirty="0" err="1"/>
              <a:t>nhật</a:t>
            </a:r>
            <a:r>
              <a:rPr lang="en-US" dirty="0"/>
              <a:t> </a:t>
            </a:r>
            <a:r>
              <a:rPr lang="en-US" dirty="0" err="1"/>
              <a:t>đồng</a:t>
            </a:r>
            <a:r>
              <a:rPr lang="en-US" dirty="0"/>
              <a:t> </a:t>
            </a:r>
            <a:r>
              <a:rPr lang="en-US" dirty="0" err="1"/>
              <a:t>bộ</a:t>
            </a:r>
            <a:r>
              <a:rPr lang="en-US" dirty="0"/>
              <a:t> </a:t>
            </a:r>
            <a:r>
              <a:rPr lang="en-US" dirty="0" err="1"/>
              <a:t>khi</a:t>
            </a:r>
            <a:r>
              <a:rPr lang="en-US" dirty="0"/>
              <a:t> </a:t>
            </a:r>
            <a:r>
              <a:rPr lang="en-US" dirty="0" err="1"/>
              <a:t>kho</a:t>
            </a:r>
            <a:r>
              <a:rPr lang="en-US" dirty="0"/>
              <a:t> share </a:t>
            </a:r>
            <a:r>
              <a:rPr lang="en-US" dirty="0" err="1"/>
              <a:t>có</a:t>
            </a:r>
            <a:r>
              <a:rPr lang="en-US" dirty="0"/>
              <a:t> </a:t>
            </a:r>
            <a:r>
              <a:rPr lang="en-US" dirty="0" err="1"/>
              <a:t>cập</a:t>
            </a:r>
            <a:r>
              <a:rPr lang="en-US" dirty="0"/>
              <a:t> </a:t>
            </a:r>
            <a:r>
              <a:rPr lang="en-US" dirty="0" err="1"/>
              <a:t>nhật</a:t>
            </a:r>
            <a:r>
              <a:rPr lang="en-US" dirty="0"/>
              <a:t>.</a:t>
            </a:r>
          </a:p>
          <a:p>
            <a:r>
              <a:rPr lang="en-US" dirty="0"/>
              <a:t>Component </a:t>
            </a:r>
            <a:r>
              <a:rPr lang="en-US" dirty="0" err="1"/>
              <a:t>dễ</a:t>
            </a:r>
            <a:r>
              <a:rPr lang="en-US" dirty="0"/>
              <a:t> custom </a:t>
            </a:r>
            <a:r>
              <a:rPr lang="en-US" dirty="0" err="1"/>
              <a:t>và</a:t>
            </a:r>
            <a:r>
              <a:rPr lang="en-US" dirty="0"/>
              <a:t> </a:t>
            </a:r>
            <a:r>
              <a:rPr lang="en-US" dirty="0" err="1"/>
              <a:t>tái</a:t>
            </a:r>
            <a:r>
              <a:rPr lang="en-US" dirty="0"/>
              <a:t> </a:t>
            </a:r>
            <a:r>
              <a:rPr lang="en-US" dirty="0" err="1"/>
              <a:t>sử</a:t>
            </a:r>
            <a:r>
              <a:rPr lang="en-US" dirty="0"/>
              <a:t> </a:t>
            </a:r>
            <a:r>
              <a:rPr lang="en-US" dirty="0" err="1"/>
              <a:t>dụng</a:t>
            </a:r>
            <a:r>
              <a:rPr lang="en-US" dirty="0"/>
              <a:t> </a:t>
            </a:r>
            <a:r>
              <a:rPr lang="en-US" dirty="0" err="1"/>
              <a:t>cho</a:t>
            </a:r>
            <a:r>
              <a:rPr lang="en-US" dirty="0"/>
              <a:t> </a:t>
            </a:r>
            <a:r>
              <a:rPr lang="en-US" dirty="0" err="1"/>
              <a:t>các</a:t>
            </a:r>
            <a:r>
              <a:rPr lang="en-US" dirty="0"/>
              <a:t> dev.</a:t>
            </a:r>
          </a:p>
          <a:p>
            <a:r>
              <a:rPr lang="en-US" dirty="0"/>
              <a:t>Output 1 UI library </a:t>
            </a:r>
            <a:r>
              <a:rPr lang="en-US" dirty="0" err="1"/>
              <a:t>dùng</a:t>
            </a:r>
            <a:r>
              <a:rPr lang="en-US" dirty="0"/>
              <a:t> </a:t>
            </a:r>
            <a:r>
              <a:rPr lang="en-US" dirty="0" err="1"/>
              <a:t>để</a:t>
            </a:r>
            <a:r>
              <a:rPr lang="en-US" dirty="0"/>
              <a:t> </a:t>
            </a:r>
            <a:r>
              <a:rPr lang="en-US" dirty="0" err="1"/>
              <a:t>làm</a:t>
            </a:r>
            <a:r>
              <a:rPr lang="en-US" dirty="0"/>
              <a:t> </a:t>
            </a:r>
            <a:r>
              <a:rPr lang="en-US" dirty="0" err="1"/>
              <a:t>tài</a:t>
            </a:r>
            <a:r>
              <a:rPr lang="en-US" dirty="0"/>
              <a:t> </a:t>
            </a:r>
            <a:r>
              <a:rPr lang="en-US" dirty="0" err="1"/>
              <a:t>liệu</a:t>
            </a:r>
            <a:r>
              <a:rPr lang="en-US" dirty="0"/>
              <a:t> </a:t>
            </a:r>
            <a:r>
              <a:rPr lang="en-US" dirty="0" err="1"/>
              <a:t>và</a:t>
            </a:r>
            <a:r>
              <a:rPr lang="en-US" dirty="0"/>
              <a:t> sample code </a:t>
            </a:r>
            <a:r>
              <a:rPr lang="en-US" dirty="0" err="1"/>
              <a:t>sau</a:t>
            </a:r>
            <a:r>
              <a:rPr lang="en-US" dirty="0"/>
              <a:t> </a:t>
            </a:r>
            <a:r>
              <a:rPr lang="en-US" dirty="0" err="1"/>
              <a:t>này</a:t>
            </a:r>
            <a:r>
              <a:rPr lang="en-US" dirty="0"/>
              <a:t>.</a:t>
            </a:r>
          </a:p>
        </p:txBody>
      </p:sp>
    </p:spTree>
    <p:extLst>
      <p:ext uri="{BB962C8B-B14F-4D97-AF65-F5344CB8AC3E}">
        <p14:creationId xmlns:p14="http://schemas.microsoft.com/office/powerpoint/2010/main" val="1679613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7A0D9-E309-48F4-80EC-28A1283F4F1D}"/>
              </a:ext>
            </a:extLst>
          </p:cNvPr>
          <p:cNvSpPr>
            <a:spLocks noGrp="1"/>
          </p:cNvSpPr>
          <p:nvPr>
            <p:ph type="title"/>
          </p:nvPr>
        </p:nvSpPr>
        <p:spPr/>
        <p:txBody>
          <a:bodyPr/>
          <a:lstStyle/>
          <a:p>
            <a:r>
              <a:rPr lang="en-US" dirty="0"/>
              <a:t>How to run</a:t>
            </a:r>
          </a:p>
        </p:txBody>
      </p:sp>
      <p:sp>
        <p:nvSpPr>
          <p:cNvPr id="3" name="Content Placeholder 2">
            <a:extLst>
              <a:ext uri="{FF2B5EF4-FFF2-40B4-BE49-F238E27FC236}">
                <a16:creationId xmlns:a16="http://schemas.microsoft.com/office/drawing/2014/main" id="{95F3D716-D421-44F1-8D51-C9F1D6BE7908}"/>
              </a:ext>
            </a:extLst>
          </p:cNvPr>
          <p:cNvSpPr>
            <a:spLocks noGrp="1"/>
          </p:cNvSpPr>
          <p:nvPr>
            <p:ph idx="1"/>
          </p:nvPr>
        </p:nvSpPr>
        <p:spPr>
          <a:xfrm>
            <a:off x="677334" y="1354347"/>
            <a:ext cx="8596668" cy="4687015"/>
          </a:xfrm>
        </p:spPr>
        <p:txBody>
          <a:bodyPr/>
          <a:lstStyle/>
          <a:p>
            <a:r>
              <a:rPr lang="en-US" dirty="0"/>
              <a:t>Install Nodejs version &gt;= 13</a:t>
            </a:r>
          </a:p>
          <a:p>
            <a:r>
              <a:rPr lang="en-US" dirty="0"/>
              <a:t>Install Yarn </a:t>
            </a:r>
            <a:r>
              <a:rPr lang="en-US" dirty="0">
                <a:hlinkClick r:id="rId2"/>
              </a:rPr>
              <a:t>https://yarnpkg.com/getting-started/install/</a:t>
            </a:r>
            <a:endParaRPr lang="en-US" dirty="0"/>
          </a:p>
          <a:p>
            <a:r>
              <a:rPr lang="en-US" dirty="0"/>
              <a:t>Clone source</a:t>
            </a:r>
          </a:p>
          <a:p>
            <a:r>
              <a:rPr lang="en-US" dirty="0"/>
              <a:t>Remove </a:t>
            </a:r>
            <a:r>
              <a:rPr lang="en-US" dirty="0" err="1"/>
              <a:t>node_modules</a:t>
            </a:r>
            <a:r>
              <a:rPr lang="en-US" dirty="0"/>
              <a:t>, </a:t>
            </a:r>
            <a:r>
              <a:rPr lang="en-US" dirty="0" err="1"/>
              <a:t>package.lock.json</a:t>
            </a:r>
            <a:r>
              <a:rPr lang="en-US" dirty="0"/>
              <a:t>, .git, </a:t>
            </a:r>
            <a:r>
              <a:rPr lang="en-US" dirty="0" err="1"/>
              <a:t>yarn.lock</a:t>
            </a:r>
            <a:r>
              <a:rPr lang="en-US" dirty="0"/>
              <a:t> at source</a:t>
            </a:r>
          </a:p>
          <a:p>
            <a:r>
              <a:rPr lang="en-US" dirty="0"/>
              <a:t>Open terminal : yarn install</a:t>
            </a:r>
          </a:p>
          <a:p>
            <a:r>
              <a:rPr lang="en-US" dirty="0"/>
              <a:t>Start project: yarn dev</a:t>
            </a:r>
          </a:p>
          <a:p>
            <a:endParaRPr lang="en-US" dirty="0"/>
          </a:p>
        </p:txBody>
      </p:sp>
    </p:spTree>
    <p:extLst>
      <p:ext uri="{BB962C8B-B14F-4D97-AF65-F5344CB8AC3E}">
        <p14:creationId xmlns:p14="http://schemas.microsoft.com/office/powerpoint/2010/main" val="3035661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2EBED-60D6-47B2-80DD-0653D847F4BB}"/>
              </a:ext>
            </a:extLst>
          </p:cNvPr>
          <p:cNvSpPr>
            <a:spLocks noGrp="1"/>
          </p:cNvSpPr>
          <p:nvPr>
            <p:ph type="title"/>
          </p:nvPr>
        </p:nvSpPr>
        <p:spPr/>
        <p:txBody>
          <a:bodyPr/>
          <a:lstStyle/>
          <a:p>
            <a:r>
              <a:rPr lang="en-US" b="0" i="0" dirty="0" err="1">
                <a:solidFill>
                  <a:srgbClr val="080823"/>
                </a:solidFill>
                <a:effectLst/>
                <a:latin typeface="Montserrat" panose="020B0604020202020204" pitchFamily="2" charset="0"/>
              </a:rPr>
              <a:t>Tổng</a:t>
            </a:r>
            <a:r>
              <a:rPr lang="en-US" b="0" i="0" dirty="0">
                <a:solidFill>
                  <a:srgbClr val="080823"/>
                </a:solidFill>
                <a:effectLst/>
                <a:latin typeface="Montserrat" panose="020B0604020202020204" pitchFamily="2" charset="0"/>
              </a:rPr>
              <a:t> </a:t>
            </a:r>
            <a:r>
              <a:rPr lang="en-US" b="0" i="0" dirty="0" err="1">
                <a:solidFill>
                  <a:srgbClr val="080823"/>
                </a:solidFill>
                <a:effectLst/>
                <a:latin typeface="Montserrat" panose="020B0604020202020204" pitchFamily="2" charset="0"/>
              </a:rPr>
              <a:t>quan</a:t>
            </a:r>
            <a:r>
              <a:rPr lang="en-US" b="0" i="0" dirty="0">
                <a:solidFill>
                  <a:srgbClr val="080823"/>
                </a:solidFill>
                <a:effectLst/>
                <a:latin typeface="Montserrat" panose="020B0604020202020204" pitchFamily="2" charset="0"/>
              </a:rPr>
              <a:t> </a:t>
            </a:r>
            <a:r>
              <a:rPr lang="en-US" b="0" i="0" dirty="0" err="1">
                <a:solidFill>
                  <a:srgbClr val="080823"/>
                </a:solidFill>
                <a:effectLst/>
                <a:latin typeface="Montserrat" panose="020B0604020202020204" pitchFamily="2" charset="0"/>
              </a:rPr>
              <a:t>về</a:t>
            </a:r>
            <a:r>
              <a:rPr lang="en-US" b="0" i="0" dirty="0">
                <a:solidFill>
                  <a:srgbClr val="080823"/>
                </a:solidFill>
                <a:effectLst/>
                <a:latin typeface="Montserrat" panose="020B0604020202020204" pitchFamily="2" charset="0"/>
              </a:rPr>
              <a:t> </a:t>
            </a:r>
            <a:r>
              <a:rPr lang="en-US" b="0" i="0" dirty="0" err="1">
                <a:solidFill>
                  <a:srgbClr val="080823"/>
                </a:solidFill>
                <a:effectLst/>
                <a:latin typeface="Montserrat" panose="020B0604020202020204" pitchFamily="2" charset="0"/>
              </a:rPr>
              <a:t>Reactjs</a:t>
            </a:r>
            <a:br>
              <a:rPr lang="en-US" b="0" i="0" dirty="0">
                <a:solidFill>
                  <a:srgbClr val="080823"/>
                </a:solidFill>
                <a:effectLst/>
                <a:latin typeface="Montserrat" panose="020B0604020202020204" pitchFamily="2" charset="0"/>
              </a:rPr>
            </a:br>
            <a:endParaRPr lang="en-US" dirty="0"/>
          </a:p>
        </p:txBody>
      </p:sp>
      <p:sp>
        <p:nvSpPr>
          <p:cNvPr id="3" name="Content Placeholder 2">
            <a:extLst>
              <a:ext uri="{FF2B5EF4-FFF2-40B4-BE49-F238E27FC236}">
                <a16:creationId xmlns:a16="http://schemas.microsoft.com/office/drawing/2014/main" id="{41051B6E-14A5-4170-A20F-72A95F02DA76}"/>
              </a:ext>
            </a:extLst>
          </p:cNvPr>
          <p:cNvSpPr>
            <a:spLocks noGrp="1"/>
          </p:cNvSpPr>
          <p:nvPr>
            <p:ph idx="1"/>
          </p:nvPr>
        </p:nvSpPr>
        <p:spPr>
          <a:xfrm>
            <a:off x="677334" y="1930401"/>
            <a:ext cx="8596668" cy="4110962"/>
          </a:xfrm>
        </p:spPr>
        <p:txBody>
          <a:bodyPr/>
          <a:lstStyle/>
          <a:p>
            <a:r>
              <a:rPr lang="vi-VN" b="0" i="0" dirty="0">
                <a:solidFill>
                  <a:srgbClr val="080823"/>
                </a:solidFill>
                <a:effectLst/>
                <a:latin typeface="Montserrat" panose="020B0604020202020204" pitchFamily="2" charset="0"/>
              </a:rPr>
              <a:t>Reactjs là là một thư viện Javascript được phát triển bởi Facebook.</a:t>
            </a:r>
            <a:endParaRPr lang="en-US" b="0" i="0" dirty="0">
              <a:solidFill>
                <a:srgbClr val="080823"/>
              </a:solidFill>
              <a:effectLst/>
              <a:latin typeface="Montserrat" panose="020B0604020202020204" pitchFamily="2" charset="0"/>
            </a:endParaRPr>
          </a:p>
          <a:p>
            <a:r>
              <a:rPr lang="en-US" b="0" i="0" dirty="0" err="1">
                <a:solidFill>
                  <a:srgbClr val="080823"/>
                </a:solidFill>
                <a:effectLst/>
                <a:latin typeface="Montserrat" panose="00000500000000000000" pitchFamily="2" charset="0"/>
              </a:rPr>
              <a:t>Rất</a:t>
            </a:r>
            <a:r>
              <a:rPr lang="en-US" b="0" i="0" dirty="0">
                <a:solidFill>
                  <a:srgbClr val="080823"/>
                </a:solidFill>
                <a:effectLst/>
                <a:latin typeface="Montserrat" panose="00000500000000000000" pitchFamily="2" charset="0"/>
              </a:rPr>
              <a:t> </a:t>
            </a:r>
            <a:r>
              <a:rPr lang="en-US" b="0" i="0" dirty="0" err="1">
                <a:solidFill>
                  <a:srgbClr val="080823"/>
                </a:solidFill>
                <a:effectLst/>
                <a:latin typeface="Montserrat" panose="00000500000000000000" pitchFamily="2" charset="0"/>
              </a:rPr>
              <a:t>nhiều</a:t>
            </a:r>
            <a:r>
              <a:rPr lang="en-US" b="0" i="0" dirty="0">
                <a:solidFill>
                  <a:srgbClr val="080823"/>
                </a:solidFill>
                <a:effectLst/>
                <a:latin typeface="Montserrat" panose="00000500000000000000" pitchFamily="2" charset="0"/>
              </a:rPr>
              <a:t> </a:t>
            </a:r>
            <a:r>
              <a:rPr lang="en-US" b="0" i="0" dirty="0" err="1">
                <a:solidFill>
                  <a:srgbClr val="080823"/>
                </a:solidFill>
                <a:effectLst/>
                <a:latin typeface="Montserrat" panose="00000500000000000000" pitchFamily="2" charset="0"/>
              </a:rPr>
              <a:t>ứng</a:t>
            </a:r>
            <a:r>
              <a:rPr lang="en-US" b="0" i="0" dirty="0">
                <a:solidFill>
                  <a:srgbClr val="080823"/>
                </a:solidFill>
                <a:effectLst/>
                <a:latin typeface="Montserrat" panose="00000500000000000000" pitchFamily="2" charset="0"/>
              </a:rPr>
              <a:t> </a:t>
            </a:r>
            <a:r>
              <a:rPr lang="en-US" b="0" i="0" dirty="0" err="1">
                <a:solidFill>
                  <a:srgbClr val="080823"/>
                </a:solidFill>
                <a:effectLst/>
                <a:latin typeface="Montserrat" panose="00000500000000000000" pitchFamily="2" charset="0"/>
              </a:rPr>
              <a:t>dụng</a:t>
            </a:r>
            <a:r>
              <a:rPr lang="en-US" b="0" i="0" dirty="0">
                <a:solidFill>
                  <a:srgbClr val="080823"/>
                </a:solidFill>
                <a:effectLst/>
                <a:latin typeface="Montserrat" panose="00000500000000000000" pitchFamily="2" charset="0"/>
              </a:rPr>
              <a:t> </a:t>
            </a:r>
            <a:r>
              <a:rPr lang="en-US" b="0" i="0" dirty="0" err="1">
                <a:solidFill>
                  <a:srgbClr val="080823"/>
                </a:solidFill>
                <a:effectLst/>
                <a:latin typeface="Montserrat" panose="00000500000000000000" pitchFamily="2" charset="0"/>
              </a:rPr>
              <a:t>quen</a:t>
            </a:r>
            <a:r>
              <a:rPr lang="en-US" b="0" i="0" dirty="0">
                <a:solidFill>
                  <a:srgbClr val="080823"/>
                </a:solidFill>
                <a:effectLst/>
                <a:latin typeface="Montserrat" panose="00000500000000000000" pitchFamily="2" charset="0"/>
              </a:rPr>
              <a:t> </a:t>
            </a:r>
            <a:r>
              <a:rPr lang="en-US" b="0" i="0" dirty="0" err="1">
                <a:solidFill>
                  <a:srgbClr val="080823"/>
                </a:solidFill>
                <a:effectLst/>
                <a:latin typeface="Montserrat" panose="00000500000000000000" pitchFamily="2" charset="0"/>
              </a:rPr>
              <a:t>thuộc</a:t>
            </a:r>
            <a:r>
              <a:rPr lang="en-US" b="0" i="0" dirty="0">
                <a:solidFill>
                  <a:srgbClr val="080823"/>
                </a:solidFill>
                <a:effectLst/>
                <a:latin typeface="Montserrat" panose="00000500000000000000" pitchFamily="2" charset="0"/>
              </a:rPr>
              <a:t> </a:t>
            </a:r>
            <a:r>
              <a:rPr lang="en-US" b="0" i="0" dirty="0" err="1">
                <a:solidFill>
                  <a:srgbClr val="080823"/>
                </a:solidFill>
                <a:effectLst/>
                <a:latin typeface="Montserrat" panose="00000500000000000000" pitchFamily="2" charset="0"/>
              </a:rPr>
              <a:t>hiện</a:t>
            </a:r>
            <a:r>
              <a:rPr lang="en-US" b="0" i="0" dirty="0">
                <a:solidFill>
                  <a:srgbClr val="080823"/>
                </a:solidFill>
                <a:effectLst/>
                <a:latin typeface="Montserrat" panose="00000500000000000000" pitchFamily="2" charset="0"/>
              </a:rPr>
              <a:t> nay </a:t>
            </a:r>
            <a:r>
              <a:rPr lang="en-US" b="0" i="0" dirty="0" err="1">
                <a:solidFill>
                  <a:srgbClr val="080823"/>
                </a:solidFill>
                <a:effectLst/>
                <a:latin typeface="Montserrat" panose="00000500000000000000" pitchFamily="2" charset="0"/>
              </a:rPr>
              <a:t>đang</a:t>
            </a:r>
            <a:r>
              <a:rPr lang="en-US" b="0" i="0" dirty="0">
                <a:solidFill>
                  <a:srgbClr val="080823"/>
                </a:solidFill>
                <a:effectLst/>
                <a:latin typeface="Montserrat" panose="00000500000000000000" pitchFamily="2" charset="0"/>
              </a:rPr>
              <a:t> </a:t>
            </a:r>
            <a:r>
              <a:rPr lang="en-US" b="0" i="0" dirty="0" err="1">
                <a:solidFill>
                  <a:srgbClr val="080823"/>
                </a:solidFill>
                <a:effectLst/>
                <a:latin typeface="Montserrat" panose="00000500000000000000" pitchFamily="2" charset="0"/>
              </a:rPr>
              <a:t>sử</a:t>
            </a:r>
            <a:r>
              <a:rPr lang="en-US" b="0" i="0" dirty="0">
                <a:solidFill>
                  <a:srgbClr val="080823"/>
                </a:solidFill>
                <a:effectLst/>
                <a:latin typeface="Montserrat" panose="00000500000000000000" pitchFamily="2" charset="0"/>
              </a:rPr>
              <a:t> </a:t>
            </a:r>
            <a:r>
              <a:rPr lang="en-US" b="0" i="0" dirty="0" err="1">
                <a:solidFill>
                  <a:srgbClr val="080823"/>
                </a:solidFill>
                <a:effectLst/>
                <a:latin typeface="Montserrat" panose="00000500000000000000" pitchFamily="2" charset="0"/>
              </a:rPr>
              <a:t>dụng</a:t>
            </a:r>
            <a:r>
              <a:rPr lang="en-US" b="0" i="0" dirty="0">
                <a:solidFill>
                  <a:srgbClr val="080823"/>
                </a:solidFill>
                <a:effectLst/>
                <a:latin typeface="Montserrat" panose="00000500000000000000" pitchFamily="2" charset="0"/>
              </a:rPr>
              <a:t> </a:t>
            </a:r>
            <a:r>
              <a:rPr lang="en-US" b="0" i="0" dirty="0" err="1">
                <a:solidFill>
                  <a:srgbClr val="080823"/>
                </a:solidFill>
                <a:effectLst/>
                <a:latin typeface="Montserrat" panose="00000500000000000000" pitchFamily="2" charset="0"/>
              </a:rPr>
              <a:t>Reactjs</a:t>
            </a:r>
            <a:r>
              <a:rPr lang="en-US" b="0" i="0" dirty="0">
                <a:solidFill>
                  <a:srgbClr val="080823"/>
                </a:solidFill>
                <a:effectLst/>
                <a:latin typeface="Montserrat" panose="00000500000000000000" pitchFamily="2" charset="0"/>
              </a:rPr>
              <a:t> </a:t>
            </a:r>
            <a:r>
              <a:rPr lang="en-US" b="0" i="0" dirty="0" err="1">
                <a:solidFill>
                  <a:srgbClr val="080823"/>
                </a:solidFill>
                <a:effectLst/>
                <a:latin typeface="Montserrat" panose="00000500000000000000" pitchFamily="2" charset="0"/>
              </a:rPr>
              <a:t>là</a:t>
            </a:r>
            <a:r>
              <a:rPr lang="en-US" b="0" i="0" dirty="0">
                <a:solidFill>
                  <a:srgbClr val="080823"/>
                </a:solidFill>
                <a:effectLst/>
                <a:latin typeface="Montserrat" panose="00000500000000000000" pitchFamily="2" charset="0"/>
              </a:rPr>
              <a:t> Lazada, </a:t>
            </a:r>
            <a:r>
              <a:rPr lang="en-US" b="0" i="0" dirty="0" err="1">
                <a:solidFill>
                  <a:srgbClr val="080823"/>
                </a:solidFill>
                <a:effectLst/>
                <a:latin typeface="Montserrat" panose="00000500000000000000" pitchFamily="2" charset="0"/>
              </a:rPr>
              <a:t>MyTV</a:t>
            </a:r>
            <a:r>
              <a:rPr lang="en-US" b="0" i="0" dirty="0">
                <a:solidFill>
                  <a:srgbClr val="080823"/>
                </a:solidFill>
                <a:effectLst/>
                <a:latin typeface="Montserrat" panose="00000500000000000000" pitchFamily="2" charset="0"/>
              </a:rPr>
              <a:t>, </a:t>
            </a:r>
            <a:r>
              <a:rPr lang="en-US" b="0" i="0" dirty="0" err="1">
                <a:solidFill>
                  <a:srgbClr val="080823"/>
                </a:solidFill>
                <a:effectLst/>
                <a:latin typeface="Montserrat" panose="00000500000000000000" pitchFamily="2" charset="0"/>
              </a:rPr>
              <a:t>shopee</a:t>
            </a:r>
            <a:r>
              <a:rPr lang="en-US" b="0" i="0" dirty="0">
                <a:solidFill>
                  <a:srgbClr val="080823"/>
                </a:solidFill>
                <a:effectLst/>
                <a:latin typeface="Montserrat" panose="00000500000000000000" pitchFamily="2" charset="0"/>
              </a:rPr>
              <a:t>,…</a:t>
            </a:r>
          </a:p>
          <a:p>
            <a:r>
              <a:rPr lang="vi-VN" b="0" i="0" dirty="0">
                <a:solidFill>
                  <a:srgbClr val="080823"/>
                </a:solidFill>
                <a:effectLst/>
                <a:latin typeface="Montserrat" panose="00000500000000000000" pitchFamily="2" charset="0"/>
              </a:rPr>
              <a:t>Component độc lập và có thể tái sử dụng. Trong React, giao diện được xây dựng từ việc kết hợp các components</a:t>
            </a:r>
            <a:r>
              <a:rPr lang="en-US" b="0" i="0" dirty="0">
                <a:solidFill>
                  <a:srgbClr val="080823"/>
                </a:solidFill>
                <a:effectLst/>
                <a:latin typeface="Montserrat" panose="00000500000000000000" pitchFamily="2" charset="0"/>
              </a:rPr>
              <a:t>.</a:t>
            </a:r>
          </a:p>
          <a:p>
            <a:endParaRPr lang="en-US" dirty="0"/>
          </a:p>
        </p:txBody>
      </p:sp>
    </p:spTree>
    <p:extLst>
      <p:ext uri="{BB962C8B-B14F-4D97-AF65-F5344CB8AC3E}">
        <p14:creationId xmlns:p14="http://schemas.microsoft.com/office/powerpoint/2010/main" val="1886183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D421D-92B6-4771-AFB0-032A65F826D2}"/>
              </a:ext>
            </a:extLst>
          </p:cNvPr>
          <p:cNvSpPr>
            <a:spLocks noGrp="1"/>
          </p:cNvSpPr>
          <p:nvPr>
            <p:ph type="title"/>
          </p:nvPr>
        </p:nvSpPr>
        <p:spPr/>
        <p:txBody>
          <a:bodyPr>
            <a:normAutofit fontScale="90000"/>
          </a:bodyPr>
          <a:lstStyle/>
          <a:p>
            <a:r>
              <a:rPr lang="en-US" b="0" i="0" dirty="0">
                <a:solidFill>
                  <a:srgbClr val="080823"/>
                </a:solidFill>
                <a:effectLst/>
                <a:latin typeface="Montserrat" panose="00000500000000000000" pitchFamily="2" charset="0"/>
              </a:rPr>
              <a:t>Component ReactJS</a:t>
            </a:r>
            <a:br>
              <a:rPr lang="en-US" b="0" i="0" dirty="0">
                <a:solidFill>
                  <a:srgbClr val="080823"/>
                </a:solidFill>
                <a:effectLst/>
                <a:latin typeface="Montserrat" panose="00000500000000000000" pitchFamily="2" charset="0"/>
              </a:rPr>
            </a:br>
            <a:br>
              <a:rPr lang="vi-VN" b="0" i="0" dirty="0">
                <a:solidFill>
                  <a:srgbClr val="080823"/>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2CD2FAAB-6770-4171-9EBE-8FE7F8881D81}"/>
              </a:ext>
            </a:extLst>
          </p:cNvPr>
          <p:cNvSpPr>
            <a:spLocks noGrp="1"/>
          </p:cNvSpPr>
          <p:nvPr>
            <p:ph idx="1"/>
          </p:nvPr>
        </p:nvSpPr>
        <p:spPr/>
        <p:txBody>
          <a:bodyPr/>
          <a:lstStyle/>
          <a:p>
            <a:pPr algn="just" fontAlgn="base">
              <a:buFont typeface="Arial" panose="020B0604020202020204" pitchFamily="34" charset="0"/>
              <a:buChar char="•"/>
            </a:pPr>
            <a:r>
              <a:rPr lang="en-US" b="0" i="0" dirty="0">
                <a:solidFill>
                  <a:srgbClr val="080823"/>
                </a:solidFill>
                <a:effectLst/>
                <a:latin typeface="Montserrat" panose="00000500000000000000" pitchFamily="2" charset="0"/>
              </a:rPr>
              <a:t>Functional component</a:t>
            </a:r>
          </a:p>
          <a:p>
            <a:pPr algn="just" fontAlgn="base">
              <a:buFont typeface="Arial" panose="020B0604020202020204" pitchFamily="34" charset="0"/>
              <a:buChar char="•"/>
            </a:pPr>
            <a:r>
              <a:rPr lang="en-US" b="0" i="0" dirty="0">
                <a:solidFill>
                  <a:srgbClr val="080823"/>
                </a:solidFill>
                <a:effectLst/>
                <a:latin typeface="Montserrat" panose="00000500000000000000" pitchFamily="2" charset="0"/>
              </a:rPr>
              <a:t>Class component</a:t>
            </a:r>
          </a:p>
          <a:p>
            <a:endParaRPr lang="en-US" dirty="0"/>
          </a:p>
        </p:txBody>
      </p:sp>
    </p:spTree>
    <p:extLst>
      <p:ext uri="{BB962C8B-B14F-4D97-AF65-F5344CB8AC3E}">
        <p14:creationId xmlns:p14="http://schemas.microsoft.com/office/powerpoint/2010/main" val="1577136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D7007-FB68-44FD-A9D3-0056AE467F6D}"/>
              </a:ext>
            </a:extLst>
          </p:cNvPr>
          <p:cNvSpPr>
            <a:spLocks noGrp="1"/>
          </p:cNvSpPr>
          <p:nvPr>
            <p:ph type="title"/>
          </p:nvPr>
        </p:nvSpPr>
        <p:spPr>
          <a:xfrm>
            <a:off x="677334" y="609600"/>
            <a:ext cx="8596668" cy="675736"/>
          </a:xfrm>
        </p:spPr>
        <p:txBody>
          <a:bodyPr>
            <a:normAutofit fontScale="90000"/>
          </a:bodyPr>
          <a:lstStyle/>
          <a:p>
            <a:r>
              <a:rPr lang="en-US" b="0" i="0" dirty="0">
                <a:solidFill>
                  <a:srgbClr val="080823"/>
                </a:solidFill>
                <a:effectLst/>
                <a:latin typeface="Montserrat" panose="00000500000000000000" pitchFamily="2" charset="0"/>
              </a:rPr>
              <a:t>Class component</a:t>
            </a:r>
            <a:br>
              <a:rPr lang="en-US" b="0" i="0" dirty="0">
                <a:solidFill>
                  <a:srgbClr val="080823"/>
                </a:solidFill>
                <a:effectLst/>
                <a:latin typeface="Montserrat" panose="00000500000000000000" pitchFamily="2" charset="0"/>
              </a:rPr>
            </a:br>
            <a:endParaRPr lang="en-US" dirty="0"/>
          </a:p>
        </p:txBody>
      </p:sp>
      <p:pic>
        <p:nvPicPr>
          <p:cNvPr id="12" name="Content Placeholder 11">
            <a:extLst>
              <a:ext uri="{FF2B5EF4-FFF2-40B4-BE49-F238E27FC236}">
                <a16:creationId xmlns:a16="http://schemas.microsoft.com/office/drawing/2014/main" id="{F1DC8F8D-B902-49A0-B2EE-ABFB8BCD2220}"/>
              </a:ext>
            </a:extLst>
          </p:cNvPr>
          <p:cNvPicPr>
            <a:picLocks noGrp="1" noChangeAspect="1"/>
          </p:cNvPicPr>
          <p:nvPr>
            <p:ph idx="1"/>
          </p:nvPr>
        </p:nvPicPr>
        <p:blipFill>
          <a:blip r:embed="rId2"/>
          <a:stretch>
            <a:fillRect/>
          </a:stretch>
        </p:blipFill>
        <p:spPr>
          <a:xfrm>
            <a:off x="1066995" y="1437197"/>
            <a:ext cx="6610350" cy="2047875"/>
          </a:xfrm>
        </p:spPr>
      </p:pic>
      <p:sp>
        <p:nvSpPr>
          <p:cNvPr id="14" name="TextBox 13">
            <a:extLst>
              <a:ext uri="{FF2B5EF4-FFF2-40B4-BE49-F238E27FC236}">
                <a16:creationId xmlns:a16="http://schemas.microsoft.com/office/drawing/2014/main" id="{FB3F09EC-D334-4445-B716-AF2178DE50B7}"/>
              </a:ext>
            </a:extLst>
          </p:cNvPr>
          <p:cNvSpPr txBox="1"/>
          <p:nvPr/>
        </p:nvSpPr>
        <p:spPr>
          <a:xfrm>
            <a:off x="1012556" y="3429000"/>
            <a:ext cx="6103188" cy="646331"/>
          </a:xfrm>
          <a:prstGeom prst="rect">
            <a:avLst/>
          </a:prstGeom>
          <a:noFill/>
        </p:spPr>
        <p:txBody>
          <a:bodyPr wrap="square">
            <a:spAutoFit/>
          </a:bodyPr>
          <a:lstStyle/>
          <a:p>
            <a:r>
              <a:rPr lang="vi-VN" b="0" i="0" dirty="0">
                <a:solidFill>
                  <a:srgbClr val="333333"/>
                </a:solidFill>
                <a:effectLst/>
                <a:latin typeface="Montserrat" panose="00000500000000000000" pitchFamily="2" charset="0"/>
              </a:rPr>
              <a:t>Đây </a:t>
            </a:r>
            <a:r>
              <a:rPr lang="en-US" b="0" i="0" dirty="0" err="1">
                <a:solidFill>
                  <a:srgbClr val="333333"/>
                </a:solidFill>
                <a:effectLst/>
                <a:latin typeface="Montserrat" panose="00000500000000000000" pitchFamily="2" charset="0"/>
              </a:rPr>
              <a:t>là</a:t>
            </a:r>
            <a:r>
              <a:rPr lang="en-US" b="0" i="0" dirty="0">
                <a:solidFill>
                  <a:srgbClr val="333333"/>
                </a:solidFill>
                <a:effectLst/>
                <a:latin typeface="Montserrat" panose="00000500000000000000" pitchFamily="2" charset="0"/>
              </a:rPr>
              <a:t> </a:t>
            </a:r>
            <a:r>
              <a:rPr lang="en-US" b="0" i="0" dirty="0" err="1">
                <a:solidFill>
                  <a:srgbClr val="333333"/>
                </a:solidFill>
                <a:effectLst/>
                <a:latin typeface="Montserrat" panose="00000500000000000000" pitchFamily="2" charset="0"/>
              </a:rPr>
              <a:t>một</a:t>
            </a:r>
            <a:r>
              <a:rPr lang="en-US" b="0" i="0" dirty="0">
                <a:solidFill>
                  <a:srgbClr val="333333"/>
                </a:solidFill>
                <a:effectLst/>
                <a:latin typeface="Montserrat" panose="00000500000000000000" pitchFamily="2" charset="0"/>
              </a:rPr>
              <a:t> class </a:t>
            </a:r>
            <a:r>
              <a:rPr lang="en-US" b="0" i="0" dirty="0" err="1">
                <a:solidFill>
                  <a:srgbClr val="333333"/>
                </a:solidFill>
                <a:effectLst/>
                <a:latin typeface="Montserrat" panose="00000500000000000000" pitchFamily="2" charset="0"/>
              </a:rPr>
              <a:t>và</a:t>
            </a:r>
            <a:r>
              <a:rPr lang="en-US" b="0" i="0" dirty="0">
                <a:solidFill>
                  <a:srgbClr val="333333"/>
                </a:solidFill>
                <a:effectLst/>
                <a:latin typeface="Montserrat" panose="00000500000000000000" pitchFamily="2" charset="0"/>
              </a:rPr>
              <a:t> </a:t>
            </a:r>
            <a:r>
              <a:rPr lang="en-US" b="0" i="0" dirty="0" err="1">
                <a:solidFill>
                  <a:srgbClr val="333333"/>
                </a:solidFill>
                <a:effectLst/>
                <a:latin typeface="Montserrat" panose="00000500000000000000" pitchFamily="2" charset="0"/>
              </a:rPr>
              <a:t>có</a:t>
            </a:r>
            <a:r>
              <a:rPr lang="en-US" b="0" i="0" dirty="0">
                <a:solidFill>
                  <a:srgbClr val="333333"/>
                </a:solidFill>
                <a:effectLst/>
                <a:latin typeface="Montserrat" panose="00000500000000000000" pitchFamily="2" charset="0"/>
              </a:rPr>
              <a:t> </a:t>
            </a:r>
            <a:r>
              <a:rPr lang="en-US" b="0" i="0" dirty="0" err="1">
                <a:solidFill>
                  <a:srgbClr val="333333"/>
                </a:solidFill>
                <a:effectLst/>
                <a:latin typeface="Montserrat" panose="00000500000000000000" pitchFamily="2" charset="0"/>
              </a:rPr>
              <a:t>phương</a:t>
            </a:r>
            <a:r>
              <a:rPr lang="en-US" b="0" i="0" dirty="0">
                <a:solidFill>
                  <a:srgbClr val="333333"/>
                </a:solidFill>
                <a:effectLst/>
                <a:latin typeface="Montserrat" panose="00000500000000000000" pitchFamily="2" charset="0"/>
              </a:rPr>
              <a:t> </a:t>
            </a:r>
            <a:r>
              <a:rPr lang="en-US" b="0" i="0" dirty="0" err="1">
                <a:solidFill>
                  <a:srgbClr val="333333"/>
                </a:solidFill>
                <a:effectLst/>
                <a:latin typeface="Montserrat" panose="00000500000000000000" pitchFamily="2" charset="0"/>
              </a:rPr>
              <a:t>thức</a:t>
            </a:r>
            <a:r>
              <a:rPr lang="en-US" b="0" i="0" dirty="0">
                <a:solidFill>
                  <a:srgbClr val="333333"/>
                </a:solidFill>
                <a:effectLst/>
                <a:latin typeface="Montserrat" panose="00000500000000000000" pitchFamily="2" charset="0"/>
              </a:rPr>
              <a:t> render() </a:t>
            </a:r>
            <a:r>
              <a:rPr lang="en-US" b="0" i="0" dirty="0" err="1">
                <a:solidFill>
                  <a:srgbClr val="333333"/>
                </a:solidFill>
                <a:effectLst/>
                <a:latin typeface="Montserrat" panose="00000500000000000000" pitchFamily="2" charset="0"/>
              </a:rPr>
              <a:t>để</a:t>
            </a:r>
            <a:r>
              <a:rPr lang="en-US" b="0" i="0" dirty="0">
                <a:solidFill>
                  <a:srgbClr val="333333"/>
                </a:solidFill>
                <a:effectLst/>
                <a:latin typeface="Montserrat" panose="00000500000000000000" pitchFamily="2" charset="0"/>
              </a:rPr>
              <a:t> </a:t>
            </a:r>
            <a:r>
              <a:rPr lang="en-US" b="0" i="0" dirty="0" err="1">
                <a:solidFill>
                  <a:srgbClr val="333333"/>
                </a:solidFill>
                <a:effectLst/>
                <a:latin typeface="Montserrat" panose="00000500000000000000" pitchFamily="2" charset="0"/>
              </a:rPr>
              <a:t>trả</a:t>
            </a:r>
            <a:r>
              <a:rPr lang="en-US" b="0" i="0" dirty="0">
                <a:solidFill>
                  <a:srgbClr val="333333"/>
                </a:solidFill>
                <a:effectLst/>
                <a:latin typeface="Montserrat" panose="00000500000000000000" pitchFamily="2" charset="0"/>
              </a:rPr>
              <a:t> </a:t>
            </a:r>
            <a:r>
              <a:rPr lang="en-US" b="0" i="0" dirty="0" err="1">
                <a:solidFill>
                  <a:srgbClr val="333333"/>
                </a:solidFill>
                <a:effectLst/>
                <a:latin typeface="Montserrat" panose="00000500000000000000" pitchFamily="2" charset="0"/>
              </a:rPr>
              <a:t>về</a:t>
            </a:r>
            <a:r>
              <a:rPr lang="en-US" b="0" i="0" dirty="0">
                <a:solidFill>
                  <a:srgbClr val="333333"/>
                </a:solidFill>
                <a:effectLst/>
                <a:latin typeface="Montserrat" panose="00000500000000000000" pitchFamily="2" charset="0"/>
              </a:rPr>
              <a:t> JSX </a:t>
            </a:r>
            <a:r>
              <a:rPr lang="en-US" b="0" i="0" dirty="0" err="1">
                <a:solidFill>
                  <a:srgbClr val="333333"/>
                </a:solidFill>
                <a:effectLst/>
                <a:latin typeface="Montserrat" panose="00000500000000000000" pitchFamily="2" charset="0"/>
              </a:rPr>
              <a:t>được</a:t>
            </a:r>
            <a:r>
              <a:rPr lang="en-US" b="0" i="0" dirty="0">
                <a:solidFill>
                  <a:srgbClr val="333333"/>
                </a:solidFill>
                <a:effectLst/>
                <a:latin typeface="Montserrat" panose="00000500000000000000" pitchFamily="2" charset="0"/>
              </a:rPr>
              <a:t> </a:t>
            </a:r>
            <a:r>
              <a:rPr lang="en-US" b="0" i="0" dirty="0" err="1">
                <a:solidFill>
                  <a:srgbClr val="333333"/>
                </a:solidFill>
                <a:effectLst/>
                <a:latin typeface="Montserrat" panose="00000500000000000000" pitchFamily="2" charset="0"/>
              </a:rPr>
              <a:t>hiển</a:t>
            </a:r>
            <a:r>
              <a:rPr lang="en-US" b="0" i="0" dirty="0">
                <a:solidFill>
                  <a:srgbClr val="333333"/>
                </a:solidFill>
                <a:effectLst/>
                <a:latin typeface="Montserrat" panose="00000500000000000000" pitchFamily="2" charset="0"/>
              </a:rPr>
              <a:t> </a:t>
            </a:r>
            <a:r>
              <a:rPr lang="en-US" b="0" i="0" dirty="0" err="1">
                <a:solidFill>
                  <a:srgbClr val="333333"/>
                </a:solidFill>
                <a:effectLst/>
                <a:latin typeface="Montserrat" panose="00000500000000000000" pitchFamily="2" charset="0"/>
              </a:rPr>
              <a:t>thị</a:t>
            </a:r>
            <a:endParaRPr lang="en-US" dirty="0">
              <a:latin typeface="Montserrat" panose="00000500000000000000" pitchFamily="2" charset="0"/>
            </a:endParaRPr>
          </a:p>
        </p:txBody>
      </p:sp>
    </p:spTree>
    <p:extLst>
      <p:ext uri="{BB962C8B-B14F-4D97-AF65-F5344CB8AC3E}">
        <p14:creationId xmlns:p14="http://schemas.microsoft.com/office/powerpoint/2010/main" val="3912062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8DFF5-B7A3-46F2-96C6-BA16086F523D}"/>
              </a:ext>
            </a:extLst>
          </p:cNvPr>
          <p:cNvSpPr>
            <a:spLocks noGrp="1"/>
          </p:cNvSpPr>
          <p:nvPr>
            <p:ph type="title"/>
          </p:nvPr>
        </p:nvSpPr>
        <p:spPr/>
        <p:txBody>
          <a:bodyPr/>
          <a:lstStyle/>
          <a:p>
            <a:r>
              <a:rPr lang="en-US" b="0" i="0" dirty="0">
                <a:solidFill>
                  <a:srgbClr val="080823"/>
                </a:solidFill>
                <a:effectLst/>
                <a:latin typeface="Montserrat" panose="00000500000000000000" pitchFamily="2" charset="0"/>
              </a:rPr>
              <a:t>Class component</a:t>
            </a:r>
            <a:br>
              <a:rPr lang="en-US" b="0" i="0" dirty="0">
                <a:solidFill>
                  <a:srgbClr val="080823"/>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DFE70A26-A2D0-47F2-8462-0F19E204055E}"/>
              </a:ext>
            </a:extLst>
          </p:cNvPr>
          <p:cNvSpPr>
            <a:spLocks noGrp="1"/>
          </p:cNvSpPr>
          <p:nvPr>
            <p:ph idx="1"/>
          </p:nvPr>
        </p:nvSpPr>
        <p:spPr>
          <a:xfrm>
            <a:off x="677334" y="1664899"/>
            <a:ext cx="8596668" cy="4376464"/>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333333"/>
                </a:solidFill>
                <a:effectLst/>
                <a:latin typeface="Montserrat" panose="00000500000000000000" pitchFamily="2" charset="0"/>
              </a:rPr>
              <a:t>Trong</a:t>
            </a:r>
            <a:r>
              <a:rPr kumimoji="0" lang="en-US" altLang="en-US" sz="1600" b="0" i="0" u="none" strike="noStrike" cap="none" normalizeH="0" baseline="0" dirty="0">
                <a:ln>
                  <a:noFill/>
                </a:ln>
                <a:solidFill>
                  <a:srgbClr val="333333"/>
                </a:solidFill>
                <a:effectLst/>
                <a:latin typeface="Montserrat" panose="00000500000000000000" pitchFamily="2" charset="0"/>
              </a:rPr>
              <a:t> class component, </a:t>
            </a:r>
            <a:r>
              <a:rPr kumimoji="0" lang="en-US" altLang="en-US" sz="1600" b="0" i="0" u="none" strike="noStrike" cap="none" normalizeH="0" baseline="0" dirty="0">
                <a:ln>
                  <a:noFill/>
                </a:ln>
                <a:solidFill>
                  <a:srgbClr val="C7254E"/>
                </a:solidFill>
                <a:effectLst/>
                <a:latin typeface="Montserrat" panose="00000500000000000000" pitchFamily="2" charset="0"/>
              </a:rPr>
              <a:t>state </a:t>
            </a:r>
            <a:r>
              <a:rPr kumimoji="0" lang="en-US" altLang="en-US" sz="1600" b="0" i="0" u="none" strike="noStrike" cap="none" normalizeH="0" baseline="0" dirty="0" err="1">
                <a:ln>
                  <a:noFill/>
                </a:ln>
                <a:solidFill>
                  <a:srgbClr val="333333"/>
                </a:solidFill>
                <a:effectLst/>
                <a:latin typeface="Montserrat" panose="00000500000000000000" pitchFamily="2" charset="0"/>
              </a:rPr>
              <a:t>đối</a:t>
            </a:r>
            <a:r>
              <a:rPr kumimoji="0" lang="en-US" altLang="en-US" sz="1600" b="0" i="0" u="none" strike="noStrike" cap="none" normalizeH="0" baseline="0" dirty="0">
                <a:ln>
                  <a:noFill/>
                </a:ln>
                <a:solidFill>
                  <a:srgbClr val="333333"/>
                </a:solidFill>
                <a:effectLst/>
                <a:latin typeface="Montserrat" panose="00000500000000000000" pitchFamily="2" charset="0"/>
              </a:rPr>
              <a:t> </a:t>
            </a:r>
            <a:r>
              <a:rPr kumimoji="0" lang="en-US" altLang="en-US" sz="1600" b="0" i="0" u="none" strike="noStrike" cap="none" normalizeH="0" baseline="0" dirty="0" err="1">
                <a:ln>
                  <a:noFill/>
                </a:ln>
                <a:solidFill>
                  <a:srgbClr val="333333"/>
                </a:solidFill>
                <a:effectLst/>
                <a:latin typeface="Montserrat" panose="00000500000000000000" pitchFamily="2" charset="0"/>
              </a:rPr>
              <a:t>tượng</a:t>
            </a:r>
            <a:r>
              <a:rPr kumimoji="0" lang="en-US" altLang="en-US" sz="1600" b="0" i="0" u="none" strike="noStrike" cap="none" normalizeH="0" baseline="0" dirty="0">
                <a:ln>
                  <a:noFill/>
                </a:ln>
                <a:solidFill>
                  <a:srgbClr val="333333"/>
                </a:solidFill>
                <a:effectLst/>
                <a:latin typeface="Montserrat" panose="00000500000000000000" pitchFamily="2" charset="0"/>
              </a:rPr>
              <a:t> </a:t>
            </a:r>
            <a:r>
              <a:rPr kumimoji="0" lang="en-US" altLang="en-US" sz="1600" b="0" i="0" u="none" strike="noStrike" cap="none" normalizeH="0" baseline="0" dirty="0" err="1">
                <a:ln>
                  <a:noFill/>
                </a:ln>
                <a:solidFill>
                  <a:srgbClr val="333333"/>
                </a:solidFill>
                <a:effectLst/>
                <a:latin typeface="Montserrat" panose="00000500000000000000" pitchFamily="2" charset="0"/>
              </a:rPr>
              <a:t>được</a:t>
            </a:r>
            <a:r>
              <a:rPr kumimoji="0" lang="en-US" altLang="en-US" sz="1600" b="0" i="0" u="none" strike="noStrike" cap="none" normalizeH="0" baseline="0" dirty="0">
                <a:ln>
                  <a:noFill/>
                </a:ln>
                <a:solidFill>
                  <a:srgbClr val="333333"/>
                </a:solidFill>
                <a:effectLst/>
                <a:latin typeface="Montserrat" panose="00000500000000000000" pitchFamily="2" charset="0"/>
              </a:rPr>
              <a:t> </a:t>
            </a:r>
            <a:r>
              <a:rPr kumimoji="0" lang="en-US" altLang="en-US" sz="1600" b="0" i="0" u="none" strike="noStrike" cap="none" normalizeH="0" baseline="0" dirty="0" err="1">
                <a:ln>
                  <a:noFill/>
                </a:ln>
                <a:solidFill>
                  <a:srgbClr val="333333"/>
                </a:solidFill>
                <a:effectLst/>
                <a:latin typeface="Montserrat" panose="00000500000000000000" pitchFamily="2" charset="0"/>
              </a:rPr>
              <a:t>khởi</a:t>
            </a:r>
            <a:r>
              <a:rPr kumimoji="0" lang="en-US" altLang="en-US" sz="1600" b="0" i="0" u="none" strike="noStrike" cap="none" normalizeH="0" baseline="0" dirty="0">
                <a:ln>
                  <a:noFill/>
                </a:ln>
                <a:solidFill>
                  <a:srgbClr val="333333"/>
                </a:solidFill>
                <a:effectLst/>
                <a:latin typeface="Montserrat" panose="00000500000000000000" pitchFamily="2" charset="0"/>
              </a:rPr>
              <a:t> </a:t>
            </a:r>
            <a:r>
              <a:rPr kumimoji="0" lang="en-US" altLang="en-US" sz="1600" b="0" i="0" u="none" strike="noStrike" cap="none" normalizeH="0" baseline="0" dirty="0" err="1">
                <a:ln>
                  <a:noFill/>
                </a:ln>
                <a:solidFill>
                  <a:srgbClr val="333333"/>
                </a:solidFill>
                <a:effectLst/>
                <a:latin typeface="Montserrat" panose="00000500000000000000" pitchFamily="2" charset="0"/>
              </a:rPr>
              <a:t>tạo</a:t>
            </a:r>
            <a:r>
              <a:rPr kumimoji="0" lang="en-US" altLang="en-US" sz="1600" b="0" i="0" u="none" strike="noStrike" cap="none" normalizeH="0" baseline="0" dirty="0">
                <a:ln>
                  <a:noFill/>
                </a:ln>
                <a:solidFill>
                  <a:srgbClr val="333333"/>
                </a:solidFill>
                <a:effectLst/>
                <a:latin typeface="Montserrat" panose="00000500000000000000" pitchFamily="2" charset="0"/>
              </a:rPr>
              <a:t> </a:t>
            </a:r>
            <a:r>
              <a:rPr kumimoji="0" lang="en-US" altLang="en-US" sz="1600" b="0" i="0" u="none" strike="noStrike" cap="none" normalizeH="0" baseline="0" dirty="0" err="1">
                <a:ln>
                  <a:noFill/>
                </a:ln>
                <a:solidFill>
                  <a:srgbClr val="333333"/>
                </a:solidFill>
                <a:effectLst/>
                <a:latin typeface="Montserrat" panose="00000500000000000000" pitchFamily="2" charset="0"/>
              </a:rPr>
              <a:t>trong</a:t>
            </a:r>
            <a:r>
              <a:rPr kumimoji="0" lang="en-US" altLang="en-US" sz="1600" b="0" i="0" u="none" strike="noStrike" cap="none" normalizeH="0" baseline="0" dirty="0">
                <a:ln>
                  <a:noFill/>
                </a:ln>
                <a:solidFill>
                  <a:srgbClr val="333333"/>
                </a:solidFill>
                <a:effectLst/>
                <a:latin typeface="Montserrat" panose="00000500000000000000" pitchFamily="2" charset="0"/>
              </a:rPr>
              <a:t> </a:t>
            </a:r>
            <a:r>
              <a:rPr kumimoji="0" lang="en-US" altLang="en-US" sz="1600" b="0" i="0" u="none" strike="noStrike" cap="none" normalizeH="0" baseline="0" dirty="0">
                <a:ln>
                  <a:noFill/>
                </a:ln>
                <a:solidFill>
                  <a:srgbClr val="C7254E"/>
                </a:solidFill>
                <a:effectLst/>
                <a:latin typeface="Montserrat" panose="00000500000000000000" pitchFamily="2" charset="0"/>
              </a:rPr>
              <a:t>constructor</a:t>
            </a:r>
            <a:r>
              <a:rPr kumimoji="0" lang="en-US" altLang="en-US" sz="1600" b="0" i="0" u="none" strike="noStrike" cap="none" normalizeH="0" baseline="0" dirty="0">
                <a:ln>
                  <a:noFill/>
                </a:ln>
                <a:solidFill>
                  <a:srgbClr val="333333"/>
                </a:solidFill>
                <a:effectLst/>
                <a:latin typeface="Montserrat" panose="00000500000000000000" pitchFamily="2" charset="0"/>
              </a:rPr>
              <a:t>, </a:t>
            </a:r>
            <a:r>
              <a:rPr kumimoji="0" lang="en-US" altLang="en-US" sz="1600" b="0" i="0" u="none" strike="noStrike" cap="none" normalizeH="0" baseline="0" dirty="0" err="1">
                <a:ln>
                  <a:noFill/>
                </a:ln>
                <a:solidFill>
                  <a:srgbClr val="333333"/>
                </a:solidFill>
                <a:effectLst/>
                <a:latin typeface="Montserrat" panose="00000500000000000000" pitchFamily="2" charset="0"/>
              </a:rPr>
              <a:t>và</a:t>
            </a:r>
            <a:r>
              <a:rPr kumimoji="0" lang="en-US" altLang="en-US" sz="1600" b="0" i="0" u="none" strike="noStrike" cap="none" normalizeH="0" baseline="0" dirty="0">
                <a:ln>
                  <a:noFill/>
                </a:ln>
                <a:solidFill>
                  <a:srgbClr val="333333"/>
                </a:solidFill>
                <a:effectLst/>
                <a:latin typeface="Montserrat" panose="00000500000000000000" pitchFamily="2" charset="0"/>
              </a:rPr>
              <a:t> </a:t>
            </a:r>
            <a:r>
              <a:rPr kumimoji="0" lang="en-US" altLang="en-US" sz="1600" b="0" i="0" u="none" strike="noStrike" cap="none" normalizeH="0" baseline="0" dirty="0" err="1">
                <a:ln>
                  <a:noFill/>
                </a:ln>
                <a:solidFill>
                  <a:srgbClr val="333333"/>
                </a:solidFill>
                <a:effectLst/>
                <a:latin typeface="Montserrat" panose="00000500000000000000" pitchFamily="2" charset="0"/>
              </a:rPr>
              <a:t>có</a:t>
            </a:r>
            <a:r>
              <a:rPr kumimoji="0" lang="en-US" altLang="en-US" sz="1600" b="0" i="0" u="none" strike="noStrike" cap="none" normalizeH="0" baseline="0" dirty="0">
                <a:ln>
                  <a:noFill/>
                </a:ln>
                <a:solidFill>
                  <a:srgbClr val="333333"/>
                </a:solidFill>
                <a:effectLst/>
                <a:latin typeface="Montserrat" panose="00000500000000000000" pitchFamily="2" charset="0"/>
              </a:rPr>
              <a:t> </a:t>
            </a:r>
            <a:r>
              <a:rPr kumimoji="0" lang="en-US" altLang="en-US" sz="1600" b="0" i="0" u="none" strike="noStrike" cap="none" normalizeH="0" baseline="0" dirty="0" err="1">
                <a:ln>
                  <a:noFill/>
                </a:ln>
                <a:solidFill>
                  <a:srgbClr val="333333"/>
                </a:solidFill>
                <a:effectLst/>
                <a:latin typeface="Montserrat" panose="00000500000000000000" pitchFamily="2" charset="0"/>
              </a:rPr>
              <a:t>thể</a:t>
            </a:r>
            <a:r>
              <a:rPr kumimoji="0" lang="en-US" altLang="en-US" sz="1600" b="0" i="0" u="none" strike="noStrike" cap="none" normalizeH="0" baseline="0" dirty="0">
                <a:ln>
                  <a:noFill/>
                </a:ln>
                <a:solidFill>
                  <a:srgbClr val="333333"/>
                </a:solidFill>
                <a:effectLst/>
                <a:latin typeface="Montserrat" panose="00000500000000000000" pitchFamily="2" charset="0"/>
              </a:rPr>
              <a:t> </a:t>
            </a:r>
            <a:r>
              <a:rPr kumimoji="0" lang="en-US" altLang="en-US" sz="1600" b="0" i="0" u="none" strike="noStrike" cap="none" normalizeH="0" baseline="0" dirty="0" err="1">
                <a:ln>
                  <a:noFill/>
                </a:ln>
                <a:solidFill>
                  <a:srgbClr val="333333"/>
                </a:solidFill>
                <a:effectLst/>
                <a:latin typeface="Montserrat" panose="00000500000000000000" pitchFamily="2" charset="0"/>
              </a:rPr>
              <a:t>được</a:t>
            </a:r>
            <a:r>
              <a:rPr kumimoji="0" lang="en-US" altLang="en-US" sz="1600" b="0" i="0" u="none" strike="noStrike" cap="none" normalizeH="0" baseline="0" dirty="0">
                <a:ln>
                  <a:noFill/>
                </a:ln>
                <a:solidFill>
                  <a:srgbClr val="333333"/>
                </a:solidFill>
                <a:effectLst/>
                <a:latin typeface="Montserrat" panose="00000500000000000000" pitchFamily="2" charset="0"/>
              </a:rPr>
              <a:t> </a:t>
            </a:r>
            <a:r>
              <a:rPr kumimoji="0" lang="en-US" altLang="en-US" sz="1600" b="0" i="0" u="none" strike="noStrike" cap="none" normalizeH="0" baseline="0" dirty="0" err="1">
                <a:ln>
                  <a:noFill/>
                </a:ln>
                <a:solidFill>
                  <a:srgbClr val="333333"/>
                </a:solidFill>
                <a:effectLst/>
                <a:latin typeface="Montserrat" panose="00000500000000000000" pitchFamily="2" charset="0"/>
              </a:rPr>
              <a:t>sử</a:t>
            </a:r>
            <a:r>
              <a:rPr kumimoji="0" lang="en-US" altLang="en-US" sz="1600" b="0" i="0" u="none" strike="noStrike" cap="none" normalizeH="0" baseline="0" dirty="0">
                <a:ln>
                  <a:noFill/>
                </a:ln>
                <a:solidFill>
                  <a:srgbClr val="333333"/>
                </a:solidFill>
                <a:effectLst/>
                <a:latin typeface="Montserrat" panose="00000500000000000000" pitchFamily="2" charset="0"/>
              </a:rPr>
              <a:t> </a:t>
            </a:r>
            <a:r>
              <a:rPr kumimoji="0" lang="en-US" altLang="en-US" sz="1600" b="0" i="0" u="none" strike="noStrike" cap="none" normalizeH="0" baseline="0" dirty="0" err="1">
                <a:ln>
                  <a:noFill/>
                </a:ln>
                <a:solidFill>
                  <a:srgbClr val="333333"/>
                </a:solidFill>
                <a:effectLst/>
                <a:latin typeface="Montserrat" panose="00000500000000000000" pitchFamily="2" charset="0"/>
              </a:rPr>
              <a:t>dụng</a:t>
            </a:r>
            <a:r>
              <a:rPr kumimoji="0" lang="en-US" altLang="en-US" sz="1600" b="0" i="0" u="none" strike="noStrike" cap="none" normalizeH="0" baseline="0" dirty="0">
                <a:ln>
                  <a:noFill/>
                </a:ln>
                <a:solidFill>
                  <a:srgbClr val="333333"/>
                </a:solidFill>
                <a:effectLst/>
                <a:latin typeface="Montserrat" panose="00000500000000000000" pitchFamily="2" charset="0"/>
              </a:rPr>
              <a:t> ở </a:t>
            </a:r>
            <a:r>
              <a:rPr kumimoji="0" lang="en-US" altLang="en-US" sz="1600" b="0" i="0" u="none" strike="noStrike" cap="none" normalizeH="0" baseline="0" dirty="0" err="1">
                <a:ln>
                  <a:noFill/>
                </a:ln>
                <a:solidFill>
                  <a:srgbClr val="333333"/>
                </a:solidFill>
                <a:effectLst/>
                <a:latin typeface="Montserrat" panose="00000500000000000000" pitchFamily="2" charset="0"/>
              </a:rPr>
              <a:t>bất</a:t>
            </a:r>
            <a:r>
              <a:rPr kumimoji="0" lang="en-US" altLang="en-US" sz="1600" b="0" i="0" u="none" strike="noStrike" cap="none" normalizeH="0" baseline="0" dirty="0">
                <a:ln>
                  <a:noFill/>
                </a:ln>
                <a:solidFill>
                  <a:srgbClr val="333333"/>
                </a:solidFill>
                <a:effectLst/>
                <a:latin typeface="Montserrat" panose="00000500000000000000" pitchFamily="2" charset="0"/>
              </a:rPr>
              <a:t> </a:t>
            </a:r>
            <a:r>
              <a:rPr kumimoji="0" lang="en-US" altLang="en-US" sz="1600" b="0" i="0" u="none" strike="noStrike" cap="none" normalizeH="0" baseline="0" dirty="0" err="1">
                <a:ln>
                  <a:noFill/>
                </a:ln>
                <a:solidFill>
                  <a:srgbClr val="333333"/>
                </a:solidFill>
                <a:effectLst/>
                <a:latin typeface="Montserrat" panose="00000500000000000000" pitchFamily="2" charset="0"/>
              </a:rPr>
              <a:t>kỳ</a:t>
            </a:r>
            <a:r>
              <a:rPr kumimoji="0" lang="en-US" altLang="en-US" sz="1600" b="0" i="0" u="none" strike="noStrike" cap="none" normalizeH="0" baseline="0" dirty="0">
                <a:ln>
                  <a:noFill/>
                </a:ln>
                <a:solidFill>
                  <a:srgbClr val="333333"/>
                </a:solidFill>
                <a:effectLst/>
                <a:latin typeface="Montserrat" panose="00000500000000000000" pitchFamily="2" charset="0"/>
              </a:rPr>
              <a:t> </a:t>
            </a:r>
            <a:r>
              <a:rPr kumimoji="0" lang="en-US" altLang="en-US" sz="1600" b="0" i="0" u="none" strike="noStrike" cap="none" normalizeH="0" baseline="0" dirty="0" err="1">
                <a:ln>
                  <a:noFill/>
                </a:ln>
                <a:solidFill>
                  <a:srgbClr val="333333"/>
                </a:solidFill>
                <a:effectLst/>
                <a:latin typeface="Montserrat" panose="00000500000000000000" pitchFamily="2" charset="0"/>
              </a:rPr>
              <a:t>đâu</a:t>
            </a:r>
            <a:r>
              <a:rPr kumimoji="0" lang="en-US" altLang="en-US" sz="1600" b="0" i="0" u="none" strike="noStrike" cap="none" normalizeH="0" baseline="0" dirty="0">
                <a:ln>
                  <a:noFill/>
                </a:ln>
                <a:solidFill>
                  <a:srgbClr val="333333"/>
                </a:solidFill>
                <a:effectLst/>
                <a:latin typeface="Montserrat" panose="00000500000000000000" pitchFamily="2" charset="0"/>
              </a:rPr>
              <a:t> </a:t>
            </a:r>
            <a:r>
              <a:rPr kumimoji="0" lang="en-US" altLang="en-US" sz="1600" b="0" i="0" u="none" strike="noStrike" cap="none" normalizeH="0" baseline="0" dirty="0" err="1">
                <a:ln>
                  <a:noFill/>
                </a:ln>
                <a:solidFill>
                  <a:srgbClr val="333333"/>
                </a:solidFill>
                <a:effectLst/>
                <a:latin typeface="Montserrat" panose="00000500000000000000" pitchFamily="2" charset="0"/>
              </a:rPr>
              <a:t>trong</a:t>
            </a:r>
            <a:r>
              <a:rPr kumimoji="0" lang="en-US" altLang="en-US" sz="1600" b="0" i="0" u="none" strike="noStrike" cap="none" normalizeH="0" baseline="0" dirty="0">
                <a:ln>
                  <a:noFill/>
                </a:ln>
                <a:solidFill>
                  <a:srgbClr val="333333"/>
                </a:solidFill>
                <a:effectLst/>
                <a:latin typeface="Montserrat" panose="00000500000000000000" pitchFamily="2" charset="0"/>
              </a:rPr>
              <a:t> </a:t>
            </a:r>
            <a:r>
              <a:rPr kumimoji="0" lang="en-US" altLang="en-US" sz="1600" b="0" i="0" u="none" strike="noStrike" cap="none" normalizeH="0" baseline="0" dirty="0" err="1">
                <a:ln>
                  <a:noFill/>
                </a:ln>
                <a:solidFill>
                  <a:srgbClr val="333333"/>
                </a:solidFill>
                <a:effectLst/>
                <a:latin typeface="Montserrat" panose="00000500000000000000" pitchFamily="2" charset="0"/>
              </a:rPr>
              <a:t>thành</a:t>
            </a:r>
            <a:r>
              <a:rPr kumimoji="0" lang="en-US" altLang="en-US" sz="1600" b="0" i="0" u="none" strike="noStrike" cap="none" normalizeH="0" baseline="0" dirty="0">
                <a:ln>
                  <a:noFill/>
                </a:ln>
                <a:solidFill>
                  <a:srgbClr val="333333"/>
                </a:solidFill>
                <a:effectLst/>
                <a:latin typeface="Montserrat" panose="00000500000000000000" pitchFamily="2" charset="0"/>
              </a:rPr>
              <a:t> </a:t>
            </a:r>
            <a:r>
              <a:rPr kumimoji="0" lang="en-US" altLang="en-US" sz="1600" b="0" i="0" u="none" strike="noStrike" cap="none" normalizeH="0" baseline="0" dirty="0" err="1">
                <a:ln>
                  <a:noFill/>
                </a:ln>
                <a:solidFill>
                  <a:srgbClr val="333333"/>
                </a:solidFill>
                <a:effectLst/>
                <a:latin typeface="Montserrat" panose="00000500000000000000" pitchFamily="2" charset="0"/>
              </a:rPr>
              <a:t>phần</a:t>
            </a:r>
            <a:r>
              <a:rPr kumimoji="0" lang="en-US" altLang="en-US" sz="1600" b="0" i="0" u="none" strike="noStrike" cap="none" normalizeH="0" baseline="0" dirty="0">
                <a:ln>
                  <a:noFill/>
                </a:ln>
                <a:solidFill>
                  <a:srgbClr val="333333"/>
                </a:solidFill>
                <a:effectLst/>
                <a:latin typeface="Montserrat" panose="00000500000000000000" pitchFamily="2" charset="0"/>
              </a:rPr>
              <a:t> </a:t>
            </a:r>
            <a:r>
              <a:rPr kumimoji="0" lang="en-US" altLang="en-US" sz="1600" b="0" i="0" u="none" strike="noStrike" cap="none" normalizeH="0" baseline="0" dirty="0" err="1">
                <a:ln>
                  <a:noFill/>
                </a:ln>
                <a:solidFill>
                  <a:srgbClr val="333333"/>
                </a:solidFill>
                <a:effectLst/>
                <a:latin typeface="Montserrat" panose="00000500000000000000" pitchFamily="2" charset="0"/>
              </a:rPr>
              <a:t>đang</a:t>
            </a:r>
            <a:r>
              <a:rPr kumimoji="0" lang="en-US" altLang="en-US" sz="1600" b="0" i="0" u="none" strike="noStrike" cap="none" normalizeH="0" baseline="0" dirty="0">
                <a:ln>
                  <a:noFill/>
                </a:ln>
                <a:solidFill>
                  <a:srgbClr val="333333"/>
                </a:solidFill>
                <a:effectLst/>
                <a:latin typeface="Montserrat" panose="00000500000000000000" pitchFamily="2" charset="0"/>
              </a:rPr>
              <a:t> </a:t>
            </a:r>
            <a:r>
              <a:rPr kumimoji="0" lang="en-US" altLang="en-US" sz="1600" b="0" i="0" u="none" strike="noStrike" cap="none" normalizeH="0" baseline="0" dirty="0" err="1">
                <a:ln>
                  <a:noFill/>
                </a:ln>
                <a:solidFill>
                  <a:srgbClr val="333333"/>
                </a:solidFill>
                <a:effectLst/>
                <a:latin typeface="Montserrat" panose="00000500000000000000" pitchFamily="2" charset="0"/>
              </a:rPr>
              <a:t>sử</a:t>
            </a:r>
            <a:r>
              <a:rPr kumimoji="0" lang="en-US" altLang="en-US" sz="1600" b="0" i="0" u="none" strike="noStrike" cap="none" normalizeH="0" baseline="0" dirty="0">
                <a:ln>
                  <a:noFill/>
                </a:ln>
                <a:solidFill>
                  <a:srgbClr val="333333"/>
                </a:solidFill>
                <a:effectLst/>
                <a:latin typeface="Montserrat" panose="00000500000000000000" pitchFamily="2" charset="0"/>
              </a:rPr>
              <a:t> </a:t>
            </a:r>
            <a:r>
              <a:rPr kumimoji="0" lang="en-US" altLang="en-US" sz="1600" b="0" i="0" u="none" strike="noStrike" cap="none" normalizeH="0" baseline="0" dirty="0" err="1">
                <a:ln>
                  <a:noFill/>
                </a:ln>
                <a:solidFill>
                  <a:srgbClr val="333333"/>
                </a:solidFill>
                <a:effectLst/>
                <a:latin typeface="Montserrat" panose="00000500000000000000" pitchFamily="2" charset="0"/>
              </a:rPr>
              <a:t>dụng</a:t>
            </a:r>
            <a:r>
              <a:rPr kumimoji="0" lang="en-US" altLang="en-US" sz="1600" b="0" i="0" u="none" strike="noStrike" cap="none" normalizeH="0" baseline="0" dirty="0">
                <a:ln>
                  <a:noFill/>
                </a:ln>
                <a:solidFill>
                  <a:srgbClr val="333333"/>
                </a:solidFill>
                <a:effectLst/>
                <a:latin typeface="Montserrat" panose="00000500000000000000" pitchFamily="2" charset="0"/>
              </a:rPr>
              <a:t> </a:t>
            </a:r>
            <a:r>
              <a:rPr kumimoji="0" lang="en-US" altLang="en-US" sz="1600" b="0" i="0" u="none" strike="noStrike" cap="none" normalizeH="0" baseline="0" dirty="0" err="1">
                <a:ln>
                  <a:noFill/>
                </a:ln>
                <a:solidFill>
                  <a:srgbClr val="C7254E"/>
                </a:solidFill>
                <a:effectLst/>
                <a:latin typeface="Montserrat" panose="00000500000000000000" pitchFamily="2" charset="0"/>
              </a:rPr>
              <a:t>this.state.propertyName</a:t>
            </a:r>
            <a:r>
              <a:rPr kumimoji="0" lang="en-US" altLang="en-US" sz="1600" b="0" i="0" u="none" strike="noStrike" cap="none" normalizeH="0" baseline="0" dirty="0">
                <a:ln>
                  <a:noFill/>
                </a:ln>
                <a:solidFill>
                  <a:schemeClr val="tx1"/>
                </a:solidFill>
                <a:effectLst/>
                <a:latin typeface="Montserrat" panose="00000500000000000000" pitchFamily="2" charset="0"/>
              </a:rPr>
              <a:t> </a:t>
            </a:r>
          </a:p>
          <a:p>
            <a:r>
              <a:rPr lang="en-US" altLang="en-US" sz="1400" dirty="0">
                <a:solidFill>
                  <a:schemeClr val="tx1"/>
                </a:solidFill>
                <a:latin typeface="Montserrat" panose="00000500000000000000" pitchFamily="2" charset="0"/>
              </a:rPr>
              <a:t>Syntax: </a:t>
            </a:r>
            <a:r>
              <a:rPr lang="en-US" altLang="en-US" sz="1400" dirty="0" err="1">
                <a:solidFill>
                  <a:schemeClr val="tx1"/>
                </a:solidFill>
                <a:latin typeface="Montserrat" panose="00000500000000000000" pitchFamily="2" charset="0"/>
              </a:rPr>
              <a:t>this.state</a:t>
            </a:r>
            <a:r>
              <a:rPr lang="en-US" altLang="en-US" sz="1400" dirty="0">
                <a:solidFill>
                  <a:schemeClr val="tx1"/>
                </a:solidFill>
                <a:latin typeface="Montserrat" panose="00000500000000000000" pitchFamily="2" charset="0"/>
              </a:rPr>
              <a:t>={ state obj }</a:t>
            </a:r>
            <a:endParaRPr lang="en-US" dirty="0">
              <a:latin typeface="Montserrat" panose="00000500000000000000" pitchFamily="2" charset="0"/>
            </a:endParaRPr>
          </a:p>
        </p:txBody>
      </p:sp>
      <p:sp>
        <p:nvSpPr>
          <p:cNvPr id="6" name="Rectangle 3">
            <a:extLst>
              <a:ext uri="{FF2B5EF4-FFF2-40B4-BE49-F238E27FC236}">
                <a16:creationId xmlns:a16="http://schemas.microsoft.com/office/drawing/2014/main" id="{2E740E54-1060-48A5-B860-FED651500DC0}"/>
              </a:ext>
            </a:extLst>
          </p:cNvPr>
          <p:cNvSpPr>
            <a:spLocks noChangeArrowheads="1"/>
          </p:cNvSpPr>
          <p:nvPr/>
        </p:nvSpPr>
        <p:spPr bwMode="auto">
          <a:xfrm>
            <a:off x="0"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5F9BA117-E75F-4CB9-A1D3-21E2A5A28B0D}"/>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116A8DEF-6399-49AB-87D3-2DC5B9554E69}"/>
              </a:ext>
            </a:extLst>
          </p:cNvPr>
          <p:cNvPicPr>
            <a:picLocks noChangeAspect="1"/>
          </p:cNvPicPr>
          <p:nvPr/>
        </p:nvPicPr>
        <p:blipFill>
          <a:blip r:embed="rId2"/>
          <a:stretch>
            <a:fillRect/>
          </a:stretch>
        </p:blipFill>
        <p:spPr>
          <a:xfrm>
            <a:off x="774220" y="3264379"/>
            <a:ext cx="3625251" cy="1850366"/>
          </a:xfrm>
          <a:prstGeom prst="rect">
            <a:avLst/>
          </a:prstGeom>
        </p:spPr>
      </p:pic>
    </p:spTree>
    <p:extLst>
      <p:ext uri="{BB962C8B-B14F-4D97-AF65-F5344CB8AC3E}">
        <p14:creationId xmlns:p14="http://schemas.microsoft.com/office/powerpoint/2010/main" val="2750989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8DFF5-B7A3-46F2-96C6-BA16086F523D}"/>
              </a:ext>
            </a:extLst>
          </p:cNvPr>
          <p:cNvSpPr>
            <a:spLocks noGrp="1"/>
          </p:cNvSpPr>
          <p:nvPr>
            <p:ph type="title"/>
          </p:nvPr>
        </p:nvSpPr>
        <p:spPr/>
        <p:txBody>
          <a:bodyPr/>
          <a:lstStyle/>
          <a:p>
            <a:r>
              <a:rPr lang="en-US" b="0" i="0" dirty="0">
                <a:solidFill>
                  <a:srgbClr val="080823"/>
                </a:solidFill>
                <a:effectLst/>
                <a:latin typeface="Montserrat" panose="00000500000000000000" pitchFamily="2" charset="0"/>
              </a:rPr>
              <a:t>Class component</a:t>
            </a:r>
            <a:endParaRPr lang="en-US" dirty="0"/>
          </a:p>
        </p:txBody>
      </p:sp>
      <p:sp>
        <p:nvSpPr>
          <p:cNvPr id="3" name="Content Placeholder 2">
            <a:extLst>
              <a:ext uri="{FF2B5EF4-FFF2-40B4-BE49-F238E27FC236}">
                <a16:creationId xmlns:a16="http://schemas.microsoft.com/office/drawing/2014/main" id="{DFE70A26-A2D0-47F2-8462-0F19E204055E}"/>
              </a:ext>
            </a:extLst>
          </p:cNvPr>
          <p:cNvSpPr>
            <a:spLocks noGrp="1"/>
          </p:cNvSpPr>
          <p:nvPr>
            <p:ph idx="1"/>
          </p:nvPr>
        </p:nvSpPr>
        <p:spPr>
          <a:xfrm>
            <a:off x="677334" y="1406107"/>
            <a:ext cx="8596668" cy="4635256"/>
          </a:xfrm>
        </p:spPr>
        <p:txBody>
          <a:bodyPr/>
          <a:lstStyle/>
          <a:p>
            <a:r>
              <a:rPr lang="en-US" dirty="0"/>
              <a:t>Life cycle:</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rgbClr val="C7254E"/>
                </a:solidFill>
                <a:effectLst/>
                <a:latin typeface="Menlo"/>
              </a:rPr>
              <a:t>componentDidMount</a:t>
            </a:r>
            <a:r>
              <a:rPr kumimoji="0" lang="en-US" altLang="en-US" sz="1600" b="0" i="0" u="none" strike="noStrike" cap="none" normalizeH="0" baseline="0" dirty="0">
                <a:ln>
                  <a:noFill/>
                </a:ln>
                <a:solidFill>
                  <a:srgbClr val="C7254E"/>
                </a:solidFill>
                <a:effectLst/>
                <a:latin typeface="Menlo"/>
              </a:rPr>
              <a:t> </a:t>
            </a:r>
            <a:r>
              <a:rPr kumimoji="0" lang="en-US" altLang="en-US" sz="1800" b="0" i="0" u="none" strike="noStrike" cap="none" normalizeH="0" baseline="0" dirty="0" err="1">
                <a:ln>
                  <a:noFill/>
                </a:ln>
                <a:solidFill>
                  <a:srgbClr val="333333"/>
                </a:solidFill>
                <a:effectLst/>
                <a:latin typeface="Helvetica Neue"/>
              </a:rPr>
              <a:t>được</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gọi</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một</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lần</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khi</a:t>
            </a:r>
            <a:r>
              <a:rPr kumimoji="0" lang="en-US" altLang="en-US" sz="1800" b="0" i="0" u="none" strike="noStrike" cap="none" normalizeH="0" baseline="0" dirty="0">
                <a:ln>
                  <a:noFill/>
                </a:ln>
                <a:solidFill>
                  <a:srgbClr val="333333"/>
                </a:solidFill>
                <a:effectLst/>
                <a:latin typeface="Helvetica Neue"/>
              </a:rPr>
              <a:t> component </a:t>
            </a:r>
            <a:r>
              <a:rPr kumimoji="0" lang="en-US" altLang="en-US" sz="1800" b="0" i="0" u="none" strike="noStrike" cap="none" normalizeH="0" baseline="0" dirty="0" err="1">
                <a:ln>
                  <a:noFill/>
                </a:ln>
                <a:solidFill>
                  <a:srgbClr val="333333"/>
                </a:solidFill>
                <a:effectLst/>
                <a:latin typeface="Helvetica Neue"/>
              </a:rPr>
              <a:t>được</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khởi</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tạo</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sau</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thành</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phần</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đầu</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tiên</a:t>
            </a:r>
            <a:r>
              <a:rPr kumimoji="0" lang="en-US" altLang="en-US" sz="1800" b="0" i="0" u="none" strike="noStrike" cap="none" normalizeH="0" baseline="0" dirty="0">
                <a:ln>
                  <a:noFill/>
                </a:ln>
                <a:solidFill>
                  <a:srgbClr val="333333"/>
                </a:solidFill>
                <a:effectLst/>
                <a:latin typeface="Helvetica Neue"/>
              </a:rPr>
              <a:t> </a:t>
            </a:r>
            <a:r>
              <a:rPr kumimoji="0" lang="en-US" altLang="en-US" sz="1600" b="0" i="0" u="none" strike="noStrike" cap="none" normalizeH="0" baseline="0" dirty="0">
                <a:ln>
                  <a:noFill/>
                </a:ln>
                <a:solidFill>
                  <a:srgbClr val="C7254E"/>
                </a:solidFill>
                <a:effectLst/>
                <a:latin typeface="Menlo"/>
              </a:rPr>
              <a:t>render</a:t>
            </a:r>
            <a:r>
              <a:rPr kumimoji="0" lang="en-US" altLang="en-US" sz="1800" b="0" i="0" u="none" strike="noStrike" cap="none" normalizeH="0" baseline="0" dirty="0">
                <a:ln>
                  <a:noFill/>
                </a:ln>
                <a:solidFill>
                  <a:srgbClr val="333333"/>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rgbClr val="C7254E"/>
                </a:solidFill>
                <a:effectLst/>
                <a:latin typeface="Menlo"/>
              </a:rPr>
              <a:t>componentDidUpdate</a:t>
            </a:r>
            <a:r>
              <a:rPr kumimoji="0" lang="en-US" altLang="en-US" sz="1600" b="0" i="0" u="none" strike="noStrike" cap="none" normalizeH="0" baseline="0" dirty="0">
                <a:ln>
                  <a:noFill/>
                </a:ln>
                <a:solidFill>
                  <a:srgbClr val="C7254E"/>
                </a:solidFill>
                <a:effectLst/>
                <a:latin typeface="Menlo"/>
              </a:rPr>
              <a:t> </a:t>
            </a:r>
            <a:r>
              <a:rPr kumimoji="0" lang="en-US" altLang="en-US" sz="1800" b="0" i="0" u="none" strike="noStrike" cap="none" normalizeH="0" baseline="0" dirty="0" err="1">
                <a:ln>
                  <a:noFill/>
                </a:ln>
                <a:solidFill>
                  <a:srgbClr val="333333"/>
                </a:solidFill>
                <a:effectLst/>
                <a:latin typeface="Helvetica Neue"/>
              </a:rPr>
              <a:t>được</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gọi</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ngay</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sau</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khi</a:t>
            </a:r>
            <a:r>
              <a:rPr kumimoji="0" lang="en-US" altLang="en-US" sz="1800" b="0" i="0" u="none" strike="noStrike" cap="none" normalizeH="0" baseline="0" dirty="0">
                <a:ln>
                  <a:noFill/>
                </a:ln>
                <a:solidFill>
                  <a:srgbClr val="333333"/>
                </a:solidFill>
                <a:effectLst/>
                <a:latin typeface="Helvetica Neue"/>
              </a:rPr>
              <a:t> component </a:t>
            </a:r>
            <a:r>
              <a:rPr kumimoji="0" lang="en-US" altLang="en-US" sz="1800" b="0" i="0" u="none" strike="noStrike" cap="none" normalizeH="0" baseline="0" dirty="0" err="1">
                <a:ln>
                  <a:noFill/>
                </a:ln>
                <a:solidFill>
                  <a:srgbClr val="333333"/>
                </a:solidFill>
                <a:effectLst/>
                <a:latin typeface="Helvetica Neue"/>
              </a:rPr>
              <a:t>cập</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nhật</a:t>
            </a:r>
            <a:r>
              <a:rPr kumimoji="0" lang="en-US" altLang="en-US" sz="1800" b="0" i="0" u="none" strike="noStrike" cap="none" normalizeH="0" baseline="0" dirty="0">
                <a:ln>
                  <a:noFill/>
                </a:ln>
                <a:solidFill>
                  <a:srgbClr val="333333"/>
                </a:solidFill>
                <a:effectLst/>
                <a:latin typeface="Helvetica Neue"/>
              </a:rPr>
              <a:t> . </a:t>
            </a:r>
            <a:r>
              <a:rPr kumimoji="0" lang="en-US" altLang="en-US" sz="1800" b="0" i="0" u="none" strike="noStrike" cap="none" normalizeH="0" baseline="0" dirty="0" err="1">
                <a:ln>
                  <a:noFill/>
                </a:ln>
                <a:solidFill>
                  <a:srgbClr val="333333"/>
                </a:solidFill>
                <a:effectLst/>
                <a:latin typeface="Helvetica Neue"/>
              </a:rPr>
              <a:t>Nó</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không</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được</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gọi</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trong</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lúc</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khởi</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tạo</a:t>
            </a:r>
            <a:endParaRPr kumimoji="0" lang="en-US" altLang="en-US" sz="1800" b="0" i="0" u="none" strike="noStrike" cap="none" normalizeH="0" baseline="0" dirty="0">
              <a:ln>
                <a:noFill/>
              </a:ln>
              <a:solidFill>
                <a:srgbClr val="333333"/>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rgbClr val="C7254E"/>
                </a:solidFill>
                <a:effectLst/>
                <a:latin typeface="Menlo"/>
              </a:rPr>
              <a:t>componentWillUnmount</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được</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gọi</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khi</a:t>
            </a:r>
            <a:r>
              <a:rPr kumimoji="0" lang="en-US" altLang="en-US" sz="1800" b="0" i="0" u="none" strike="noStrike" cap="none" normalizeH="0" baseline="0" dirty="0">
                <a:ln>
                  <a:noFill/>
                </a:ln>
                <a:solidFill>
                  <a:srgbClr val="333333"/>
                </a:solidFill>
                <a:effectLst/>
                <a:latin typeface="Helvetica Neue"/>
              </a:rPr>
              <a:t> component </a:t>
            </a:r>
            <a:r>
              <a:rPr kumimoji="0" lang="en-US" altLang="en-US" sz="1800" b="0" i="0" u="none" strike="noStrike" cap="none" normalizeH="0" baseline="0" dirty="0" err="1">
                <a:ln>
                  <a:noFill/>
                </a:ln>
                <a:solidFill>
                  <a:srgbClr val="333333"/>
                </a:solidFill>
                <a:effectLst/>
                <a:latin typeface="Helvetica Neue"/>
              </a:rPr>
              <a:t>bị</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huỷ</a:t>
            </a:r>
            <a:r>
              <a:rPr lang="en-US" altLang="en-US" dirty="0">
                <a:solidFill>
                  <a:srgbClr val="333333"/>
                </a:solidFill>
                <a:latin typeface="Helvetica Neue"/>
              </a:rPr>
              <a:t>.</a:t>
            </a:r>
            <a:endParaRPr kumimoji="0" lang="en-US" altLang="en-US" sz="1800" b="0" i="0" u="none" strike="noStrike" cap="none" normalizeH="0" baseline="0" dirty="0">
              <a:ln>
                <a:noFill/>
              </a:ln>
              <a:solidFill>
                <a:srgbClr val="333333"/>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6" name="Rectangle 3">
            <a:extLst>
              <a:ext uri="{FF2B5EF4-FFF2-40B4-BE49-F238E27FC236}">
                <a16:creationId xmlns:a16="http://schemas.microsoft.com/office/drawing/2014/main" id="{2E740E54-1060-48A5-B860-FED651500DC0}"/>
              </a:ext>
            </a:extLst>
          </p:cNvPr>
          <p:cNvSpPr>
            <a:spLocks noChangeArrowheads="1"/>
          </p:cNvSpPr>
          <p:nvPr/>
        </p:nvSpPr>
        <p:spPr bwMode="auto">
          <a:xfrm>
            <a:off x="0"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F510D8DD-CACF-4F33-87CF-7176E76BD08F}"/>
              </a:ext>
            </a:extLst>
          </p:cNvPr>
          <p:cNvSpPr>
            <a:spLocks noChangeArrowheads="1"/>
          </p:cNvSpPr>
          <p:nvPr/>
        </p:nvSpPr>
        <p:spPr bwMode="auto">
          <a:xfrm>
            <a:off x="0" y="-170549"/>
            <a:ext cx="184731" cy="3410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180A5855-9585-4253-80A0-764A29A12FA7}"/>
              </a:ext>
            </a:extLst>
          </p:cNvPr>
          <p:cNvPicPr>
            <a:picLocks noChangeAspect="1"/>
          </p:cNvPicPr>
          <p:nvPr/>
        </p:nvPicPr>
        <p:blipFill>
          <a:blip r:embed="rId2"/>
          <a:stretch>
            <a:fillRect/>
          </a:stretch>
        </p:blipFill>
        <p:spPr>
          <a:xfrm>
            <a:off x="2585050" y="3540330"/>
            <a:ext cx="4264324" cy="2638425"/>
          </a:xfrm>
          <a:prstGeom prst="rect">
            <a:avLst/>
          </a:prstGeom>
        </p:spPr>
      </p:pic>
    </p:spTree>
    <p:extLst>
      <p:ext uri="{BB962C8B-B14F-4D97-AF65-F5344CB8AC3E}">
        <p14:creationId xmlns:p14="http://schemas.microsoft.com/office/powerpoint/2010/main" val="4232469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8DEC-26F4-412E-95F3-14A0545E6C1D}"/>
              </a:ext>
            </a:extLst>
          </p:cNvPr>
          <p:cNvSpPr>
            <a:spLocks noGrp="1"/>
          </p:cNvSpPr>
          <p:nvPr>
            <p:ph type="title"/>
          </p:nvPr>
        </p:nvSpPr>
        <p:spPr>
          <a:xfrm>
            <a:off x="677334" y="609600"/>
            <a:ext cx="8596668" cy="779253"/>
          </a:xfrm>
        </p:spPr>
        <p:txBody>
          <a:bodyPr>
            <a:normAutofit fontScale="90000"/>
          </a:bodyPr>
          <a:lstStyle/>
          <a:p>
            <a:r>
              <a:rPr lang="en-US" b="0" i="0" dirty="0">
                <a:solidFill>
                  <a:srgbClr val="080823"/>
                </a:solidFill>
                <a:effectLst/>
                <a:latin typeface="Montserrat" panose="00000500000000000000" pitchFamily="2" charset="0"/>
              </a:rPr>
              <a:t>Functional component</a:t>
            </a:r>
            <a:br>
              <a:rPr lang="en-US" b="0" i="0" dirty="0">
                <a:solidFill>
                  <a:srgbClr val="080823"/>
                </a:solidFill>
                <a:effectLst/>
                <a:latin typeface="Montserrat" panose="00000500000000000000" pitchFamily="2" charset="0"/>
              </a:rPr>
            </a:br>
            <a:endParaRPr lang="en-US" dirty="0"/>
          </a:p>
        </p:txBody>
      </p:sp>
      <p:graphicFrame>
        <p:nvGraphicFramePr>
          <p:cNvPr id="9" name="Content Placeholder 8">
            <a:extLst>
              <a:ext uri="{FF2B5EF4-FFF2-40B4-BE49-F238E27FC236}">
                <a16:creationId xmlns:a16="http://schemas.microsoft.com/office/drawing/2014/main" id="{094943DA-7E68-4E26-8544-BFDCEFEF2809}"/>
              </a:ext>
            </a:extLst>
          </p:cNvPr>
          <p:cNvGraphicFramePr>
            <a:graphicFrameLocks noGrp="1"/>
          </p:cNvGraphicFramePr>
          <p:nvPr>
            <p:ph idx="1"/>
            <p:extLst>
              <p:ext uri="{D42A27DB-BD31-4B8C-83A1-F6EECF244321}">
                <p14:modId xmlns:p14="http://schemas.microsoft.com/office/powerpoint/2010/main" val="3181465577"/>
              </p:ext>
            </p:extLst>
          </p:nvPr>
        </p:nvGraphicFramePr>
        <p:xfrm>
          <a:off x="677334" y="1280870"/>
          <a:ext cx="8794470" cy="2375535"/>
        </p:xfrm>
        <a:graphic>
          <a:graphicData uri="http://schemas.openxmlformats.org/drawingml/2006/table">
            <a:tbl>
              <a:tblPr/>
              <a:tblGrid>
                <a:gridCol w="529732">
                  <a:extLst>
                    <a:ext uri="{9D8B030D-6E8A-4147-A177-3AD203B41FA5}">
                      <a16:colId xmlns:a16="http://schemas.microsoft.com/office/drawing/2014/main" val="3751122300"/>
                    </a:ext>
                  </a:extLst>
                </a:gridCol>
                <a:gridCol w="8264738">
                  <a:extLst>
                    <a:ext uri="{9D8B030D-6E8A-4147-A177-3AD203B41FA5}">
                      <a16:colId xmlns:a16="http://schemas.microsoft.com/office/drawing/2014/main" val="1765131861"/>
                    </a:ext>
                  </a:extLst>
                </a:gridCol>
              </a:tblGrid>
              <a:tr h="0">
                <a:tc>
                  <a:txBody>
                    <a:bodyPr/>
                    <a:lstStyle/>
                    <a:p>
                      <a:pPr algn="r" fontAlgn="t"/>
                      <a:endParaRPr lang="en-US">
                        <a:effectLst/>
                        <a:latin typeface="ui-monospace"/>
                      </a:endParaRPr>
                    </a:p>
                  </a:txBody>
                  <a:tcPr marL="95250" marR="95250" marT="38100" marB="9525">
                    <a:lnL>
                      <a:noFill/>
                    </a:lnL>
                    <a:lnR>
                      <a:noFill/>
                    </a:lnR>
                    <a:lnT>
                      <a:noFill/>
                    </a:lnT>
                    <a:lnB>
                      <a:noFill/>
                    </a:lnB>
                  </a:tcPr>
                </a:tc>
                <a:tc>
                  <a:txBody>
                    <a:bodyPr/>
                    <a:lstStyle/>
                    <a:p>
                      <a:pPr algn="l" fontAlgn="t"/>
                      <a:r>
                        <a:rPr lang="en-US" dirty="0">
                          <a:solidFill>
                            <a:srgbClr val="D73A49"/>
                          </a:solidFill>
                          <a:effectLst/>
                          <a:latin typeface="ui-monospace"/>
                        </a:rPr>
                        <a:t>function</a:t>
                      </a:r>
                      <a:r>
                        <a:rPr lang="en-US" dirty="0">
                          <a:effectLst/>
                          <a:latin typeface="ui-monospace"/>
                        </a:rPr>
                        <a:t> </a:t>
                      </a:r>
                      <a:r>
                        <a:rPr lang="en-US" dirty="0">
                          <a:solidFill>
                            <a:srgbClr val="E36209"/>
                          </a:solidFill>
                          <a:effectLst/>
                          <a:latin typeface="ui-monospace"/>
                        </a:rPr>
                        <a:t>Profile</a:t>
                      </a:r>
                      <a:r>
                        <a:rPr lang="en-US" dirty="0">
                          <a:effectLst/>
                          <a:latin typeface="ui-monospace"/>
                        </a:rPr>
                        <a:t>(props) {</a:t>
                      </a:r>
                    </a:p>
                  </a:txBody>
                  <a:tcPr marL="95250" marR="95250" marT="38100" marB="9525">
                    <a:lnL>
                      <a:noFill/>
                    </a:lnL>
                    <a:lnR>
                      <a:noFill/>
                    </a:lnR>
                    <a:lnT>
                      <a:noFill/>
                    </a:lnT>
                    <a:lnB>
                      <a:noFill/>
                    </a:lnB>
                  </a:tcPr>
                </a:tc>
                <a:extLst>
                  <a:ext uri="{0D108BD9-81ED-4DB2-BD59-A6C34878D82A}">
                    <a16:rowId xmlns:a16="http://schemas.microsoft.com/office/drawing/2014/main" val="650691102"/>
                  </a:ext>
                </a:extLst>
              </a:tr>
              <a:tr h="0">
                <a:tc>
                  <a:txBody>
                    <a:bodyPr/>
                    <a:lstStyle/>
                    <a:p>
                      <a:pPr algn="r" fontAlgn="t"/>
                      <a:endParaRPr lang="en-US">
                        <a:effectLst/>
                        <a:latin typeface="ui-monospace"/>
                      </a:endParaRPr>
                    </a:p>
                  </a:txBody>
                  <a:tcPr marL="95250" marR="95250" marT="9525" marB="9525">
                    <a:lnL>
                      <a:noFill/>
                    </a:lnL>
                    <a:lnR>
                      <a:noFill/>
                    </a:lnR>
                    <a:lnT>
                      <a:noFill/>
                    </a:lnT>
                    <a:lnB>
                      <a:noFill/>
                    </a:lnB>
                  </a:tcPr>
                </a:tc>
                <a:tc>
                  <a:txBody>
                    <a:bodyPr/>
                    <a:lstStyle/>
                    <a:p>
                      <a:pPr algn="l" fontAlgn="t"/>
                      <a:r>
                        <a:rPr lang="en-US" dirty="0">
                          <a:solidFill>
                            <a:srgbClr val="D73A49"/>
                          </a:solidFill>
                          <a:effectLst/>
                          <a:latin typeface="ui-monospace"/>
                        </a:rPr>
                        <a:t>return</a:t>
                      </a:r>
                      <a:r>
                        <a:rPr lang="en-US" dirty="0">
                          <a:effectLst/>
                          <a:latin typeface="ui-monospace"/>
                        </a:rPr>
                        <a:t> (</a:t>
                      </a:r>
                    </a:p>
                  </a:txBody>
                  <a:tcPr marL="95250" marR="95250" marT="9525" marB="9525">
                    <a:lnL>
                      <a:noFill/>
                    </a:lnL>
                    <a:lnR>
                      <a:noFill/>
                    </a:lnR>
                    <a:lnT>
                      <a:noFill/>
                    </a:lnT>
                    <a:lnB>
                      <a:noFill/>
                    </a:lnB>
                  </a:tcPr>
                </a:tc>
                <a:extLst>
                  <a:ext uri="{0D108BD9-81ED-4DB2-BD59-A6C34878D82A}">
                    <a16:rowId xmlns:a16="http://schemas.microsoft.com/office/drawing/2014/main" val="2997167943"/>
                  </a:ext>
                </a:extLst>
              </a:tr>
              <a:tr h="0">
                <a:tc>
                  <a:txBody>
                    <a:bodyPr/>
                    <a:lstStyle/>
                    <a:p>
                      <a:pPr algn="r" fontAlgn="t"/>
                      <a:endParaRPr lang="en-US">
                        <a:effectLst/>
                        <a:latin typeface="ui-monospace"/>
                      </a:endParaRPr>
                    </a:p>
                  </a:txBody>
                  <a:tcPr marL="95250" marR="95250" marT="9525" marB="9525">
                    <a:lnL>
                      <a:noFill/>
                    </a:lnL>
                    <a:lnR>
                      <a:noFill/>
                    </a:lnR>
                    <a:lnT>
                      <a:noFill/>
                    </a:lnT>
                    <a:lnB>
                      <a:noFill/>
                    </a:lnB>
                  </a:tcPr>
                </a:tc>
                <a:tc>
                  <a:txBody>
                    <a:bodyPr/>
                    <a:lstStyle/>
                    <a:p>
                      <a:pPr algn="l" fontAlgn="t"/>
                      <a:r>
                        <a:rPr lang="en-US">
                          <a:solidFill>
                            <a:srgbClr val="005CC5"/>
                          </a:solidFill>
                          <a:effectLst/>
                          <a:latin typeface="ui-monospace"/>
                        </a:rPr>
                        <a:t>&lt;</a:t>
                      </a:r>
                      <a:r>
                        <a:rPr lang="en-US">
                          <a:solidFill>
                            <a:srgbClr val="22863A"/>
                          </a:solidFill>
                          <a:effectLst/>
                          <a:latin typeface="ui-monospace"/>
                        </a:rPr>
                        <a:t>div</a:t>
                      </a:r>
                      <a:r>
                        <a:rPr lang="en-US">
                          <a:solidFill>
                            <a:srgbClr val="005CC5"/>
                          </a:solidFill>
                          <a:effectLst/>
                          <a:latin typeface="ui-monospace"/>
                        </a:rPr>
                        <a:t>&gt;</a:t>
                      </a:r>
                      <a:endParaRPr lang="en-US">
                        <a:effectLst/>
                        <a:latin typeface="ui-monospace"/>
                      </a:endParaRPr>
                    </a:p>
                  </a:txBody>
                  <a:tcPr marL="95250" marR="95250" marT="9525" marB="9525">
                    <a:lnL>
                      <a:noFill/>
                    </a:lnL>
                    <a:lnR>
                      <a:noFill/>
                    </a:lnR>
                    <a:lnT>
                      <a:noFill/>
                    </a:lnT>
                    <a:lnB>
                      <a:noFill/>
                    </a:lnB>
                  </a:tcPr>
                </a:tc>
                <a:extLst>
                  <a:ext uri="{0D108BD9-81ED-4DB2-BD59-A6C34878D82A}">
                    <a16:rowId xmlns:a16="http://schemas.microsoft.com/office/drawing/2014/main" val="826195164"/>
                  </a:ext>
                </a:extLst>
              </a:tr>
              <a:tr h="0">
                <a:tc>
                  <a:txBody>
                    <a:bodyPr/>
                    <a:lstStyle/>
                    <a:p>
                      <a:pPr algn="r" fontAlgn="t"/>
                      <a:endParaRPr lang="en-US">
                        <a:effectLst/>
                        <a:latin typeface="ui-monospace"/>
                      </a:endParaRPr>
                    </a:p>
                  </a:txBody>
                  <a:tcPr marL="95250" marR="95250" marT="9525" marB="9525">
                    <a:lnL>
                      <a:noFill/>
                    </a:lnL>
                    <a:lnR>
                      <a:noFill/>
                    </a:lnR>
                    <a:lnT>
                      <a:noFill/>
                    </a:lnT>
                    <a:lnB>
                      <a:noFill/>
                    </a:lnB>
                  </a:tcPr>
                </a:tc>
                <a:tc>
                  <a:txBody>
                    <a:bodyPr/>
                    <a:lstStyle/>
                    <a:p>
                      <a:pPr algn="l" fontAlgn="t"/>
                      <a:r>
                        <a:rPr lang="en-US">
                          <a:solidFill>
                            <a:srgbClr val="005CC5"/>
                          </a:solidFill>
                          <a:effectLst/>
                          <a:latin typeface="ui-monospace"/>
                        </a:rPr>
                        <a:t>&lt;</a:t>
                      </a:r>
                      <a:r>
                        <a:rPr lang="en-US">
                          <a:solidFill>
                            <a:srgbClr val="22863A"/>
                          </a:solidFill>
                          <a:effectLst/>
                          <a:latin typeface="ui-monospace"/>
                        </a:rPr>
                        <a:t>h3</a:t>
                      </a:r>
                      <a:r>
                        <a:rPr lang="en-US">
                          <a:solidFill>
                            <a:srgbClr val="005CC5"/>
                          </a:solidFill>
                          <a:effectLst/>
                          <a:latin typeface="ui-monospace"/>
                        </a:rPr>
                        <a:t>&gt;</a:t>
                      </a:r>
                      <a:r>
                        <a:rPr lang="en-US">
                          <a:effectLst/>
                          <a:latin typeface="ui-monospace"/>
                        </a:rPr>
                        <a:t>{props.</a:t>
                      </a:r>
                      <a:r>
                        <a:rPr lang="en-US">
                          <a:solidFill>
                            <a:srgbClr val="005CC5"/>
                          </a:solidFill>
                          <a:effectLst/>
                          <a:latin typeface="ui-monospace"/>
                        </a:rPr>
                        <a:t>name</a:t>
                      </a:r>
                      <a:r>
                        <a:rPr lang="en-US">
                          <a:effectLst/>
                          <a:latin typeface="ui-monospace"/>
                        </a:rPr>
                        <a:t>}</a:t>
                      </a:r>
                      <a:r>
                        <a:rPr lang="en-US">
                          <a:solidFill>
                            <a:srgbClr val="005CC5"/>
                          </a:solidFill>
                          <a:effectLst/>
                          <a:latin typeface="ui-monospace"/>
                        </a:rPr>
                        <a:t>&lt;/</a:t>
                      </a:r>
                      <a:r>
                        <a:rPr lang="en-US">
                          <a:solidFill>
                            <a:srgbClr val="22863A"/>
                          </a:solidFill>
                          <a:effectLst/>
                          <a:latin typeface="ui-monospace"/>
                        </a:rPr>
                        <a:t>h3</a:t>
                      </a:r>
                      <a:r>
                        <a:rPr lang="en-US">
                          <a:solidFill>
                            <a:srgbClr val="005CC5"/>
                          </a:solidFill>
                          <a:effectLst/>
                          <a:latin typeface="ui-monospace"/>
                        </a:rPr>
                        <a:t>&gt;</a:t>
                      </a:r>
                      <a:endParaRPr lang="en-US">
                        <a:effectLst/>
                        <a:latin typeface="ui-monospace"/>
                      </a:endParaRPr>
                    </a:p>
                  </a:txBody>
                  <a:tcPr marL="95250" marR="95250" marT="9525" marB="9525">
                    <a:lnL>
                      <a:noFill/>
                    </a:lnL>
                    <a:lnR>
                      <a:noFill/>
                    </a:lnR>
                    <a:lnT>
                      <a:noFill/>
                    </a:lnT>
                    <a:lnB>
                      <a:noFill/>
                    </a:lnB>
                  </a:tcPr>
                </a:tc>
                <a:extLst>
                  <a:ext uri="{0D108BD9-81ED-4DB2-BD59-A6C34878D82A}">
                    <a16:rowId xmlns:a16="http://schemas.microsoft.com/office/drawing/2014/main" val="763595814"/>
                  </a:ext>
                </a:extLst>
              </a:tr>
              <a:tr h="0">
                <a:tc>
                  <a:txBody>
                    <a:bodyPr/>
                    <a:lstStyle/>
                    <a:p>
                      <a:pPr algn="r" fontAlgn="t"/>
                      <a:endParaRPr lang="en-US">
                        <a:effectLst/>
                        <a:latin typeface="ui-monospace"/>
                      </a:endParaRPr>
                    </a:p>
                  </a:txBody>
                  <a:tcPr marL="95250" marR="95250" marT="9525" marB="9525">
                    <a:lnL>
                      <a:noFill/>
                    </a:lnL>
                    <a:lnR>
                      <a:noFill/>
                    </a:lnR>
                    <a:lnT>
                      <a:noFill/>
                    </a:lnT>
                    <a:lnB>
                      <a:noFill/>
                    </a:lnB>
                  </a:tcPr>
                </a:tc>
                <a:tc>
                  <a:txBody>
                    <a:bodyPr/>
                    <a:lstStyle/>
                    <a:p>
                      <a:pPr algn="l" fontAlgn="t"/>
                      <a:r>
                        <a:rPr lang="en-US" dirty="0">
                          <a:solidFill>
                            <a:srgbClr val="005CC5"/>
                          </a:solidFill>
                          <a:effectLst/>
                          <a:latin typeface="ui-monospace"/>
                        </a:rPr>
                        <a:t>&lt;</a:t>
                      </a:r>
                      <a:r>
                        <a:rPr lang="en-US" dirty="0" err="1">
                          <a:solidFill>
                            <a:srgbClr val="22863A"/>
                          </a:solidFill>
                          <a:effectLst/>
                          <a:latin typeface="ui-monospace"/>
                        </a:rPr>
                        <a:t>img</a:t>
                      </a:r>
                      <a:r>
                        <a:rPr lang="en-US" dirty="0">
                          <a:effectLst/>
                          <a:latin typeface="ui-monospace"/>
                        </a:rPr>
                        <a:t> </a:t>
                      </a:r>
                      <a:r>
                        <a:rPr lang="en-US" dirty="0" err="1">
                          <a:solidFill>
                            <a:srgbClr val="005CC5"/>
                          </a:solidFill>
                          <a:effectLst/>
                          <a:latin typeface="ui-monospace"/>
                        </a:rPr>
                        <a:t>src</a:t>
                      </a:r>
                      <a:r>
                        <a:rPr lang="en-US" dirty="0">
                          <a:solidFill>
                            <a:srgbClr val="005CC5"/>
                          </a:solidFill>
                          <a:effectLst/>
                          <a:latin typeface="ui-monospace"/>
                        </a:rPr>
                        <a:t>=</a:t>
                      </a:r>
                      <a:r>
                        <a:rPr lang="en-US" dirty="0">
                          <a:effectLst/>
                          <a:latin typeface="ui-monospace"/>
                        </a:rPr>
                        <a:t>{</a:t>
                      </a:r>
                      <a:r>
                        <a:rPr lang="en-US" dirty="0" err="1">
                          <a:effectLst/>
                          <a:latin typeface="ui-monospace"/>
                        </a:rPr>
                        <a:t>props.</a:t>
                      </a:r>
                      <a:r>
                        <a:rPr lang="en-US" dirty="0" err="1">
                          <a:solidFill>
                            <a:srgbClr val="005CC5"/>
                          </a:solidFill>
                          <a:effectLst/>
                          <a:latin typeface="ui-monospace"/>
                        </a:rPr>
                        <a:t>profilePhotoUrl</a:t>
                      </a:r>
                      <a:r>
                        <a:rPr lang="en-US" dirty="0">
                          <a:effectLst/>
                          <a:latin typeface="ui-monospace"/>
                        </a:rPr>
                        <a:t>}</a:t>
                      </a:r>
                      <a:r>
                        <a:rPr lang="en-US" dirty="0">
                          <a:solidFill>
                            <a:srgbClr val="005CC5"/>
                          </a:solidFill>
                          <a:effectLst/>
                          <a:latin typeface="ui-monospace"/>
                        </a:rPr>
                        <a:t>/&gt;</a:t>
                      </a:r>
                      <a:endParaRPr lang="en-US" dirty="0">
                        <a:effectLst/>
                        <a:latin typeface="ui-monospace"/>
                      </a:endParaRPr>
                    </a:p>
                  </a:txBody>
                  <a:tcPr marL="95250" marR="95250" marT="9525" marB="9525">
                    <a:lnL>
                      <a:noFill/>
                    </a:lnL>
                    <a:lnR>
                      <a:noFill/>
                    </a:lnR>
                    <a:lnT>
                      <a:noFill/>
                    </a:lnT>
                    <a:lnB>
                      <a:noFill/>
                    </a:lnB>
                  </a:tcPr>
                </a:tc>
                <a:extLst>
                  <a:ext uri="{0D108BD9-81ED-4DB2-BD59-A6C34878D82A}">
                    <a16:rowId xmlns:a16="http://schemas.microsoft.com/office/drawing/2014/main" val="381385111"/>
                  </a:ext>
                </a:extLst>
              </a:tr>
              <a:tr h="0">
                <a:tc>
                  <a:txBody>
                    <a:bodyPr/>
                    <a:lstStyle/>
                    <a:p>
                      <a:pPr algn="r" fontAlgn="t"/>
                      <a:endParaRPr lang="en-US">
                        <a:effectLst/>
                        <a:latin typeface="ui-monospace"/>
                      </a:endParaRPr>
                    </a:p>
                  </a:txBody>
                  <a:tcPr marL="95250" marR="95250" marT="9525" marB="9525">
                    <a:lnL>
                      <a:noFill/>
                    </a:lnL>
                    <a:lnR>
                      <a:noFill/>
                    </a:lnR>
                    <a:lnT>
                      <a:noFill/>
                    </a:lnT>
                    <a:lnB>
                      <a:noFill/>
                    </a:lnB>
                  </a:tcPr>
                </a:tc>
                <a:tc>
                  <a:txBody>
                    <a:bodyPr/>
                    <a:lstStyle/>
                    <a:p>
                      <a:pPr algn="l" fontAlgn="t"/>
                      <a:r>
                        <a:rPr lang="en-US">
                          <a:solidFill>
                            <a:srgbClr val="005CC5"/>
                          </a:solidFill>
                          <a:effectLst/>
                          <a:latin typeface="ui-monospace"/>
                        </a:rPr>
                        <a:t>&lt;/</a:t>
                      </a:r>
                      <a:r>
                        <a:rPr lang="en-US">
                          <a:solidFill>
                            <a:srgbClr val="22863A"/>
                          </a:solidFill>
                          <a:effectLst/>
                          <a:latin typeface="ui-monospace"/>
                        </a:rPr>
                        <a:t>div</a:t>
                      </a:r>
                      <a:r>
                        <a:rPr lang="en-US">
                          <a:solidFill>
                            <a:srgbClr val="005CC5"/>
                          </a:solidFill>
                          <a:effectLst/>
                          <a:latin typeface="ui-monospace"/>
                        </a:rPr>
                        <a:t>&gt;</a:t>
                      </a:r>
                      <a:endParaRPr lang="en-US">
                        <a:effectLst/>
                        <a:latin typeface="ui-monospace"/>
                      </a:endParaRPr>
                    </a:p>
                  </a:txBody>
                  <a:tcPr marL="95250" marR="95250" marT="9525" marB="9525">
                    <a:lnL>
                      <a:noFill/>
                    </a:lnL>
                    <a:lnR>
                      <a:noFill/>
                    </a:lnR>
                    <a:lnT>
                      <a:noFill/>
                    </a:lnT>
                    <a:lnB>
                      <a:noFill/>
                    </a:lnB>
                  </a:tcPr>
                </a:tc>
                <a:extLst>
                  <a:ext uri="{0D108BD9-81ED-4DB2-BD59-A6C34878D82A}">
                    <a16:rowId xmlns:a16="http://schemas.microsoft.com/office/drawing/2014/main" val="1747461052"/>
                  </a:ext>
                </a:extLst>
              </a:tr>
              <a:tr h="0">
                <a:tc>
                  <a:txBody>
                    <a:bodyPr/>
                    <a:lstStyle/>
                    <a:p>
                      <a:pPr algn="r" fontAlgn="t"/>
                      <a:endParaRPr lang="en-US">
                        <a:effectLst/>
                        <a:latin typeface="ui-monospace"/>
                      </a:endParaRPr>
                    </a:p>
                  </a:txBody>
                  <a:tcPr marL="95250" marR="95250" marT="9525" marB="9525">
                    <a:lnL>
                      <a:noFill/>
                    </a:lnL>
                    <a:lnR>
                      <a:noFill/>
                    </a:lnR>
                    <a:lnT>
                      <a:noFill/>
                    </a:lnT>
                    <a:lnB>
                      <a:noFill/>
                    </a:lnB>
                  </a:tcPr>
                </a:tc>
                <a:tc>
                  <a:txBody>
                    <a:bodyPr/>
                    <a:lstStyle/>
                    <a:p>
                      <a:pPr algn="l" fontAlgn="t"/>
                      <a:r>
                        <a:rPr lang="en-US">
                          <a:effectLst/>
                          <a:latin typeface="ui-monospace"/>
                        </a:rPr>
                        <a:t>);</a:t>
                      </a:r>
                    </a:p>
                  </a:txBody>
                  <a:tcPr marL="95250" marR="95250" marT="9525" marB="9525">
                    <a:lnL>
                      <a:noFill/>
                    </a:lnL>
                    <a:lnR>
                      <a:noFill/>
                    </a:lnR>
                    <a:lnT>
                      <a:noFill/>
                    </a:lnT>
                    <a:lnB>
                      <a:noFill/>
                    </a:lnB>
                  </a:tcPr>
                </a:tc>
                <a:extLst>
                  <a:ext uri="{0D108BD9-81ED-4DB2-BD59-A6C34878D82A}">
                    <a16:rowId xmlns:a16="http://schemas.microsoft.com/office/drawing/2014/main" val="1481331666"/>
                  </a:ext>
                </a:extLst>
              </a:tr>
              <a:tr h="0">
                <a:tc>
                  <a:txBody>
                    <a:bodyPr/>
                    <a:lstStyle/>
                    <a:p>
                      <a:pPr algn="r" fontAlgn="t"/>
                      <a:endParaRPr lang="en-US" dirty="0">
                        <a:effectLst/>
                        <a:latin typeface="ui-monospace"/>
                      </a:endParaRPr>
                    </a:p>
                  </a:txBody>
                  <a:tcPr marL="95250" marR="95250" marT="9525" marB="9525">
                    <a:lnL>
                      <a:noFill/>
                    </a:lnL>
                    <a:lnR>
                      <a:noFill/>
                    </a:lnR>
                    <a:lnT>
                      <a:noFill/>
                    </a:lnT>
                    <a:lnB>
                      <a:noFill/>
                    </a:lnB>
                  </a:tcPr>
                </a:tc>
                <a:tc>
                  <a:txBody>
                    <a:bodyPr/>
                    <a:lstStyle/>
                    <a:p>
                      <a:pPr algn="l" fontAlgn="t"/>
                      <a:r>
                        <a:rPr lang="en-US" dirty="0">
                          <a:effectLst/>
                          <a:latin typeface="ui-monospace"/>
                        </a:rPr>
                        <a:t>}</a:t>
                      </a:r>
                    </a:p>
                  </a:txBody>
                  <a:tcPr marL="95250" marR="95250" marT="9525" marB="9525">
                    <a:lnL>
                      <a:noFill/>
                    </a:lnL>
                    <a:lnR>
                      <a:noFill/>
                    </a:lnR>
                    <a:lnT>
                      <a:noFill/>
                    </a:lnT>
                    <a:lnB>
                      <a:noFill/>
                    </a:lnB>
                  </a:tcPr>
                </a:tc>
                <a:extLst>
                  <a:ext uri="{0D108BD9-81ED-4DB2-BD59-A6C34878D82A}">
                    <a16:rowId xmlns:a16="http://schemas.microsoft.com/office/drawing/2014/main" val="222902769"/>
                  </a:ext>
                </a:extLst>
              </a:tr>
            </a:tbl>
          </a:graphicData>
        </a:graphic>
      </p:graphicFrame>
      <p:sp>
        <p:nvSpPr>
          <p:cNvPr id="11" name="TextBox 10">
            <a:extLst>
              <a:ext uri="{FF2B5EF4-FFF2-40B4-BE49-F238E27FC236}">
                <a16:creationId xmlns:a16="http://schemas.microsoft.com/office/drawing/2014/main" id="{70DEB17C-779A-4B4D-8874-53ECBC7FAD66}"/>
              </a:ext>
            </a:extLst>
          </p:cNvPr>
          <p:cNvSpPr txBox="1"/>
          <p:nvPr/>
        </p:nvSpPr>
        <p:spPr>
          <a:xfrm>
            <a:off x="1086928" y="3681344"/>
            <a:ext cx="6719977" cy="646331"/>
          </a:xfrm>
          <a:prstGeom prst="rect">
            <a:avLst/>
          </a:prstGeom>
          <a:noFill/>
        </p:spPr>
        <p:txBody>
          <a:bodyPr wrap="square" rtlCol="0">
            <a:spAutoFit/>
          </a:bodyPr>
          <a:lstStyle/>
          <a:p>
            <a:r>
              <a:rPr lang="vi-VN" b="0" i="0" dirty="0">
                <a:solidFill>
                  <a:srgbClr val="333333"/>
                </a:solidFill>
                <a:effectLst/>
                <a:latin typeface="Helvetica Neue"/>
              </a:rPr>
              <a:t>Đây là một hàm JavaScript </a:t>
            </a:r>
            <a:r>
              <a:rPr lang="en-US" b="0" i="0" dirty="0" err="1">
                <a:solidFill>
                  <a:srgbClr val="333333"/>
                </a:solidFill>
                <a:effectLst/>
                <a:latin typeface="Helvetica Neue"/>
              </a:rPr>
              <a:t>nhận</a:t>
            </a:r>
            <a:r>
              <a:rPr lang="en-US" b="0" i="0" dirty="0">
                <a:solidFill>
                  <a:srgbClr val="333333"/>
                </a:solidFill>
                <a:effectLst/>
                <a:latin typeface="Helvetica Neue"/>
              </a:rPr>
              <a:t> </a:t>
            </a:r>
            <a:r>
              <a:rPr lang="en-US" b="0" i="0" dirty="0" err="1">
                <a:solidFill>
                  <a:srgbClr val="333333"/>
                </a:solidFill>
                <a:effectLst/>
                <a:latin typeface="Helvetica Neue"/>
              </a:rPr>
              <a:t>tham</a:t>
            </a:r>
            <a:r>
              <a:rPr lang="en-US" b="0" i="0" dirty="0">
                <a:solidFill>
                  <a:srgbClr val="333333"/>
                </a:solidFill>
                <a:effectLst/>
                <a:latin typeface="Helvetica Neue"/>
              </a:rPr>
              <a:t> </a:t>
            </a:r>
            <a:r>
              <a:rPr lang="en-US" b="0" i="0" dirty="0" err="1">
                <a:solidFill>
                  <a:srgbClr val="333333"/>
                </a:solidFill>
                <a:effectLst/>
                <a:latin typeface="Helvetica Neue"/>
              </a:rPr>
              <a:t>số</a:t>
            </a:r>
            <a:r>
              <a:rPr lang="en-US" dirty="0">
                <a:solidFill>
                  <a:srgbClr val="333333"/>
                </a:solidFill>
                <a:latin typeface="Helvetica Neue"/>
              </a:rPr>
              <a:t> </a:t>
            </a:r>
            <a:r>
              <a:rPr lang="vi-VN" b="0" i="0" dirty="0">
                <a:solidFill>
                  <a:srgbClr val="333333"/>
                </a:solidFill>
                <a:effectLst/>
                <a:latin typeface="Helvetica Neue"/>
              </a:rPr>
              <a:t>đầu vào và trả về JSX sẽ được hiển thị</a:t>
            </a:r>
            <a:endParaRPr lang="en-US" dirty="0"/>
          </a:p>
        </p:txBody>
      </p:sp>
    </p:spTree>
    <p:extLst>
      <p:ext uri="{BB962C8B-B14F-4D97-AF65-F5344CB8AC3E}">
        <p14:creationId xmlns:p14="http://schemas.microsoft.com/office/powerpoint/2010/main" val="2274759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8DFF5-B7A3-46F2-96C6-BA16086F523D}"/>
              </a:ext>
            </a:extLst>
          </p:cNvPr>
          <p:cNvSpPr>
            <a:spLocks noGrp="1"/>
          </p:cNvSpPr>
          <p:nvPr>
            <p:ph type="title"/>
          </p:nvPr>
        </p:nvSpPr>
        <p:spPr/>
        <p:txBody>
          <a:bodyPr/>
          <a:lstStyle/>
          <a:p>
            <a:r>
              <a:rPr lang="en-US" b="0" i="0" dirty="0">
                <a:solidFill>
                  <a:srgbClr val="080823"/>
                </a:solidFill>
                <a:effectLst/>
                <a:latin typeface="Montserrat" panose="00000500000000000000" pitchFamily="2" charset="0"/>
              </a:rPr>
              <a:t>Functional component</a:t>
            </a:r>
            <a:endParaRPr lang="en-US" dirty="0"/>
          </a:p>
        </p:txBody>
      </p:sp>
      <p:sp>
        <p:nvSpPr>
          <p:cNvPr id="3" name="Content Placeholder 2">
            <a:extLst>
              <a:ext uri="{FF2B5EF4-FFF2-40B4-BE49-F238E27FC236}">
                <a16:creationId xmlns:a16="http://schemas.microsoft.com/office/drawing/2014/main" id="{DFE70A26-A2D0-47F2-8462-0F19E204055E}"/>
              </a:ext>
            </a:extLst>
          </p:cNvPr>
          <p:cNvSpPr>
            <a:spLocks noGrp="1"/>
          </p:cNvSpPr>
          <p:nvPr>
            <p:ph idx="1"/>
          </p:nvPr>
        </p:nvSpPr>
        <p:spPr/>
        <p:txBody>
          <a:bodyPr/>
          <a:lstStyle/>
          <a:p>
            <a:r>
              <a:rPr kumimoji="0" lang="en-US" altLang="en-US" sz="1800" b="0" i="0" u="none" strike="noStrike" cap="none" normalizeH="0" baseline="0" dirty="0" err="1">
                <a:ln>
                  <a:noFill/>
                </a:ln>
                <a:solidFill>
                  <a:srgbClr val="333333"/>
                </a:solidFill>
                <a:effectLst/>
                <a:latin typeface="Helvetica Neue"/>
              </a:rPr>
              <a:t>Trong</a:t>
            </a:r>
            <a:r>
              <a:rPr lang="en-US" altLang="en-US" dirty="0">
                <a:solidFill>
                  <a:srgbClr val="333333"/>
                </a:solidFill>
                <a:latin typeface="Helvetica Neue"/>
              </a:rPr>
              <a:t> functional component</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chúng</a:t>
            </a:r>
            <a:r>
              <a:rPr kumimoji="0" lang="en-US" altLang="en-US" sz="1800" b="0" i="0" u="none" strike="noStrike" cap="none" normalizeH="0" baseline="0" dirty="0">
                <a:ln>
                  <a:noFill/>
                </a:ln>
                <a:solidFill>
                  <a:srgbClr val="333333"/>
                </a:solidFill>
                <a:effectLst/>
                <a:latin typeface="Helvetica Neue"/>
              </a:rPr>
              <a:t> ta </a:t>
            </a:r>
            <a:r>
              <a:rPr kumimoji="0" lang="en-US" altLang="en-US" sz="1800" b="0" i="0" u="none" strike="noStrike" cap="none" normalizeH="0" baseline="0" dirty="0" err="1">
                <a:ln>
                  <a:noFill/>
                </a:ln>
                <a:solidFill>
                  <a:srgbClr val="333333"/>
                </a:solidFill>
                <a:effectLst/>
                <a:latin typeface="Helvetica Neue"/>
              </a:rPr>
              <a:t>có</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thể</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sử</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dụng</a:t>
            </a:r>
            <a:r>
              <a:rPr kumimoji="0" lang="en-US" altLang="en-US" sz="1800" b="0" i="0" u="none" strike="noStrike" cap="none" normalizeH="0" baseline="0" dirty="0">
                <a:ln>
                  <a:noFill/>
                </a:ln>
                <a:solidFill>
                  <a:srgbClr val="333333"/>
                </a:solidFill>
                <a:effectLst/>
                <a:latin typeface="Helvetica Neue"/>
              </a:rPr>
              <a:t> </a:t>
            </a:r>
            <a:r>
              <a:rPr kumimoji="0" lang="en-US" altLang="en-US" sz="1600" b="0" i="0" u="none" strike="noStrike" cap="none" normalizeH="0" baseline="0" dirty="0" err="1">
                <a:ln>
                  <a:noFill/>
                </a:ln>
                <a:solidFill>
                  <a:srgbClr val="C7254E"/>
                </a:solidFill>
                <a:effectLst/>
                <a:latin typeface="Menlo"/>
              </a:rPr>
              <a:t>useState</a:t>
            </a:r>
            <a:r>
              <a:rPr kumimoji="0" lang="en-US" altLang="en-US" sz="1600" b="0" i="0" u="none" strike="noStrike" cap="none" normalizeH="0" baseline="0" dirty="0">
                <a:ln>
                  <a:noFill/>
                </a:ln>
                <a:solidFill>
                  <a:srgbClr val="C7254E"/>
                </a:solidFill>
                <a:effectLst/>
                <a:latin typeface="Menlo"/>
              </a:rPr>
              <a:t> </a:t>
            </a:r>
            <a:r>
              <a:rPr kumimoji="0" lang="en-US" altLang="en-US" sz="1800" b="0" i="0" u="none" strike="noStrike" cap="none" normalizeH="0" baseline="0" dirty="0">
                <a:ln>
                  <a:noFill/>
                </a:ln>
                <a:solidFill>
                  <a:srgbClr val="333333"/>
                </a:solidFill>
                <a:effectLst/>
                <a:latin typeface="Helvetica Neue"/>
              </a:rPr>
              <a:t>hook </a:t>
            </a:r>
            <a:r>
              <a:rPr kumimoji="0" lang="en-US" altLang="en-US" sz="1800" b="0" i="0" u="none" strike="noStrike" cap="none" normalizeH="0" baseline="0" dirty="0" err="1">
                <a:ln>
                  <a:noFill/>
                </a:ln>
                <a:solidFill>
                  <a:srgbClr val="333333"/>
                </a:solidFill>
                <a:effectLst/>
                <a:latin typeface="Helvetica Neue"/>
              </a:rPr>
              <a:t>để</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khởi</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tạo</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trạng</a:t>
            </a:r>
            <a:r>
              <a:rPr kumimoji="0" lang="en-US" altLang="en-US" sz="1800" b="0" i="0" u="none" strike="noStrike" cap="none" normalizeH="0" baseline="0" dirty="0">
                <a:ln>
                  <a:noFill/>
                </a:ln>
                <a:solidFill>
                  <a:srgbClr val="333333"/>
                </a:solidFill>
                <a:effectLst/>
                <a:latin typeface="Helvetica Neue"/>
              </a:rPr>
              <a:t> </a:t>
            </a:r>
            <a:r>
              <a:rPr kumimoji="0" lang="en-US" altLang="en-US" sz="1800" b="0" i="0" u="none" strike="noStrike" cap="none" normalizeH="0" baseline="0" dirty="0" err="1">
                <a:ln>
                  <a:noFill/>
                </a:ln>
                <a:solidFill>
                  <a:srgbClr val="333333"/>
                </a:solidFill>
                <a:effectLst/>
                <a:latin typeface="Helvetica Neue"/>
              </a:rPr>
              <a:t>thái</a:t>
            </a:r>
            <a:r>
              <a:rPr kumimoji="0" lang="en-US" altLang="en-US" sz="1800" b="0" i="0" u="none" strike="noStrike" cap="none" normalizeH="0" baseline="0" dirty="0">
                <a:ln>
                  <a:noFill/>
                </a:ln>
                <a:solidFill>
                  <a:srgbClr val="333333"/>
                </a:solidFill>
                <a:effectLst/>
                <a:latin typeface="Helvetica Neue"/>
              </a:rPr>
              <a:t>.</a:t>
            </a:r>
            <a:r>
              <a:rPr kumimoji="0" lang="en-US" altLang="en-US" sz="1400" b="0" i="0" u="none" strike="noStrike" cap="none" normalizeH="0" baseline="0" dirty="0">
                <a:ln>
                  <a:noFill/>
                </a:ln>
                <a:solidFill>
                  <a:schemeClr val="tx1"/>
                </a:solidFill>
                <a:effectLst/>
              </a:rPr>
              <a:t> </a:t>
            </a:r>
          </a:p>
          <a:p>
            <a:r>
              <a:rPr lang="en-US" altLang="en-US" sz="1400" dirty="0">
                <a:solidFill>
                  <a:schemeClr val="tx1"/>
                </a:solidFill>
              </a:rPr>
              <a:t>Syntax: const [</a:t>
            </a:r>
            <a:r>
              <a:rPr lang="en-US" altLang="en-US" sz="1400" dirty="0" err="1">
                <a:solidFill>
                  <a:schemeClr val="tx1"/>
                </a:solidFill>
              </a:rPr>
              <a:t>getter,setter</a:t>
            </a:r>
            <a:r>
              <a:rPr lang="en-US" altLang="en-US" sz="1400" dirty="0">
                <a:solidFill>
                  <a:schemeClr val="tx1"/>
                </a:solidFill>
              </a:rPr>
              <a:t>]= </a:t>
            </a:r>
            <a:r>
              <a:rPr lang="en-US" altLang="en-US" sz="1400" dirty="0" err="1">
                <a:solidFill>
                  <a:schemeClr val="tx1"/>
                </a:solidFill>
              </a:rPr>
              <a:t>useState</a:t>
            </a:r>
            <a:r>
              <a:rPr lang="en-US" altLang="en-US" sz="1400" dirty="0">
                <a:solidFill>
                  <a:schemeClr val="tx1"/>
                </a:solidFill>
              </a:rPr>
              <a:t>(</a:t>
            </a:r>
            <a:r>
              <a:rPr lang="en-US" altLang="en-US" sz="1400" dirty="0" err="1">
                <a:solidFill>
                  <a:schemeClr val="tx1"/>
                </a:solidFill>
              </a:rPr>
              <a:t>default_Getter</a:t>
            </a:r>
            <a:r>
              <a:rPr lang="en-US" altLang="en-US" sz="1400" dirty="0">
                <a:solidFill>
                  <a:schemeClr val="tx1"/>
                </a:solidFill>
              </a:rPr>
              <a:t>)</a:t>
            </a:r>
            <a:endParaRPr kumimoji="0" lang="en-US" altLang="en-US" sz="1400" b="0" i="0" u="none" strike="noStrike" cap="none" normalizeH="0" baseline="0" dirty="0">
              <a:ln>
                <a:noFill/>
              </a:ln>
              <a:solidFill>
                <a:schemeClr val="tx1"/>
              </a:solidFill>
              <a:effectLst/>
            </a:endParaRPr>
          </a:p>
          <a:p>
            <a:r>
              <a:rPr lang="en-US" sz="2000" b="0" i="0" dirty="0">
                <a:solidFill>
                  <a:srgbClr val="D73A49"/>
                </a:solidFill>
                <a:effectLst/>
                <a:latin typeface="ui-monospace"/>
              </a:rPr>
              <a:t>const</a:t>
            </a:r>
            <a:r>
              <a:rPr lang="en-US" sz="2000" b="0" i="0" dirty="0">
                <a:solidFill>
                  <a:srgbClr val="24292F"/>
                </a:solidFill>
                <a:effectLst/>
                <a:latin typeface="ui-monospace"/>
              </a:rPr>
              <a:t> [name, </a:t>
            </a:r>
            <a:r>
              <a:rPr lang="en-US" sz="2000" b="0" i="0" dirty="0" err="1">
                <a:solidFill>
                  <a:srgbClr val="24292F"/>
                </a:solidFill>
                <a:effectLst/>
                <a:latin typeface="ui-monospace"/>
              </a:rPr>
              <a:t>setName</a:t>
            </a:r>
            <a:r>
              <a:rPr lang="en-US" sz="2000" b="0" i="0" dirty="0">
                <a:solidFill>
                  <a:srgbClr val="24292F"/>
                </a:solidFill>
                <a:effectLst/>
                <a:latin typeface="ui-monospace"/>
              </a:rPr>
              <a:t>] </a:t>
            </a:r>
            <a:r>
              <a:rPr lang="en-US" sz="2000" b="0" i="0" dirty="0">
                <a:solidFill>
                  <a:srgbClr val="005CC5"/>
                </a:solidFill>
                <a:effectLst/>
                <a:latin typeface="ui-monospace"/>
              </a:rPr>
              <a:t>=</a:t>
            </a:r>
            <a:r>
              <a:rPr lang="en-US" sz="2000" b="0" i="0" dirty="0">
                <a:solidFill>
                  <a:srgbClr val="24292F"/>
                </a:solidFill>
                <a:effectLst/>
                <a:latin typeface="ui-monospace"/>
              </a:rPr>
              <a:t> </a:t>
            </a:r>
            <a:r>
              <a:rPr lang="en-US" sz="2000" b="0" i="0" dirty="0" err="1">
                <a:solidFill>
                  <a:srgbClr val="E36209"/>
                </a:solidFill>
                <a:effectLst/>
                <a:latin typeface="ui-monospace"/>
              </a:rPr>
              <a:t>React</a:t>
            </a:r>
            <a:r>
              <a:rPr lang="en-US" sz="2000" b="0" i="0" dirty="0" err="1">
                <a:solidFill>
                  <a:srgbClr val="24292F"/>
                </a:solidFill>
                <a:effectLst/>
                <a:latin typeface="ui-monospace"/>
              </a:rPr>
              <a:t>.</a:t>
            </a:r>
            <a:r>
              <a:rPr lang="en-US" sz="2000" b="0" i="0" dirty="0" err="1">
                <a:solidFill>
                  <a:srgbClr val="6F42C1"/>
                </a:solidFill>
                <a:effectLst/>
                <a:latin typeface="ui-monospace"/>
              </a:rPr>
              <a:t>useState</a:t>
            </a:r>
            <a:r>
              <a:rPr lang="en-US" sz="2000" b="0" i="0" dirty="0">
                <a:solidFill>
                  <a:srgbClr val="24292F"/>
                </a:solidFill>
                <a:effectLst/>
                <a:latin typeface="ui-monospace"/>
              </a:rPr>
              <a:t>(</a:t>
            </a:r>
            <a:r>
              <a:rPr lang="en-US" sz="2000" b="0" i="0" dirty="0">
                <a:solidFill>
                  <a:srgbClr val="032F62"/>
                </a:solidFill>
                <a:effectLst/>
                <a:latin typeface="ui-monospace"/>
              </a:rPr>
              <a:t>“value"</a:t>
            </a:r>
            <a:r>
              <a:rPr lang="en-US" sz="2000" b="0" i="0" dirty="0">
                <a:solidFill>
                  <a:srgbClr val="24292F"/>
                </a:solidFill>
                <a:effectLst/>
                <a:latin typeface="ui-monospace"/>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6" name="Rectangle 3">
            <a:extLst>
              <a:ext uri="{FF2B5EF4-FFF2-40B4-BE49-F238E27FC236}">
                <a16:creationId xmlns:a16="http://schemas.microsoft.com/office/drawing/2014/main" id="{2E740E54-1060-48A5-B860-FED651500DC0}"/>
              </a:ext>
            </a:extLst>
          </p:cNvPr>
          <p:cNvSpPr>
            <a:spLocks noChangeArrowheads="1"/>
          </p:cNvSpPr>
          <p:nvPr/>
        </p:nvSpPr>
        <p:spPr bwMode="auto">
          <a:xfrm>
            <a:off x="0"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1976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8DFF5-B7A3-46F2-96C6-BA16086F523D}"/>
              </a:ext>
            </a:extLst>
          </p:cNvPr>
          <p:cNvSpPr>
            <a:spLocks noGrp="1"/>
          </p:cNvSpPr>
          <p:nvPr>
            <p:ph type="title"/>
          </p:nvPr>
        </p:nvSpPr>
        <p:spPr/>
        <p:txBody>
          <a:bodyPr/>
          <a:lstStyle/>
          <a:p>
            <a:r>
              <a:rPr lang="en-US" b="0" i="0" dirty="0">
                <a:solidFill>
                  <a:srgbClr val="080823"/>
                </a:solidFill>
                <a:effectLst/>
                <a:latin typeface="Montserrat" panose="00000500000000000000" pitchFamily="2" charset="0"/>
              </a:rPr>
              <a:t>Functional component</a:t>
            </a:r>
            <a:endParaRPr lang="en-US" dirty="0"/>
          </a:p>
        </p:txBody>
      </p:sp>
      <p:sp>
        <p:nvSpPr>
          <p:cNvPr id="3" name="Content Placeholder 2">
            <a:extLst>
              <a:ext uri="{FF2B5EF4-FFF2-40B4-BE49-F238E27FC236}">
                <a16:creationId xmlns:a16="http://schemas.microsoft.com/office/drawing/2014/main" id="{DFE70A26-A2D0-47F2-8462-0F19E204055E}"/>
              </a:ext>
            </a:extLst>
          </p:cNvPr>
          <p:cNvSpPr>
            <a:spLocks noGrp="1"/>
          </p:cNvSpPr>
          <p:nvPr>
            <p:ph idx="1"/>
          </p:nvPr>
        </p:nvSpPr>
        <p:spPr/>
        <p:txBody>
          <a:bodyPr/>
          <a:lstStyle/>
          <a:p>
            <a:r>
              <a:rPr lang="en-US" dirty="0"/>
              <a:t>Life cycle:</a:t>
            </a:r>
          </a:p>
          <a:p>
            <a:r>
              <a:rPr lang="en-US" dirty="0"/>
              <a:t>Do functional </a:t>
            </a:r>
            <a:r>
              <a:rPr lang="en-US" dirty="0" err="1"/>
              <a:t>chỉ</a:t>
            </a:r>
            <a:r>
              <a:rPr lang="en-US" dirty="0"/>
              <a:t> </a:t>
            </a:r>
            <a:r>
              <a:rPr lang="en-US" dirty="0" err="1"/>
              <a:t>là</a:t>
            </a:r>
            <a:r>
              <a:rPr lang="en-US" dirty="0"/>
              <a:t> </a:t>
            </a:r>
            <a:r>
              <a:rPr lang="en-US" dirty="0" err="1"/>
              <a:t>một</a:t>
            </a:r>
            <a:r>
              <a:rPr lang="en-US" dirty="0"/>
              <a:t> </a:t>
            </a:r>
            <a:r>
              <a:rPr lang="en-US" dirty="0" err="1"/>
              <a:t>hàm</a:t>
            </a:r>
            <a:r>
              <a:rPr lang="en-US" dirty="0"/>
              <a:t> </a:t>
            </a:r>
            <a:r>
              <a:rPr lang="en-US" dirty="0" err="1"/>
              <a:t>javascript</a:t>
            </a:r>
            <a:r>
              <a:rPr lang="en-US" dirty="0"/>
              <a:t> </a:t>
            </a:r>
            <a:r>
              <a:rPr lang="en-US" dirty="0" err="1"/>
              <a:t>nên</a:t>
            </a:r>
            <a:r>
              <a:rPr lang="en-US" dirty="0"/>
              <a:t> </a:t>
            </a:r>
            <a:r>
              <a:rPr lang="en-US" dirty="0" err="1"/>
              <a:t>không</a:t>
            </a:r>
            <a:r>
              <a:rPr lang="en-US" dirty="0"/>
              <a:t> </a:t>
            </a:r>
            <a:r>
              <a:rPr lang="en-US" dirty="0" err="1"/>
              <a:t>thể</a:t>
            </a:r>
            <a:r>
              <a:rPr lang="en-US" dirty="0"/>
              <a:t> dung </a:t>
            </a:r>
            <a:r>
              <a:rPr lang="en-US" dirty="0" err="1"/>
              <a:t>vòng</a:t>
            </a:r>
            <a:r>
              <a:rPr lang="en-US" dirty="0"/>
              <a:t> </a:t>
            </a:r>
            <a:r>
              <a:rPr lang="en-US" dirty="0" err="1"/>
              <a:t>đời</a:t>
            </a:r>
            <a:r>
              <a:rPr lang="en-US" dirty="0"/>
              <a:t> </a:t>
            </a:r>
            <a:r>
              <a:rPr lang="en-US" dirty="0" err="1"/>
              <a:t>như</a:t>
            </a:r>
            <a:r>
              <a:rPr lang="en-US" dirty="0"/>
              <a:t> class component , </a:t>
            </a:r>
            <a:r>
              <a:rPr lang="en-US" dirty="0" err="1"/>
              <a:t>nhưng</a:t>
            </a:r>
            <a:r>
              <a:rPr lang="en-US" dirty="0"/>
              <a:t> </a:t>
            </a:r>
            <a:r>
              <a:rPr lang="en-US" dirty="0" err="1"/>
              <a:t>React.useEffect</a:t>
            </a:r>
            <a:r>
              <a:rPr lang="en-US" dirty="0"/>
              <a:t> hook </a:t>
            </a:r>
            <a:r>
              <a:rPr lang="en-US" dirty="0" err="1"/>
              <a:t>giúp</a:t>
            </a:r>
            <a:r>
              <a:rPr lang="en-US" dirty="0"/>
              <a:t> functional </a:t>
            </a:r>
            <a:r>
              <a:rPr lang="en-US" dirty="0" err="1"/>
              <a:t>có</a:t>
            </a:r>
            <a:r>
              <a:rPr lang="en-US" dirty="0"/>
              <a:t> </a:t>
            </a:r>
            <a:r>
              <a:rPr lang="en-US" dirty="0" err="1"/>
              <a:t>vòng</a:t>
            </a:r>
            <a:r>
              <a:rPr lang="en-US" dirty="0"/>
              <a:t> </a:t>
            </a:r>
            <a:r>
              <a:rPr lang="en-US" dirty="0" err="1"/>
              <a:t>đời</a:t>
            </a:r>
            <a:r>
              <a:rPr lang="en-US" dirty="0"/>
              <a:t> </a:t>
            </a:r>
            <a:r>
              <a:rPr lang="en-US" dirty="0" err="1"/>
              <a:t>cơ</a:t>
            </a:r>
            <a:r>
              <a:rPr lang="en-US" dirty="0"/>
              <a:t> </a:t>
            </a:r>
            <a:r>
              <a:rPr lang="en-US" dirty="0" err="1"/>
              <a:t>bản</a:t>
            </a:r>
            <a:r>
              <a:rPr lang="en-US" dirty="0"/>
              <a:t> </a:t>
            </a:r>
            <a:r>
              <a:rPr lang="en-US" dirty="0" err="1"/>
              <a:t>tương</a:t>
            </a:r>
            <a:r>
              <a:rPr lang="en-US" dirty="0"/>
              <a:t> </a:t>
            </a:r>
            <a:r>
              <a:rPr lang="en-US" dirty="0" err="1"/>
              <a:t>tự</a:t>
            </a:r>
            <a:r>
              <a:rPr lang="en-US" dirty="0"/>
              <a:t>.</a:t>
            </a:r>
          </a:p>
          <a:p>
            <a:endParaRPr lang="en-US" dirty="0"/>
          </a:p>
          <a:p>
            <a:endParaRPr lang="en-US" dirty="0"/>
          </a:p>
          <a:p>
            <a:endParaRPr lang="en-US" dirty="0"/>
          </a:p>
        </p:txBody>
      </p:sp>
      <p:sp>
        <p:nvSpPr>
          <p:cNvPr id="6" name="Rectangle 3">
            <a:extLst>
              <a:ext uri="{FF2B5EF4-FFF2-40B4-BE49-F238E27FC236}">
                <a16:creationId xmlns:a16="http://schemas.microsoft.com/office/drawing/2014/main" id="{2E740E54-1060-48A5-B860-FED651500DC0}"/>
              </a:ext>
            </a:extLst>
          </p:cNvPr>
          <p:cNvSpPr>
            <a:spLocks noChangeArrowheads="1"/>
          </p:cNvSpPr>
          <p:nvPr/>
        </p:nvSpPr>
        <p:spPr bwMode="auto">
          <a:xfrm>
            <a:off x="0"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49F1B84E-F49F-47FD-8954-F3BCFA4A7B8E}"/>
              </a:ext>
            </a:extLst>
          </p:cNvPr>
          <p:cNvPicPr>
            <a:picLocks noChangeAspect="1"/>
          </p:cNvPicPr>
          <p:nvPr/>
        </p:nvPicPr>
        <p:blipFill>
          <a:blip r:embed="rId2"/>
          <a:stretch>
            <a:fillRect/>
          </a:stretch>
        </p:blipFill>
        <p:spPr>
          <a:xfrm>
            <a:off x="92364" y="3574387"/>
            <a:ext cx="12684831" cy="2938556"/>
          </a:xfrm>
          <a:prstGeom prst="rect">
            <a:avLst/>
          </a:prstGeom>
        </p:spPr>
      </p:pic>
    </p:spTree>
    <p:extLst>
      <p:ext uri="{BB962C8B-B14F-4D97-AF65-F5344CB8AC3E}">
        <p14:creationId xmlns:p14="http://schemas.microsoft.com/office/powerpoint/2010/main" val="32389233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518</TotalTime>
  <Words>972</Words>
  <Application>Microsoft Office PowerPoint</Application>
  <PresentationFormat>Widescreen</PresentationFormat>
  <Paragraphs>117</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Helvetica Neue</vt:lpstr>
      <vt:lpstr>Inter</vt:lpstr>
      <vt:lpstr>Menlo</vt:lpstr>
      <vt:lpstr>Montserrat</vt:lpstr>
      <vt:lpstr>Times New Roman</vt:lpstr>
      <vt:lpstr>Trebuchet MS</vt:lpstr>
      <vt:lpstr>ui-monospace</vt:lpstr>
      <vt:lpstr>Wingdings 3</vt:lpstr>
      <vt:lpstr>Facet</vt:lpstr>
      <vt:lpstr> </vt:lpstr>
      <vt:lpstr>Tổng quan về Reactjs </vt:lpstr>
      <vt:lpstr>Component ReactJS  </vt:lpstr>
      <vt:lpstr>Class component </vt:lpstr>
      <vt:lpstr>Class component </vt:lpstr>
      <vt:lpstr>Class component</vt:lpstr>
      <vt:lpstr>Functional component </vt:lpstr>
      <vt:lpstr>Functional component</vt:lpstr>
      <vt:lpstr>Functional component</vt:lpstr>
      <vt:lpstr> </vt:lpstr>
      <vt:lpstr>Core phát triển ứng dụng nội bộ</vt:lpstr>
      <vt:lpstr> </vt:lpstr>
      <vt:lpstr> </vt:lpstr>
      <vt:lpstr> </vt:lpstr>
      <vt:lpstr>NextJS </vt:lpstr>
      <vt:lpstr>NextJS</vt:lpstr>
      <vt:lpstr>Mục đích &amp; hướng phát triển</vt:lpstr>
      <vt:lpstr>How to run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trieu tran</dc:creator>
  <cp:lastModifiedBy>trieu tran</cp:lastModifiedBy>
  <cp:revision>20</cp:revision>
  <dcterms:created xsi:type="dcterms:W3CDTF">2021-11-05T08:58:27Z</dcterms:created>
  <dcterms:modified xsi:type="dcterms:W3CDTF">2022-02-28T02:19:12Z</dcterms:modified>
</cp:coreProperties>
</file>