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307" r:id="rId2"/>
    <p:sldId id="356" r:id="rId3"/>
    <p:sldId id="382" r:id="rId4"/>
    <p:sldId id="396" r:id="rId5"/>
    <p:sldId id="394" r:id="rId6"/>
    <p:sldId id="395" r:id="rId7"/>
    <p:sldId id="398" r:id="rId8"/>
    <p:sldId id="383" r:id="rId9"/>
    <p:sldId id="389" r:id="rId10"/>
    <p:sldId id="400" r:id="rId11"/>
    <p:sldId id="399" r:id="rId12"/>
    <p:sldId id="384" r:id="rId13"/>
    <p:sldId id="390" r:id="rId14"/>
    <p:sldId id="385" r:id="rId15"/>
    <p:sldId id="391" r:id="rId16"/>
    <p:sldId id="386" r:id="rId17"/>
    <p:sldId id="392" r:id="rId18"/>
    <p:sldId id="387" r:id="rId19"/>
    <p:sldId id="393" r:id="rId20"/>
    <p:sldId id="388" r:id="rId21"/>
    <p:sldId id="346"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預設章節" id="{ED0D2B4B-E622-481B-9E83-F2695E0B2C18}">
          <p14:sldIdLst>
            <p14:sldId id="307"/>
            <p14:sldId id="348"/>
            <p14:sldId id="347"/>
            <p14:sldId id="352"/>
            <p14:sldId id="354"/>
            <p14:sldId id="349"/>
            <p14:sldId id="350"/>
            <p14:sldId id="351"/>
            <p14:sldId id="353"/>
            <p14:sldId id="355"/>
            <p14:sldId id="346"/>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劉軒" initials="劉軒" lastIdx="1" clrIdx="0">
    <p:extLst>
      <p:ext uri="{19B8F6BF-5375-455C-9EA6-DF929625EA0E}">
        <p15:presenceInfo xmlns="" xmlns:p15="http://schemas.microsoft.com/office/powerpoint/2012/main" userId="劉軒"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4960"/>
    <a:srgbClr val="421616"/>
    <a:srgbClr val="0000FF"/>
    <a:srgbClr val="00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20" autoAdjust="0"/>
    <p:restoredTop sz="89779" autoAdjust="0"/>
  </p:normalViewPr>
  <p:slideViewPr>
    <p:cSldViewPr snapToGrid="0" snapToObjects="1">
      <p:cViewPr varScale="1">
        <p:scale>
          <a:sx n="86" d="100"/>
          <a:sy n="86" d="100"/>
        </p:scale>
        <p:origin x="-90" y="-11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2" d="100"/>
          <a:sy n="52" d="100"/>
        </p:scale>
        <p:origin x="2680"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 xmlns:a16="http://schemas.microsoft.com/office/drawing/2014/main" id="{E78C9AAA-AC0A-AB4E-9FA5-D0475EF093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 xmlns:a16="http://schemas.microsoft.com/office/drawing/2014/main" id="{5A8B74B2-9358-3546-9945-0F18950224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F930A8-FB01-D44B-8216-13E345437FEE}" type="datetimeFigureOut">
              <a:rPr kumimoji="1" lang="zh-TW" altLang="en-US" smtClean="0"/>
              <a:pPr/>
              <a:t>2023/6/26</a:t>
            </a:fld>
            <a:endParaRPr kumimoji="1" lang="zh-TW" altLang="en-US"/>
          </a:p>
        </p:txBody>
      </p:sp>
      <p:sp>
        <p:nvSpPr>
          <p:cNvPr id="4" name="頁尾版面配置區 3">
            <a:extLst>
              <a:ext uri="{FF2B5EF4-FFF2-40B4-BE49-F238E27FC236}">
                <a16:creationId xmlns="" xmlns:a16="http://schemas.microsoft.com/office/drawing/2014/main" id="{63588D7F-1576-C449-B268-89DCA95CAB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 xmlns:a16="http://schemas.microsoft.com/office/drawing/2014/main" id="{B66C4CDB-25DE-FE47-874E-195B871979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F3653F-7DD4-EB40-8C9E-900A5B56B9AC}" type="slidenum">
              <a:rPr kumimoji="1" lang="zh-TW" altLang="en-US" smtClean="0"/>
              <a:pPr/>
              <a:t>‹#›</a:t>
            </a:fld>
            <a:endParaRPr kumimoji="1" lang="zh-TW" altLang="en-US"/>
          </a:p>
        </p:txBody>
      </p:sp>
    </p:spTree>
    <p:extLst>
      <p:ext uri="{BB962C8B-B14F-4D97-AF65-F5344CB8AC3E}">
        <p14:creationId xmlns="" xmlns:p14="http://schemas.microsoft.com/office/powerpoint/2010/main" val="42139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A3598-85A3-A843-BA18-8B52314E07D4}" type="datetimeFigureOut">
              <a:rPr kumimoji="1" lang="zh-TW" altLang="en-US" smtClean="0"/>
              <a:pPr/>
              <a:t>2023/6/26</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FD369-60F7-244A-A55D-D583FF0EB6FB}" type="slidenum">
              <a:rPr kumimoji="1" lang="zh-TW" altLang="en-US" smtClean="0"/>
              <a:pPr/>
              <a:t>‹#›</a:t>
            </a:fld>
            <a:endParaRPr kumimoji="1" lang="zh-TW" altLang="en-US"/>
          </a:p>
        </p:txBody>
      </p:sp>
    </p:spTree>
    <p:extLst>
      <p:ext uri="{BB962C8B-B14F-4D97-AF65-F5344CB8AC3E}">
        <p14:creationId xmlns="" xmlns:p14="http://schemas.microsoft.com/office/powerpoint/2010/main" val="562863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11" name="圖片 10" descr="一張含有 文字 的圖片&#10;&#10;自動產生的描述">
            <a:extLst>
              <a:ext uri="{FF2B5EF4-FFF2-40B4-BE49-F238E27FC236}">
                <a16:creationId xmlns="" xmlns:a16="http://schemas.microsoft.com/office/drawing/2014/main" id="{FDFA142E-5E02-ED49-A34C-4E04FAF552C1}"/>
              </a:ext>
            </a:extLst>
          </p:cNvPr>
          <p:cNvPicPr>
            <a:picLocks noChangeAspect="1"/>
          </p:cNvPicPr>
          <p:nvPr userDrawn="1"/>
        </p:nvPicPr>
        <p:blipFill>
          <a:blip r:embed="rId2" cstate="email">
            <a:alphaModFix/>
            <a:extLst>
              <a:ext uri="{28A0092B-C50C-407E-A947-70E740481C1C}">
                <a14:useLocalDpi xmlns="" xmlns:a14="http://schemas.microsoft.com/office/drawing/2010/main"/>
              </a:ext>
            </a:extLst>
          </a:blip>
          <a:stretch>
            <a:fillRect/>
          </a:stretch>
        </p:blipFill>
        <p:spPr>
          <a:xfrm>
            <a:off x="0" y="0"/>
            <a:ext cx="12192000" cy="6858000"/>
          </a:xfrm>
          <a:prstGeom prst="rect">
            <a:avLst/>
          </a:prstGeom>
        </p:spPr>
      </p:pic>
      <p:sp>
        <p:nvSpPr>
          <p:cNvPr id="4" name="標題 3">
            <a:extLst>
              <a:ext uri="{FF2B5EF4-FFF2-40B4-BE49-F238E27FC236}">
                <a16:creationId xmlns="" xmlns:a16="http://schemas.microsoft.com/office/drawing/2014/main" id="{ECBEFD91-D090-A04F-BD4D-07B3E5E51A08}"/>
              </a:ext>
            </a:extLst>
          </p:cNvPr>
          <p:cNvSpPr>
            <a:spLocks noGrp="1"/>
          </p:cNvSpPr>
          <p:nvPr>
            <p:ph type="title"/>
          </p:nvPr>
        </p:nvSpPr>
        <p:spPr>
          <a:xfrm>
            <a:off x="1066800" y="2242458"/>
            <a:ext cx="9525000" cy="1988456"/>
          </a:xfrm>
        </p:spPr>
        <p:txBody>
          <a:bodyPr>
            <a:normAutofit/>
          </a:bodyPr>
          <a:lstStyle>
            <a:lvl1pPr>
              <a:defRPr sz="6500" baseline="0">
                <a:latin typeface="+mj-lt"/>
                <a:ea typeface="微軟正黑體" panose="020B0604030504040204" pitchFamily="34" charset="-120"/>
              </a:defRPr>
            </a:lvl1pPr>
          </a:lstStyle>
          <a:p>
            <a:endParaRPr kumimoji="1" lang="zh-TW" altLang="en-US" dirty="0"/>
          </a:p>
        </p:txBody>
      </p:sp>
      <p:sp>
        <p:nvSpPr>
          <p:cNvPr id="6" name="文字版面配置區 5">
            <a:extLst>
              <a:ext uri="{FF2B5EF4-FFF2-40B4-BE49-F238E27FC236}">
                <a16:creationId xmlns="" xmlns:a16="http://schemas.microsoft.com/office/drawing/2014/main" id="{D1AFE592-C466-E348-9CE2-375FF94E41AB}"/>
              </a:ext>
            </a:extLst>
          </p:cNvPr>
          <p:cNvSpPr>
            <a:spLocks noGrp="1"/>
          </p:cNvSpPr>
          <p:nvPr>
            <p:ph type="body" sz="quarter" idx="10"/>
          </p:nvPr>
        </p:nvSpPr>
        <p:spPr>
          <a:xfrm>
            <a:off x="1066800" y="4362450"/>
            <a:ext cx="9525000" cy="895350"/>
          </a:xfrm>
        </p:spPr>
        <p:txBody>
          <a:bodyPr>
            <a:noAutofit/>
          </a:bodyPr>
          <a:lstStyle>
            <a:lvl1pPr marL="0" indent="0">
              <a:buNone/>
              <a:defRPr sz="4000" baseline="0">
                <a:latin typeface="+mn-lt"/>
                <a:ea typeface="微軟正黑體" panose="020B0604030504040204" pitchFamily="34" charset="-120"/>
              </a:defRPr>
            </a:lvl1pPr>
            <a:lvl2pPr>
              <a:defRPr sz="4000"/>
            </a:lvl2pPr>
            <a:lvl3pPr>
              <a:defRPr sz="4000"/>
            </a:lvl3pPr>
            <a:lvl4pPr>
              <a:defRPr sz="4000"/>
            </a:lvl4pPr>
            <a:lvl5pPr>
              <a:defRPr sz="4000"/>
            </a:lvl5pPr>
          </a:lstStyle>
          <a:p>
            <a:pPr lvl="0"/>
            <a:r>
              <a:rPr kumimoji="1" lang="zh-TW" altLang="en-US" dirty="0"/>
              <a:t>按一下以編輯母片文字樣式</a:t>
            </a:r>
          </a:p>
        </p:txBody>
      </p:sp>
      <p:sp>
        <p:nvSpPr>
          <p:cNvPr id="8" name="文字版面配置區 7">
            <a:extLst>
              <a:ext uri="{FF2B5EF4-FFF2-40B4-BE49-F238E27FC236}">
                <a16:creationId xmlns="" xmlns:a16="http://schemas.microsoft.com/office/drawing/2014/main" id="{272C0C71-0695-9B47-9776-FAC4C6A98811}"/>
              </a:ext>
            </a:extLst>
          </p:cNvPr>
          <p:cNvSpPr>
            <a:spLocks noGrp="1"/>
          </p:cNvSpPr>
          <p:nvPr>
            <p:ph type="body" sz="quarter" idx="11" hasCustomPrompt="1"/>
          </p:nvPr>
        </p:nvSpPr>
        <p:spPr>
          <a:xfrm>
            <a:off x="1066800" y="6036139"/>
            <a:ext cx="1409700" cy="365125"/>
          </a:xfrm>
        </p:spPr>
        <p:txBody>
          <a:bodyPr>
            <a:noAutofit/>
          </a:bodyPr>
          <a:lstStyle>
            <a:lvl1pPr marL="0" indent="0">
              <a:buNone/>
              <a:defRPr sz="1800">
                <a:latin typeface="+mn-lt"/>
              </a:defRPr>
            </a:lvl1pPr>
          </a:lstStyle>
          <a:p>
            <a:pPr lvl="0"/>
            <a:r>
              <a:rPr kumimoji="1" lang="zh-TW" altLang="en-US" dirty="0"/>
              <a:t>日期</a:t>
            </a:r>
          </a:p>
        </p:txBody>
      </p:sp>
      <p:sp>
        <p:nvSpPr>
          <p:cNvPr id="10" name="文字版面配置區 7">
            <a:extLst>
              <a:ext uri="{FF2B5EF4-FFF2-40B4-BE49-F238E27FC236}">
                <a16:creationId xmlns="" xmlns:a16="http://schemas.microsoft.com/office/drawing/2014/main" id="{A83AF09D-2489-8744-8FDF-54356719D502}"/>
              </a:ext>
            </a:extLst>
          </p:cNvPr>
          <p:cNvSpPr>
            <a:spLocks noGrp="1"/>
          </p:cNvSpPr>
          <p:nvPr>
            <p:ph type="body" sz="quarter" idx="12" hasCustomPrompt="1"/>
          </p:nvPr>
        </p:nvSpPr>
        <p:spPr>
          <a:xfrm>
            <a:off x="2571919" y="6060415"/>
            <a:ext cx="5050778" cy="365125"/>
          </a:xfrm>
        </p:spPr>
        <p:txBody>
          <a:bodyPr>
            <a:noAutofit/>
          </a:bodyPr>
          <a:lstStyle>
            <a:lvl1pPr marL="0" indent="0">
              <a:buNone/>
              <a:defRPr sz="1600">
                <a:latin typeface="+mn-lt"/>
              </a:defRPr>
            </a:lvl1pPr>
          </a:lstStyle>
          <a:p>
            <a:pPr lvl="0"/>
            <a:r>
              <a:rPr kumimoji="1" lang="zh-TW" altLang="en-US" dirty="0"/>
              <a:t>公司名</a:t>
            </a:r>
          </a:p>
        </p:txBody>
      </p:sp>
    </p:spTree>
    <p:extLst>
      <p:ext uri="{BB962C8B-B14F-4D97-AF65-F5344CB8AC3E}">
        <p14:creationId xmlns="" xmlns:p14="http://schemas.microsoft.com/office/powerpoint/2010/main" val="146052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章節">
    <p:spTree>
      <p:nvGrpSpPr>
        <p:cNvPr id="1" name=""/>
        <p:cNvGrpSpPr/>
        <p:nvPr/>
      </p:nvGrpSpPr>
      <p:grpSpPr>
        <a:xfrm>
          <a:off x="0" y="0"/>
          <a:ext cx="0" cy="0"/>
          <a:chOff x="0" y="0"/>
          <a:chExt cx="0" cy="0"/>
        </a:xfrm>
      </p:grpSpPr>
      <p:pic>
        <p:nvPicPr>
          <p:cNvPr id="3" name="圖片 2">
            <a:extLst>
              <a:ext uri="{FF2B5EF4-FFF2-40B4-BE49-F238E27FC236}">
                <a16:creationId xmlns="" xmlns:a16="http://schemas.microsoft.com/office/drawing/2014/main" id="{28933D8E-926B-F24E-8D45-B41154301D5C}"/>
              </a:ext>
            </a:extLst>
          </p:cNvPr>
          <p:cNvPicPr>
            <a:picLocks noChangeAspect="1"/>
          </p:cNvPicPr>
          <p:nvPr userDrawn="1"/>
        </p:nvPicPr>
        <p:blipFill>
          <a:blip r:embed="rId2" cstate="email">
            <a:extLst>
              <a:ext uri="{28A0092B-C50C-407E-A947-70E740481C1C}">
                <a14:useLocalDpi xmlns="" xmlns:a14="http://schemas.microsoft.com/office/drawing/2010/main"/>
              </a:ext>
            </a:extLst>
          </a:blip>
          <a:srcRect/>
          <a:stretch/>
        </p:blipFill>
        <p:spPr>
          <a:xfrm>
            <a:off x="0" y="0"/>
            <a:ext cx="12192000" cy="6858000"/>
          </a:xfrm>
          <a:prstGeom prst="rect">
            <a:avLst/>
          </a:prstGeom>
        </p:spPr>
      </p:pic>
      <p:sp>
        <p:nvSpPr>
          <p:cNvPr id="9" name="標題 1">
            <a:extLst>
              <a:ext uri="{FF2B5EF4-FFF2-40B4-BE49-F238E27FC236}">
                <a16:creationId xmlns="" xmlns:a16="http://schemas.microsoft.com/office/drawing/2014/main" id="{B338C3F5-A94F-A748-BCD8-A87DC496F60F}"/>
              </a:ext>
            </a:extLst>
          </p:cNvPr>
          <p:cNvSpPr>
            <a:spLocks noGrp="1"/>
          </p:cNvSpPr>
          <p:nvPr>
            <p:ph type="ctrTitle"/>
          </p:nvPr>
        </p:nvSpPr>
        <p:spPr>
          <a:xfrm>
            <a:off x="1066800" y="2651095"/>
            <a:ext cx="9525000" cy="895351"/>
          </a:xfrm>
        </p:spPr>
        <p:txBody>
          <a:bodyPr anchor="b">
            <a:noAutofit/>
          </a:bodyPr>
          <a:lstStyle>
            <a:lvl1pPr algn="l">
              <a:defRPr sz="5400" b="1" i="0" baseline="0">
                <a:solidFill>
                  <a:schemeClr val="tx2"/>
                </a:solidFill>
                <a:latin typeface="+mj-lt"/>
                <a:ea typeface="微軟正黑體" panose="020B0604030504040204" pitchFamily="34" charset="-120"/>
              </a:defRPr>
            </a:lvl1pPr>
          </a:lstStyle>
          <a:p>
            <a:endParaRPr kumimoji="1" lang="zh-TW" altLang="en-US" dirty="0"/>
          </a:p>
        </p:txBody>
      </p:sp>
      <p:sp>
        <p:nvSpPr>
          <p:cNvPr id="10" name="副標題 2">
            <a:extLst>
              <a:ext uri="{FF2B5EF4-FFF2-40B4-BE49-F238E27FC236}">
                <a16:creationId xmlns="" xmlns:a16="http://schemas.microsoft.com/office/drawing/2014/main" id="{327943E3-8556-3340-9BCD-202AA84E9172}"/>
              </a:ext>
            </a:extLst>
          </p:cNvPr>
          <p:cNvSpPr>
            <a:spLocks noGrp="1"/>
          </p:cNvSpPr>
          <p:nvPr>
            <p:ph type="subTitle" idx="1"/>
          </p:nvPr>
        </p:nvSpPr>
        <p:spPr>
          <a:xfrm>
            <a:off x="1066800" y="3546446"/>
            <a:ext cx="9525000" cy="3311554"/>
          </a:xfrm>
        </p:spPr>
        <p:txBody>
          <a:bodyPr>
            <a:normAutofit/>
          </a:bodyPr>
          <a:lstStyle>
            <a:lvl1pPr marL="0" indent="0" algn="l">
              <a:buNone/>
              <a:defRPr sz="2200" b="0" i="0" baseline="0">
                <a:solidFill>
                  <a:schemeClr val="tx2"/>
                </a:solidFill>
                <a:latin typeface="+mn-lt"/>
                <a:ea typeface="微軟正黑體"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TW" altLang="en-US" dirty="0"/>
          </a:p>
        </p:txBody>
      </p:sp>
      <p:sp>
        <p:nvSpPr>
          <p:cNvPr id="5" name="投影片編號版面配置區 5">
            <a:extLst>
              <a:ext uri="{FF2B5EF4-FFF2-40B4-BE49-F238E27FC236}">
                <a16:creationId xmlns="" xmlns:a16="http://schemas.microsoft.com/office/drawing/2014/main" id="{222520A1-FAC1-8245-9AFB-F091796E86AD}"/>
              </a:ext>
            </a:extLst>
          </p:cNvPr>
          <p:cNvSpPr>
            <a:spLocks noGrp="1"/>
          </p:cNvSpPr>
          <p:nvPr>
            <p:ph type="sldNum" sz="quarter" idx="4"/>
          </p:nvPr>
        </p:nvSpPr>
        <p:spPr>
          <a:xfrm>
            <a:off x="11608834" y="6492873"/>
            <a:ext cx="371131" cy="243233"/>
          </a:xfrm>
          <a:prstGeom prst="rect">
            <a:avLst/>
          </a:prstGeom>
        </p:spPr>
        <p:txBody>
          <a:bodyPr vert="horz" lIns="91440" tIns="45720" rIns="91440" bIns="45720" rtlCol="0" anchor="ctr"/>
          <a:lstStyle>
            <a:lvl1pPr algn="r">
              <a:defRPr sz="1200">
                <a:solidFill>
                  <a:schemeClr val="tx2"/>
                </a:solidFill>
              </a:defRPr>
            </a:lvl1pPr>
          </a:lstStyle>
          <a:p>
            <a:fld id="{2B75F099-3DCE-FB4E-8DE9-AAF822C4CF06}" type="slidenum">
              <a:rPr kumimoji="1" lang="zh-TW" altLang="en-US" smtClean="0"/>
              <a:pPr/>
              <a:t>‹#›</a:t>
            </a:fld>
            <a:endParaRPr kumimoji="1" lang="zh-TW" altLang="en-US" dirty="0"/>
          </a:p>
        </p:txBody>
      </p:sp>
    </p:spTree>
    <p:extLst>
      <p:ext uri="{BB962C8B-B14F-4D97-AF65-F5344CB8AC3E}">
        <p14:creationId xmlns="" xmlns:p14="http://schemas.microsoft.com/office/powerpoint/2010/main" val="339619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錄頁">
    <p:spTree>
      <p:nvGrpSpPr>
        <p:cNvPr id="1" name=""/>
        <p:cNvGrpSpPr/>
        <p:nvPr/>
      </p:nvGrpSpPr>
      <p:grpSpPr>
        <a:xfrm>
          <a:off x="0" y="0"/>
          <a:ext cx="0" cy="0"/>
          <a:chOff x="0" y="0"/>
          <a:chExt cx="0" cy="0"/>
        </a:xfrm>
      </p:grpSpPr>
      <p:pic>
        <p:nvPicPr>
          <p:cNvPr id="10" name="圖片 9">
            <a:extLst>
              <a:ext uri="{FF2B5EF4-FFF2-40B4-BE49-F238E27FC236}">
                <a16:creationId xmlns="" xmlns:a16="http://schemas.microsoft.com/office/drawing/2014/main" id="{6E2CEDCA-1A81-0749-A02B-BBAA324B1821}"/>
              </a:ext>
            </a:extLst>
          </p:cNvPr>
          <p:cNvPicPr>
            <a:picLocks noChangeAspect="1"/>
          </p:cNvPicPr>
          <p:nvPr userDrawn="1"/>
        </p:nvPicPr>
        <p:blipFill>
          <a:blip r:embed="rId2" cstate="email">
            <a:extLst>
              <a:ext uri="{28A0092B-C50C-407E-A947-70E740481C1C}">
                <a14:useLocalDpi xmlns="" xmlns:a14="http://schemas.microsoft.com/office/drawing/2010/main"/>
              </a:ext>
            </a:extLst>
          </a:blip>
          <a:srcRect/>
          <a:stretch/>
        </p:blipFill>
        <p:spPr>
          <a:xfrm>
            <a:off x="-1" y="19175"/>
            <a:ext cx="12192000" cy="6858000"/>
          </a:xfrm>
          <a:prstGeom prst="rect">
            <a:avLst/>
          </a:prstGeom>
        </p:spPr>
      </p:pic>
      <p:sp>
        <p:nvSpPr>
          <p:cNvPr id="6" name="投影片編號版面配置區 5">
            <a:extLst>
              <a:ext uri="{FF2B5EF4-FFF2-40B4-BE49-F238E27FC236}">
                <a16:creationId xmlns="" xmlns:a16="http://schemas.microsoft.com/office/drawing/2014/main" id="{45290D1E-1896-1240-98D6-6BBEB5BB6BF2}"/>
              </a:ext>
            </a:extLst>
          </p:cNvPr>
          <p:cNvSpPr>
            <a:spLocks noGrp="1"/>
          </p:cNvSpPr>
          <p:nvPr>
            <p:ph type="sldNum" sz="quarter" idx="12"/>
          </p:nvPr>
        </p:nvSpPr>
        <p:spPr/>
        <p:txBody>
          <a:bodyPr/>
          <a:lstStyle/>
          <a:p>
            <a:fld id="{2B75F099-3DCE-FB4E-8DE9-AAF822C4CF06}" type="slidenum">
              <a:rPr kumimoji="1" lang="zh-TW" altLang="en-US" smtClean="0"/>
              <a:pPr/>
              <a:t>‹#›</a:t>
            </a:fld>
            <a:endParaRPr kumimoji="1" lang="zh-TW" altLang="en-US" dirty="0"/>
          </a:p>
        </p:txBody>
      </p:sp>
      <p:pic>
        <p:nvPicPr>
          <p:cNvPr id="11" name="圖片 10">
            <a:extLst>
              <a:ext uri="{FF2B5EF4-FFF2-40B4-BE49-F238E27FC236}">
                <a16:creationId xmlns="" xmlns:a16="http://schemas.microsoft.com/office/drawing/2014/main" id="{31EB6C9F-D780-0345-9C91-927093FF1F05}"/>
              </a:ext>
            </a:extLst>
          </p:cNvPr>
          <p:cNvPicPr>
            <a:picLocks noChangeAspect="1"/>
          </p:cNvPicPr>
          <p:nvPr userDrawn="1"/>
        </p:nvPicPr>
        <p:blipFill>
          <a:blip r:embed="rId3"/>
          <a:stretch>
            <a:fillRect/>
          </a:stretch>
        </p:blipFill>
        <p:spPr>
          <a:xfrm>
            <a:off x="384648" y="731252"/>
            <a:ext cx="10027922" cy="45719"/>
          </a:xfrm>
          <a:prstGeom prst="rect">
            <a:avLst/>
          </a:prstGeom>
        </p:spPr>
      </p:pic>
      <p:pic>
        <p:nvPicPr>
          <p:cNvPr id="8" name="圖片 7">
            <a:extLst>
              <a:ext uri="{FF2B5EF4-FFF2-40B4-BE49-F238E27FC236}">
                <a16:creationId xmlns="" xmlns:a16="http://schemas.microsoft.com/office/drawing/2014/main" id="{5E4D0F7A-680A-D345-8417-020ACA715B63}"/>
              </a:ext>
            </a:extLst>
          </p:cNvPr>
          <p:cNvPicPr>
            <a:picLocks noChangeAspect="1"/>
          </p:cNvPicPr>
          <p:nvPr userDrawn="1"/>
        </p:nvPicPr>
        <p:blipFill>
          <a:blip r:embed="rId4" cstate="email">
            <a:extLst>
              <a:ext uri="{28A0092B-C50C-407E-A947-70E740481C1C}">
                <a14:useLocalDpi xmlns="" xmlns:a14="http://schemas.microsoft.com/office/drawing/2010/main"/>
              </a:ext>
            </a:extLst>
          </a:blip>
          <a:stretch>
            <a:fillRect/>
          </a:stretch>
        </p:blipFill>
        <p:spPr>
          <a:xfrm>
            <a:off x="10512162" y="211362"/>
            <a:ext cx="1467803" cy="357377"/>
          </a:xfrm>
          <a:prstGeom prst="rect">
            <a:avLst/>
          </a:prstGeom>
        </p:spPr>
      </p:pic>
      <p:sp>
        <p:nvSpPr>
          <p:cNvPr id="3" name="頁尾版面配置區 2">
            <a:extLst>
              <a:ext uri="{FF2B5EF4-FFF2-40B4-BE49-F238E27FC236}">
                <a16:creationId xmlns="" xmlns:a16="http://schemas.microsoft.com/office/drawing/2014/main" id="{1DF7C347-732D-9B4C-890D-3F6EB3174FC5}"/>
              </a:ext>
            </a:extLst>
          </p:cNvPr>
          <p:cNvSpPr>
            <a:spLocks noGrp="1"/>
          </p:cNvSpPr>
          <p:nvPr>
            <p:ph type="ftr" sz="quarter" idx="13"/>
          </p:nvPr>
        </p:nvSpPr>
        <p:spPr/>
        <p:txBody>
          <a:bodyPr/>
          <a:lstStyle/>
          <a:p>
            <a:r>
              <a:rPr lang="en" altLang="zh-TW" dirty="0"/>
              <a:t>Copyright © </a:t>
            </a:r>
            <a:r>
              <a:rPr lang="en" altLang="zh-TW" dirty="0" err="1"/>
              <a:t>Rayprus</a:t>
            </a:r>
            <a:r>
              <a:rPr lang="en" altLang="zh-TW" dirty="0"/>
              <a:t> Holding Ltd. Proprietary &amp; Confidential. All Right Reserved.</a:t>
            </a:r>
            <a:endParaRPr kumimoji="1" lang="en" altLang="zh-TW" dirty="0"/>
          </a:p>
        </p:txBody>
      </p:sp>
      <p:sp>
        <p:nvSpPr>
          <p:cNvPr id="5" name="文字版面配置區 4">
            <a:extLst>
              <a:ext uri="{FF2B5EF4-FFF2-40B4-BE49-F238E27FC236}">
                <a16:creationId xmlns="" xmlns:a16="http://schemas.microsoft.com/office/drawing/2014/main" id="{7C9E1B65-704C-0844-AF3F-273C58F16A80}"/>
              </a:ext>
            </a:extLst>
          </p:cNvPr>
          <p:cNvSpPr>
            <a:spLocks noGrp="1"/>
          </p:cNvSpPr>
          <p:nvPr>
            <p:ph type="body" sz="quarter" idx="14"/>
          </p:nvPr>
        </p:nvSpPr>
        <p:spPr>
          <a:xfrm>
            <a:off x="276382" y="907200"/>
            <a:ext cx="10136188" cy="414000"/>
          </a:xfrm>
        </p:spPr>
        <p:txBody>
          <a:bodyPr>
            <a:noAutofit/>
          </a:bodyPr>
          <a:lstStyle>
            <a:lvl1pPr marL="0" indent="0">
              <a:buNone/>
              <a:defRPr sz="2200" b="0" i="0" baseline="0">
                <a:solidFill>
                  <a:schemeClr val="tx2"/>
                </a:solidFill>
                <a:latin typeface="+mn-lt"/>
                <a:ea typeface="微軟正黑體" panose="020B0604030504040204" pitchFamily="34" charset="-120"/>
              </a:defRPr>
            </a:lvl1pPr>
          </a:lstStyle>
          <a:p>
            <a:pPr lvl="0"/>
            <a:endParaRPr kumimoji="1" lang="en-US" altLang="zh-TW" sz="2200" dirty="0"/>
          </a:p>
        </p:txBody>
      </p:sp>
      <p:sp>
        <p:nvSpPr>
          <p:cNvPr id="14" name="文字版面配置區 13">
            <a:extLst>
              <a:ext uri="{FF2B5EF4-FFF2-40B4-BE49-F238E27FC236}">
                <a16:creationId xmlns="" xmlns:a16="http://schemas.microsoft.com/office/drawing/2014/main" id="{EDCDC33A-48C5-ED4C-BD6C-CEBB81C00146}"/>
              </a:ext>
            </a:extLst>
          </p:cNvPr>
          <p:cNvSpPr>
            <a:spLocks noGrp="1"/>
          </p:cNvSpPr>
          <p:nvPr>
            <p:ph type="body" sz="quarter" idx="15" hasCustomPrompt="1"/>
          </p:nvPr>
        </p:nvSpPr>
        <p:spPr>
          <a:xfrm>
            <a:off x="276382" y="1321200"/>
            <a:ext cx="10136188" cy="5119200"/>
          </a:xfrm>
        </p:spPr>
        <p:txBody>
          <a:bodyPr vert="horz" lIns="91440" tIns="45720" rIns="91440" bIns="45720" rtlCol="0">
            <a:normAutofit/>
          </a:bodyPr>
          <a:lstStyle>
            <a:lvl1pPr>
              <a:defRPr lang="zh-TW" altLang="en-US" dirty="0"/>
            </a:lvl1pPr>
            <a:lvl2pPr>
              <a:defRPr lang="en-US" altLang="zh-TW" dirty="0" smtClean="0"/>
            </a:lvl2pPr>
            <a:lvl3pPr>
              <a:defRPr lang="en-US" altLang="zh-TW" dirty="0" smtClean="0"/>
            </a:lvl3pPr>
            <a:lvl4pPr>
              <a:defRPr lang="en-US" altLang="zh-TW" dirty="0" smtClean="0"/>
            </a:lvl4pPr>
          </a:lstStyle>
          <a:p>
            <a:pPr lvl="0"/>
            <a:r>
              <a:rPr kumimoji="1" lang="zh-TW" altLang="en-US" dirty="0"/>
              <a:t>可根據需求加入物件或文字</a:t>
            </a:r>
            <a:endParaRPr kumimoji="1" lang="en-US" altLang="zh-TW" dirty="0"/>
          </a:p>
          <a:p>
            <a:pPr marL="800100" lvl="1" indent="-342900"/>
            <a:r>
              <a:rPr kumimoji="1" lang="zh-TW" altLang="en-US" dirty="0"/>
              <a:t>可根據需求加入物件或文字</a:t>
            </a:r>
            <a:endParaRPr kumimoji="1" lang="en-US" altLang="zh-TW" dirty="0"/>
          </a:p>
          <a:p>
            <a:pPr lvl="2"/>
            <a:r>
              <a:rPr kumimoji="1" lang="zh-TW" altLang="en-US" dirty="0"/>
              <a:t>可根據需求加入物件或文字</a:t>
            </a:r>
            <a:endParaRPr kumimoji="1" lang="en-US" altLang="zh-TW" dirty="0"/>
          </a:p>
          <a:p>
            <a:pPr lvl="3"/>
            <a:r>
              <a:rPr kumimoji="1" lang="zh-TW" altLang="en-US" dirty="0"/>
              <a:t>可根據需求加入物件或文字</a:t>
            </a:r>
            <a:endParaRPr kumimoji="1" lang="en-US" altLang="zh-TW" dirty="0"/>
          </a:p>
          <a:p>
            <a:pPr lvl="0"/>
            <a:endParaRPr kumimoji="1" lang="zh-TW" altLang="en-US" dirty="0"/>
          </a:p>
        </p:txBody>
      </p:sp>
      <p:sp>
        <p:nvSpPr>
          <p:cNvPr id="15" name="文字版面配置區 9">
            <a:extLst>
              <a:ext uri="{FF2B5EF4-FFF2-40B4-BE49-F238E27FC236}">
                <a16:creationId xmlns="" xmlns:a16="http://schemas.microsoft.com/office/drawing/2014/main" id="{CF542D02-27A9-1B44-8521-AD9E500507D7}"/>
              </a:ext>
            </a:extLst>
          </p:cNvPr>
          <p:cNvSpPr>
            <a:spLocks noGrp="1"/>
          </p:cNvSpPr>
          <p:nvPr>
            <p:ph type="body" sz="quarter" idx="11"/>
          </p:nvPr>
        </p:nvSpPr>
        <p:spPr>
          <a:xfrm>
            <a:off x="276382" y="249456"/>
            <a:ext cx="10136188" cy="644400"/>
          </a:xfrm>
        </p:spPr>
        <p:txBody>
          <a:bodyPr>
            <a:normAutofit/>
          </a:bodyPr>
          <a:lstStyle>
            <a:lvl1pPr marL="0" indent="0">
              <a:buNone/>
              <a:defRPr sz="2800" b="1" i="0" baseline="0">
                <a:latin typeface="+mj-lt"/>
                <a:ea typeface="微軟正黑體" panose="020B0604030504040204" pitchFamily="34" charset="-120"/>
              </a:defRPr>
            </a:lvl1pPr>
          </a:lstStyle>
          <a:p>
            <a:pPr lvl="0"/>
            <a:endParaRPr kumimoji="1" lang="zh-TW" altLang="en-US" dirty="0"/>
          </a:p>
        </p:txBody>
      </p:sp>
    </p:spTree>
    <p:extLst>
      <p:ext uri="{BB962C8B-B14F-4D97-AF65-F5344CB8AC3E}">
        <p14:creationId xmlns="" xmlns:p14="http://schemas.microsoft.com/office/powerpoint/2010/main" val="177491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內文1">
    <p:spTree>
      <p:nvGrpSpPr>
        <p:cNvPr id="1" name=""/>
        <p:cNvGrpSpPr/>
        <p:nvPr/>
      </p:nvGrpSpPr>
      <p:grpSpPr>
        <a:xfrm>
          <a:off x="0" y="0"/>
          <a:ext cx="0" cy="0"/>
          <a:chOff x="0" y="0"/>
          <a:chExt cx="0" cy="0"/>
        </a:xfrm>
      </p:grpSpPr>
      <p:pic>
        <p:nvPicPr>
          <p:cNvPr id="11" name="圖片 10">
            <a:extLst>
              <a:ext uri="{FF2B5EF4-FFF2-40B4-BE49-F238E27FC236}">
                <a16:creationId xmlns="" xmlns:a16="http://schemas.microsoft.com/office/drawing/2014/main" id="{31EB6C9F-D780-0345-9C91-927093FF1F05}"/>
              </a:ext>
            </a:extLst>
          </p:cNvPr>
          <p:cNvPicPr>
            <a:picLocks noChangeAspect="1"/>
          </p:cNvPicPr>
          <p:nvPr userDrawn="1"/>
        </p:nvPicPr>
        <p:blipFill>
          <a:blip r:embed="rId2"/>
          <a:stretch>
            <a:fillRect/>
          </a:stretch>
        </p:blipFill>
        <p:spPr>
          <a:xfrm>
            <a:off x="384648" y="731252"/>
            <a:ext cx="10027922" cy="45719"/>
          </a:xfrm>
          <a:prstGeom prst="rect">
            <a:avLst/>
          </a:prstGeom>
        </p:spPr>
      </p:pic>
      <p:sp>
        <p:nvSpPr>
          <p:cNvPr id="9" name="投影片編號版面配置區 5">
            <a:extLst>
              <a:ext uri="{FF2B5EF4-FFF2-40B4-BE49-F238E27FC236}">
                <a16:creationId xmlns="" xmlns:a16="http://schemas.microsoft.com/office/drawing/2014/main" id="{222520A1-FAC1-8245-9AFB-F091796E86AD}"/>
              </a:ext>
            </a:extLst>
          </p:cNvPr>
          <p:cNvSpPr>
            <a:spLocks noGrp="1"/>
          </p:cNvSpPr>
          <p:nvPr>
            <p:ph type="sldNum" sz="quarter" idx="4"/>
          </p:nvPr>
        </p:nvSpPr>
        <p:spPr>
          <a:xfrm>
            <a:off x="11608834" y="6492873"/>
            <a:ext cx="371131" cy="243233"/>
          </a:xfrm>
          <a:prstGeom prst="rect">
            <a:avLst/>
          </a:prstGeom>
        </p:spPr>
        <p:txBody>
          <a:bodyPr vert="horz" lIns="91440" tIns="45720" rIns="91440" bIns="45720" rtlCol="0" anchor="ctr"/>
          <a:lstStyle>
            <a:lvl1pPr algn="r">
              <a:defRPr sz="1200">
                <a:solidFill>
                  <a:schemeClr val="tx2"/>
                </a:solidFill>
              </a:defRPr>
            </a:lvl1pPr>
          </a:lstStyle>
          <a:p>
            <a:fld id="{2B75F099-3DCE-FB4E-8DE9-AAF822C4CF06}" type="slidenum">
              <a:rPr kumimoji="1" lang="zh-TW" altLang="en-US" smtClean="0"/>
              <a:pPr/>
              <a:t>‹#›</a:t>
            </a:fld>
            <a:endParaRPr kumimoji="1" lang="zh-TW" altLang="en-US" dirty="0"/>
          </a:p>
        </p:txBody>
      </p:sp>
      <p:sp>
        <p:nvSpPr>
          <p:cNvPr id="16" name="內容版面配置區 4">
            <a:extLst>
              <a:ext uri="{FF2B5EF4-FFF2-40B4-BE49-F238E27FC236}">
                <a16:creationId xmlns="" xmlns:a16="http://schemas.microsoft.com/office/drawing/2014/main" id="{F1D45DC2-1C16-114A-8DAC-CE7B7DBEB7CA}"/>
              </a:ext>
            </a:extLst>
          </p:cNvPr>
          <p:cNvSpPr>
            <a:spLocks noGrp="1"/>
          </p:cNvSpPr>
          <p:nvPr>
            <p:ph sz="quarter" idx="16" hasCustomPrompt="1"/>
          </p:nvPr>
        </p:nvSpPr>
        <p:spPr>
          <a:xfrm>
            <a:off x="276894" y="1321190"/>
            <a:ext cx="11703070" cy="5120444"/>
          </a:xfrm>
        </p:spPr>
        <p:txBody>
          <a:bodyPr vert="horz" lIns="91440" tIns="45720" rIns="91440" bIns="45720" rtlCol="0">
            <a:normAutofit/>
          </a:bodyPr>
          <a:lstStyle>
            <a:lvl1pPr>
              <a:defRPr lang="en-US" altLang="zh-TW" dirty="0" smtClean="0"/>
            </a:lvl1pPr>
            <a:lvl2pPr>
              <a:defRPr lang="en-US" altLang="zh-TW" dirty="0" smtClean="0"/>
            </a:lvl2pPr>
            <a:lvl3pPr>
              <a:defRPr lang="en-US" altLang="zh-TW" dirty="0" smtClean="0"/>
            </a:lvl3pPr>
            <a:lvl4pPr>
              <a:defRPr lang="en-US" altLang="zh-TW" dirty="0" smtClean="0"/>
            </a:lvl4pPr>
          </a:lstStyle>
          <a:p>
            <a:pPr lvl="0"/>
            <a:r>
              <a:rPr kumimoji="1" lang="zh-TW" altLang="en-US" dirty="0"/>
              <a:t>可根據需求加入物件或文字</a:t>
            </a:r>
            <a:endParaRPr kumimoji="1" lang="en-US" altLang="zh-TW" dirty="0"/>
          </a:p>
          <a:p>
            <a:pPr marL="800100" lvl="1" indent="-342900"/>
            <a:r>
              <a:rPr kumimoji="1" lang="zh-TW" altLang="en-US" dirty="0"/>
              <a:t>可根據需求加入物件或文字</a:t>
            </a:r>
            <a:endParaRPr kumimoji="1" lang="en-US" altLang="zh-TW" dirty="0"/>
          </a:p>
          <a:p>
            <a:pPr lvl="2"/>
            <a:r>
              <a:rPr kumimoji="1" lang="zh-TW" altLang="en-US" dirty="0"/>
              <a:t>可根據需求加入物件或文字</a:t>
            </a:r>
            <a:endParaRPr kumimoji="1" lang="en-US" altLang="zh-TW" dirty="0"/>
          </a:p>
          <a:p>
            <a:pPr lvl="3"/>
            <a:r>
              <a:rPr kumimoji="1" lang="zh-TW" altLang="en-US" dirty="0"/>
              <a:t>可根據需求加入物件或文字</a:t>
            </a:r>
            <a:endParaRPr kumimoji="1" lang="en-US" altLang="zh-TW" dirty="0"/>
          </a:p>
        </p:txBody>
      </p:sp>
      <p:sp>
        <p:nvSpPr>
          <p:cNvPr id="17" name="文字版面配置區 2">
            <a:extLst>
              <a:ext uri="{FF2B5EF4-FFF2-40B4-BE49-F238E27FC236}">
                <a16:creationId xmlns="" xmlns:a16="http://schemas.microsoft.com/office/drawing/2014/main" id="{2B47774E-D2D8-2047-A424-7E1F95024FC7}"/>
              </a:ext>
            </a:extLst>
          </p:cNvPr>
          <p:cNvSpPr>
            <a:spLocks noGrp="1"/>
          </p:cNvSpPr>
          <p:nvPr>
            <p:ph idx="17" hasCustomPrompt="1"/>
          </p:nvPr>
        </p:nvSpPr>
        <p:spPr>
          <a:xfrm>
            <a:off x="276895" y="907880"/>
            <a:ext cx="11703070" cy="413309"/>
          </a:xfrm>
          <a:prstGeom prst="rect">
            <a:avLst/>
          </a:prstGeom>
        </p:spPr>
        <p:txBody>
          <a:bodyPr vert="horz" lIns="91440" tIns="45720" rIns="91440" bIns="45720" rtlCol="0">
            <a:noAutofit/>
          </a:bodyPr>
          <a:lstStyle>
            <a:lvl1pPr marL="0" indent="0">
              <a:buNone/>
              <a:defRPr sz="2200" b="0" i="0" baseline="0">
                <a:latin typeface="+mn-lt"/>
                <a:ea typeface="微軟正黑體" panose="020B0604030504040204" pitchFamily="34" charset="-120"/>
              </a:defRPr>
            </a:lvl1pPr>
          </a:lstStyle>
          <a:p>
            <a:pPr lvl="0"/>
            <a:r>
              <a:rPr kumimoji="1" lang="zh-TW" altLang="en-US" dirty="0"/>
              <a:t>按一下以編輯母片文字樣式</a:t>
            </a:r>
          </a:p>
        </p:txBody>
      </p:sp>
      <p:sp>
        <p:nvSpPr>
          <p:cNvPr id="3" name="頁尾版面配置區 2">
            <a:extLst>
              <a:ext uri="{FF2B5EF4-FFF2-40B4-BE49-F238E27FC236}">
                <a16:creationId xmlns="" xmlns:a16="http://schemas.microsoft.com/office/drawing/2014/main" id="{7259808F-E3F1-F644-A502-0D796338ADD4}"/>
              </a:ext>
            </a:extLst>
          </p:cNvPr>
          <p:cNvSpPr>
            <a:spLocks noGrp="1"/>
          </p:cNvSpPr>
          <p:nvPr>
            <p:ph type="ftr" sz="quarter" idx="18"/>
          </p:nvPr>
        </p:nvSpPr>
        <p:spPr/>
        <p:txBody>
          <a:bodyPr/>
          <a:lstStyle/>
          <a:p>
            <a:r>
              <a:rPr lang="en" altLang="zh-TW"/>
              <a:t>Copyright © Rayprus Holding Ltd. Proprietary &amp; Confidential. All Right Reserved.</a:t>
            </a:r>
            <a:endParaRPr kumimoji="1" lang="en" altLang="zh-TW" dirty="0"/>
          </a:p>
        </p:txBody>
      </p:sp>
      <p:sp>
        <p:nvSpPr>
          <p:cNvPr id="8" name="文字版面配置區 9">
            <a:extLst>
              <a:ext uri="{FF2B5EF4-FFF2-40B4-BE49-F238E27FC236}">
                <a16:creationId xmlns="" xmlns:a16="http://schemas.microsoft.com/office/drawing/2014/main" id="{1A652348-28A5-9547-A3FF-749C33BA9756}"/>
              </a:ext>
            </a:extLst>
          </p:cNvPr>
          <p:cNvSpPr>
            <a:spLocks noGrp="1"/>
          </p:cNvSpPr>
          <p:nvPr>
            <p:ph type="body" sz="quarter" idx="11"/>
          </p:nvPr>
        </p:nvSpPr>
        <p:spPr>
          <a:xfrm>
            <a:off x="276382" y="249456"/>
            <a:ext cx="10136188" cy="644129"/>
          </a:xfrm>
        </p:spPr>
        <p:txBody>
          <a:bodyPr>
            <a:normAutofit/>
          </a:bodyPr>
          <a:lstStyle>
            <a:lvl1pPr marL="0" indent="0">
              <a:buNone/>
              <a:defRPr sz="2800" b="1" i="0" baseline="0">
                <a:latin typeface="+mj-lt"/>
                <a:ea typeface="微軟正黑體" panose="020B0604030504040204" pitchFamily="34" charset="-120"/>
              </a:defRPr>
            </a:lvl1pPr>
          </a:lstStyle>
          <a:p>
            <a:pPr lvl="0"/>
            <a:endParaRPr kumimoji="1" lang="zh-TW" altLang="en-US" dirty="0"/>
          </a:p>
        </p:txBody>
      </p:sp>
    </p:spTree>
    <p:extLst>
      <p:ext uri="{BB962C8B-B14F-4D97-AF65-F5344CB8AC3E}">
        <p14:creationId xmlns="" xmlns:p14="http://schemas.microsoft.com/office/powerpoint/2010/main" val="13836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內文2">
    <p:spTree>
      <p:nvGrpSpPr>
        <p:cNvPr id="1" name=""/>
        <p:cNvGrpSpPr/>
        <p:nvPr/>
      </p:nvGrpSpPr>
      <p:grpSpPr>
        <a:xfrm>
          <a:off x="0" y="0"/>
          <a:ext cx="0" cy="0"/>
          <a:chOff x="0" y="0"/>
          <a:chExt cx="0" cy="0"/>
        </a:xfrm>
      </p:grpSpPr>
      <p:pic>
        <p:nvPicPr>
          <p:cNvPr id="11" name="圖片 10">
            <a:extLst>
              <a:ext uri="{FF2B5EF4-FFF2-40B4-BE49-F238E27FC236}">
                <a16:creationId xmlns="" xmlns:a16="http://schemas.microsoft.com/office/drawing/2014/main" id="{31EB6C9F-D780-0345-9C91-927093FF1F05}"/>
              </a:ext>
            </a:extLst>
          </p:cNvPr>
          <p:cNvPicPr>
            <a:picLocks noChangeAspect="1"/>
          </p:cNvPicPr>
          <p:nvPr userDrawn="1"/>
        </p:nvPicPr>
        <p:blipFill>
          <a:blip r:embed="rId2"/>
          <a:stretch>
            <a:fillRect/>
          </a:stretch>
        </p:blipFill>
        <p:spPr>
          <a:xfrm>
            <a:off x="384648" y="731252"/>
            <a:ext cx="10027922" cy="45719"/>
          </a:xfrm>
          <a:prstGeom prst="rect">
            <a:avLst/>
          </a:prstGeom>
        </p:spPr>
      </p:pic>
      <p:sp>
        <p:nvSpPr>
          <p:cNvPr id="8" name="文字版面配置區 2">
            <a:extLst>
              <a:ext uri="{FF2B5EF4-FFF2-40B4-BE49-F238E27FC236}">
                <a16:creationId xmlns="" xmlns:a16="http://schemas.microsoft.com/office/drawing/2014/main" id="{1B4D1D54-6F60-1241-B420-8D958EA60BDC}"/>
              </a:ext>
            </a:extLst>
          </p:cNvPr>
          <p:cNvSpPr>
            <a:spLocks noGrp="1"/>
          </p:cNvSpPr>
          <p:nvPr>
            <p:ph idx="1" hasCustomPrompt="1"/>
          </p:nvPr>
        </p:nvSpPr>
        <p:spPr>
          <a:xfrm>
            <a:off x="276895" y="944823"/>
            <a:ext cx="11703070" cy="5508000"/>
          </a:xfrm>
          <a:prstGeom prst="rect">
            <a:avLst/>
          </a:prstGeom>
        </p:spPr>
        <p:txBody>
          <a:bodyPr vert="horz" lIns="91440" tIns="45720" rIns="91440" bIns="45720" rtlCol="0">
            <a:normAutofit/>
          </a:bodyPr>
          <a:lstStyle>
            <a:lvl1pPr>
              <a:defRPr lang="en-US" altLang="zh-TW" dirty="0" smtClean="0"/>
            </a:lvl1pPr>
            <a:lvl2pPr>
              <a:defRPr lang="en-US" altLang="zh-TW" dirty="0" smtClean="0"/>
            </a:lvl2pPr>
            <a:lvl3pPr>
              <a:defRPr lang="en-US" altLang="zh-TW" dirty="0" smtClean="0"/>
            </a:lvl3pPr>
            <a:lvl4pPr>
              <a:defRPr lang="en-US" altLang="zh-TW" dirty="0" smtClean="0"/>
            </a:lvl4pPr>
          </a:lstStyle>
          <a:p>
            <a:pPr lvl="0"/>
            <a:r>
              <a:rPr kumimoji="1" lang="zh-TW" altLang="en-US" dirty="0"/>
              <a:t>可根據需求加入物件或文字</a:t>
            </a:r>
            <a:endParaRPr kumimoji="1" lang="en-US" altLang="zh-TW" dirty="0"/>
          </a:p>
          <a:p>
            <a:pPr marL="800100" lvl="1" indent="-342900"/>
            <a:r>
              <a:rPr kumimoji="1" lang="zh-TW" altLang="en-US" dirty="0"/>
              <a:t>可根據需求加入物件或文字</a:t>
            </a:r>
            <a:endParaRPr kumimoji="1" lang="en-US" altLang="zh-TW" dirty="0"/>
          </a:p>
          <a:p>
            <a:pPr lvl="2"/>
            <a:r>
              <a:rPr kumimoji="1" lang="zh-TW" altLang="en-US" dirty="0"/>
              <a:t>可根據需求加入物件或文字</a:t>
            </a:r>
            <a:endParaRPr kumimoji="1" lang="en-US" altLang="zh-TW" dirty="0"/>
          </a:p>
          <a:p>
            <a:pPr lvl="3"/>
            <a:r>
              <a:rPr kumimoji="1" lang="zh-TW" altLang="en-US" dirty="0"/>
              <a:t>可根據需求加入物件或文字</a:t>
            </a:r>
            <a:endParaRPr kumimoji="1" lang="en-US" altLang="zh-TW" dirty="0"/>
          </a:p>
        </p:txBody>
      </p:sp>
      <p:sp>
        <p:nvSpPr>
          <p:cNvPr id="9" name="投影片編號版面配置區 5">
            <a:extLst>
              <a:ext uri="{FF2B5EF4-FFF2-40B4-BE49-F238E27FC236}">
                <a16:creationId xmlns="" xmlns:a16="http://schemas.microsoft.com/office/drawing/2014/main" id="{222520A1-FAC1-8245-9AFB-F091796E86AD}"/>
              </a:ext>
            </a:extLst>
          </p:cNvPr>
          <p:cNvSpPr>
            <a:spLocks noGrp="1"/>
          </p:cNvSpPr>
          <p:nvPr>
            <p:ph type="sldNum" sz="quarter" idx="4"/>
          </p:nvPr>
        </p:nvSpPr>
        <p:spPr>
          <a:xfrm>
            <a:off x="11608834" y="6492873"/>
            <a:ext cx="371131" cy="243233"/>
          </a:xfrm>
          <a:prstGeom prst="rect">
            <a:avLst/>
          </a:prstGeom>
        </p:spPr>
        <p:txBody>
          <a:bodyPr vert="horz" lIns="91440" tIns="45720" rIns="91440" bIns="45720" rtlCol="0" anchor="ctr"/>
          <a:lstStyle>
            <a:lvl1pPr algn="r">
              <a:defRPr sz="1200">
                <a:solidFill>
                  <a:schemeClr val="tx2"/>
                </a:solidFill>
              </a:defRPr>
            </a:lvl1pPr>
          </a:lstStyle>
          <a:p>
            <a:fld id="{2B75F099-3DCE-FB4E-8DE9-AAF822C4CF06}" type="slidenum">
              <a:rPr kumimoji="1" lang="zh-TW" altLang="en-US" smtClean="0"/>
              <a:pPr/>
              <a:t>‹#›</a:t>
            </a:fld>
            <a:endParaRPr kumimoji="1" lang="zh-TW" altLang="en-US" dirty="0"/>
          </a:p>
        </p:txBody>
      </p:sp>
      <p:sp>
        <p:nvSpPr>
          <p:cNvPr id="5" name="頁尾版面配置區 4">
            <a:extLst>
              <a:ext uri="{FF2B5EF4-FFF2-40B4-BE49-F238E27FC236}">
                <a16:creationId xmlns="" xmlns:a16="http://schemas.microsoft.com/office/drawing/2014/main" id="{A9B3D12A-AB2C-4940-BB60-72B9C2AD8DC8}"/>
              </a:ext>
            </a:extLst>
          </p:cNvPr>
          <p:cNvSpPr>
            <a:spLocks noGrp="1"/>
          </p:cNvSpPr>
          <p:nvPr>
            <p:ph type="ftr" sz="quarter" idx="10"/>
          </p:nvPr>
        </p:nvSpPr>
        <p:spPr/>
        <p:txBody>
          <a:bodyPr/>
          <a:lstStyle>
            <a:lvl1pPr>
              <a:defRPr>
                <a:solidFill>
                  <a:schemeClr val="tx2"/>
                </a:solidFill>
              </a:defRPr>
            </a:lvl1pPr>
          </a:lstStyle>
          <a:p>
            <a:r>
              <a:rPr lang="en" altLang="zh-TW"/>
              <a:t>Copyright © Rayprus Holding Ltd. Proprietary &amp; Confidential. All Right Reserved.</a:t>
            </a:r>
            <a:endParaRPr kumimoji="1" lang="en" altLang="zh-TW" dirty="0"/>
          </a:p>
        </p:txBody>
      </p:sp>
      <p:sp>
        <p:nvSpPr>
          <p:cNvPr id="10" name="文字版面配置區 9">
            <a:extLst>
              <a:ext uri="{FF2B5EF4-FFF2-40B4-BE49-F238E27FC236}">
                <a16:creationId xmlns="" xmlns:a16="http://schemas.microsoft.com/office/drawing/2014/main" id="{BAC61618-9115-B144-BD11-E813B84A94A3}"/>
              </a:ext>
            </a:extLst>
          </p:cNvPr>
          <p:cNvSpPr>
            <a:spLocks noGrp="1"/>
          </p:cNvSpPr>
          <p:nvPr>
            <p:ph type="body" sz="quarter" idx="11"/>
          </p:nvPr>
        </p:nvSpPr>
        <p:spPr>
          <a:xfrm>
            <a:off x="276382" y="249456"/>
            <a:ext cx="10136188" cy="695368"/>
          </a:xfrm>
        </p:spPr>
        <p:txBody>
          <a:bodyPr>
            <a:normAutofit/>
          </a:bodyPr>
          <a:lstStyle>
            <a:lvl1pPr marL="0" indent="0">
              <a:buNone/>
              <a:defRPr sz="2800" b="1" i="0" baseline="0">
                <a:latin typeface="+mj-lt"/>
                <a:ea typeface="微軟正黑體" panose="020B0604030504040204" pitchFamily="34" charset="-120"/>
              </a:defRPr>
            </a:lvl1pPr>
          </a:lstStyle>
          <a:p>
            <a:pPr lvl="0"/>
            <a:endParaRPr kumimoji="1" lang="zh-TW" altLang="en-US" dirty="0"/>
          </a:p>
        </p:txBody>
      </p:sp>
    </p:spTree>
    <p:extLst>
      <p:ext uri="{BB962C8B-B14F-4D97-AF65-F5344CB8AC3E}">
        <p14:creationId xmlns="" xmlns:p14="http://schemas.microsoft.com/office/powerpoint/2010/main" val="62721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內文3">
    <p:spTree>
      <p:nvGrpSpPr>
        <p:cNvPr id="1" name=""/>
        <p:cNvGrpSpPr/>
        <p:nvPr/>
      </p:nvGrpSpPr>
      <p:grpSpPr>
        <a:xfrm>
          <a:off x="0" y="0"/>
          <a:ext cx="0" cy="0"/>
          <a:chOff x="0" y="0"/>
          <a:chExt cx="0" cy="0"/>
        </a:xfrm>
      </p:grpSpPr>
      <p:sp>
        <p:nvSpPr>
          <p:cNvPr id="3" name="投影片編號版面配置區 2">
            <a:extLst>
              <a:ext uri="{FF2B5EF4-FFF2-40B4-BE49-F238E27FC236}">
                <a16:creationId xmlns="" xmlns:a16="http://schemas.microsoft.com/office/drawing/2014/main" id="{F20567B5-BEDF-A34C-88D6-511597B7398A}"/>
              </a:ext>
            </a:extLst>
          </p:cNvPr>
          <p:cNvSpPr>
            <a:spLocks noGrp="1"/>
          </p:cNvSpPr>
          <p:nvPr>
            <p:ph type="sldNum" sz="quarter" idx="10"/>
          </p:nvPr>
        </p:nvSpPr>
        <p:spPr/>
        <p:txBody>
          <a:bodyPr/>
          <a:lstStyle/>
          <a:p>
            <a:fld id="{2B75F099-3DCE-FB4E-8DE9-AAF822C4CF06}" type="slidenum">
              <a:rPr kumimoji="1" lang="zh-TW" altLang="en-US" smtClean="0"/>
              <a:pPr/>
              <a:t>‹#›</a:t>
            </a:fld>
            <a:endParaRPr kumimoji="1" lang="zh-TW" altLang="en-US" dirty="0"/>
          </a:p>
        </p:txBody>
      </p:sp>
      <p:sp>
        <p:nvSpPr>
          <p:cNvPr id="4" name="頁尾版面配置區 3">
            <a:extLst>
              <a:ext uri="{FF2B5EF4-FFF2-40B4-BE49-F238E27FC236}">
                <a16:creationId xmlns="" xmlns:a16="http://schemas.microsoft.com/office/drawing/2014/main" id="{83B1AB78-0B05-D64F-A5A8-23A6A6DF4CA0}"/>
              </a:ext>
            </a:extLst>
          </p:cNvPr>
          <p:cNvSpPr>
            <a:spLocks noGrp="1"/>
          </p:cNvSpPr>
          <p:nvPr>
            <p:ph type="ftr" sz="quarter" idx="11"/>
          </p:nvPr>
        </p:nvSpPr>
        <p:spPr/>
        <p:txBody>
          <a:bodyPr/>
          <a:lstStyle/>
          <a:p>
            <a:r>
              <a:rPr lang="en" altLang="zh-TW"/>
              <a:t>Copyright © Rayprus Holding Ltd. Proprietary &amp; Confidential. All Right Reserved.</a:t>
            </a:r>
            <a:endParaRPr kumimoji="1" lang="en" altLang="zh-TW" dirty="0"/>
          </a:p>
        </p:txBody>
      </p:sp>
      <p:sp>
        <p:nvSpPr>
          <p:cNvPr id="5" name="文字版面配置區 9">
            <a:extLst>
              <a:ext uri="{FF2B5EF4-FFF2-40B4-BE49-F238E27FC236}">
                <a16:creationId xmlns="" xmlns:a16="http://schemas.microsoft.com/office/drawing/2014/main" id="{BDC7D5CA-BC56-4044-B8DF-5B031608C6C0}"/>
              </a:ext>
            </a:extLst>
          </p:cNvPr>
          <p:cNvSpPr>
            <a:spLocks noGrp="1"/>
          </p:cNvSpPr>
          <p:nvPr>
            <p:ph type="body" sz="quarter" idx="12"/>
          </p:nvPr>
        </p:nvSpPr>
        <p:spPr>
          <a:xfrm>
            <a:off x="276382" y="249457"/>
            <a:ext cx="10136188" cy="644400"/>
          </a:xfrm>
        </p:spPr>
        <p:txBody>
          <a:bodyPr>
            <a:normAutofit/>
          </a:bodyPr>
          <a:lstStyle>
            <a:lvl1pPr marL="0" indent="0">
              <a:buNone/>
              <a:defRPr sz="2800" b="1" i="0" baseline="0">
                <a:latin typeface="+mj-lt"/>
                <a:ea typeface="微軟正黑體" panose="020B0604030504040204" pitchFamily="34" charset="-120"/>
              </a:defRPr>
            </a:lvl1pPr>
          </a:lstStyle>
          <a:p>
            <a:pPr lvl="0"/>
            <a:endParaRPr kumimoji="1" lang="zh-TW" altLang="en-US" dirty="0"/>
          </a:p>
        </p:txBody>
      </p:sp>
      <p:sp>
        <p:nvSpPr>
          <p:cNvPr id="11" name="內容版面配置區 10"/>
          <p:cNvSpPr>
            <a:spLocks noGrp="1"/>
          </p:cNvSpPr>
          <p:nvPr>
            <p:ph sz="quarter" idx="15"/>
          </p:nvPr>
        </p:nvSpPr>
        <p:spPr>
          <a:xfrm>
            <a:off x="276225" y="1321200"/>
            <a:ext cx="5692775" cy="5133599"/>
          </a:xfrm>
        </p:spPr>
        <p:txBody>
          <a:bodyPr/>
          <a:lstStyle>
            <a:lvl2pPr marL="800100" indent="-342900">
              <a:buFont typeface="Arial" panose="020B0604020202020204" pitchFamily="34" charset="0"/>
              <a:buChar char="•"/>
              <a:defRPr/>
            </a:lvl2pPr>
          </a:lstStyle>
          <a:p>
            <a:pPr lvl="0"/>
            <a:r>
              <a:rPr lang="zh-TW" altLang="en-US" dirty="0"/>
              <a:t>編輯母片文字樣式</a:t>
            </a:r>
            <a:endParaRPr lang="en-US" altLang="zh-TW" dirty="0"/>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13" name="內容版面配置區 12"/>
          <p:cNvSpPr>
            <a:spLocks noGrp="1"/>
          </p:cNvSpPr>
          <p:nvPr>
            <p:ph sz="quarter" idx="16"/>
          </p:nvPr>
        </p:nvSpPr>
        <p:spPr>
          <a:xfrm>
            <a:off x="6223000" y="1321189"/>
            <a:ext cx="5692775" cy="513361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文字版面配置區 2">
            <a:extLst>
              <a:ext uri="{FF2B5EF4-FFF2-40B4-BE49-F238E27FC236}">
                <a16:creationId xmlns="" xmlns:a16="http://schemas.microsoft.com/office/drawing/2014/main" id="{2B47774E-D2D8-2047-A424-7E1F95024FC7}"/>
              </a:ext>
            </a:extLst>
          </p:cNvPr>
          <p:cNvSpPr>
            <a:spLocks noGrp="1"/>
          </p:cNvSpPr>
          <p:nvPr>
            <p:ph idx="17" hasCustomPrompt="1"/>
          </p:nvPr>
        </p:nvSpPr>
        <p:spPr>
          <a:xfrm>
            <a:off x="276895" y="907880"/>
            <a:ext cx="5692105" cy="413309"/>
          </a:xfrm>
          <a:prstGeom prst="rect">
            <a:avLst/>
          </a:prstGeom>
        </p:spPr>
        <p:txBody>
          <a:bodyPr vert="horz" lIns="91440" tIns="45720" rIns="91440" bIns="45720" rtlCol="0">
            <a:noAutofit/>
          </a:bodyPr>
          <a:lstStyle>
            <a:lvl1pPr marL="0" indent="0">
              <a:buNone/>
              <a:defRPr sz="2200" b="0" i="0" baseline="0">
                <a:latin typeface="+mn-lt"/>
                <a:ea typeface="微軟正黑體" panose="020B0604030504040204" pitchFamily="34" charset="-120"/>
              </a:defRPr>
            </a:lvl1pPr>
          </a:lstStyle>
          <a:p>
            <a:pPr lvl="0"/>
            <a:r>
              <a:rPr kumimoji="1" lang="zh-TW" altLang="en-US" dirty="0"/>
              <a:t>按一下以編輯母片文字樣式</a:t>
            </a:r>
          </a:p>
        </p:txBody>
      </p:sp>
      <p:sp>
        <p:nvSpPr>
          <p:cNvPr id="8" name="文字版面配置區 2">
            <a:extLst>
              <a:ext uri="{FF2B5EF4-FFF2-40B4-BE49-F238E27FC236}">
                <a16:creationId xmlns="" xmlns:a16="http://schemas.microsoft.com/office/drawing/2014/main" id="{2B47774E-D2D8-2047-A424-7E1F95024FC7}"/>
              </a:ext>
            </a:extLst>
          </p:cNvPr>
          <p:cNvSpPr>
            <a:spLocks noGrp="1"/>
          </p:cNvSpPr>
          <p:nvPr>
            <p:ph idx="18" hasCustomPrompt="1"/>
          </p:nvPr>
        </p:nvSpPr>
        <p:spPr>
          <a:xfrm>
            <a:off x="6223000" y="907200"/>
            <a:ext cx="5692105" cy="413309"/>
          </a:xfrm>
          <a:prstGeom prst="rect">
            <a:avLst/>
          </a:prstGeom>
        </p:spPr>
        <p:txBody>
          <a:bodyPr vert="horz" lIns="91440" tIns="45720" rIns="91440" bIns="45720" rtlCol="0">
            <a:noAutofit/>
          </a:bodyPr>
          <a:lstStyle>
            <a:lvl1pPr marL="0" indent="0">
              <a:buNone/>
              <a:defRPr sz="2200" b="0" i="0" baseline="0">
                <a:latin typeface="+mn-lt"/>
                <a:ea typeface="微軟正黑體" panose="020B0604030504040204" pitchFamily="34" charset="-120"/>
              </a:defRPr>
            </a:lvl1pPr>
          </a:lstStyle>
          <a:p>
            <a:pPr lvl="0"/>
            <a:r>
              <a:rPr kumimoji="1" lang="zh-TW" altLang="en-US" dirty="0"/>
              <a:t>按一下以編輯母片文字樣式</a:t>
            </a:r>
          </a:p>
        </p:txBody>
      </p:sp>
    </p:spTree>
    <p:extLst>
      <p:ext uri="{BB962C8B-B14F-4D97-AF65-F5344CB8AC3E}">
        <p14:creationId xmlns="" xmlns:p14="http://schemas.microsoft.com/office/powerpoint/2010/main" val="40325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內文4">
    <p:spTree>
      <p:nvGrpSpPr>
        <p:cNvPr id="1" name=""/>
        <p:cNvGrpSpPr/>
        <p:nvPr/>
      </p:nvGrpSpPr>
      <p:grpSpPr>
        <a:xfrm>
          <a:off x="0" y="0"/>
          <a:ext cx="0" cy="0"/>
          <a:chOff x="0" y="0"/>
          <a:chExt cx="0" cy="0"/>
        </a:xfrm>
      </p:grpSpPr>
      <p:sp>
        <p:nvSpPr>
          <p:cNvPr id="3" name="投影片編號版面配置區 2">
            <a:extLst>
              <a:ext uri="{FF2B5EF4-FFF2-40B4-BE49-F238E27FC236}">
                <a16:creationId xmlns="" xmlns:a16="http://schemas.microsoft.com/office/drawing/2014/main" id="{F20567B5-BEDF-A34C-88D6-511597B7398A}"/>
              </a:ext>
            </a:extLst>
          </p:cNvPr>
          <p:cNvSpPr>
            <a:spLocks noGrp="1"/>
          </p:cNvSpPr>
          <p:nvPr>
            <p:ph type="sldNum" sz="quarter" idx="10"/>
          </p:nvPr>
        </p:nvSpPr>
        <p:spPr/>
        <p:txBody>
          <a:bodyPr/>
          <a:lstStyle/>
          <a:p>
            <a:fld id="{2B75F099-3DCE-FB4E-8DE9-AAF822C4CF06}" type="slidenum">
              <a:rPr kumimoji="1" lang="zh-TW" altLang="en-US" smtClean="0"/>
              <a:pPr/>
              <a:t>‹#›</a:t>
            </a:fld>
            <a:endParaRPr kumimoji="1" lang="zh-TW" altLang="en-US" dirty="0"/>
          </a:p>
        </p:txBody>
      </p:sp>
      <p:sp>
        <p:nvSpPr>
          <p:cNvPr id="4" name="頁尾版面配置區 3">
            <a:extLst>
              <a:ext uri="{FF2B5EF4-FFF2-40B4-BE49-F238E27FC236}">
                <a16:creationId xmlns="" xmlns:a16="http://schemas.microsoft.com/office/drawing/2014/main" id="{83B1AB78-0B05-D64F-A5A8-23A6A6DF4CA0}"/>
              </a:ext>
            </a:extLst>
          </p:cNvPr>
          <p:cNvSpPr>
            <a:spLocks noGrp="1"/>
          </p:cNvSpPr>
          <p:nvPr>
            <p:ph type="ftr" sz="quarter" idx="11"/>
          </p:nvPr>
        </p:nvSpPr>
        <p:spPr/>
        <p:txBody>
          <a:bodyPr/>
          <a:lstStyle/>
          <a:p>
            <a:r>
              <a:rPr lang="en" altLang="zh-TW"/>
              <a:t>Copyright © Rayprus Holding Ltd. Proprietary &amp; Confidential. All Right Reserved.</a:t>
            </a:r>
            <a:endParaRPr kumimoji="1" lang="en" altLang="zh-TW" dirty="0"/>
          </a:p>
        </p:txBody>
      </p:sp>
      <p:sp>
        <p:nvSpPr>
          <p:cNvPr id="5" name="文字版面配置區 9">
            <a:extLst>
              <a:ext uri="{FF2B5EF4-FFF2-40B4-BE49-F238E27FC236}">
                <a16:creationId xmlns="" xmlns:a16="http://schemas.microsoft.com/office/drawing/2014/main" id="{BDC7D5CA-BC56-4044-B8DF-5B031608C6C0}"/>
              </a:ext>
            </a:extLst>
          </p:cNvPr>
          <p:cNvSpPr>
            <a:spLocks noGrp="1"/>
          </p:cNvSpPr>
          <p:nvPr>
            <p:ph type="body" sz="quarter" idx="12"/>
          </p:nvPr>
        </p:nvSpPr>
        <p:spPr>
          <a:xfrm>
            <a:off x="276382" y="249457"/>
            <a:ext cx="10136188" cy="694800"/>
          </a:xfrm>
        </p:spPr>
        <p:txBody>
          <a:bodyPr>
            <a:normAutofit/>
          </a:bodyPr>
          <a:lstStyle>
            <a:lvl1pPr marL="0" indent="0">
              <a:buNone/>
              <a:defRPr sz="2800" b="1" i="0" baseline="0">
                <a:latin typeface="+mj-lt"/>
                <a:ea typeface="微軟正黑體" panose="020B0604030504040204" pitchFamily="34" charset="-120"/>
              </a:defRPr>
            </a:lvl1pPr>
          </a:lstStyle>
          <a:p>
            <a:pPr lvl="0"/>
            <a:endParaRPr kumimoji="1" lang="zh-TW" altLang="en-US" dirty="0"/>
          </a:p>
        </p:txBody>
      </p:sp>
      <p:sp>
        <p:nvSpPr>
          <p:cNvPr id="11" name="內容版面配置區 10"/>
          <p:cNvSpPr>
            <a:spLocks noGrp="1"/>
          </p:cNvSpPr>
          <p:nvPr>
            <p:ph sz="quarter" idx="15"/>
          </p:nvPr>
        </p:nvSpPr>
        <p:spPr>
          <a:xfrm>
            <a:off x="276225" y="946799"/>
            <a:ext cx="5692775" cy="5508000"/>
          </a:xfrm>
        </p:spPr>
        <p:txBody>
          <a:bodyPr/>
          <a:lstStyle>
            <a:lvl2pPr marL="800100" indent="-342900">
              <a:buFont typeface="Arial" panose="020B0604020202020204" pitchFamily="34" charset="0"/>
              <a:buChar char="•"/>
              <a:defRPr/>
            </a:lvl2pPr>
          </a:lstStyle>
          <a:p>
            <a:pPr lvl="0"/>
            <a:r>
              <a:rPr lang="zh-TW" altLang="en-US" dirty="0"/>
              <a:t>編輯母片文字樣式</a:t>
            </a:r>
            <a:endParaRPr lang="en-US" altLang="zh-TW" dirty="0"/>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13" name="內容版面配置區 12"/>
          <p:cNvSpPr>
            <a:spLocks noGrp="1"/>
          </p:cNvSpPr>
          <p:nvPr>
            <p:ph sz="quarter" idx="16"/>
          </p:nvPr>
        </p:nvSpPr>
        <p:spPr>
          <a:xfrm>
            <a:off x="6223000" y="946799"/>
            <a:ext cx="5692775" cy="55080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extLst>
      <p:ext uri="{BB962C8B-B14F-4D97-AF65-F5344CB8AC3E}">
        <p14:creationId xmlns="" xmlns:p14="http://schemas.microsoft.com/office/powerpoint/2010/main" val="420948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內文5">
    <p:spTree>
      <p:nvGrpSpPr>
        <p:cNvPr id="1" name=""/>
        <p:cNvGrpSpPr/>
        <p:nvPr/>
      </p:nvGrpSpPr>
      <p:grpSpPr>
        <a:xfrm>
          <a:off x="0" y="0"/>
          <a:ext cx="0" cy="0"/>
          <a:chOff x="0" y="0"/>
          <a:chExt cx="0" cy="0"/>
        </a:xfrm>
      </p:grpSpPr>
      <p:sp>
        <p:nvSpPr>
          <p:cNvPr id="3" name="投影片編號版面配置區 2">
            <a:extLst>
              <a:ext uri="{FF2B5EF4-FFF2-40B4-BE49-F238E27FC236}">
                <a16:creationId xmlns="" xmlns:a16="http://schemas.microsoft.com/office/drawing/2014/main" id="{D0C5AE3C-5E38-D249-91A3-DF7611675370}"/>
              </a:ext>
            </a:extLst>
          </p:cNvPr>
          <p:cNvSpPr>
            <a:spLocks noGrp="1"/>
          </p:cNvSpPr>
          <p:nvPr>
            <p:ph type="sldNum" sz="quarter" idx="10"/>
          </p:nvPr>
        </p:nvSpPr>
        <p:spPr/>
        <p:txBody>
          <a:bodyPr/>
          <a:lstStyle/>
          <a:p>
            <a:fld id="{2B75F099-3DCE-FB4E-8DE9-AAF822C4CF06}" type="slidenum">
              <a:rPr kumimoji="1" lang="zh-TW" altLang="en-US" smtClean="0"/>
              <a:pPr/>
              <a:t>‹#›</a:t>
            </a:fld>
            <a:endParaRPr kumimoji="1" lang="zh-TW" altLang="en-US" dirty="0"/>
          </a:p>
        </p:txBody>
      </p:sp>
      <p:sp>
        <p:nvSpPr>
          <p:cNvPr id="4" name="頁尾版面配置區 3">
            <a:extLst>
              <a:ext uri="{FF2B5EF4-FFF2-40B4-BE49-F238E27FC236}">
                <a16:creationId xmlns="" xmlns:a16="http://schemas.microsoft.com/office/drawing/2014/main" id="{F9DF8F28-E23A-DD46-816C-FAEB00E5CDB0}"/>
              </a:ext>
            </a:extLst>
          </p:cNvPr>
          <p:cNvSpPr>
            <a:spLocks noGrp="1"/>
          </p:cNvSpPr>
          <p:nvPr>
            <p:ph type="ftr" sz="quarter" idx="11"/>
          </p:nvPr>
        </p:nvSpPr>
        <p:spPr/>
        <p:txBody>
          <a:bodyPr/>
          <a:lstStyle/>
          <a:p>
            <a:r>
              <a:rPr lang="en" altLang="zh-TW"/>
              <a:t>Copyright © Rayprus Holding Ltd. Proprietary &amp; Confidential. All Right Reserved.</a:t>
            </a:r>
            <a:endParaRPr kumimoji="1" lang="en" altLang="zh-TW" dirty="0"/>
          </a:p>
        </p:txBody>
      </p:sp>
      <p:sp>
        <p:nvSpPr>
          <p:cNvPr id="5" name="文字版面配置區 9">
            <a:extLst>
              <a:ext uri="{FF2B5EF4-FFF2-40B4-BE49-F238E27FC236}">
                <a16:creationId xmlns="" xmlns:a16="http://schemas.microsoft.com/office/drawing/2014/main" id="{547ADAC0-E9ED-9D43-B11B-055261A20D7B}"/>
              </a:ext>
            </a:extLst>
          </p:cNvPr>
          <p:cNvSpPr>
            <a:spLocks noGrp="1"/>
          </p:cNvSpPr>
          <p:nvPr>
            <p:ph type="body" sz="quarter" idx="12"/>
          </p:nvPr>
        </p:nvSpPr>
        <p:spPr>
          <a:xfrm>
            <a:off x="276382" y="249457"/>
            <a:ext cx="10136188" cy="694800"/>
          </a:xfrm>
        </p:spPr>
        <p:txBody>
          <a:bodyPr>
            <a:normAutofit/>
          </a:bodyPr>
          <a:lstStyle>
            <a:lvl1pPr marL="0" indent="0">
              <a:buNone/>
              <a:defRPr sz="2800" b="1" i="0" baseline="0">
                <a:latin typeface="+mj-lt"/>
                <a:ea typeface="微軟正黑體" panose="020B0604030504040204" pitchFamily="34" charset="-120"/>
              </a:defRPr>
            </a:lvl1pPr>
          </a:lstStyle>
          <a:p>
            <a:pPr lvl="0"/>
            <a:endParaRPr kumimoji="1" lang="zh-TW" altLang="en-US" dirty="0"/>
          </a:p>
        </p:txBody>
      </p:sp>
      <p:sp>
        <p:nvSpPr>
          <p:cNvPr id="6" name="內容版面配置區 5">
            <a:extLst>
              <a:ext uri="{FF2B5EF4-FFF2-40B4-BE49-F238E27FC236}">
                <a16:creationId xmlns="" xmlns:a16="http://schemas.microsoft.com/office/drawing/2014/main" id="{E49E8711-4641-E34F-B1DD-577DD6AE9CC0}"/>
              </a:ext>
            </a:extLst>
          </p:cNvPr>
          <p:cNvSpPr>
            <a:spLocks noGrp="1"/>
          </p:cNvSpPr>
          <p:nvPr>
            <p:ph sz="quarter" idx="13" hasCustomPrompt="1"/>
          </p:nvPr>
        </p:nvSpPr>
        <p:spPr>
          <a:xfrm>
            <a:off x="276226" y="946800"/>
            <a:ext cx="5693394" cy="5508000"/>
          </a:xfrm>
        </p:spPr>
        <p:txBody>
          <a:bodyPr vert="horz" lIns="91440" tIns="45720" rIns="91440" bIns="45720" rtlCol="0">
            <a:normAutofit/>
          </a:bodyPr>
          <a:lstStyle>
            <a:lvl1pPr>
              <a:defRPr lang="en-US" altLang="zh-TW" dirty="0" smtClean="0"/>
            </a:lvl1pPr>
            <a:lvl2pPr>
              <a:defRPr lang="en-US" altLang="zh-TW" dirty="0" smtClean="0"/>
            </a:lvl2pPr>
            <a:lvl3pPr>
              <a:defRPr lang="en-US" altLang="zh-TW" dirty="0" smtClean="0"/>
            </a:lvl3pPr>
            <a:lvl4pPr>
              <a:defRPr lang="en-US" altLang="zh-TW" dirty="0" smtClean="0"/>
            </a:lvl4pPr>
          </a:lstStyle>
          <a:p>
            <a:pPr lvl="0"/>
            <a:r>
              <a:rPr kumimoji="1" lang="zh-TW" altLang="en-US" dirty="0"/>
              <a:t>可根據需求加入物件或文字</a:t>
            </a:r>
            <a:endParaRPr kumimoji="1" lang="en-US" altLang="zh-TW" dirty="0"/>
          </a:p>
          <a:p>
            <a:pPr marL="800100" lvl="1" indent="-342900"/>
            <a:r>
              <a:rPr kumimoji="1" lang="zh-TW" altLang="en-US" dirty="0"/>
              <a:t>可根據需求加入物件或文字</a:t>
            </a:r>
            <a:endParaRPr kumimoji="1" lang="en-US" altLang="zh-TW" dirty="0"/>
          </a:p>
          <a:p>
            <a:pPr lvl="2"/>
            <a:r>
              <a:rPr kumimoji="1" lang="zh-TW" altLang="en-US" dirty="0"/>
              <a:t>可根據需求加入物件或文字</a:t>
            </a:r>
            <a:endParaRPr kumimoji="1" lang="en-US" altLang="zh-TW" dirty="0"/>
          </a:p>
          <a:p>
            <a:pPr lvl="3"/>
            <a:r>
              <a:rPr kumimoji="1" lang="zh-TW" altLang="en-US" dirty="0"/>
              <a:t>可根據需求加入物件或文字</a:t>
            </a:r>
            <a:endParaRPr kumimoji="1" lang="en-US" altLang="zh-TW" dirty="0"/>
          </a:p>
        </p:txBody>
      </p:sp>
      <p:sp>
        <p:nvSpPr>
          <p:cNvPr id="7" name="內容版面配置區 5">
            <a:extLst>
              <a:ext uri="{FF2B5EF4-FFF2-40B4-BE49-F238E27FC236}">
                <a16:creationId xmlns="" xmlns:a16="http://schemas.microsoft.com/office/drawing/2014/main" id="{53B1B363-2A78-1245-AFB6-D025DBDF3C7B}"/>
              </a:ext>
            </a:extLst>
          </p:cNvPr>
          <p:cNvSpPr>
            <a:spLocks noGrp="1"/>
          </p:cNvSpPr>
          <p:nvPr>
            <p:ph sz="quarter" idx="14" hasCustomPrompt="1"/>
          </p:nvPr>
        </p:nvSpPr>
        <p:spPr>
          <a:xfrm>
            <a:off x="6222382" y="946800"/>
            <a:ext cx="5693394" cy="2664000"/>
          </a:xfrm>
        </p:spPr>
        <p:txBody>
          <a:bodyPr vert="horz" lIns="91440" tIns="45720" rIns="91440" bIns="45720" rtlCol="0">
            <a:normAutofit/>
          </a:bodyPr>
          <a:lstStyle>
            <a:lvl1pPr>
              <a:defRPr lang="en-US" altLang="zh-TW" dirty="0" smtClean="0"/>
            </a:lvl1pPr>
            <a:lvl2pPr>
              <a:defRPr lang="en-US" altLang="zh-TW" dirty="0" smtClean="0"/>
            </a:lvl2pPr>
            <a:lvl3pPr>
              <a:defRPr lang="en-US" altLang="zh-TW" dirty="0" smtClean="0"/>
            </a:lvl3pPr>
            <a:lvl4pPr>
              <a:defRPr lang="en-US" altLang="zh-TW" dirty="0" smtClean="0"/>
            </a:lvl4pPr>
          </a:lstStyle>
          <a:p>
            <a:pPr lvl="0"/>
            <a:r>
              <a:rPr kumimoji="1" lang="zh-TW" altLang="en-US" dirty="0"/>
              <a:t>可根據需求加入物件或文字</a:t>
            </a:r>
            <a:endParaRPr kumimoji="1" lang="en-US" altLang="zh-TW" dirty="0"/>
          </a:p>
          <a:p>
            <a:pPr marL="800100" lvl="1" indent="-342900"/>
            <a:r>
              <a:rPr kumimoji="1" lang="zh-TW" altLang="en-US" dirty="0"/>
              <a:t>可根據需求加入物件或文字</a:t>
            </a:r>
            <a:endParaRPr kumimoji="1" lang="en-US" altLang="zh-TW" dirty="0"/>
          </a:p>
          <a:p>
            <a:pPr lvl="2"/>
            <a:r>
              <a:rPr kumimoji="1" lang="zh-TW" altLang="en-US" dirty="0"/>
              <a:t>可根據需求加入物件或文字</a:t>
            </a:r>
            <a:endParaRPr kumimoji="1" lang="en-US" altLang="zh-TW" dirty="0"/>
          </a:p>
          <a:p>
            <a:pPr lvl="3"/>
            <a:r>
              <a:rPr kumimoji="1" lang="zh-TW" altLang="en-US" dirty="0"/>
              <a:t>可根據需求加入物件或文字</a:t>
            </a:r>
            <a:endParaRPr kumimoji="1" lang="en-US" altLang="zh-TW" dirty="0"/>
          </a:p>
        </p:txBody>
      </p:sp>
      <p:sp>
        <p:nvSpPr>
          <p:cNvPr id="8" name="內容版面配置區 5">
            <a:extLst>
              <a:ext uri="{FF2B5EF4-FFF2-40B4-BE49-F238E27FC236}">
                <a16:creationId xmlns="" xmlns:a16="http://schemas.microsoft.com/office/drawing/2014/main" id="{8A7359F8-ACDC-554B-932C-29995A21F998}"/>
              </a:ext>
            </a:extLst>
          </p:cNvPr>
          <p:cNvSpPr>
            <a:spLocks noGrp="1"/>
          </p:cNvSpPr>
          <p:nvPr>
            <p:ph sz="quarter" idx="16" hasCustomPrompt="1"/>
          </p:nvPr>
        </p:nvSpPr>
        <p:spPr>
          <a:xfrm>
            <a:off x="6222382" y="3790800"/>
            <a:ext cx="5693394" cy="2664000"/>
          </a:xfrm>
        </p:spPr>
        <p:txBody>
          <a:bodyPr vert="horz" lIns="91440" tIns="45720" rIns="91440" bIns="45720" rtlCol="0">
            <a:normAutofit/>
          </a:bodyPr>
          <a:lstStyle>
            <a:lvl1pPr>
              <a:defRPr lang="en-US" altLang="zh-TW" dirty="0" smtClean="0"/>
            </a:lvl1pPr>
            <a:lvl2pPr>
              <a:defRPr lang="en-US" altLang="zh-TW" dirty="0" smtClean="0"/>
            </a:lvl2pPr>
            <a:lvl3pPr>
              <a:defRPr lang="en-US" altLang="zh-TW" dirty="0" smtClean="0"/>
            </a:lvl3pPr>
            <a:lvl4pPr>
              <a:defRPr lang="en-US" altLang="zh-TW" dirty="0" smtClean="0"/>
            </a:lvl4pPr>
          </a:lstStyle>
          <a:p>
            <a:pPr lvl="0"/>
            <a:r>
              <a:rPr kumimoji="1" lang="zh-TW" altLang="en-US" dirty="0"/>
              <a:t>可根據需求加入物件或文字</a:t>
            </a:r>
            <a:endParaRPr kumimoji="1" lang="en-US" altLang="zh-TW" dirty="0"/>
          </a:p>
          <a:p>
            <a:pPr marL="800100" lvl="1" indent="-342900"/>
            <a:r>
              <a:rPr kumimoji="1" lang="zh-TW" altLang="en-US" dirty="0"/>
              <a:t>可根據需求加入物件或文字</a:t>
            </a:r>
            <a:endParaRPr kumimoji="1" lang="en-US" altLang="zh-TW" dirty="0"/>
          </a:p>
          <a:p>
            <a:pPr lvl="2"/>
            <a:r>
              <a:rPr kumimoji="1" lang="zh-TW" altLang="en-US" dirty="0"/>
              <a:t>可根據需求加入物件或文字</a:t>
            </a:r>
            <a:endParaRPr kumimoji="1" lang="en-US" altLang="zh-TW" dirty="0"/>
          </a:p>
          <a:p>
            <a:pPr lvl="3"/>
            <a:r>
              <a:rPr kumimoji="1" lang="zh-TW" altLang="en-US" dirty="0"/>
              <a:t>可根據需求加入物件或文字</a:t>
            </a:r>
            <a:endParaRPr kumimoji="1" lang="en-US" altLang="zh-TW" dirty="0"/>
          </a:p>
        </p:txBody>
      </p:sp>
    </p:spTree>
    <p:extLst>
      <p:ext uri="{BB962C8B-B14F-4D97-AF65-F5344CB8AC3E}">
        <p14:creationId xmlns="" xmlns:p14="http://schemas.microsoft.com/office/powerpoint/2010/main" val="288524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結尾頁">
    <p:spTree>
      <p:nvGrpSpPr>
        <p:cNvPr id="1" name=""/>
        <p:cNvGrpSpPr/>
        <p:nvPr/>
      </p:nvGrpSpPr>
      <p:grpSpPr>
        <a:xfrm>
          <a:off x="0" y="0"/>
          <a:ext cx="0" cy="0"/>
          <a:chOff x="0" y="0"/>
          <a:chExt cx="0" cy="0"/>
        </a:xfrm>
      </p:grpSpPr>
      <p:pic>
        <p:nvPicPr>
          <p:cNvPr id="5" name="圖片 4" descr="一張含有 文字 的圖片&#10;&#10;自動產生的描述">
            <a:extLst>
              <a:ext uri="{FF2B5EF4-FFF2-40B4-BE49-F238E27FC236}">
                <a16:creationId xmlns="" xmlns:a16="http://schemas.microsoft.com/office/drawing/2014/main" id="{FDFA142E-5E02-ED49-A34C-4E04FAF552C1}"/>
              </a:ext>
            </a:extLst>
          </p:cNvPr>
          <p:cNvPicPr>
            <a:picLocks noChangeAspect="1"/>
          </p:cNvPicPr>
          <p:nvPr userDrawn="1"/>
        </p:nvPicPr>
        <p:blipFill>
          <a:blip r:embed="rId2" cstate="email">
            <a:alphaModFix/>
            <a:extLst>
              <a:ext uri="{28A0092B-C50C-407E-A947-70E740481C1C}">
                <a14:useLocalDpi xmlns="" xmlns:a14="http://schemas.microsoft.com/office/drawing/2010/main"/>
              </a:ext>
            </a:extLst>
          </a:blip>
          <a:stretch>
            <a:fillRect/>
          </a:stretch>
        </p:blipFill>
        <p:spPr>
          <a:xfrm>
            <a:off x="0" y="0"/>
            <a:ext cx="12192000" cy="6858000"/>
          </a:xfrm>
          <a:prstGeom prst="rect">
            <a:avLst/>
          </a:prstGeom>
        </p:spPr>
      </p:pic>
      <p:pic>
        <p:nvPicPr>
          <p:cNvPr id="9" name="圖片 8" descr="一張含有 文字, 美工圖案 的圖片&#10;&#10;自動產生的描述">
            <a:extLst>
              <a:ext uri="{FF2B5EF4-FFF2-40B4-BE49-F238E27FC236}">
                <a16:creationId xmlns="" xmlns:a16="http://schemas.microsoft.com/office/drawing/2014/main" id="{06B71A68-9C8C-C74E-8053-14BC80B83998}"/>
              </a:ext>
            </a:extLst>
          </p:cNvPr>
          <p:cNvPicPr>
            <a:picLocks noChangeAspect="1"/>
          </p:cNvPicPr>
          <p:nvPr userDrawn="1"/>
        </p:nvPicPr>
        <p:blipFill>
          <a:blip r:embed="rId3" cstate="email">
            <a:extLst>
              <a:ext uri="{28A0092B-C50C-407E-A947-70E740481C1C}">
                <a14:useLocalDpi xmlns="" xmlns:a14="http://schemas.microsoft.com/office/drawing/2010/main"/>
              </a:ext>
            </a:extLst>
          </a:blip>
          <a:stretch>
            <a:fillRect/>
          </a:stretch>
        </p:blipFill>
        <p:spPr>
          <a:xfrm>
            <a:off x="4516275" y="1868714"/>
            <a:ext cx="3159448" cy="769257"/>
          </a:xfrm>
          <a:prstGeom prst="rect">
            <a:avLst/>
          </a:prstGeom>
        </p:spPr>
      </p:pic>
      <p:sp>
        <p:nvSpPr>
          <p:cNvPr id="10" name="標題 1">
            <a:extLst>
              <a:ext uri="{FF2B5EF4-FFF2-40B4-BE49-F238E27FC236}">
                <a16:creationId xmlns="" xmlns:a16="http://schemas.microsoft.com/office/drawing/2014/main" id="{1DCFF655-6867-E047-ABC1-B3E4F521627E}"/>
              </a:ext>
            </a:extLst>
          </p:cNvPr>
          <p:cNvSpPr>
            <a:spLocks noGrp="1"/>
          </p:cNvSpPr>
          <p:nvPr>
            <p:ph type="ctrTitle" hasCustomPrompt="1"/>
          </p:nvPr>
        </p:nvSpPr>
        <p:spPr>
          <a:xfrm>
            <a:off x="1333499" y="2566440"/>
            <a:ext cx="9525000" cy="2021922"/>
          </a:xfrm>
        </p:spPr>
        <p:txBody>
          <a:bodyPr anchor="b">
            <a:noAutofit/>
          </a:bodyPr>
          <a:lstStyle>
            <a:lvl1pPr algn="ctr">
              <a:defRPr sz="6500" b="1" i="0" baseline="0">
                <a:solidFill>
                  <a:srgbClr val="004960"/>
                </a:solidFill>
                <a:latin typeface="+mj-lt"/>
                <a:ea typeface="微軟正黑體" panose="020B0604030504040204" pitchFamily="34" charset="-120"/>
              </a:defRPr>
            </a:lvl1pPr>
          </a:lstStyle>
          <a:p>
            <a:r>
              <a:rPr lang="en-US" altLang="zh-TW" dirty="0"/>
              <a:t>THANK YOU</a:t>
            </a:r>
            <a:endParaRPr kumimoji="1" lang="zh-TW" altLang="en-US" dirty="0"/>
          </a:p>
        </p:txBody>
      </p:sp>
    </p:spTree>
    <p:extLst>
      <p:ext uri="{BB962C8B-B14F-4D97-AF65-F5344CB8AC3E}">
        <p14:creationId xmlns="" xmlns:p14="http://schemas.microsoft.com/office/powerpoint/2010/main" val="421296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 xmlns:a16="http://schemas.microsoft.com/office/drawing/2014/main" id="{FE883B10-AE9B-3442-8C42-BDF3CEDEA8DE}"/>
              </a:ext>
            </a:extLst>
          </p:cNvPr>
          <p:cNvSpPr>
            <a:spLocks noGrp="1"/>
          </p:cNvSpPr>
          <p:nvPr>
            <p:ph type="title"/>
          </p:nvPr>
        </p:nvSpPr>
        <p:spPr>
          <a:xfrm>
            <a:off x="276896" y="248400"/>
            <a:ext cx="9388698" cy="694800"/>
          </a:xfrm>
          <a:prstGeom prst="rect">
            <a:avLst/>
          </a:prstGeom>
        </p:spPr>
        <p:txBody>
          <a:bodyPr vert="horz" lIns="91440" tIns="45720" rIns="91440" bIns="45720" rtlCol="0">
            <a:normAutofit/>
          </a:bodyPr>
          <a:lstStyle/>
          <a:p>
            <a:pPr marL="0" lvl="0" indent="0">
              <a:spcBef>
                <a:spcPts val="1000"/>
              </a:spcBef>
              <a:buFont typeface="Arial" panose="020B0604020202020204" pitchFamily="34" charset="0"/>
            </a:pPr>
            <a:endParaRPr kumimoji="1" lang="zh-TW" altLang="en-US" dirty="0"/>
          </a:p>
        </p:txBody>
      </p:sp>
      <p:sp>
        <p:nvSpPr>
          <p:cNvPr id="3" name="文字版面配置區 2">
            <a:extLst>
              <a:ext uri="{FF2B5EF4-FFF2-40B4-BE49-F238E27FC236}">
                <a16:creationId xmlns="" xmlns:a16="http://schemas.microsoft.com/office/drawing/2014/main" id="{44595533-52E9-7943-8F5E-DB87B9351F5B}"/>
              </a:ext>
            </a:extLst>
          </p:cNvPr>
          <p:cNvSpPr>
            <a:spLocks noGrp="1"/>
          </p:cNvSpPr>
          <p:nvPr>
            <p:ph type="body" idx="1"/>
          </p:nvPr>
        </p:nvSpPr>
        <p:spPr>
          <a:xfrm>
            <a:off x="276895" y="946800"/>
            <a:ext cx="11703069" cy="5090486"/>
          </a:xfrm>
          <a:prstGeom prst="rect">
            <a:avLst/>
          </a:prstGeom>
        </p:spPr>
        <p:txBody>
          <a:bodyPr vert="horz" lIns="91440" tIns="45720" rIns="91440" bIns="45720" rtlCol="0">
            <a:normAutofit/>
          </a:bodyPr>
          <a:lstStyle/>
          <a:p>
            <a:pPr lvl="0"/>
            <a:r>
              <a:rPr kumimoji="1" lang="zh-TW" altLang="en-US" dirty="0"/>
              <a:t>可根據需求加入物件或文字</a:t>
            </a:r>
            <a:endParaRPr kumimoji="1" lang="en-US" altLang="zh-TW" dirty="0"/>
          </a:p>
          <a:p>
            <a:pPr marL="800100" lvl="1" indent="-342900"/>
            <a:r>
              <a:rPr kumimoji="1" lang="zh-TW" altLang="en-US" dirty="0"/>
              <a:t>可根據需求加入物件或文字</a:t>
            </a:r>
            <a:endParaRPr kumimoji="1" lang="en-US" altLang="zh-TW" dirty="0"/>
          </a:p>
          <a:p>
            <a:pPr lvl="2"/>
            <a:r>
              <a:rPr kumimoji="1" lang="zh-TW" altLang="en-US" dirty="0"/>
              <a:t>可根據需求加入物件或文字</a:t>
            </a:r>
            <a:endParaRPr kumimoji="1" lang="en-US" altLang="zh-TW" dirty="0"/>
          </a:p>
          <a:p>
            <a:pPr lvl="3"/>
            <a:r>
              <a:rPr kumimoji="1" lang="zh-TW" altLang="en-US" dirty="0"/>
              <a:t>可根據需求加入物件或文字</a:t>
            </a:r>
            <a:endParaRPr kumimoji="1" lang="en-US" altLang="zh-TW" dirty="0"/>
          </a:p>
        </p:txBody>
      </p:sp>
      <p:sp>
        <p:nvSpPr>
          <p:cNvPr id="6" name="投影片編號版面配置區 5">
            <a:extLst>
              <a:ext uri="{FF2B5EF4-FFF2-40B4-BE49-F238E27FC236}">
                <a16:creationId xmlns="" xmlns:a16="http://schemas.microsoft.com/office/drawing/2014/main" id="{062ACC03-49E5-1743-BA4E-A5DB21065A75}"/>
              </a:ext>
            </a:extLst>
          </p:cNvPr>
          <p:cNvSpPr>
            <a:spLocks noGrp="1"/>
          </p:cNvSpPr>
          <p:nvPr>
            <p:ph type="sldNum" sz="quarter" idx="4"/>
          </p:nvPr>
        </p:nvSpPr>
        <p:spPr>
          <a:xfrm>
            <a:off x="11608834" y="6492873"/>
            <a:ext cx="371131" cy="243233"/>
          </a:xfrm>
          <a:prstGeom prst="rect">
            <a:avLst/>
          </a:prstGeom>
        </p:spPr>
        <p:txBody>
          <a:bodyPr vert="horz" lIns="91440" tIns="45720" rIns="91440" bIns="45720" rtlCol="0" anchor="ctr"/>
          <a:lstStyle>
            <a:lvl1pPr algn="r">
              <a:defRPr sz="1200">
                <a:solidFill>
                  <a:schemeClr val="tx2"/>
                </a:solidFill>
              </a:defRPr>
            </a:lvl1pPr>
          </a:lstStyle>
          <a:p>
            <a:fld id="{2B75F099-3DCE-FB4E-8DE9-AAF822C4CF06}" type="slidenum">
              <a:rPr kumimoji="1" lang="zh-TW" altLang="en-US" smtClean="0"/>
              <a:pPr/>
              <a:t>‹#›</a:t>
            </a:fld>
            <a:endParaRPr kumimoji="1" lang="zh-TW" altLang="en-US" dirty="0"/>
          </a:p>
        </p:txBody>
      </p:sp>
      <p:pic>
        <p:nvPicPr>
          <p:cNvPr id="10" name="圖片 9">
            <a:extLst>
              <a:ext uri="{FF2B5EF4-FFF2-40B4-BE49-F238E27FC236}">
                <a16:creationId xmlns="" xmlns:a16="http://schemas.microsoft.com/office/drawing/2014/main" id="{A2263F99-1CC3-004B-8908-9698CDAE3F7E}"/>
              </a:ext>
            </a:extLst>
          </p:cNvPr>
          <p:cNvPicPr>
            <a:picLocks noChangeAspect="1"/>
          </p:cNvPicPr>
          <p:nvPr userDrawn="1"/>
        </p:nvPicPr>
        <p:blipFill>
          <a:blip r:embed="rId11" cstate="email">
            <a:extLst>
              <a:ext uri="{28A0092B-C50C-407E-A947-70E740481C1C}">
                <a14:useLocalDpi xmlns="" xmlns:a14="http://schemas.microsoft.com/office/drawing/2010/main"/>
              </a:ext>
            </a:extLst>
          </a:blip>
          <a:stretch>
            <a:fillRect/>
          </a:stretch>
        </p:blipFill>
        <p:spPr>
          <a:xfrm>
            <a:off x="10512162" y="211362"/>
            <a:ext cx="1467803" cy="357377"/>
          </a:xfrm>
          <a:prstGeom prst="rect">
            <a:avLst/>
          </a:prstGeom>
        </p:spPr>
      </p:pic>
      <p:pic>
        <p:nvPicPr>
          <p:cNvPr id="12" name="圖片 11">
            <a:extLst>
              <a:ext uri="{FF2B5EF4-FFF2-40B4-BE49-F238E27FC236}">
                <a16:creationId xmlns="" xmlns:a16="http://schemas.microsoft.com/office/drawing/2014/main" id="{2A45FC98-1A5C-7F4C-8C80-F5D37C4ED6AD}"/>
              </a:ext>
            </a:extLst>
          </p:cNvPr>
          <p:cNvPicPr>
            <a:picLocks noChangeAspect="1"/>
          </p:cNvPicPr>
          <p:nvPr userDrawn="1"/>
        </p:nvPicPr>
        <p:blipFill>
          <a:blip r:embed="rId12" cstate="email">
            <a:extLst>
              <a:ext uri="{28A0092B-C50C-407E-A947-70E740481C1C}">
                <a14:useLocalDpi xmlns="" xmlns:a14="http://schemas.microsoft.com/office/drawing/2010/main"/>
              </a:ext>
            </a:extLst>
          </a:blip>
          <a:stretch>
            <a:fillRect/>
          </a:stretch>
        </p:blipFill>
        <p:spPr>
          <a:xfrm flipV="1">
            <a:off x="276895" y="6492874"/>
            <a:ext cx="6344888" cy="243232"/>
          </a:xfrm>
          <a:prstGeom prst="rect">
            <a:avLst/>
          </a:prstGeom>
        </p:spPr>
      </p:pic>
      <p:pic>
        <p:nvPicPr>
          <p:cNvPr id="18" name="圖片 17">
            <a:extLst>
              <a:ext uri="{FF2B5EF4-FFF2-40B4-BE49-F238E27FC236}">
                <a16:creationId xmlns="" xmlns:a16="http://schemas.microsoft.com/office/drawing/2014/main" id="{71543933-5FE5-9D47-A9C2-E73B97F0C25F}"/>
              </a:ext>
            </a:extLst>
          </p:cNvPr>
          <p:cNvPicPr>
            <a:picLocks noChangeAspect="1"/>
          </p:cNvPicPr>
          <p:nvPr userDrawn="1"/>
        </p:nvPicPr>
        <p:blipFill>
          <a:blip r:embed="rId13"/>
          <a:stretch>
            <a:fillRect/>
          </a:stretch>
        </p:blipFill>
        <p:spPr>
          <a:xfrm>
            <a:off x="384648" y="731252"/>
            <a:ext cx="10027922" cy="45719"/>
          </a:xfrm>
          <a:prstGeom prst="rect">
            <a:avLst/>
          </a:prstGeom>
        </p:spPr>
      </p:pic>
      <p:sp>
        <p:nvSpPr>
          <p:cNvPr id="4" name="頁尾版面配置區 3">
            <a:extLst>
              <a:ext uri="{FF2B5EF4-FFF2-40B4-BE49-F238E27FC236}">
                <a16:creationId xmlns="" xmlns:a16="http://schemas.microsoft.com/office/drawing/2014/main" id="{1FED4889-E688-3B4C-8250-C2BD55EEF49E}"/>
              </a:ext>
            </a:extLst>
          </p:cNvPr>
          <p:cNvSpPr>
            <a:spLocks noGrp="1"/>
          </p:cNvSpPr>
          <p:nvPr>
            <p:ph type="ftr" sz="quarter" idx="3"/>
          </p:nvPr>
        </p:nvSpPr>
        <p:spPr>
          <a:xfrm>
            <a:off x="7494034" y="6544112"/>
            <a:ext cx="4114800" cy="140754"/>
          </a:xfrm>
          <a:prstGeom prst="rect">
            <a:avLst/>
          </a:prstGeom>
        </p:spPr>
        <p:txBody>
          <a:bodyPr vert="horz" lIns="91440" tIns="45720" rIns="91440" bIns="45720" rtlCol="0" anchor="ctr"/>
          <a:lstStyle>
            <a:lvl1pPr algn="r">
              <a:defRPr sz="800">
                <a:solidFill>
                  <a:schemeClr val="tx2"/>
                </a:solidFill>
              </a:defRPr>
            </a:lvl1pPr>
          </a:lstStyle>
          <a:p>
            <a:r>
              <a:rPr lang="en" altLang="zh-TW" dirty="0"/>
              <a:t>Copyright © </a:t>
            </a:r>
            <a:r>
              <a:rPr lang="en" altLang="zh-TW" dirty="0" err="1"/>
              <a:t>Rayprus</a:t>
            </a:r>
            <a:r>
              <a:rPr lang="en" altLang="zh-TW" dirty="0"/>
              <a:t> Holding Ltd. Proprietary &amp; Confidential. All Right Reserved.</a:t>
            </a:r>
            <a:endParaRPr kumimoji="1" lang="en" altLang="zh-TW" dirty="0"/>
          </a:p>
        </p:txBody>
      </p:sp>
    </p:spTree>
    <p:extLst>
      <p:ext uri="{BB962C8B-B14F-4D97-AF65-F5344CB8AC3E}">
        <p14:creationId xmlns="" xmlns:p14="http://schemas.microsoft.com/office/powerpoint/2010/main" val="333246014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76" r:id="rId4"/>
    <p:sldLayoutId id="2147483667" r:id="rId5"/>
    <p:sldLayoutId id="2147483688" r:id="rId6"/>
    <p:sldLayoutId id="2147483690" r:id="rId7"/>
    <p:sldLayoutId id="2147483689" r:id="rId8"/>
    <p:sldLayoutId id="2147483681" r:id="rId9"/>
  </p:sldLayoutIdLst>
  <p:hf hdr="0" dt="0"/>
  <p:txStyles>
    <p:titleStyle>
      <a:lvl1pPr algn="l" defTabSz="914400" rtl="0" eaLnBrk="1" latinLnBrk="0" hangingPunct="1">
        <a:lnSpc>
          <a:spcPct val="100000"/>
        </a:lnSpc>
        <a:spcBef>
          <a:spcPct val="0"/>
        </a:spcBef>
        <a:buNone/>
        <a:defRPr kumimoji="1" lang="zh-TW" altLang="en-US" sz="2800" b="1" i="0" kern="1200" spc="0" baseline="0" dirty="0">
          <a:solidFill>
            <a:schemeClr val="tx2"/>
          </a:solidFill>
          <a:latin typeface="+mj-lt"/>
          <a:ea typeface="微軟正黑體" panose="020B0604030504040204" pitchFamily="34" charset="-120"/>
          <a:cs typeface="+mn-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kumimoji="1" lang="en-US" altLang="zh-TW" sz="2200" b="0" i="0" kern="1200" spc="0" baseline="0" dirty="0" smtClean="0">
          <a:solidFill>
            <a:schemeClr val="tx2"/>
          </a:solidFill>
          <a:latin typeface="+mn-lt"/>
          <a:ea typeface="微軟正黑體" panose="020B0604030504040204" pitchFamily="34" charset="-120"/>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kumimoji="1" lang="en-US" altLang="zh-TW" sz="2200" b="0" i="0" kern="1200" spc="0" baseline="0" dirty="0" smtClean="0">
          <a:solidFill>
            <a:schemeClr val="tx2"/>
          </a:solidFill>
          <a:latin typeface="+mn-lt"/>
          <a:ea typeface="微軟正黑體" panose="020B0604030504040204" pitchFamily="34" charset="-120"/>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kumimoji="1" lang="en-US" altLang="zh-TW" sz="1800" b="0" i="0" kern="1200" spc="0" baseline="0" dirty="0" smtClean="0">
          <a:solidFill>
            <a:schemeClr val="tx2"/>
          </a:solidFill>
          <a:latin typeface="+mn-lt"/>
          <a:ea typeface="微軟正黑體" panose="020B0604030504040204" pitchFamily="34" charset="-120"/>
          <a:cs typeface="+mn-cs"/>
        </a:defRPr>
      </a:lvl3pPr>
      <a:lvl4pPr marL="1600200" marR="0" indent="-3429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kumimoji="1" lang="en-US" altLang="zh-TW" sz="1600" b="0" i="0" kern="1200" spc="0" baseline="0" dirty="0" smtClean="0">
          <a:solidFill>
            <a:schemeClr val="tx2"/>
          </a:solidFill>
          <a:latin typeface="+mn-lt"/>
          <a:ea typeface="微軟正黑體" panose="020B0604030504040204" pitchFamily="34" charset="-120"/>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b="0" i="0" kern="1200" spc="0" baseline="0">
          <a:solidFill>
            <a:schemeClr val="tx2"/>
          </a:solidFill>
          <a:latin typeface="+mn-lt"/>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3306523-3E47-AC41-B9F4-FA61B8EDFEB5}"/>
              </a:ext>
            </a:extLst>
          </p:cNvPr>
          <p:cNvSpPr>
            <a:spLocks noGrp="1"/>
          </p:cNvSpPr>
          <p:nvPr>
            <p:ph type="title"/>
          </p:nvPr>
        </p:nvSpPr>
        <p:spPr/>
        <p:txBody>
          <a:bodyPr>
            <a:normAutofit/>
          </a:bodyPr>
          <a:lstStyle/>
          <a:p>
            <a:r>
              <a:rPr lang="zh-CN" altLang="en-US" sz="5000" dirty="0"/>
              <a:t>技術報告</a:t>
            </a:r>
            <a:r>
              <a:rPr kumimoji="1" lang="en-US" altLang="zh-TW" sz="5000"/>
              <a:t/>
            </a:r>
            <a:br>
              <a:rPr kumimoji="1" lang="en-US" altLang="zh-TW" sz="5000"/>
            </a:br>
            <a:r>
              <a:rPr kumimoji="1" lang="zh-CN" sz="5000" u="sng" smtClean="0"/>
              <a:t>散列表原理</a:t>
            </a:r>
            <a:r>
              <a:rPr lang="zh-CN" sz="5000" u="sng" smtClean="0"/>
              <a:t>與實現</a:t>
            </a:r>
            <a:endParaRPr kumimoji="1" lang="zh-TW" altLang="en-US" sz="3600" u="sng" dirty="0">
              <a:latin typeface="Calibri" pitchFamily="34" charset="0"/>
              <a:cs typeface="Calibri" pitchFamily="34" charset="0"/>
            </a:endParaRPr>
          </a:p>
        </p:txBody>
      </p:sp>
      <p:sp>
        <p:nvSpPr>
          <p:cNvPr id="3" name="文字版面配置區 2">
            <a:extLst>
              <a:ext uri="{FF2B5EF4-FFF2-40B4-BE49-F238E27FC236}">
                <a16:creationId xmlns="" xmlns:a16="http://schemas.microsoft.com/office/drawing/2014/main" id="{C21291C8-9D78-9F46-A952-65095FAB2485}"/>
              </a:ext>
            </a:extLst>
          </p:cNvPr>
          <p:cNvSpPr>
            <a:spLocks noGrp="1"/>
          </p:cNvSpPr>
          <p:nvPr>
            <p:ph type="body" sz="quarter" idx="10"/>
          </p:nvPr>
        </p:nvSpPr>
        <p:spPr>
          <a:xfrm>
            <a:off x="1066800" y="4362449"/>
            <a:ext cx="9525000" cy="1697965"/>
          </a:xfrm>
        </p:spPr>
        <p:txBody>
          <a:bodyPr/>
          <a:lstStyle/>
          <a:p>
            <a:r>
              <a:rPr kumimoji="1" lang="en-US" altLang="zh-TW" sz="3000" dirty="0">
                <a:latin typeface="Calibri" pitchFamily="34" charset="0"/>
                <a:cs typeface="Calibri" pitchFamily="34" charset="0"/>
              </a:rPr>
              <a:t>DPBU-SW</a:t>
            </a:r>
            <a:r>
              <a:rPr kumimoji="1" lang="en-US" altLang="zh-TW" sz="3000" dirty="0"/>
              <a:t>, </a:t>
            </a:r>
            <a:r>
              <a:rPr kumimoji="1" lang="zh-CN" altLang="en-US" sz="3000" dirty="0" smtClean="0"/>
              <a:t>李榮</a:t>
            </a:r>
            <a:endParaRPr kumimoji="1" lang="en-US" altLang="zh-CN" sz="3000" dirty="0" smtClean="0"/>
          </a:p>
          <a:p>
            <a:r>
              <a:rPr kumimoji="1" lang="en-US" altLang="zh-TW" sz="3000" dirty="0" smtClean="0">
                <a:latin typeface="Calibri" pitchFamily="34" charset="0"/>
                <a:cs typeface="Calibri" pitchFamily="34" charset="0"/>
              </a:rPr>
              <a:t>V1.0</a:t>
            </a:r>
            <a:endParaRPr kumimoji="1" lang="zh-TW" altLang="en-US" sz="3000" dirty="0">
              <a:latin typeface="Calibri" pitchFamily="34" charset="0"/>
              <a:cs typeface="Calibri" pitchFamily="34" charset="0"/>
            </a:endParaRPr>
          </a:p>
        </p:txBody>
      </p:sp>
      <p:sp>
        <p:nvSpPr>
          <p:cNvPr id="4" name="文字版面配置區 3">
            <a:extLst>
              <a:ext uri="{FF2B5EF4-FFF2-40B4-BE49-F238E27FC236}">
                <a16:creationId xmlns="" xmlns:a16="http://schemas.microsoft.com/office/drawing/2014/main" id="{37FDCC72-7856-8643-B3E6-5108CF73BB54}"/>
              </a:ext>
            </a:extLst>
          </p:cNvPr>
          <p:cNvSpPr>
            <a:spLocks noGrp="1"/>
          </p:cNvSpPr>
          <p:nvPr>
            <p:ph type="body" sz="quarter" idx="11"/>
          </p:nvPr>
        </p:nvSpPr>
        <p:spPr/>
        <p:txBody>
          <a:bodyPr/>
          <a:lstStyle/>
          <a:p>
            <a:r>
              <a:rPr altLang="zh-TW" smtClean="0"/>
              <a:t>27</a:t>
            </a:r>
            <a:r>
              <a:rPr kumimoji="1" lang="en-US" altLang="zh-TW" smtClean="0"/>
              <a:t>/06/2023</a:t>
            </a:r>
            <a:endParaRPr kumimoji="1" lang="zh-TW" altLang="en-US" dirty="0"/>
          </a:p>
        </p:txBody>
      </p:sp>
      <p:sp>
        <p:nvSpPr>
          <p:cNvPr id="5" name="文字版面配置區 4">
            <a:extLst>
              <a:ext uri="{FF2B5EF4-FFF2-40B4-BE49-F238E27FC236}">
                <a16:creationId xmlns="" xmlns:a16="http://schemas.microsoft.com/office/drawing/2014/main" id="{AFCF438B-5C3A-4B4A-AD60-182DB7BEA17A}"/>
              </a:ext>
            </a:extLst>
          </p:cNvPr>
          <p:cNvSpPr>
            <a:spLocks noGrp="1"/>
          </p:cNvSpPr>
          <p:nvPr>
            <p:ph type="body" sz="quarter" idx="12"/>
          </p:nvPr>
        </p:nvSpPr>
        <p:spPr/>
        <p:txBody>
          <a:bodyPr/>
          <a:lstStyle/>
          <a:p>
            <a:r>
              <a:rPr kumimoji="1" lang="zh-TW" altLang="en-US" dirty="0">
                <a:latin typeface="+mn-ea"/>
              </a:rPr>
              <a:t>信揚控股｜新煒科技有限公司</a:t>
            </a:r>
          </a:p>
        </p:txBody>
      </p:sp>
      <p:pic>
        <p:nvPicPr>
          <p:cNvPr id="8" name="圖片 7">
            <a:extLst>
              <a:ext uri="{FF2B5EF4-FFF2-40B4-BE49-F238E27FC236}">
                <a16:creationId xmlns="" xmlns:a16="http://schemas.microsoft.com/office/drawing/2014/main" id="{DC7C11BD-31D1-C248-B925-BF94B93536D7}"/>
              </a:ext>
            </a:extLst>
          </p:cNvPr>
          <p:cNvPicPr>
            <a:picLocks noChangeAspect="1"/>
          </p:cNvPicPr>
          <p:nvPr/>
        </p:nvPicPr>
        <p:blipFill>
          <a:blip r:embed="rId2" cstate="email">
            <a:extLst>
              <a:ext uri="{28A0092B-C50C-407E-A947-70E740481C1C}">
                <a14:useLocalDpi xmlns="" xmlns:a14="http://schemas.microsoft.com/office/drawing/2010/main"/>
              </a:ext>
            </a:extLst>
          </a:blip>
          <a:stretch>
            <a:fillRect/>
          </a:stretch>
        </p:blipFill>
        <p:spPr>
          <a:xfrm>
            <a:off x="9639301" y="820678"/>
            <a:ext cx="1401763" cy="150932"/>
          </a:xfrm>
          <a:prstGeom prst="rect">
            <a:avLst/>
          </a:prstGeom>
        </p:spPr>
      </p:pic>
    </p:spTree>
    <p:extLst>
      <p:ext uri="{BB962C8B-B14F-4D97-AF65-F5344CB8AC3E}">
        <p14:creationId xmlns="" xmlns:p14="http://schemas.microsoft.com/office/powerpoint/2010/main" val="297200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4"/>
          </p:nvPr>
        </p:nvSpPr>
        <p:spPr/>
        <p:txBody>
          <a:bodyPr/>
          <a:lstStyle/>
          <a:p>
            <a:fld id="{2B75F099-3DCE-FB4E-8DE9-AAF822C4CF06}" type="slidenum">
              <a:rPr kumimoji="1" lang="zh-TW" altLang="en-US" smtClean="0"/>
              <a:pPr/>
              <a:t>10</a:t>
            </a:fld>
            <a:endParaRPr kumimoji="1" lang="zh-TW" altLang="en-US" dirty="0"/>
          </a:p>
        </p:txBody>
      </p:sp>
      <p:sp>
        <p:nvSpPr>
          <p:cNvPr id="4" name="頁尾版面配置區 3"/>
          <p:cNvSpPr>
            <a:spLocks noGrp="1"/>
          </p:cNvSpPr>
          <p:nvPr>
            <p:ph type="ftr" sz="quarter" idx="10"/>
          </p:nvPr>
        </p:nvSpPr>
        <p:spPr/>
        <p:txBody>
          <a:bodyPr/>
          <a:lstStyle/>
          <a:p>
            <a:r>
              <a:rPr lang="en" altLang="zh-TW" smtClean="0"/>
              <a:t>Copyright © Rayprus Holding Ltd. Proprietary &amp; Confidential. All Right Reserved.</a:t>
            </a:r>
            <a:endParaRPr kumimoji="1" lang="en" altLang="zh-TW" dirty="0"/>
          </a:p>
        </p:txBody>
      </p:sp>
      <p:sp>
        <p:nvSpPr>
          <p:cNvPr id="5" name="文字版面配置區 4"/>
          <p:cNvSpPr>
            <a:spLocks noGrp="1"/>
          </p:cNvSpPr>
          <p:nvPr>
            <p:ph type="body" sz="quarter" idx="11"/>
          </p:nvPr>
        </p:nvSpPr>
        <p:spPr/>
        <p:txBody>
          <a:bodyPr/>
          <a:lstStyle/>
          <a:p>
            <a:r>
              <a:rPr lang="zh-TW" altLang="en-US" smtClean="0">
                <a:latin typeface="微軟正黑體" pitchFamily="34" charset="-120"/>
              </a:rPr>
              <a:t>散列函数</a:t>
            </a:r>
            <a:r>
              <a:rPr lang="zh-CN" altLang="en-US" smtClean="0">
                <a:latin typeface="微軟正黑體" pitchFamily="34" charset="-120"/>
              </a:rPr>
              <a:t>的选择与设计</a:t>
            </a:r>
            <a:endParaRPr lang="zh-TW" altLang="en-US" dirty="0"/>
          </a:p>
        </p:txBody>
      </p:sp>
      <p:sp>
        <p:nvSpPr>
          <p:cNvPr id="6" name="文字方塊 5"/>
          <p:cNvSpPr txBox="1"/>
          <p:nvPr/>
        </p:nvSpPr>
        <p:spPr>
          <a:xfrm>
            <a:off x="309433" y="944824"/>
            <a:ext cx="10777431" cy="6657207"/>
          </a:xfrm>
          <a:prstGeom prst="rect">
            <a:avLst/>
          </a:prstGeom>
          <a:noFill/>
        </p:spPr>
        <p:txBody>
          <a:bodyPr wrap="square" rtlCol="0">
            <a:spAutoFit/>
          </a:bodyPr>
          <a:lstStyle/>
          <a:p>
            <a:r>
              <a:rPr lang="zh-CN" altLang="en-US" b="1" smtClean="0">
                <a:latin typeface="微軟正黑體" pitchFamily="34" charset="-120"/>
                <a:ea typeface="微軟正黑體" pitchFamily="34" charset="-120"/>
              </a:rPr>
              <a:t>常</a:t>
            </a:r>
            <a:r>
              <a:rPr lang="zh-CN" altLang="en-US" b="1" smtClean="0">
                <a:latin typeface="微軟正黑體" pitchFamily="34" charset="-120"/>
                <a:ea typeface="微軟正黑體" pitchFamily="34" charset="-120"/>
              </a:rPr>
              <a:t>见的散列函数：</a:t>
            </a:r>
            <a:endParaRPr lang="en-US" altLang="zh-CN" b="1" smtClean="0">
              <a:latin typeface="微軟正黑體" pitchFamily="34" charset="-120"/>
              <a:ea typeface="微軟正黑體" pitchFamily="34" charset="-120"/>
            </a:endParaRPr>
          </a:p>
          <a:p>
            <a:pPr marL="342900" indent="-342900">
              <a:buAutoNum type="arabicPeriod"/>
            </a:pPr>
            <a:r>
              <a:rPr lang="zh-CN" altLang="en-US" b="1" smtClean="0">
                <a:latin typeface="微軟正黑體" pitchFamily="34" charset="-120"/>
                <a:ea typeface="微軟正黑體" pitchFamily="34" charset="-120"/>
              </a:rPr>
              <a:t>直接定址</a:t>
            </a:r>
            <a:r>
              <a:rPr lang="zh-CN" altLang="en-US" b="1" smtClean="0">
                <a:latin typeface="微軟正黑體" pitchFamily="34" charset="-120"/>
                <a:ea typeface="微軟正黑體" pitchFamily="34" charset="-120"/>
              </a:rPr>
              <a:t>法</a:t>
            </a:r>
            <a:r>
              <a:rPr lang="zh-CN" altLang="en-US" smtClean="0">
                <a:latin typeface="微軟正黑體" pitchFamily="34" charset="-120"/>
                <a:ea typeface="微軟正黑體" pitchFamily="34" charset="-120"/>
              </a:rPr>
              <a:t>（</a:t>
            </a:r>
            <a:r>
              <a:rPr lang="en-US" altLang="zh-CN" smtClean="0">
                <a:latin typeface="微軟正黑體" pitchFamily="34" charset="-120"/>
                <a:ea typeface="微軟正黑體" pitchFamily="34" charset="-120"/>
              </a:rPr>
              <a:t>Direct Addressing</a:t>
            </a:r>
            <a:r>
              <a:rPr lang="zh-CN" altLang="en-US" smtClean="0">
                <a:latin typeface="微軟正黑體" pitchFamily="34" charset="-120"/>
                <a:ea typeface="微軟正黑體" pitchFamily="34" charset="-120"/>
              </a:rPr>
              <a:t>）：直接将关键字作为散列地址，适用于关键字集合比较稀疏的情</a:t>
            </a:r>
            <a:r>
              <a:rPr lang="zh-CN" altLang="en-US" smtClean="0">
                <a:latin typeface="微軟正黑體" pitchFamily="34" charset="-120"/>
                <a:ea typeface="微軟正黑體" pitchFamily="34" charset="-120"/>
              </a:rPr>
              <a:t>况</a:t>
            </a:r>
            <a:r>
              <a:rPr lang="zh-CN" altLang="en-US" smtClean="0">
                <a:latin typeface="微軟正黑體" pitchFamily="34" charset="-120"/>
                <a:ea typeface="微軟正黑體" pitchFamily="34" charset="-120"/>
              </a:rPr>
              <a:t>。</a:t>
            </a:r>
            <a:endParaRPr lang="en-US" altLang="zh-CN" smtClean="0">
              <a:latin typeface="微軟正黑體" pitchFamily="34" charset="-120"/>
              <a:ea typeface="微軟正黑體" pitchFamily="34" charset="-120"/>
            </a:endParaRPr>
          </a:p>
          <a:p>
            <a:pPr marL="342900" indent="-342900"/>
            <a:r>
              <a:rPr lang="en-US" altLang="zh-CN" smtClean="0">
                <a:latin typeface="微軟正黑體" pitchFamily="34" charset="-120"/>
                <a:ea typeface="微軟正黑體" pitchFamily="34" charset="-120"/>
              </a:rPr>
              <a:t>	</a:t>
            </a:r>
            <a:r>
              <a:rPr lang="zh-CN" altLang="en-US" b="1" smtClean="0">
                <a:latin typeface="微軟正黑體" pitchFamily="34" charset="-120"/>
                <a:ea typeface="微軟正黑體" pitchFamily="34" charset="-120"/>
              </a:rPr>
              <a:t>例：</a:t>
            </a:r>
            <a:r>
              <a:rPr lang="zh-CN" altLang="en-US" smtClean="0">
                <a:latin typeface="微軟正黑體" pitchFamily="34" charset="-120"/>
                <a:ea typeface="微軟正黑體" pitchFamily="34" charset="-120"/>
              </a:rPr>
              <a:t>假设你有一个包含</a:t>
            </a:r>
            <a:r>
              <a:rPr lang="en-US" altLang="zh-CN" smtClean="0">
                <a:latin typeface="微軟正黑體" pitchFamily="34" charset="-120"/>
                <a:ea typeface="微軟正黑體" pitchFamily="34" charset="-120"/>
              </a:rPr>
              <a:t>1</a:t>
            </a:r>
            <a:r>
              <a:rPr lang="zh-CN" altLang="en-US" smtClean="0">
                <a:latin typeface="微軟正黑體" pitchFamily="34" charset="-120"/>
                <a:ea typeface="微軟正黑體" pitchFamily="34" charset="-120"/>
              </a:rPr>
              <a:t>到</a:t>
            </a:r>
            <a:r>
              <a:rPr lang="en-US" altLang="zh-CN" smtClean="0">
                <a:latin typeface="微軟正黑體" pitchFamily="34" charset="-120"/>
                <a:ea typeface="微軟正黑體" pitchFamily="34" charset="-120"/>
              </a:rPr>
              <a:t>100</a:t>
            </a:r>
            <a:r>
              <a:rPr lang="zh-CN" altLang="en-US" smtClean="0">
                <a:latin typeface="微軟正黑體" pitchFamily="34" charset="-120"/>
                <a:ea typeface="微軟正黑體" pitchFamily="34" charset="-120"/>
              </a:rPr>
              <a:t>个学生的班级信息表，你可以使用学生的学号作为直接地址来存储和查找每个学生的</a:t>
            </a:r>
            <a:r>
              <a:rPr lang="zh-CN" altLang="en-US" smtClean="0">
                <a:latin typeface="微軟正黑體" pitchFamily="34" charset="-120"/>
                <a:ea typeface="微軟正黑體" pitchFamily="34" charset="-120"/>
              </a:rPr>
              <a:t>信息</a:t>
            </a:r>
            <a:r>
              <a:rPr lang="zh-CN" altLang="en-US" smtClean="0">
                <a:latin typeface="微軟正黑體" pitchFamily="34" charset="-120"/>
                <a:ea typeface="微軟正黑體" pitchFamily="34" charset="-120"/>
              </a:rPr>
              <a:t>。</a:t>
            </a:r>
            <a:endParaRPr lang="en-US" altLang="zh-CN" smtClean="0">
              <a:latin typeface="微軟正黑體" pitchFamily="34" charset="-120"/>
              <a:ea typeface="微軟正黑體" pitchFamily="34" charset="-120"/>
            </a:endParaRPr>
          </a:p>
          <a:p>
            <a:pPr marL="342900" indent="-342900"/>
            <a:endParaRPr lang="zh-CN" altLang="en-US" smtClean="0">
              <a:latin typeface="微軟正黑體" pitchFamily="34" charset="-120"/>
              <a:ea typeface="微軟正黑體" pitchFamily="34" charset="-120"/>
            </a:endParaRPr>
          </a:p>
          <a:p>
            <a:r>
              <a:rPr lang="en-US" altLang="zh-CN" smtClean="0">
                <a:latin typeface="微軟正黑體" pitchFamily="34" charset="-120"/>
                <a:ea typeface="微軟正黑體" pitchFamily="34" charset="-120"/>
              </a:rPr>
              <a:t>2. </a:t>
            </a:r>
            <a:r>
              <a:rPr lang="zh-CN" altLang="en-US" smtClean="0">
                <a:latin typeface="微軟正黑體" pitchFamily="34" charset="-120"/>
                <a:ea typeface="微軟正黑體" pitchFamily="34" charset="-120"/>
              </a:rPr>
              <a:t>数</a:t>
            </a:r>
            <a:r>
              <a:rPr lang="zh-CN" altLang="en-US" smtClean="0">
                <a:latin typeface="微軟正黑體" pitchFamily="34" charset="-120"/>
                <a:ea typeface="微軟正黑體" pitchFamily="34" charset="-120"/>
              </a:rPr>
              <a:t>字分析法（</a:t>
            </a:r>
            <a:r>
              <a:rPr lang="en-US" altLang="zh-CN" smtClean="0">
                <a:latin typeface="微軟正黑體" pitchFamily="34" charset="-120"/>
                <a:ea typeface="微軟正黑體" pitchFamily="34" charset="-120"/>
              </a:rPr>
              <a:t>Digit Analysis</a:t>
            </a:r>
            <a:r>
              <a:rPr lang="zh-CN" altLang="en-US" smtClean="0">
                <a:latin typeface="微軟正黑體" pitchFamily="34" charset="-120"/>
                <a:ea typeface="微軟正黑體" pitchFamily="34" charset="-120"/>
              </a:rPr>
              <a:t>）：根据关键字中的某些数字进行散列，适用于关键字的位分布较为均匀的情</a:t>
            </a:r>
            <a:r>
              <a:rPr lang="zh-CN" altLang="en-US" smtClean="0">
                <a:latin typeface="微軟正黑體" pitchFamily="34" charset="-120"/>
                <a:ea typeface="微軟正黑體" pitchFamily="34" charset="-120"/>
              </a:rPr>
              <a:t>况</a:t>
            </a:r>
            <a:r>
              <a:rPr lang="zh-CN" altLang="en-US" smtClean="0">
                <a:latin typeface="微軟正黑體" pitchFamily="34" charset="-120"/>
                <a:ea typeface="微軟正黑體" pitchFamily="34" charset="-120"/>
              </a:rPr>
              <a:t>。</a:t>
            </a:r>
            <a:endParaRPr lang="en-US" altLang="zh-CN" smtClean="0">
              <a:latin typeface="微軟正黑體" pitchFamily="34" charset="-120"/>
              <a:ea typeface="微軟正黑體" pitchFamily="34" charset="-120"/>
            </a:endParaRPr>
          </a:p>
          <a:p>
            <a:r>
              <a:rPr lang="en-US" altLang="zh-CN" b="1" smtClean="0">
                <a:latin typeface="微軟正黑體" pitchFamily="34" charset="-120"/>
                <a:ea typeface="微軟正黑體" pitchFamily="34" charset="-120"/>
              </a:rPr>
              <a:t>      </a:t>
            </a:r>
            <a:r>
              <a:rPr lang="zh-CN" altLang="en-US" b="1" smtClean="0">
                <a:latin typeface="微軟正黑體" pitchFamily="34" charset="-120"/>
                <a:ea typeface="微軟正黑體" pitchFamily="34" charset="-120"/>
              </a:rPr>
              <a:t>例：</a:t>
            </a:r>
            <a:r>
              <a:rPr lang="zh-CN" altLang="en-US" smtClean="0">
                <a:latin typeface="微軟正黑體" pitchFamily="34" charset="-120"/>
                <a:ea typeface="微軟正黑體" pitchFamily="34" charset="-120"/>
              </a:rPr>
              <a:t>在电话号码归属地查询中，根据电话号码的前几位数字进行散列，以确定该号码所属的</a:t>
            </a:r>
            <a:r>
              <a:rPr lang="zh-CN" altLang="en-US" smtClean="0">
                <a:latin typeface="微軟正黑體" pitchFamily="34" charset="-120"/>
                <a:ea typeface="微軟正黑體" pitchFamily="34" charset="-120"/>
              </a:rPr>
              <a:t>地域</a:t>
            </a:r>
            <a:r>
              <a:rPr lang="zh-CN" altLang="en-US" smtClean="0">
                <a:latin typeface="微軟正黑體" pitchFamily="34" charset="-120"/>
                <a:ea typeface="微軟正黑體" pitchFamily="34" charset="-120"/>
              </a:rPr>
              <a:t>。</a:t>
            </a:r>
            <a:endParaRPr lang="en-US" altLang="zh-CN" smtClean="0">
              <a:latin typeface="微軟正黑體" pitchFamily="34" charset="-120"/>
              <a:ea typeface="微軟正黑體" pitchFamily="34" charset="-120"/>
            </a:endParaRPr>
          </a:p>
          <a:p>
            <a:endParaRPr lang="zh-CN" altLang="en-US" smtClean="0">
              <a:latin typeface="微軟正黑體" pitchFamily="34" charset="-120"/>
              <a:ea typeface="微軟正黑體" pitchFamily="34" charset="-120"/>
            </a:endParaRPr>
          </a:p>
          <a:p>
            <a:r>
              <a:rPr lang="en-US" altLang="zh-CN" smtClean="0">
                <a:latin typeface="微軟正黑體" pitchFamily="34" charset="-120"/>
                <a:ea typeface="微軟正黑體" pitchFamily="34" charset="-120"/>
              </a:rPr>
              <a:t>3. </a:t>
            </a:r>
            <a:r>
              <a:rPr lang="zh-CN" altLang="en-US" smtClean="0">
                <a:latin typeface="微軟正黑體" pitchFamily="34" charset="-120"/>
                <a:ea typeface="微軟正黑體" pitchFamily="34" charset="-120"/>
              </a:rPr>
              <a:t>平方</a:t>
            </a:r>
            <a:r>
              <a:rPr lang="zh-CN" altLang="en-US" smtClean="0">
                <a:latin typeface="微軟正黑體" pitchFamily="34" charset="-120"/>
                <a:ea typeface="微軟正黑體" pitchFamily="34" charset="-120"/>
              </a:rPr>
              <a:t>取中法（</a:t>
            </a:r>
            <a:r>
              <a:rPr lang="en-US" altLang="zh-CN" smtClean="0">
                <a:latin typeface="微軟正黑體" pitchFamily="34" charset="-120"/>
                <a:ea typeface="微軟正黑體" pitchFamily="34" charset="-120"/>
              </a:rPr>
              <a:t>Mid-Square Method</a:t>
            </a:r>
            <a:r>
              <a:rPr lang="zh-CN" altLang="en-US" smtClean="0">
                <a:latin typeface="微軟正黑體" pitchFamily="34" charset="-120"/>
                <a:ea typeface="微軟正黑體" pitchFamily="34" charset="-120"/>
              </a:rPr>
              <a:t>）：将关键字的平方值取中间的一部分作为散列地址，适用于关键字较长且位分布较均匀的情</a:t>
            </a:r>
            <a:r>
              <a:rPr lang="zh-CN" altLang="en-US" smtClean="0">
                <a:latin typeface="微軟正黑體" pitchFamily="34" charset="-120"/>
                <a:ea typeface="微軟正黑體" pitchFamily="34" charset="-120"/>
              </a:rPr>
              <a:t>况</a:t>
            </a:r>
            <a:r>
              <a:rPr lang="zh-CN" altLang="en-US" smtClean="0">
                <a:latin typeface="微軟正黑體" pitchFamily="34" charset="-120"/>
                <a:ea typeface="微軟正黑體" pitchFamily="34" charset="-120"/>
              </a:rPr>
              <a:t>。</a:t>
            </a:r>
            <a:endParaRPr lang="en-US" altLang="zh-CN" smtClean="0">
              <a:latin typeface="微軟正黑體" pitchFamily="34" charset="-120"/>
              <a:ea typeface="微軟正黑體" pitchFamily="34" charset="-120"/>
            </a:endParaRPr>
          </a:p>
          <a:p>
            <a:r>
              <a:rPr lang="zh-CN" altLang="en-US" smtClean="0">
                <a:latin typeface="微軟正黑體" pitchFamily="34" charset="-120"/>
                <a:ea typeface="微軟正黑體" pitchFamily="34" charset="-120"/>
              </a:rPr>
              <a:t>      </a:t>
            </a:r>
            <a:r>
              <a:rPr lang="zh-CN" altLang="en-US" b="1" smtClean="0">
                <a:latin typeface="微軟正黑體" pitchFamily="34" charset="-120"/>
                <a:ea typeface="微軟正黑體" pitchFamily="34" charset="-120"/>
              </a:rPr>
              <a:t>例：</a:t>
            </a:r>
            <a:r>
              <a:rPr lang="zh-CN" altLang="en-US" smtClean="0">
                <a:latin typeface="微軟正黑體" pitchFamily="34" charset="-120"/>
                <a:ea typeface="微軟正黑體" pitchFamily="34" charset="-120"/>
              </a:rPr>
              <a:t>在抽奖活动中，将参与抽奖的人员编号平方后取中间几位数作为中奖号码，这样可以实现随机且公平的抽奖结</a:t>
            </a:r>
            <a:r>
              <a:rPr lang="zh-CN" altLang="en-US" smtClean="0">
                <a:latin typeface="微軟正黑體" pitchFamily="34" charset="-120"/>
                <a:ea typeface="微軟正黑體" pitchFamily="34" charset="-120"/>
              </a:rPr>
              <a:t>果</a:t>
            </a:r>
            <a:r>
              <a:rPr lang="zh-CN" altLang="en-US" smtClean="0">
                <a:latin typeface="微軟正黑體" pitchFamily="34" charset="-120"/>
                <a:ea typeface="微軟正黑體" pitchFamily="34" charset="-120"/>
              </a:rPr>
              <a:t>。</a:t>
            </a:r>
            <a:endParaRPr lang="en-US" altLang="zh-CN" smtClean="0">
              <a:latin typeface="微軟正黑體" pitchFamily="34" charset="-120"/>
              <a:ea typeface="微軟正黑體" pitchFamily="34" charset="-120"/>
            </a:endParaRPr>
          </a:p>
          <a:p>
            <a:endParaRPr lang="en-US" altLang="zh-CN" smtClean="0">
              <a:latin typeface="微軟正黑體" pitchFamily="34" charset="-120"/>
              <a:ea typeface="微軟正黑體" pitchFamily="34" charset="-120"/>
            </a:endParaRPr>
          </a:p>
          <a:p>
            <a:r>
              <a:rPr lang="en-US" altLang="zh-CN" smtClean="0">
                <a:latin typeface="微軟正黑體" pitchFamily="34" charset="-120"/>
                <a:ea typeface="微軟正黑體" pitchFamily="34" charset="-120"/>
              </a:rPr>
              <a:t>4. </a:t>
            </a:r>
            <a:r>
              <a:rPr lang="zh-CN" altLang="en-US" smtClean="0">
                <a:latin typeface="微軟正黑體" pitchFamily="34" charset="-120"/>
                <a:ea typeface="微軟正黑體" pitchFamily="34" charset="-120"/>
              </a:rPr>
              <a:t>除留余数法（</a:t>
            </a:r>
            <a:r>
              <a:rPr lang="en-US" altLang="zh-CN" smtClean="0">
                <a:latin typeface="微軟正黑體" pitchFamily="34" charset="-120"/>
                <a:ea typeface="微軟正黑體" pitchFamily="34" charset="-120"/>
              </a:rPr>
              <a:t>Division Method</a:t>
            </a:r>
            <a:r>
              <a:rPr lang="zh-CN" altLang="en-US" smtClean="0">
                <a:latin typeface="微軟正黑體" pitchFamily="34" charset="-120"/>
                <a:ea typeface="微軟正黑體" pitchFamily="34" charset="-120"/>
              </a:rPr>
              <a:t>）：将关键字除以一个不大于散列表大小的素数，并取余数作为散列地址，是最常用且简单的散列函数之一。</a:t>
            </a:r>
            <a:endParaRPr lang="en-US" altLang="zh-CN" smtClean="0">
              <a:latin typeface="微軟正黑體" pitchFamily="34" charset="-120"/>
              <a:ea typeface="微軟正黑體" pitchFamily="34" charset="-120"/>
            </a:endParaRPr>
          </a:p>
          <a:p>
            <a:r>
              <a:rPr lang="zh-CN" altLang="en-US" b="1" smtClean="0">
                <a:latin typeface="微軟正黑體" pitchFamily="34" charset="-120"/>
                <a:ea typeface="微軟正黑體" pitchFamily="34" charset="-120"/>
              </a:rPr>
              <a:t>      例：</a:t>
            </a:r>
            <a:r>
              <a:rPr lang="zh-CN" altLang="en-US" smtClean="0">
                <a:latin typeface="微軟正黑體" pitchFamily="34" charset="-120"/>
                <a:ea typeface="微軟正黑體" pitchFamily="34" charset="-120"/>
              </a:rPr>
              <a:t>在一张餐厅的订座系统中，使用顾客手机号除以餐桌总数，并取余数作为散列地址，来分配顾客到对应的餐桌。</a:t>
            </a:r>
            <a:endParaRPr lang="en-US" altLang="zh-CN" smtClean="0">
              <a:latin typeface="微軟正黑體" pitchFamily="34" charset="-120"/>
              <a:ea typeface="微軟正黑體" pitchFamily="34" charset="-120"/>
            </a:endParaRPr>
          </a:p>
          <a:p>
            <a:endParaRPr lang="zh-CN" altLang="en-US" smtClean="0">
              <a:latin typeface="微軟正黑體" pitchFamily="34" charset="-120"/>
              <a:ea typeface="微軟正黑體" pitchFamily="34" charset="-120"/>
            </a:endParaRPr>
          </a:p>
          <a:p>
            <a:endParaRPr lang="zh-CN" altLang="en-US" smtClean="0">
              <a:latin typeface="微軟正黑體" pitchFamily="34" charset="-120"/>
              <a:ea typeface="微軟正黑體" pitchFamily="34" charset="-120"/>
            </a:endParaRPr>
          </a:p>
          <a:p>
            <a:pPr>
              <a:lnSpc>
                <a:spcPct val="150000"/>
              </a:lnSpc>
            </a:pPr>
            <a:endParaRPr lang="zh-CN" altLang="en-US" smtClean="0">
              <a:latin typeface="微軟正黑體" pitchFamily="34" charset="-120"/>
              <a:ea typeface="微軟正黑體" pitchFamily="34" charset="-120"/>
            </a:endParaRPr>
          </a:p>
          <a:p>
            <a:endParaRPr lang="zh-CN" altLang="en-US" smtClean="0">
              <a:latin typeface="微軟正黑體" pitchFamily="34" charset="-120"/>
              <a:ea typeface="微軟正黑體" pitchFamily="34" charset="-120"/>
            </a:endParaRPr>
          </a:p>
          <a:p>
            <a:pPr>
              <a:lnSpc>
                <a:spcPct val="120000"/>
              </a:lnSpc>
              <a:buNone/>
            </a:pPr>
            <a:endParaRPr lang="zh-TW" altLang="en-US"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4"/>
          </p:nvPr>
        </p:nvSpPr>
        <p:spPr/>
        <p:txBody>
          <a:bodyPr/>
          <a:lstStyle/>
          <a:p>
            <a:fld id="{2B75F099-3DCE-FB4E-8DE9-AAF822C4CF06}" type="slidenum">
              <a:rPr kumimoji="1" lang="zh-TW" altLang="en-US" smtClean="0"/>
              <a:pPr/>
              <a:t>11</a:t>
            </a:fld>
            <a:endParaRPr kumimoji="1" lang="zh-TW" altLang="en-US" dirty="0"/>
          </a:p>
        </p:txBody>
      </p:sp>
      <p:sp>
        <p:nvSpPr>
          <p:cNvPr id="4" name="頁尾版面配置區 3"/>
          <p:cNvSpPr>
            <a:spLocks noGrp="1"/>
          </p:cNvSpPr>
          <p:nvPr>
            <p:ph type="ftr" sz="quarter" idx="10"/>
          </p:nvPr>
        </p:nvSpPr>
        <p:spPr/>
        <p:txBody>
          <a:bodyPr/>
          <a:lstStyle/>
          <a:p>
            <a:r>
              <a:rPr lang="en" altLang="zh-TW" smtClean="0"/>
              <a:t>Copyright © Rayprus Holding Ltd. Proprietary &amp; Confidential. All Right Reserved.</a:t>
            </a:r>
            <a:endParaRPr kumimoji="1" lang="en" altLang="zh-TW" dirty="0"/>
          </a:p>
        </p:txBody>
      </p:sp>
      <p:sp>
        <p:nvSpPr>
          <p:cNvPr id="5" name="文字版面配置區 4"/>
          <p:cNvSpPr>
            <a:spLocks noGrp="1"/>
          </p:cNvSpPr>
          <p:nvPr>
            <p:ph type="body" sz="quarter" idx="11"/>
          </p:nvPr>
        </p:nvSpPr>
        <p:spPr/>
        <p:txBody>
          <a:bodyPr/>
          <a:lstStyle/>
          <a:p>
            <a:r>
              <a:rPr lang="zh-TW" altLang="en-US" smtClean="0">
                <a:latin typeface="微軟正黑體" pitchFamily="34" charset="-120"/>
              </a:rPr>
              <a:t>散列函数</a:t>
            </a:r>
            <a:r>
              <a:rPr lang="zh-CN" altLang="en-US" smtClean="0">
                <a:latin typeface="微軟正黑體" pitchFamily="34" charset="-120"/>
              </a:rPr>
              <a:t>的选择与设计</a:t>
            </a:r>
            <a:endParaRPr lang="zh-TW" altLang="en-US" dirty="0"/>
          </a:p>
        </p:txBody>
      </p:sp>
      <p:sp>
        <p:nvSpPr>
          <p:cNvPr id="6" name="文字方塊 5"/>
          <p:cNvSpPr txBox="1"/>
          <p:nvPr/>
        </p:nvSpPr>
        <p:spPr>
          <a:xfrm>
            <a:off x="370859" y="736798"/>
            <a:ext cx="10749723" cy="4524315"/>
          </a:xfrm>
          <a:prstGeom prst="rect">
            <a:avLst/>
          </a:prstGeom>
          <a:noFill/>
        </p:spPr>
        <p:txBody>
          <a:bodyPr wrap="square" rtlCol="0">
            <a:spAutoFit/>
          </a:bodyPr>
          <a:lstStyle/>
          <a:p>
            <a:r>
              <a:rPr lang="zh-CN" altLang="en-US" b="1" smtClean="0">
                <a:latin typeface="微軟正黑體" pitchFamily="34" charset="-120"/>
                <a:ea typeface="微軟正黑體" pitchFamily="34" charset="-120"/>
              </a:rPr>
              <a:t>常</a:t>
            </a:r>
            <a:r>
              <a:rPr lang="zh-CN" altLang="en-US" b="1" smtClean="0">
                <a:latin typeface="微軟正黑體" pitchFamily="34" charset="-120"/>
                <a:ea typeface="微軟正黑體" pitchFamily="34" charset="-120"/>
              </a:rPr>
              <a:t>见的散列函数：</a:t>
            </a:r>
            <a:endParaRPr lang="zh-CN" altLang="en-US" b="1" smtClean="0">
              <a:latin typeface="微軟正黑體" pitchFamily="34" charset="-120"/>
              <a:ea typeface="微軟正黑體" pitchFamily="34" charset="-120"/>
            </a:endParaRPr>
          </a:p>
          <a:p>
            <a:r>
              <a:rPr lang="en-US" altLang="zh-CN" smtClean="0">
                <a:latin typeface="微軟正黑體" pitchFamily="34" charset="-120"/>
                <a:ea typeface="微軟正黑體" pitchFamily="34" charset="-120"/>
              </a:rPr>
              <a:t>5. </a:t>
            </a:r>
            <a:r>
              <a:rPr lang="zh-CN" altLang="en-US" smtClean="0">
                <a:latin typeface="微軟正黑體" pitchFamily="34" charset="-120"/>
                <a:ea typeface="微軟正黑體" pitchFamily="34" charset="-120"/>
              </a:rPr>
              <a:t>乘法</a:t>
            </a:r>
            <a:r>
              <a:rPr lang="zh-CN" altLang="en-US" smtClean="0">
                <a:latin typeface="微軟正黑體" pitchFamily="34" charset="-120"/>
                <a:ea typeface="微軟正黑體" pitchFamily="34" charset="-120"/>
              </a:rPr>
              <a:t>散列法（</a:t>
            </a:r>
            <a:r>
              <a:rPr lang="en-US" altLang="zh-CN" smtClean="0">
                <a:latin typeface="微軟正黑體" pitchFamily="34" charset="-120"/>
                <a:ea typeface="微軟正黑體" pitchFamily="34" charset="-120"/>
              </a:rPr>
              <a:t>Multiplication Method</a:t>
            </a:r>
            <a:r>
              <a:rPr lang="zh-CN" altLang="en-US" smtClean="0">
                <a:latin typeface="微軟正黑體" pitchFamily="34" charset="-120"/>
                <a:ea typeface="微軟正黑體" pitchFamily="34" charset="-120"/>
              </a:rPr>
              <a:t>）：将关键字与一个介于</a:t>
            </a:r>
            <a:r>
              <a:rPr lang="en-US" altLang="zh-CN" smtClean="0">
                <a:latin typeface="微軟正黑體" pitchFamily="34" charset="-120"/>
                <a:ea typeface="微軟正黑體" pitchFamily="34" charset="-120"/>
              </a:rPr>
              <a:t>0</a:t>
            </a:r>
            <a:r>
              <a:rPr lang="zh-CN" altLang="en-US" smtClean="0">
                <a:latin typeface="微軟正黑體" pitchFamily="34" charset="-120"/>
                <a:ea typeface="微軟正黑體" pitchFamily="34" charset="-120"/>
              </a:rPr>
              <a:t>和</a:t>
            </a:r>
            <a:r>
              <a:rPr lang="en-US" altLang="zh-CN" smtClean="0">
                <a:latin typeface="微軟正黑體" pitchFamily="34" charset="-120"/>
                <a:ea typeface="微軟正黑體" pitchFamily="34" charset="-120"/>
              </a:rPr>
              <a:t>1</a:t>
            </a:r>
            <a:r>
              <a:rPr lang="zh-CN" altLang="en-US" smtClean="0">
                <a:latin typeface="微軟正黑體" pitchFamily="34" charset="-120"/>
                <a:ea typeface="微軟正黑體" pitchFamily="34" charset="-120"/>
              </a:rPr>
              <a:t>之间的常数乘积，然后取结果的小数部分乘以散列表大小，并向下取整作为散列</a:t>
            </a:r>
            <a:r>
              <a:rPr lang="zh-CN" altLang="en-US" smtClean="0">
                <a:latin typeface="微軟正黑體" pitchFamily="34" charset="-120"/>
                <a:ea typeface="微軟正黑體" pitchFamily="34" charset="-120"/>
              </a:rPr>
              <a:t>地址</a:t>
            </a:r>
            <a:r>
              <a:rPr lang="zh-CN" altLang="en-US" smtClean="0">
                <a:latin typeface="微軟正黑體" pitchFamily="34" charset="-120"/>
                <a:ea typeface="微軟正黑體" pitchFamily="34" charset="-120"/>
              </a:rPr>
              <a:t>。</a:t>
            </a:r>
            <a:endParaRPr lang="en-US" altLang="zh-CN" smtClean="0">
              <a:latin typeface="微軟正黑體" pitchFamily="34" charset="-120"/>
              <a:ea typeface="微軟正黑體" pitchFamily="34" charset="-120"/>
            </a:endParaRPr>
          </a:p>
          <a:p>
            <a:r>
              <a:rPr lang="en-US" altLang="zh-CN" smtClean="0">
                <a:latin typeface="微軟正黑體" pitchFamily="34" charset="-120"/>
                <a:ea typeface="微軟正黑體" pitchFamily="34" charset="-120"/>
              </a:rPr>
              <a:t> </a:t>
            </a:r>
            <a:r>
              <a:rPr lang="en-US" altLang="zh-CN" smtClean="0">
                <a:latin typeface="微軟正黑體" pitchFamily="34" charset="-120"/>
                <a:ea typeface="微軟正黑體" pitchFamily="34" charset="-120"/>
              </a:rPr>
              <a:t>     </a:t>
            </a:r>
            <a:r>
              <a:rPr lang="zh-CN" altLang="en-US" b="1" smtClean="0">
                <a:latin typeface="微軟正黑體" pitchFamily="34" charset="-120"/>
                <a:ea typeface="微軟正黑體" pitchFamily="34" charset="-120"/>
              </a:rPr>
              <a:t>例：</a:t>
            </a:r>
            <a:r>
              <a:rPr lang="zh-CN" altLang="en-US" smtClean="0">
                <a:latin typeface="微軟正黑體" pitchFamily="34" charset="-120"/>
                <a:ea typeface="微軟正黑體" pitchFamily="34" charset="-120"/>
              </a:rPr>
              <a:t>在货物配送管理中，使用货物编号与一个介于</a:t>
            </a:r>
            <a:r>
              <a:rPr lang="en-US" altLang="zh-CN" smtClean="0">
                <a:latin typeface="微軟正黑體" pitchFamily="34" charset="-120"/>
                <a:ea typeface="微軟正黑體" pitchFamily="34" charset="-120"/>
              </a:rPr>
              <a:t>0</a:t>
            </a:r>
            <a:r>
              <a:rPr lang="zh-CN" altLang="en-US" smtClean="0">
                <a:latin typeface="微軟正黑體" pitchFamily="34" charset="-120"/>
                <a:ea typeface="微軟正黑體" pitchFamily="34" charset="-120"/>
              </a:rPr>
              <a:t>和</a:t>
            </a:r>
            <a:r>
              <a:rPr lang="en-US" altLang="zh-CN" smtClean="0">
                <a:latin typeface="微軟正黑體" pitchFamily="34" charset="-120"/>
                <a:ea typeface="微軟正黑體" pitchFamily="34" charset="-120"/>
              </a:rPr>
              <a:t>1</a:t>
            </a:r>
            <a:r>
              <a:rPr lang="zh-CN" altLang="en-US" smtClean="0">
                <a:latin typeface="微軟正黑體" pitchFamily="34" charset="-120"/>
                <a:ea typeface="微軟正黑體" pitchFamily="34" charset="-120"/>
              </a:rPr>
              <a:t>之间的常数相乘，再乘以仓库数量，并向下取整得到散列地址，用于确定货物存放在哪个仓</a:t>
            </a:r>
            <a:r>
              <a:rPr lang="zh-CN" altLang="en-US" smtClean="0">
                <a:latin typeface="微軟正黑體" pitchFamily="34" charset="-120"/>
                <a:ea typeface="微軟正黑體" pitchFamily="34" charset="-120"/>
              </a:rPr>
              <a:t>库</a:t>
            </a:r>
            <a:r>
              <a:rPr lang="zh-CN" altLang="en-US" smtClean="0">
                <a:latin typeface="微軟正黑體" pitchFamily="34" charset="-120"/>
                <a:ea typeface="微軟正黑體" pitchFamily="34" charset="-120"/>
              </a:rPr>
              <a:t>。</a:t>
            </a:r>
            <a:endParaRPr lang="en-US" altLang="zh-CN" smtClean="0">
              <a:latin typeface="微軟正黑體" pitchFamily="34" charset="-120"/>
              <a:ea typeface="微軟正黑體" pitchFamily="34" charset="-120"/>
            </a:endParaRPr>
          </a:p>
          <a:p>
            <a:endParaRPr lang="zh-CN" altLang="en-US" smtClean="0">
              <a:latin typeface="微軟正黑體" pitchFamily="34" charset="-120"/>
              <a:ea typeface="微軟正黑體" pitchFamily="34" charset="-120"/>
            </a:endParaRPr>
          </a:p>
          <a:p>
            <a:r>
              <a:rPr lang="en-US" altLang="zh-CN" smtClean="0">
                <a:latin typeface="微軟正黑體" pitchFamily="34" charset="-120"/>
                <a:ea typeface="微軟正黑體" pitchFamily="34" charset="-120"/>
              </a:rPr>
              <a:t>6. </a:t>
            </a:r>
            <a:r>
              <a:rPr lang="zh-CN" altLang="en-US" smtClean="0">
                <a:latin typeface="微軟正黑體" pitchFamily="34" charset="-120"/>
                <a:ea typeface="微軟正黑體" pitchFamily="34" charset="-120"/>
              </a:rPr>
              <a:t>折</a:t>
            </a:r>
            <a:r>
              <a:rPr lang="zh-CN" altLang="en-US" smtClean="0">
                <a:latin typeface="微軟正黑體" pitchFamily="34" charset="-120"/>
                <a:ea typeface="微軟正黑體" pitchFamily="34" charset="-120"/>
              </a:rPr>
              <a:t>叠法（</a:t>
            </a:r>
            <a:r>
              <a:rPr lang="en-US" altLang="zh-CN" smtClean="0">
                <a:latin typeface="微軟正黑體" pitchFamily="34" charset="-120"/>
                <a:ea typeface="微軟正黑體" pitchFamily="34" charset="-120"/>
              </a:rPr>
              <a:t>Folding Method</a:t>
            </a:r>
            <a:r>
              <a:rPr lang="zh-CN" altLang="en-US" smtClean="0">
                <a:latin typeface="微軟正黑體" pitchFamily="34" charset="-120"/>
                <a:ea typeface="微軟正黑體" pitchFamily="34" charset="-120"/>
              </a:rPr>
              <a:t>）：将关键字按照固定长度进行划分，然后将各个部分相加，并取结果的低位作为散列</a:t>
            </a:r>
            <a:r>
              <a:rPr lang="zh-CN" altLang="en-US" smtClean="0">
                <a:latin typeface="微軟正黑體" pitchFamily="34" charset="-120"/>
                <a:ea typeface="微軟正黑體" pitchFamily="34" charset="-120"/>
              </a:rPr>
              <a:t>地址</a:t>
            </a:r>
            <a:r>
              <a:rPr lang="zh-CN" altLang="en-US" smtClean="0">
                <a:latin typeface="微軟正黑體" pitchFamily="34" charset="-120"/>
                <a:ea typeface="微軟正黑體" pitchFamily="34" charset="-120"/>
              </a:rPr>
              <a:t>。</a:t>
            </a:r>
            <a:endParaRPr lang="en-US" altLang="zh-CN" smtClean="0">
              <a:latin typeface="微軟正黑體" pitchFamily="34" charset="-120"/>
              <a:ea typeface="微軟正黑體" pitchFamily="34" charset="-120"/>
            </a:endParaRPr>
          </a:p>
          <a:p>
            <a:r>
              <a:rPr lang="zh-CN" altLang="en-US" smtClean="0">
                <a:latin typeface="微軟正黑體" pitchFamily="34" charset="-120"/>
                <a:ea typeface="微軟正黑體" pitchFamily="34" charset="-120"/>
              </a:rPr>
              <a:t>      </a:t>
            </a:r>
            <a:r>
              <a:rPr lang="zh-CN" altLang="en-US" b="1" smtClean="0">
                <a:latin typeface="微軟正黑體" pitchFamily="34" charset="-120"/>
                <a:ea typeface="微軟正黑體" pitchFamily="34" charset="-120"/>
              </a:rPr>
              <a:t>例：</a:t>
            </a:r>
            <a:r>
              <a:rPr lang="zh-CN" altLang="en-US" smtClean="0">
                <a:latin typeface="微軟正黑體" pitchFamily="34" charset="-120"/>
                <a:ea typeface="微軟正黑體" pitchFamily="34" charset="-120"/>
              </a:rPr>
              <a:t>在考勤系统中，将员工的身份证号码按照一定的位数进行划分，然后将各个部分相加，并取结果的低位作为散列地址，用于记录员工的考勤情</a:t>
            </a:r>
            <a:r>
              <a:rPr lang="zh-CN" altLang="en-US" smtClean="0">
                <a:latin typeface="微軟正黑體" pitchFamily="34" charset="-120"/>
                <a:ea typeface="微軟正黑體" pitchFamily="34" charset="-120"/>
              </a:rPr>
              <a:t>况</a:t>
            </a:r>
            <a:r>
              <a:rPr lang="zh-CN" altLang="en-US" smtClean="0">
                <a:latin typeface="微軟正黑體" pitchFamily="34" charset="-120"/>
                <a:ea typeface="微軟正黑體" pitchFamily="34" charset="-120"/>
              </a:rPr>
              <a:t>。</a:t>
            </a:r>
            <a:endParaRPr lang="en-US" altLang="zh-CN" smtClean="0">
              <a:latin typeface="微軟正黑體" pitchFamily="34" charset="-120"/>
              <a:ea typeface="微軟正黑體" pitchFamily="34" charset="-120"/>
            </a:endParaRPr>
          </a:p>
          <a:p>
            <a:endParaRPr lang="zh-CN" altLang="en-US" smtClean="0">
              <a:latin typeface="微軟正黑體" pitchFamily="34" charset="-120"/>
              <a:ea typeface="微軟正黑體" pitchFamily="34" charset="-120"/>
            </a:endParaRPr>
          </a:p>
          <a:p>
            <a:r>
              <a:rPr lang="en-US" altLang="zh-CN" smtClean="0">
                <a:latin typeface="微軟正黑體" pitchFamily="34" charset="-120"/>
                <a:ea typeface="微軟正黑體" pitchFamily="34" charset="-120"/>
              </a:rPr>
              <a:t>7. </a:t>
            </a:r>
            <a:r>
              <a:rPr lang="zh-CN" altLang="en-US" smtClean="0">
                <a:latin typeface="微軟正黑體" pitchFamily="34" charset="-120"/>
                <a:ea typeface="微軟正黑體" pitchFamily="34" charset="-120"/>
              </a:rPr>
              <a:t>随</a:t>
            </a:r>
            <a:r>
              <a:rPr lang="zh-CN" altLang="en-US" smtClean="0">
                <a:latin typeface="微軟正黑體" pitchFamily="34" charset="-120"/>
                <a:ea typeface="微軟正黑體" pitchFamily="34" charset="-120"/>
              </a:rPr>
              <a:t>机数法（</a:t>
            </a:r>
            <a:r>
              <a:rPr lang="en-US" altLang="zh-CN" smtClean="0">
                <a:latin typeface="微軟正黑體" pitchFamily="34" charset="-120"/>
                <a:ea typeface="微軟正黑體" pitchFamily="34" charset="-120"/>
              </a:rPr>
              <a:t>Randomization Method</a:t>
            </a:r>
            <a:r>
              <a:rPr lang="zh-CN" altLang="en-US" smtClean="0">
                <a:latin typeface="微軟正黑體" pitchFamily="34" charset="-120"/>
                <a:ea typeface="微軟正黑體" pitchFamily="34" charset="-120"/>
              </a:rPr>
              <a:t>）：使用随机数生成散列地址，可以有效降低冲突概率，但需要额外的随机数生成</a:t>
            </a:r>
            <a:r>
              <a:rPr lang="zh-CN" altLang="en-US" smtClean="0">
                <a:latin typeface="微軟正黑體" pitchFamily="34" charset="-120"/>
                <a:ea typeface="微軟正黑體" pitchFamily="34" charset="-120"/>
              </a:rPr>
              <a:t>操作</a:t>
            </a:r>
            <a:r>
              <a:rPr lang="zh-CN" altLang="en-US" smtClean="0">
                <a:latin typeface="微軟正黑體" pitchFamily="34" charset="-120"/>
                <a:ea typeface="微軟正黑體" pitchFamily="34" charset="-120"/>
              </a:rPr>
              <a:t>。</a:t>
            </a:r>
            <a:endParaRPr lang="en-US" altLang="zh-CN" smtClean="0">
              <a:latin typeface="微軟正黑體" pitchFamily="34" charset="-120"/>
              <a:ea typeface="微軟正黑體" pitchFamily="34" charset="-120"/>
            </a:endParaRPr>
          </a:p>
          <a:p>
            <a:r>
              <a:rPr lang="zh-CN" altLang="en-US" smtClean="0">
                <a:latin typeface="微軟正黑體" pitchFamily="34" charset="-120"/>
                <a:ea typeface="微軟正黑體" pitchFamily="34" charset="-120"/>
              </a:rPr>
              <a:t>      </a:t>
            </a:r>
            <a:r>
              <a:rPr lang="zh-CN" altLang="en-US" b="1" smtClean="0">
                <a:latin typeface="微軟正黑體" pitchFamily="34" charset="-120"/>
                <a:ea typeface="微軟正黑體" pitchFamily="34" charset="-120"/>
              </a:rPr>
              <a:t>例：</a:t>
            </a:r>
            <a:r>
              <a:rPr lang="zh-CN" altLang="en-US" smtClean="0"/>
              <a:t>在网站用户注册时，使用随机生成的验证码作为散列地址，用于验证用户提交的验证码是否正确。</a:t>
            </a:r>
            <a:endParaRPr lang="zh-CN" altLang="en-US" smtClean="0">
              <a:latin typeface="微軟正黑體" pitchFamily="34" charset="-120"/>
              <a:ea typeface="微軟正黑體" pitchFamily="34" charset="-120"/>
            </a:endParaRPr>
          </a:p>
          <a:p>
            <a:endParaRPr lang="zh-CN" altLang="en-US" smtClean="0">
              <a:latin typeface="微軟正黑體" pitchFamily="34" charset="-120"/>
              <a:ea typeface="微軟正黑體" pitchFamily="34" charset="-120"/>
            </a:endParaRPr>
          </a:p>
          <a:p>
            <a:pPr>
              <a:buNone/>
            </a:pPr>
            <a:endParaRPr lang="zh-TW" altLang="en-US"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zh-CN" altLang="en-US" smtClean="0"/>
              <a:t>冲突解决方法</a:t>
            </a:r>
            <a:endParaRPr lang="zh-TW" altLang="en-US" dirty="0"/>
          </a:p>
        </p:txBody>
      </p:sp>
      <p:sp>
        <p:nvSpPr>
          <p:cNvPr id="4" name="投影片編號版面配置區 3"/>
          <p:cNvSpPr>
            <a:spLocks noGrp="1"/>
          </p:cNvSpPr>
          <p:nvPr>
            <p:ph type="sldNum" sz="quarter" idx="4"/>
          </p:nvPr>
        </p:nvSpPr>
        <p:spPr/>
        <p:txBody>
          <a:bodyPr/>
          <a:lstStyle/>
          <a:p>
            <a:fld id="{2B75F099-3DCE-FB4E-8DE9-AAF822C4CF06}" type="slidenum">
              <a:rPr kumimoji="1" lang="zh-TW" altLang="en-US" smtClean="0"/>
              <a:pPr/>
              <a:t>12</a:t>
            </a:fld>
            <a:endParaRPr kumimoji="1" lang="zh-TW" altLang="en-US" dirty="0"/>
          </a:p>
        </p:txBody>
      </p:sp>
    </p:spTree>
    <p:extLst>
      <p:ext uri="{BB962C8B-B14F-4D97-AF65-F5344CB8AC3E}">
        <p14:creationId xmlns="" xmlns:p14="http://schemas.microsoft.com/office/powerpoint/2010/main" val="3906179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4"/>
          </p:nvPr>
        </p:nvSpPr>
        <p:spPr/>
        <p:txBody>
          <a:bodyPr/>
          <a:lstStyle/>
          <a:p>
            <a:fld id="{2B75F099-3DCE-FB4E-8DE9-AAF822C4CF06}" type="slidenum">
              <a:rPr kumimoji="1" lang="zh-TW" altLang="en-US" smtClean="0"/>
              <a:pPr/>
              <a:t>13</a:t>
            </a:fld>
            <a:endParaRPr kumimoji="1" lang="zh-TW" altLang="en-US" dirty="0"/>
          </a:p>
        </p:txBody>
      </p:sp>
      <p:sp>
        <p:nvSpPr>
          <p:cNvPr id="4" name="頁尾版面配置區 3"/>
          <p:cNvSpPr>
            <a:spLocks noGrp="1"/>
          </p:cNvSpPr>
          <p:nvPr>
            <p:ph type="ftr" sz="quarter" idx="10"/>
          </p:nvPr>
        </p:nvSpPr>
        <p:spPr/>
        <p:txBody>
          <a:bodyPr/>
          <a:lstStyle/>
          <a:p>
            <a:r>
              <a:rPr lang="en" altLang="zh-TW" smtClean="0"/>
              <a:t>Copyright © Rayprus Holding Ltd. Proprietary &amp; Confidential. All Right Reserved.</a:t>
            </a:r>
            <a:endParaRPr kumimoji="1" lang="en" altLang="zh-TW" dirty="0"/>
          </a:p>
        </p:txBody>
      </p:sp>
      <p:sp>
        <p:nvSpPr>
          <p:cNvPr id="5" name="文字版面配置區 4"/>
          <p:cNvSpPr>
            <a:spLocks noGrp="1"/>
          </p:cNvSpPr>
          <p:nvPr>
            <p:ph type="body" sz="quarter" idx="11"/>
          </p:nvPr>
        </p:nvSpPr>
        <p:spPr/>
        <p:txBody>
          <a:bodyPr/>
          <a:lstStyle/>
          <a:p>
            <a:r>
              <a:rPr lang="zh-CN" altLang="en-US" smtClean="0"/>
              <a:t>散列表的概念</a:t>
            </a:r>
            <a:endParaRPr lang="zh-TW" altLang="en-US" dirty="0"/>
          </a:p>
        </p:txBody>
      </p:sp>
      <p:sp>
        <p:nvSpPr>
          <p:cNvPr id="8" name="文字方塊 7"/>
          <p:cNvSpPr txBox="1"/>
          <p:nvPr/>
        </p:nvSpPr>
        <p:spPr>
          <a:xfrm>
            <a:off x="276382" y="5070945"/>
            <a:ext cx="9723487" cy="1421928"/>
          </a:xfrm>
          <a:prstGeom prst="rect">
            <a:avLst/>
          </a:prstGeom>
          <a:noFill/>
        </p:spPr>
        <p:txBody>
          <a:bodyPr wrap="square" rtlCol="0">
            <a:spAutoFit/>
          </a:bodyPr>
          <a:lstStyle/>
          <a:p>
            <a:pPr>
              <a:lnSpc>
                <a:spcPct val="120000"/>
              </a:lnSpc>
              <a:buNone/>
            </a:pPr>
            <a:r>
              <a:rPr lang="en-US" smtClean="0">
                <a:latin typeface="微軟正黑體" pitchFamily="34" charset="-120"/>
                <a:ea typeface="微軟正黑體" pitchFamily="34" charset="-120"/>
              </a:rPr>
              <a:t> </a:t>
            </a:r>
            <a:r>
              <a:rPr lang="zh-CN" altLang="en-US" smtClean="0">
                <a:latin typeface="微軟正黑體" pitchFamily="34" charset="-120"/>
                <a:ea typeface="微軟正黑體" pitchFamily="34" charset="-120"/>
              </a:rPr>
              <a:t>一</a:t>
            </a:r>
            <a:r>
              <a:rPr lang="zh-CN" altLang="en-US" smtClean="0">
                <a:latin typeface="微軟正黑體" pitchFamily="34" charset="-120"/>
                <a:ea typeface="微軟正黑體" pitchFamily="34" charset="-120"/>
              </a:rPr>
              <a:t>个通俗的例子是，为了查找电话簿中某人的号码，可以创建一个按照人名首字母顺序排列的表（即建立人名�到首字母�</a:t>
            </a:r>
            <a:r>
              <a:rPr lang="en-US" altLang="zh-CN"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的一个函数关系），在首字母为</a:t>
            </a:r>
            <a:r>
              <a:rPr lang="en-US" altLang="zh-CN" smtClean="0">
                <a:latin typeface="微軟正黑體" pitchFamily="34" charset="-120"/>
                <a:ea typeface="微軟正黑體" pitchFamily="34" charset="-120"/>
              </a:rPr>
              <a:t>W</a:t>
            </a:r>
            <a:r>
              <a:rPr lang="zh-CN" altLang="en-US" smtClean="0">
                <a:latin typeface="微軟正黑體" pitchFamily="34" charset="-120"/>
                <a:ea typeface="微軟正黑體" pitchFamily="34" charset="-120"/>
              </a:rPr>
              <a:t>的表中查找“王”姓的电话号码，显然比直接查找就要快得多。这里使用人名作为</a:t>
            </a:r>
            <a:r>
              <a:rPr lang="zh-CN" altLang="en-US" b="1" smtClean="0">
                <a:latin typeface="微軟正黑體" pitchFamily="34" charset="-120"/>
                <a:ea typeface="微軟正黑體" pitchFamily="34" charset="-120"/>
              </a:rPr>
              <a:t>关键字</a:t>
            </a:r>
            <a:r>
              <a:rPr lang="zh-CN" altLang="en-US" smtClean="0">
                <a:latin typeface="微軟正黑體" pitchFamily="34" charset="-120"/>
                <a:ea typeface="微軟正黑體" pitchFamily="34" charset="-120"/>
              </a:rPr>
              <a:t>，“取首字母”是这个例子中</a:t>
            </a:r>
            <a:r>
              <a:rPr lang="zh-CN" altLang="en-US" b="1" smtClean="0">
                <a:latin typeface="微軟正黑體" pitchFamily="34" charset="-120"/>
                <a:ea typeface="微軟正黑體" pitchFamily="34" charset="-120"/>
              </a:rPr>
              <a:t>散列函数</a:t>
            </a:r>
            <a:r>
              <a:rPr lang="zh-CN" altLang="en-US" smtClean="0">
                <a:latin typeface="微軟正黑體" pitchFamily="34" charset="-120"/>
                <a:ea typeface="微軟正黑體" pitchFamily="34" charset="-120"/>
              </a:rPr>
              <a:t>的函数法则�</a:t>
            </a:r>
            <a:r>
              <a:rPr lang="en-US" altLang="zh-CN"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，存放首字母的表对应</a:t>
            </a:r>
            <a:r>
              <a:rPr lang="zh-CN" altLang="en-US" b="1" smtClean="0">
                <a:latin typeface="微軟正黑體" pitchFamily="34" charset="-120"/>
                <a:ea typeface="微軟正黑體" pitchFamily="34" charset="-120"/>
              </a:rPr>
              <a:t>散列表</a:t>
            </a:r>
            <a:r>
              <a:rPr lang="zh-CN" altLang="en-US" smtClean="0">
                <a:latin typeface="微軟正黑體" pitchFamily="34" charset="-120"/>
                <a:ea typeface="微軟正黑體" pitchFamily="34" charset="-120"/>
              </a:rPr>
              <a:t>。关键字和函数法则理论上可以任意确定。</a:t>
            </a:r>
            <a:endParaRPr lang="zh-TW" altLang="en-US"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zh-CN" altLang="en-US" smtClean="0"/>
              <a:t>链地址法的实现</a:t>
            </a:r>
            <a:endParaRPr lang="zh-TW" altLang="en-US" dirty="0"/>
          </a:p>
        </p:txBody>
      </p:sp>
      <p:sp>
        <p:nvSpPr>
          <p:cNvPr id="4" name="投影片編號版面配置區 3"/>
          <p:cNvSpPr>
            <a:spLocks noGrp="1"/>
          </p:cNvSpPr>
          <p:nvPr>
            <p:ph type="sldNum" sz="quarter" idx="4"/>
          </p:nvPr>
        </p:nvSpPr>
        <p:spPr/>
        <p:txBody>
          <a:bodyPr/>
          <a:lstStyle/>
          <a:p>
            <a:fld id="{2B75F099-3DCE-FB4E-8DE9-AAF822C4CF06}" type="slidenum">
              <a:rPr kumimoji="1" lang="zh-TW" altLang="en-US" smtClean="0"/>
              <a:pPr/>
              <a:t>14</a:t>
            </a:fld>
            <a:endParaRPr kumimoji="1" lang="zh-TW" altLang="en-US" dirty="0"/>
          </a:p>
        </p:txBody>
      </p:sp>
    </p:spTree>
    <p:extLst>
      <p:ext uri="{BB962C8B-B14F-4D97-AF65-F5344CB8AC3E}">
        <p14:creationId xmlns="" xmlns:p14="http://schemas.microsoft.com/office/powerpoint/2010/main" val="3906179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4"/>
          </p:nvPr>
        </p:nvSpPr>
        <p:spPr/>
        <p:txBody>
          <a:bodyPr/>
          <a:lstStyle/>
          <a:p>
            <a:fld id="{2B75F099-3DCE-FB4E-8DE9-AAF822C4CF06}" type="slidenum">
              <a:rPr kumimoji="1" lang="zh-TW" altLang="en-US" smtClean="0"/>
              <a:pPr/>
              <a:t>15</a:t>
            </a:fld>
            <a:endParaRPr kumimoji="1" lang="zh-TW" altLang="en-US" dirty="0"/>
          </a:p>
        </p:txBody>
      </p:sp>
      <p:sp>
        <p:nvSpPr>
          <p:cNvPr id="4" name="頁尾版面配置區 3"/>
          <p:cNvSpPr>
            <a:spLocks noGrp="1"/>
          </p:cNvSpPr>
          <p:nvPr>
            <p:ph type="ftr" sz="quarter" idx="10"/>
          </p:nvPr>
        </p:nvSpPr>
        <p:spPr/>
        <p:txBody>
          <a:bodyPr/>
          <a:lstStyle/>
          <a:p>
            <a:r>
              <a:rPr lang="en" altLang="zh-TW" smtClean="0"/>
              <a:t>Copyright © Rayprus Holding Ltd. Proprietary &amp; Confidential. All Right Reserved.</a:t>
            </a:r>
            <a:endParaRPr kumimoji="1" lang="en" altLang="zh-TW" dirty="0"/>
          </a:p>
        </p:txBody>
      </p:sp>
      <p:sp>
        <p:nvSpPr>
          <p:cNvPr id="5" name="文字版面配置區 4"/>
          <p:cNvSpPr>
            <a:spLocks noGrp="1"/>
          </p:cNvSpPr>
          <p:nvPr>
            <p:ph type="body" sz="quarter" idx="11"/>
          </p:nvPr>
        </p:nvSpPr>
        <p:spPr/>
        <p:txBody>
          <a:bodyPr/>
          <a:lstStyle/>
          <a:p>
            <a:r>
              <a:rPr lang="zh-CN" altLang="en-US" smtClean="0"/>
              <a:t>散列表的概念</a:t>
            </a:r>
            <a:endParaRPr lang="zh-TW" altLang="en-US" dirty="0"/>
          </a:p>
        </p:txBody>
      </p:sp>
      <p:sp>
        <p:nvSpPr>
          <p:cNvPr id="8" name="文字方塊 7"/>
          <p:cNvSpPr txBox="1"/>
          <p:nvPr/>
        </p:nvSpPr>
        <p:spPr>
          <a:xfrm>
            <a:off x="276382" y="5070945"/>
            <a:ext cx="9723487" cy="1421928"/>
          </a:xfrm>
          <a:prstGeom prst="rect">
            <a:avLst/>
          </a:prstGeom>
          <a:noFill/>
        </p:spPr>
        <p:txBody>
          <a:bodyPr wrap="square" rtlCol="0">
            <a:spAutoFit/>
          </a:bodyPr>
          <a:lstStyle/>
          <a:p>
            <a:pPr>
              <a:lnSpc>
                <a:spcPct val="120000"/>
              </a:lnSpc>
              <a:buNone/>
            </a:pPr>
            <a:r>
              <a:rPr lang="en-US" smtClean="0">
                <a:latin typeface="微軟正黑體" pitchFamily="34" charset="-120"/>
                <a:ea typeface="微軟正黑體" pitchFamily="34" charset="-120"/>
              </a:rPr>
              <a:t> </a:t>
            </a:r>
            <a:r>
              <a:rPr lang="zh-CN" altLang="en-US" smtClean="0">
                <a:latin typeface="微軟正黑體" pitchFamily="34" charset="-120"/>
                <a:ea typeface="微軟正黑體" pitchFamily="34" charset="-120"/>
              </a:rPr>
              <a:t>一</a:t>
            </a:r>
            <a:r>
              <a:rPr lang="zh-CN" altLang="en-US" smtClean="0">
                <a:latin typeface="微軟正黑體" pitchFamily="34" charset="-120"/>
                <a:ea typeface="微軟正黑體" pitchFamily="34" charset="-120"/>
              </a:rPr>
              <a:t>个通俗的例子是，为了查找电话簿中某人的号码，可以创建一个按照人名首字母顺序排列的表（即建立人名�到首字母�</a:t>
            </a:r>
            <a:r>
              <a:rPr lang="en-US" altLang="zh-CN"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的一个函数关系），在首字母为</a:t>
            </a:r>
            <a:r>
              <a:rPr lang="en-US" altLang="zh-CN" smtClean="0">
                <a:latin typeface="微軟正黑體" pitchFamily="34" charset="-120"/>
                <a:ea typeface="微軟正黑體" pitchFamily="34" charset="-120"/>
              </a:rPr>
              <a:t>W</a:t>
            </a:r>
            <a:r>
              <a:rPr lang="zh-CN" altLang="en-US" smtClean="0">
                <a:latin typeface="微軟正黑體" pitchFamily="34" charset="-120"/>
                <a:ea typeface="微軟正黑體" pitchFamily="34" charset="-120"/>
              </a:rPr>
              <a:t>的表中查找“王”姓的电话号码，显然比直接查找就要快得多。这里使用人名作为</a:t>
            </a:r>
            <a:r>
              <a:rPr lang="zh-CN" altLang="en-US" b="1" smtClean="0">
                <a:latin typeface="微軟正黑體" pitchFamily="34" charset="-120"/>
                <a:ea typeface="微軟正黑體" pitchFamily="34" charset="-120"/>
              </a:rPr>
              <a:t>关键字</a:t>
            </a:r>
            <a:r>
              <a:rPr lang="zh-CN" altLang="en-US" smtClean="0">
                <a:latin typeface="微軟正黑體" pitchFamily="34" charset="-120"/>
                <a:ea typeface="微軟正黑體" pitchFamily="34" charset="-120"/>
              </a:rPr>
              <a:t>，“取首字母”是这个例子中</a:t>
            </a:r>
            <a:r>
              <a:rPr lang="zh-CN" altLang="en-US" b="1" smtClean="0">
                <a:latin typeface="微軟正黑體" pitchFamily="34" charset="-120"/>
                <a:ea typeface="微軟正黑體" pitchFamily="34" charset="-120"/>
              </a:rPr>
              <a:t>散列函数</a:t>
            </a:r>
            <a:r>
              <a:rPr lang="zh-CN" altLang="en-US" smtClean="0">
                <a:latin typeface="微軟正黑體" pitchFamily="34" charset="-120"/>
                <a:ea typeface="微軟正黑體" pitchFamily="34" charset="-120"/>
              </a:rPr>
              <a:t>的函数法则�</a:t>
            </a:r>
            <a:r>
              <a:rPr lang="en-US" altLang="zh-CN"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，存放首字母的表对应</a:t>
            </a:r>
            <a:r>
              <a:rPr lang="zh-CN" altLang="en-US" b="1" smtClean="0">
                <a:latin typeface="微軟正黑體" pitchFamily="34" charset="-120"/>
                <a:ea typeface="微軟正黑體" pitchFamily="34" charset="-120"/>
              </a:rPr>
              <a:t>散列表</a:t>
            </a:r>
            <a:r>
              <a:rPr lang="zh-CN" altLang="en-US" smtClean="0">
                <a:latin typeface="微軟正黑體" pitchFamily="34" charset="-120"/>
                <a:ea typeface="微軟正黑體" pitchFamily="34" charset="-120"/>
              </a:rPr>
              <a:t>。关键字和函数法则理论上可以任意确定。</a:t>
            </a:r>
            <a:endParaRPr lang="zh-TW" altLang="en-US"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zh-CN" altLang="en-US" smtClean="0"/>
              <a:t>开放</a:t>
            </a:r>
            <a:r>
              <a:rPr lang="zh-CN" altLang="en-US" smtClean="0"/>
              <a:t>地址法的实现</a:t>
            </a:r>
            <a:endParaRPr lang="zh-TW" altLang="en-US" dirty="0"/>
          </a:p>
        </p:txBody>
      </p:sp>
      <p:sp>
        <p:nvSpPr>
          <p:cNvPr id="4" name="投影片編號版面配置區 3"/>
          <p:cNvSpPr>
            <a:spLocks noGrp="1"/>
          </p:cNvSpPr>
          <p:nvPr>
            <p:ph type="sldNum" sz="quarter" idx="4"/>
          </p:nvPr>
        </p:nvSpPr>
        <p:spPr/>
        <p:txBody>
          <a:bodyPr/>
          <a:lstStyle/>
          <a:p>
            <a:fld id="{2B75F099-3DCE-FB4E-8DE9-AAF822C4CF06}" type="slidenum">
              <a:rPr kumimoji="1" lang="zh-TW" altLang="en-US" smtClean="0"/>
              <a:pPr/>
              <a:t>16</a:t>
            </a:fld>
            <a:endParaRPr kumimoji="1" lang="zh-TW" altLang="en-US" dirty="0"/>
          </a:p>
        </p:txBody>
      </p:sp>
    </p:spTree>
    <p:extLst>
      <p:ext uri="{BB962C8B-B14F-4D97-AF65-F5344CB8AC3E}">
        <p14:creationId xmlns="" xmlns:p14="http://schemas.microsoft.com/office/powerpoint/2010/main" val="3906179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4"/>
          </p:nvPr>
        </p:nvSpPr>
        <p:spPr/>
        <p:txBody>
          <a:bodyPr/>
          <a:lstStyle/>
          <a:p>
            <a:fld id="{2B75F099-3DCE-FB4E-8DE9-AAF822C4CF06}" type="slidenum">
              <a:rPr kumimoji="1" lang="zh-TW" altLang="en-US" smtClean="0"/>
              <a:pPr/>
              <a:t>17</a:t>
            </a:fld>
            <a:endParaRPr kumimoji="1" lang="zh-TW" altLang="en-US" dirty="0"/>
          </a:p>
        </p:txBody>
      </p:sp>
      <p:sp>
        <p:nvSpPr>
          <p:cNvPr id="4" name="頁尾版面配置區 3"/>
          <p:cNvSpPr>
            <a:spLocks noGrp="1"/>
          </p:cNvSpPr>
          <p:nvPr>
            <p:ph type="ftr" sz="quarter" idx="10"/>
          </p:nvPr>
        </p:nvSpPr>
        <p:spPr/>
        <p:txBody>
          <a:bodyPr/>
          <a:lstStyle/>
          <a:p>
            <a:r>
              <a:rPr lang="en" altLang="zh-TW" smtClean="0"/>
              <a:t>Copyright © Rayprus Holding Ltd. Proprietary &amp; Confidential. All Right Reserved.</a:t>
            </a:r>
            <a:endParaRPr kumimoji="1" lang="en" altLang="zh-TW" dirty="0"/>
          </a:p>
        </p:txBody>
      </p:sp>
      <p:sp>
        <p:nvSpPr>
          <p:cNvPr id="5" name="文字版面配置區 4"/>
          <p:cNvSpPr>
            <a:spLocks noGrp="1"/>
          </p:cNvSpPr>
          <p:nvPr>
            <p:ph type="body" sz="quarter" idx="11"/>
          </p:nvPr>
        </p:nvSpPr>
        <p:spPr/>
        <p:txBody>
          <a:bodyPr/>
          <a:lstStyle/>
          <a:p>
            <a:r>
              <a:rPr lang="zh-CN" altLang="en-US" smtClean="0"/>
              <a:t>散列表的概念</a:t>
            </a:r>
            <a:endParaRPr lang="zh-TW" altLang="en-US" dirty="0"/>
          </a:p>
        </p:txBody>
      </p:sp>
      <p:sp>
        <p:nvSpPr>
          <p:cNvPr id="8" name="文字方塊 7"/>
          <p:cNvSpPr txBox="1"/>
          <p:nvPr/>
        </p:nvSpPr>
        <p:spPr>
          <a:xfrm>
            <a:off x="276382" y="5070945"/>
            <a:ext cx="9723487" cy="1421928"/>
          </a:xfrm>
          <a:prstGeom prst="rect">
            <a:avLst/>
          </a:prstGeom>
          <a:noFill/>
        </p:spPr>
        <p:txBody>
          <a:bodyPr wrap="square" rtlCol="0">
            <a:spAutoFit/>
          </a:bodyPr>
          <a:lstStyle/>
          <a:p>
            <a:pPr>
              <a:lnSpc>
                <a:spcPct val="120000"/>
              </a:lnSpc>
              <a:buNone/>
            </a:pPr>
            <a:r>
              <a:rPr lang="en-US" smtClean="0">
                <a:latin typeface="微軟正黑體" pitchFamily="34" charset="-120"/>
                <a:ea typeface="微軟正黑體" pitchFamily="34" charset="-120"/>
              </a:rPr>
              <a:t> </a:t>
            </a:r>
            <a:r>
              <a:rPr lang="zh-CN" altLang="en-US" smtClean="0">
                <a:latin typeface="微軟正黑體" pitchFamily="34" charset="-120"/>
                <a:ea typeface="微軟正黑體" pitchFamily="34" charset="-120"/>
              </a:rPr>
              <a:t>一</a:t>
            </a:r>
            <a:r>
              <a:rPr lang="zh-CN" altLang="en-US" smtClean="0">
                <a:latin typeface="微軟正黑體" pitchFamily="34" charset="-120"/>
                <a:ea typeface="微軟正黑體" pitchFamily="34" charset="-120"/>
              </a:rPr>
              <a:t>个通俗的例子是，为了查找电话簿中某人的号码，可以创建一个按照人名首字母顺序排列的表（即建立人名�到首字母�</a:t>
            </a:r>
            <a:r>
              <a:rPr lang="en-US" altLang="zh-CN"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的一个函数关系），在首字母为</a:t>
            </a:r>
            <a:r>
              <a:rPr lang="en-US" altLang="zh-CN" smtClean="0">
                <a:latin typeface="微軟正黑體" pitchFamily="34" charset="-120"/>
                <a:ea typeface="微軟正黑體" pitchFamily="34" charset="-120"/>
              </a:rPr>
              <a:t>W</a:t>
            </a:r>
            <a:r>
              <a:rPr lang="zh-CN" altLang="en-US" smtClean="0">
                <a:latin typeface="微軟正黑體" pitchFamily="34" charset="-120"/>
                <a:ea typeface="微軟正黑體" pitchFamily="34" charset="-120"/>
              </a:rPr>
              <a:t>的表中查找“王”姓的电话号码，显然比直接查找就要快得多。这里使用人名作为</a:t>
            </a:r>
            <a:r>
              <a:rPr lang="zh-CN" altLang="en-US" b="1" smtClean="0">
                <a:latin typeface="微軟正黑體" pitchFamily="34" charset="-120"/>
                <a:ea typeface="微軟正黑體" pitchFamily="34" charset="-120"/>
              </a:rPr>
              <a:t>关键字</a:t>
            </a:r>
            <a:r>
              <a:rPr lang="zh-CN" altLang="en-US" smtClean="0">
                <a:latin typeface="微軟正黑體" pitchFamily="34" charset="-120"/>
                <a:ea typeface="微軟正黑體" pitchFamily="34" charset="-120"/>
              </a:rPr>
              <a:t>，“取首字母”是这个例子中</a:t>
            </a:r>
            <a:r>
              <a:rPr lang="zh-CN" altLang="en-US" b="1" smtClean="0">
                <a:latin typeface="微軟正黑體" pitchFamily="34" charset="-120"/>
                <a:ea typeface="微軟正黑體" pitchFamily="34" charset="-120"/>
              </a:rPr>
              <a:t>散列函数</a:t>
            </a:r>
            <a:r>
              <a:rPr lang="zh-CN" altLang="en-US" smtClean="0">
                <a:latin typeface="微軟正黑體" pitchFamily="34" charset="-120"/>
                <a:ea typeface="微軟正黑體" pitchFamily="34" charset="-120"/>
              </a:rPr>
              <a:t>的函数法则�</a:t>
            </a:r>
            <a:r>
              <a:rPr lang="en-US" altLang="zh-CN"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，存放首字母的表对应</a:t>
            </a:r>
            <a:r>
              <a:rPr lang="zh-CN" altLang="en-US" b="1" smtClean="0">
                <a:latin typeface="微軟正黑體" pitchFamily="34" charset="-120"/>
                <a:ea typeface="微軟正黑體" pitchFamily="34" charset="-120"/>
              </a:rPr>
              <a:t>散列表</a:t>
            </a:r>
            <a:r>
              <a:rPr lang="zh-CN" altLang="en-US" smtClean="0">
                <a:latin typeface="微軟正黑體" pitchFamily="34" charset="-120"/>
                <a:ea typeface="微軟正黑體" pitchFamily="34" charset="-120"/>
              </a:rPr>
              <a:t>。关键字和函数法则理论上可以任意确定。</a:t>
            </a:r>
            <a:endParaRPr lang="zh-TW" altLang="en-US"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zh-CN" altLang="en-US" smtClean="0"/>
              <a:t>散列表的装载因子和动态调整</a:t>
            </a:r>
            <a:endParaRPr lang="zh-TW" altLang="en-US" dirty="0"/>
          </a:p>
        </p:txBody>
      </p:sp>
      <p:sp>
        <p:nvSpPr>
          <p:cNvPr id="4" name="投影片編號版面配置區 3"/>
          <p:cNvSpPr>
            <a:spLocks noGrp="1"/>
          </p:cNvSpPr>
          <p:nvPr>
            <p:ph type="sldNum" sz="quarter" idx="4"/>
          </p:nvPr>
        </p:nvSpPr>
        <p:spPr/>
        <p:txBody>
          <a:bodyPr/>
          <a:lstStyle/>
          <a:p>
            <a:fld id="{2B75F099-3DCE-FB4E-8DE9-AAF822C4CF06}" type="slidenum">
              <a:rPr kumimoji="1" lang="zh-TW" altLang="en-US" smtClean="0"/>
              <a:pPr/>
              <a:t>18</a:t>
            </a:fld>
            <a:endParaRPr kumimoji="1" lang="zh-TW" altLang="en-US" dirty="0"/>
          </a:p>
        </p:txBody>
      </p:sp>
    </p:spTree>
    <p:extLst>
      <p:ext uri="{BB962C8B-B14F-4D97-AF65-F5344CB8AC3E}">
        <p14:creationId xmlns="" xmlns:p14="http://schemas.microsoft.com/office/powerpoint/2010/main" val="3906179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4"/>
          </p:nvPr>
        </p:nvSpPr>
        <p:spPr/>
        <p:txBody>
          <a:bodyPr/>
          <a:lstStyle/>
          <a:p>
            <a:fld id="{2B75F099-3DCE-FB4E-8DE9-AAF822C4CF06}" type="slidenum">
              <a:rPr kumimoji="1" lang="zh-TW" altLang="en-US" smtClean="0"/>
              <a:pPr/>
              <a:t>19</a:t>
            </a:fld>
            <a:endParaRPr kumimoji="1" lang="zh-TW" altLang="en-US" dirty="0"/>
          </a:p>
        </p:txBody>
      </p:sp>
      <p:sp>
        <p:nvSpPr>
          <p:cNvPr id="4" name="頁尾版面配置區 3"/>
          <p:cNvSpPr>
            <a:spLocks noGrp="1"/>
          </p:cNvSpPr>
          <p:nvPr>
            <p:ph type="ftr" sz="quarter" idx="10"/>
          </p:nvPr>
        </p:nvSpPr>
        <p:spPr/>
        <p:txBody>
          <a:bodyPr/>
          <a:lstStyle/>
          <a:p>
            <a:r>
              <a:rPr lang="en" altLang="zh-TW" smtClean="0"/>
              <a:t>Copyright © Rayprus Holding Ltd. Proprietary &amp; Confidential. All Right Reserved.</a:t>
            </a:r>
            <a:endParaRPr kumimoji="1" lang="en" altLang="zh-TW" dirty="0"/>
          </a:p>
        </p:txBody>
      </p:sp>
      <p:sp>
        <p:nvSpPr>
          <p:cNvPr id="5" name="文字版面配置區 4"/>
          <p:cNvSpPr>
            <a:spLocks noGrp="1"/>
          </p:cNvSpPr>
          <p:nvPr>
            <p:ph type="body" sz="quarter" idx="11"/>
          </p:nvPr>
        </p:nvSpPr>
        <p:spPr/>
        <p:txBody>
          <a:bodyPr/>
          <a:lstStyle/>
          <a:p>
            <a:r>
              <a:rPr lang="zh-CN" altLang="en-US" smtClean="0"/>
              <a:t>散列表的概念</a:t>
            </a:r>
            <a:endParaRPr lang="zh-TW" altLang="en-US" dirty="0"/>
          </a:p>
        </p:txBody>
      </p:sp>
      <p:sp>
        <p:nvSpPr>
          <p:cNvPr id="8" name="文字方塊 7"/>
          <p:cNvSpPr txBox="1"/>
          <p:nvPr/>
        </p:nvSpPr>
        <p:spPr>
          <a:xfrm>
            <a:off x="276382" y="5070945"/>
            <a:ext cx="9723487" cy="1421928"/>
          </a:xfrm>
          <a:prstGeom prst="rect">
            <a:avLst/>
          </a:prstGeom>
          <a:noFill/>
        </p:spPr>
        <p:txBody>
          <a:bodyPr wrap="square" rtlCol="0">
            <a:spAutoFit/>
          </a:bodyPr>
          <a:lstStyle/>
          <a:p>
            <a:pPr>
              <a:lnSpc>
                <a:spcPct val="120000"/>
              </a:lnSpc>
              <a:buNone/>
            </a:pPr>
            <a:r>
              <a:rPr lang="en-US" smtClean="0">
                <a:latin typeface="微軟正黑體" pitchFamily="34" charset="-120"/>
                <a:ea typeface="微軟正黑體" pitchFamily="34" charset="-120"/>
              </a:rPr>
              <a:t> </a:t>
            </a:r>
            <a:r>
              <a:rPr lang="zh-CN" altLang="en-US" smtClean="0">
                <a:latin typeface="微軟正黑體" pitchFamily="34" charset="-120"/>
                <a:ea typeface="微軟正黑體" pitchFamily="34" charset="-120"/>
              </a:rPr>
              <a:t>一</a:t>
            </a:r>
            <a:r>
              <a:rPr lang="zh-CN" altLang="en-US" smtClean="0">
                <a:latin typeface="微軟正黑體" pitchFamily="34" charset="-120"/>
                <a:ea typeface="微軟正黑體" pitchFamily="34" charset="-120"/>
              </a:rPr>
              <a:t>个通俗的例子是，为了查找电话簿中某人的号码，可以创建一个按照人名首字母顺序排列的表（即建立人名�到首字母�</a:t>
            </a:r>
            <a:r>
              <a:rPr lang="en-US" altLang="zh-CN"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的一个函数关系），在首字母为</a:t>
            </a:r>
            <a:r>
              <a:rPr lang="en-US" altLang="zh-CN" smtClean="0">
                <a:latin typeface="微軟正黑體" pitchFamily="34" charset="-120"/>
                <a:ea typeface="微軟正黑體" pitchFamily="34" charset="-120"/>
              </a:rPr>
              <a:t>W</a:t>
            </a:r>
            <a:r>
              <a:rPr lang="zh-CN" altLang="en-US" smtClean="0">
                <a:latin typeface="微軟正黑體" pitchFamily="34" charset="-120"/>
                <a:ea typeface="微軟正黑體" pitchFamily="34" charset="-120"/>
              </a:rPr>
              <a:t>的表中查找“王”姓的电话号码，显然比直接查找就要快得多。这里使用人名作为</a:t>
            </a:r>
            <a:r>
              <a:rPr lang="zh-CN" altLang="en-US" b="1" smtClean="0">
                <a:latin typeface="微軟正黑體" pitchFamily="34" charset="-120"/>
                <a:ea typeface="微軟正黑體" pitchFamily="34" charset="-120"/>
              </a:rPr>
              <a:t>关键字</a:t>
            </a:r>
            <a:r>
              <a:rPr lang="zh-CN" altLang="en-US" smtClean="0">
                <a:latin typeface="微軟正黑體" pitchFamily="34" charset="-120"/>
                <a:ea typeface="微軟正黑體" pitchFamily="34" charset="-120"/>
              </a:rPr>
              <a:t>，“取首字母”是这个例子中</a:t>
            </a:r>
            <a:r>
              <a:rPr lang="zh-CN" altLang="en-US" b="1" smtClean="0">
                <a:latin typeface="微軟正黑體" pitchFamily="34" charset="-120"/>
                <a:ea typeface="微軟正黑體" pitchFamily="34" charset="-120"/>
              </a:rPr>
              <a:t>散列函数</a:t>
            </a:r>
            <a:r>
              <a:rPr lang="zh-CN" altLang="en-US" smtClean="0">
                <a:latin typeface="微軟正黑體" pitchFamily="34" charset="-120"/>
                <a:ea typeface="微軟正黑體" pitchFamily="34" charset="-120"/>
              </a:rPr>
              <a:t>的函数法则�</a:t>
            </a:r>
            <a:r>
              <a:rPr lang="en-US" altLang="zh-CN"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，存放首字母的表对应</a:t>
            </a:r>
            <a:r>
              <a:rPr lang="zh-CN" altLang="en-US" b="1" smtClean="0">
                <a:latin typeface="微軟正黑體" pitchFamily="34" charset="-120"/>
                <a:ea typeface="微軟正黑體" pitchFamily="34" charset="-120"/>
              </a:rPr>
              <a:t>散列表</a:t>
            </a:r>
            <a:r>
              <a:rPr lang="zh-CN" altLang="en-US" smtClean="0">
                <a:latin typeface="微軟正黑體" pitchFamily="34" charset="-120"/>
                <a:ea typeface="微軟正黑體" pitchFamily="34" charset="-120"/>
              </a:rPr>
              <a:t>。关键字和函数法则理论上可以任意确定。</a:t>
            </a:r>
            <a:endParaRPr lang="zh-TW" altLang="en-US"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76895" y="944823"/>
            <a:ext cx="5016772" cy="2915804"/>
          </a:xfrm>
        </p:spPr>
        <p:txBody>
          <a:bodyPr>
            <a:normAutofit/>
          </a:bodyPr>
          <a:lstStyle/>
          <a:p>
            <a:pPr marL="457200" indent="-457200">
              <a:buAutoNum type="arabicPeriod"/>
            </a:pPr>
            <a:r>
              <a:rPr lang="zh-TW" altLang="en-US" sz="2400" b="1" smtClean="0">
                <a:latin typeface="微軟正黑體" pitchFamily="34" charset="-120"/>
              </a:rPr>
              <a:t>散</a:t>
            </a:r>
            <a:r>
              <a:rPr lang="zh-TW" altLang="en-US" sz="2400" b="1">
                <a:latin typeface="微軟正黑體" pitchFamily="34" charset="-120"/>
              </a:rPr>
              <a:t>列表的</a:t>
            </a:r>
            <a:r>
              <a:rPr lang="zh-TW" altLang="en-US" sz="2400" b="1" smtClean="0">
                <a:latin typeface="微軟正黑體" pitchFamily="34" charset="-120"/>
              </a:rPr>
              <a:t>概念</a:t>
            </a:r>
            <a:endParaRPr sz="2400" b="1" smtClean="0">
              <a:latin typeface="微軟正黑體" pitchFamily="34" charset="-120"/>
            </a:endParaRPr>
          </a:p>
          <a:p>
            <a:pPr marL="914400" lvl="1" indent="-457200">
              <a:buFont typeface="Wingdings" pitchFamily="2" charset="2"/>
              <a:buChar char="Ø"/>
            </a:pPr>
            <a:r>
              <a:rPr lang="zh-CN" altLang="en-US" sz="2000">
                <a:latin typeface="微軟正黑體" pitchFamily="34" charset="-120"/>
              </a:rPr>
              <a:t>为什</a:t>
            </a:r>
            <a:r>
              <a:rPr lang="zh-CN" altLang="en-US" sz="2000" smtClean="0">
                <a:latin typeface="微軟正黑體" pitchFamily="34" charset="-120"/>
              </a:rPr>
              <a:t>么会有散列表？</a:t>
            </a:r>
            <a:endParaRPr altLang="zh-CN" sz="2000" smtClean="0">
              <a:latin typeface="微軟正黑體" pitchFamily="34" charset="-120"/>
            </a:endParaRPr>
          </a:p>
          <a:p>
            <a:pPr marL="914400" lvl="1" indent="-457200">
              <a:buFont typeface="Wingdings" pitchFamily="2" charset="2"/>
              <a:buChar char="Ø"/>
            </a:pPr>
            <a:r>
              <a:rPr lang="zh-CN" altLang="en-US" sz="2000">
                <a:latin typeface="微軟正黑體" pitchFamily="34" charset="-120"/>
              </a:rPr>
              <a:t>散</a:t>
            </a:r>
            <a:r>
              <a:rPr lang="zh-CN" altLang="en-US" sz="2000" smtClean="0">
                <a:latin typeface="微軟正黑體" pitchFamily="34" charset="-120"/>
              </a:rPr>
              <a:t>列表的原理   </a:t>
            </a:r>
            <a:endParaRPr altLang="zh-CN" sz="2000" smtClean="0">
              <a:latin typeface="微軟正黑體" pitchFamily="34" charset="-120"/>
            </a:endParaRPr>
          </a:p>
          <a:p>
            <a:pPr marL="914400" lvl="1" indent="-457200">
              <a:buFont typeface="Wingdings" pitchFamily="2" charset="2"/>
              <a:buChar char="Ø"/>
            </a:pPr>
            <a:r>
              <a:rPr lang="zh-CN" altLang="en-US" sz="2000">
                <a:latin typeface="微軟正黑體" pitchFamily="34" charset="-120"/>
              </a:rPr>
              <a:t>学</a:t>
            </a:r>
            <a:r>
              <a:rPr lang="zh-CN" altLang="en-US" sz="2000" smtClean="0">
                <a:latin typeface="微軟正黑體" pitchFamily="34" charset="-120"/>
              </a:rPr>
              <a:t>习散列表思想</a:t>
            </a:r>
            <a:r>
              <a:rPr lang="zh-CN" altLang="en-US" sz="2000" smtClean="0">
                <a:latin typeface="微軟正黑體" pitchFamily="34" charset="-120"/>
              </a:rPr>
              <a:t>         </a:t>
            </a:r>
            <a:endParaRPr lang="zh-CN" altLang="en-US" sz="2000">
              <a:latin typeface="微軟正黑體" pitchFamily="34" charset="-120"/>
            </a:endParaRPr>
          </a:p>
          <a:p>
            <a:pPr marL="914400" lvl="1" indent="-457200">
              <a:buNone/>
            </a:pPr>
            <a:endParaRPr lang="en-US" altLang="zh-CN" dirty="0" smtClean="0"/>
          </a:p>
          <a:p>
            <a:endParaRPr lang="en-US" altLang="zh-CN" dirty="0" smtClean="0"/>
          </a:p>
        </p:txBody>
      </p:sp>
      <p:sp>
        <p:nvSpPr>
          <p:cNvPr id="3" name="投影片編號版面配置區 2"/>
          <p:cNvSpPr>
            <a:spLocks noGrp="1"/>
          </p:cNvSpPr>
          <p:nvPr>
            <p:ph type="sldNum" sz="quarter" idx="4"/>
          </p:nvPr>
        </p:nvSpPr>
        <p:spPr/>
        <p:txBody>
          <a:bodyPr/>
          <a:lstStyle/>
          <a:p>
            <a:fld id="{2B75F099-3DCE-FB4E-8DE9-AAF822C4CF06}" type="slidenum">
              <a:rPr kumimoji="1" lang="zh-TW" altLang="en-US" smtClean="0"/>
              <a:pPr/>
              <a:t>2</a:t>
            </a:fld>
            <a:endParaRPr kumimoji="1" lang="zh-TW" altLang="en-US" dirty="0"/>
          </a:p>
        </p:txBody>
      </p:sp>
      <p:sp>
        <p:nvSpPr>
          <p:cNvPr id="4" name="頁尾版面配置區 3"/>
          <p:cNvSpPr>
            <a:spLocks noGrp="1"/>
          </p:cNvSpPr>
          <p:nvPr>
            <p:ph type="ftr" sz="quarter" idx="10"/>
          </p:nvPr>
        </p:nvSpPr>
        <p:spPr/>
        <p:txBody>
          <a:bodyPr/>
          <a:lstStyle/>
          <a:p>
            <a:r>
              <a:rPr lang="en" altLang="zh-TW" smtClean="0"/>
              <a:t>Copyright © Rayprus Holding Ltd. Proprietary &amp; Confidential. All Right Reserved.</a:t>
            </a:r>
            <a:endParaRPr kumimoji="1" lang="en" altLang="zh-TW" dirty="0"/>
          </a:p>
        </p:txBody>
      </p:sp>
      <p:sp>
        <p:nvSpPr>
          <p:cNvPr id="5" name="文字版面配置區 4"/>
          <p:cNvSpPr>
            <a:spLocks noGrp="1"/>
          </p:cNvSpPr>
          <p:nvPr>
            <p:ph type="body" sz="quarter" idx="11"/>
          </p:nvPr>
        </p:nvSpPr>
        <p:spPr/>
        <p:txBody>
          <a:bodyPr/>
          <a:lstStyle/>
          <a:p>
            <a:r>
              <a:rPr lang="zh-CN" altLang="en-US" dirty="0" smtClean="0"/>
              <a:t>目錄</a:t>
            </a:r>
            <a:endParaRPr lang="zh-TW" altLang="en-US" dirty="0"/>
          </a:p>
        </p:txBody>
      </p:sp>
      <p:sp>
        <p:nvSpPr>
          <p:cNvPr id="6" name="文字方塊 5"/>
          <p:cNvSpPr txBox="1"/>
          <p:nvPr/>
        </p:nvSpPr>
        <p:spPr>
          <a:xfrm>
            <a:off x="232314" y="4636562"/>
            <a:ext cx="5667375" cy="1969770"/>
          </a:xfrm>
          <a:prstGeom prst="rect">
            <a:avLst/>
          </a:prstGeom>
          <a:noFill/>
        </p:spPr>
        <p:txBody>
          <a:bodyPr wrap="square" rtlCol="0">
            <a:spAutoFit/>
          </a:bodyPr>
          <a:lstStyle/>
          <a:p>
            <a:r>
              <a:rPr lang="en-US" altLang="zh-CN" sz="2400" b="1" smtClean="0">
                <a:solidFill>
                  <a:schemeClr val="tx2"/>
                </a:solidFill>
                <a:latin typeface="微軟正黑體" pitchFamily="34" charset="-120"/>
                <a:ea typeface="微軟正黑體" pitchFamily="34" charset="-120"/>
              </a:rPr>
              <a:t>3.  </a:t>
            </a:r>
            <a:r>
              <a:rPr lang="zh-CN" altLang="en-US" sz="2400" b="1" smtClean="0">
                <a:solidFill>
                  <a:schemeClr val="tx2"/>
                </a:solidFill>
                <a:latin typeface="微軟正黑體" pitchFamily="34" charset="-120"/>
                <a:ea typeface="微軟正黑體" pitchFamily="34" charset="-120"/>
              </a:rPr>
              <a:t>冲</a:t>
            </a:r>
            <a:r>
              <a:rPr lang="zh-CN" altLang="en-US" sz="2400" b="1" smtClean="0">
                <a:solidFill>
                  <a:schemeClr val="tx2"/>
                </a:solidFill>
                <a:latin typeface="微軟正黑體" pitchFamily="34" charset="-120"/>
                <a:ea typeface="微軟正黑體" pitchFamily="34" charset="-120"/>
              </a:rPr>
              <a:t>突解决</a:t>
            </a:r>
            <a:r>
              <a:rPr lang="zh-CN" altLang="en-US" sz="2400" b="1" smtClean="0">
                <a:solidFill>
                  <a:schemeClr val="tx2"/>
                </a:solidFill>
                <a:latin typeface="微軟正黑體" pitchFamily="34" charset="-120"/>
                <a:ea typeface="微軟正黑體" pitchFamily="34" charset="-120"/>
              </a:rPr>
              <a:t>方法</a:t>
            </a:r>
            <a:endParaRPr lang="en-US" altLang="zh-CN" sz="2400" b="1" smtClean="0">
              <a:solidFill>
                <a:schemeClr val="tx2"/>
              </a:solidFill>
              <a:latin typeface="微軟正黑體" pitchFamily="34" charset="-120"/>
              <a:ea typeface="微軟正黑體" pitchFamily="34" charset="-120"/>
            </a:endParaRPr>
          </a:p>
          <a:p>
            <a:pPr lvl="1">
              <a:buFont typeface="Wingdings" pitchFamily="2" charset="2"/>
              <a:buChar char="Ø"/>
            </a:pPr>
            <a:r>
              <a:rPr lang="zh-CN" altLang="en-US" sz="2000" smtClean="0">
                <a:solidFill>
                  <a:schemeClr val="tx2"/>
                </a:solidFill>
                <a:latin typeface="微軟正黑體" pitchFamily="34" charset="-120"/>
                <a:ea typeface="微軟正黑體" pitchFamily="34" charset="-120"/>
              </a:rPr>
              <a:t>什么是散列冲突？</a:t>
            </a:r>
            <a:endParaRPr lang="en-US" altLang="zh-CN" sz="2000" smtClean="0">
              <a:solidFill>
                <a:schemeClr val="tx2"/>
              </a:solidFill>
              <a:latin typeface="微軟正黑體" pitchFamily="34" charset="-120"/>
              <a:ea typeface="微軟正黑體" pitchFamily="34" charset="-120"/>
            </a:endParaRPr>
          </a:p>
          <a:p>
            <a:pPr lvl="1">
              <a:buFont typeface="Wingdings" pitchFamily="2" charset="2"/>
              <a:buChar char="Ø"/>
            </a:pPr>
            <a:r>
              <a:rPr lang="zh-CN" altLang="en-US" sz="2000" smtClean="0">
                <a:solidFill>
                  <a:schemeClr val="tx2"/>
                </a:solidFill>
                <a:latin typeface="微軟正黑體" pitchFamily="34" charset="-120"/>
                <a:ea typeface="微軟正黑體" pitchFamily="34" charset="-120"/>
              </a:rPr>
              <a:t>链地址法</a:t>
            </a:r>
            <a:endParaRPr lang="en-US" altLang="zh-CN" sz="2000" smtClean="0">
              <a:solidFill>
                <a:schemeClr val="tx2"/>
              </a:solidFill>
              <a:latin typeface="微軟正黑體" pitchFamily="34" charset="-120"/>
              <a:ea typeface="微軟正黑體" pitchFamily="34" charset="-120"/>
            </a:endParaRPr>
          </a:p>
          <a:p>
            <a:pPr lvl="1">
              <a:buFont typeface="Wingdings" pitchFamily="2" charset="2"/>
              <a:buChar char="Ø"/>
            </a:pPr>
            <a:r>
              <a:rPr lang="zh-CN" altLang="en-US" sz="2000" smtClean="0">
                <a:solidFill>
                  <a:schemeClr val="tx2"/>
                </a:solidFill>
                <a:latin typeface="微軟正黑體" pitchFamily="34" charset="-120"/>
                <a:ea typeface="微軟正黑體" pitchFamily="34" charset="-120"/>
              </a:rPr>
              <a:t>开</a:t>
            </a:r>
            <a:r>
              <a:rPr lang="zh-CN" altLang="en-US" sz="2000" smtClean="0">
                <a:solidFill>
                  <a:schemeClr val="tx2"/>
                </a:solidFill>
                <a:latin typeface="微軟正黑體" pitchFamily="34" charset="-120"/>
                <a:ea typeface="微軟正黑體" pitchFamily="34" charset="-120"/>
              </a:rPr>
              <a:t>放地址法</a:t>
            </a:r>
            <a:endParaRPr lang="en-US" altLang="zh-CN" sz="2000" smtClean="0">
              <a:solidFill>
                <a:schemeClr val="tx2"/>
              </a:solidFill>
              <a:latin typeface="微軟正黑體" pitchFamily="34" charset="-120"/>
              <a:ea typeface="微軟正黑體" pitchFamily="34" charset="-120"/>
            </a:endParaRPr>
          </a:p>
          <a:p>
            <a:pPr lvl="1">
              <a:buFont typeface="Wingdings" pitchFamily="2" charset="2"/>
              <a:buChar char="Ø"/>
            </a:pPr>
            <a:r>
              <a:rPr lang="zh-CN" altLang="en-US" sz="2000" smtClean="0">
                <a:solidFill>
                  <a:schemeClr val="tx2"/>
                </a:solidFill>
                <a:latin typeface="微軟正黑體" pitchFamily="34" charset="-120"/>
                <a:ea typeface="微軟正黑體" pitchFamily="34" charset="-120"/>
              </a:rPr>
              <a:t>再散列</a:t>
            </a:r>
            <a:endParaRPr lang="zh-CN" altLang="en-US" sz="2000" dirty="0" smtClean="0">
              <a:solidFill>
                <a:schemeClr val="tx2"/>
              </a:solidFill>
              <a:latin typeface="微軟正黑體" pitchFamily="34" charset="-120"/>
              <a:ea typeface="微軟正黑體" pitchFamily="34" charset="-120"/>
            </a:endParaRPr>
          </a:p>
          <a:p>
            <a:endParaRPr lang="zh-TW" altLang="en-US" dirty="0">
              <a:solidFill>
                <a:schemeClr val="tx2"/>
              </a:solidFill>
              <a:latin typeface="微軟正黑體" pitchFamily="34" charset="-120"/>
              <a:ea typeface="微軟正黑體" pitchFamily="34" charset="-120"/>
            </a:endParaRPr>
          </a:p>
        </p:txBody>
      </p:sp>
      <p:sp>
        <p:nvSpPr>
          <p:cNvPr id="7" name="文字方塊 6"/>
          <p:cNvSpPr txBox="1"/>
          <p:nvPr/>
        </p:nvSpPr>
        <p:spPr>
          <a:xfrm>
            <a:off x="4551439" y="911772"/>
            <a:ext cx="4989168" cy="1077218"/>
          </a:xfrm>
          <a:prstGeom prst="rect">
            <a:avLst/>
          </a:prstGeom>
          <a:noFill/>
        </p:spPr>
        <p:txBody>
          <a:bodyPr wrap="square" rtlCol="0">
            <a:spAutoFit/>
          </a:bodyPr>
          <a:lstStyle/>
          <a:p>
            <a:pPr marL="457200" indent="-457200">
              <a:buAutoNum type="arabicPeriod" startAt="4"/>
            </a:pPr>
            <a:r>
              <a:rPr lang="zh-CN" altLang="en-US" sz="2400" b="1" smtClean="0">
                <a:solidFill>
                  <a:schemeClr val="tx2"/>
                </a:solidFill>
                <a:latin typeface="微軟正黑體" pitchFamily="34" charset="-120"/>
                <a:ea typeface="微軟正黑體" pitchFamily="34" charset="-120"/>
              </a:rPr>
              <a:t>实现散列表</a:t>
            </a:r>
            <a:endParaRPr lang="en-US" altLang="zh-CN" sz="2400" b="1" smtClean="0">
              <a:solidFill>
                <a:schemeClr val="tx2"/>
              </a:solidFill>
              <a:latin typeface="微軟正黑體" pitchFamily="34" charset="-120"/>
              <a:ea typeface="微軟正黑體" pitchFamily="34" charset="-120"/>
            </a:endParaRPr>
          </a:p>
          <a:p>
            <a:pPr marL="914400" lvl="1" indent="-457200">
              <a:buFont typeface="Wingdings" pitchFamily="2" charset="2"/>
              <a:buChar char="Ø"/>
            </a:pPr>
            <a:r>
              <a:rPr lang="en-US" altLang="zh-CN" sz="2000" smtClean="0">
                <a:solidFill>
                  <a:schemeClr val="tx2"/>
                </a:solidFill>
                <a:latin typeface="微軟正黑體" pitchFamily="34" charset="-120"/>
                <a:ea typeface="微軟正黑體" pitchFamily="34" charset="-120"/>
              </a:rPr>
              <a:t>C++</a:t>
            </a:r>
            <a:r>
              <a:rPr lang="zh-CN" altLang="en-US" sz="2000" smtClean="0">
                <a:solidFill>
                  <a:schemeClr val="tx2"/>
                </a:solidFill>
                <a:latin typeface="微軟正黑體" pitchFamily="34" charset="-120"/>
                <a:ea typeface="微軟正黑體" pitchFamily="34" charset="-120"/>
              </a:rPr>
              <a:t>中散列表的实现</a:t>
            </a:r>
            <a:endParaRPr lang="en-US" altLang="zh-CN" sz="2000" smtClean="0">
              <a:solidFill>
                <a:schemeClr val="tx2"/>
              </a:solidFill>
              <a:latin typeface="微軟正黑體" pitchFamily="34" charset="-120"/>
              <a:ea typeface="微軟正黑體" pitchFamily="34" charset="-120"/>
            </a:endParaRPr>
          </a:p>
          <a:p>
            <a:pPr marL="914400" lvl="1" indent="-457200">
              <a:buFont typeface="Wingdings" pitchFamily="2" charset="2"/>
              <a:buChar char="Ø"/>
            </a:pPr>
            <a:r>
              <a:rPr lang="zh-CN" altLang="en-US" sz="2000" smtClean="0">
                <a:solidFill>
                  <a:schemeClr val="tx2"/>
                </a:solidFill>
                <a:latin typeface="微軟正黑體" pitchFamily="34" charset="-120"/>
                <a:ea typeface="微軟正黑體" pitchFamily="34" charset="-120"/>
              </a:rPr>
              <a:t>散列表的基本操作</a:t>
            </a:r>
            <a:endParaRPr lang="zh-TW" altLang="en-US" sz="2000">
              <a:solidFill>
                <a:schemeClr val="tx2"/>
              </a:solidFill>
              <a:latin typeface="微軟正黑體" pitchFamily="34" charset="-120"/>
              <a:ea typeface="微軟正黑體" pitchFamily="34" charset="-120"/>
            </a:endParaRPr>
          </a:p>
        </p:txBody>
      </p:sp>
      <p:sp>
        <p:nvSpPr>
          <p:cNvPr id="8" name="文字方塊 7"/>
          <p:cNvSpPr txBox="1"/>
          <p:nvPr/>
        </p:nvSpPr>
        <p:spPr>
          <a:xfrm>
            <a:off x="4551439" y="3029630"/>
            <a:ext cx="4062331" cy="830997"/>
          </a:xfrm>
          <a:prstGeom prst="rect">
            <a:avLst/>
          </a:prstGeom>
          <a:noFill/>
        </p:spPr>
        <p:txBody>
          <a:bodyPr wrap="none" rtlCol="0">
            <a:spAutoFit/>
          </a:bodyPr>
          <a:lstStyle/>
          <a:p>
            <a:r>
              <a:rPr lang="en-US" altLang="zh-CN" sz="2400" b="1" smtClean="0">
                <a:solidFill>
                  <a:schemeClr val="tx2"/>
                </a:solidFill>
                <a:latin typeface="微軟正黑體" pitchFamily="34" charset="-120"/>
                <a:ea typeface="微軟正黑體" pitchFamily="34" charset="-120"/>
              </a:rPr>
              <a:t>5.  </a:t>
            </a:r>
            <a:r>
              <a:rPr lang="zh-CN" altLang="en-US" sz="2400" b="1" smtClean="0">
                <a:solidFill>
                  <a:schemeClr val="tx2"/>
                </a:solidFill>
                <a:latin typeface="微軟正黑體" pitchFamily="34" charset="-120"/>
                <a:ea typeface="微軟正黑體" pitchFamily="34" charset="-120"/>
              </a:rPr>
              <a:t>散</a:t>
            </a:r>
            <a:r>
              <a:rPr lang="zh-CN" altLang="en-US" sz="2400" b="1" smtClean="0">
                <a:solidFill>
                  <a:schemeClr val="tx2"/>
                </a:solidFill>
                <a:latin typeface="微軟正黑體" pitchFamily="34" charset="-120"/>
                <a:ea typeface="微軟正黑體" pitchFamily="34" charset="-120"/>
              </a:rPr>
              <a:t>列表的应用与注意事项</a:t>
            </a:r>
            <a:endParaRPr lang="zh-TW" altLang="en-US" sz="2400" b="1" smtClean="0">
              <a:solidFill>
                <a:schemeClr val="tx2"/>
              </a:solidFill>
              <a:latin typeface="微軟正黑體" pitchFamily="34" charset="-120"/>
              <a:ea typeface="微軟正黑體" pitchFamily="34" charset="-120"/>
            </a:endParaRPr>
          </a:p>
          <a:p>
            <a:endParaRPr lang="zh-TW" altLang="en-US" sz="2400" b="1">
              <a:solidFill>
                <a:schemeClr val="tx2"/>
              </a:solidFill>
              <a:latin typeface="微軟正黑體" pitchFamily="34" charset="-120"/>
              <a:ea typeface="微軟正黑體" pitchFamily="34" charset="-120"/>
            </a:endParaRPr>
          </a:p>
        </p:txBody>
      </p:sp>
      <p:sp>
        <p:nvSpPr>
          <p:cNvPr id="11" name="文字方塊 10"/>
          <p:cNvSpPr txBox="1"/>
          <p:nvPr/>
        </p:nvSpPr>
        <p:spPr>
          <a:xfrm>
            <a:off x="276382" y="3084739"/>
            <a:ext cx="3677610" cy="1384995"/>
          </a:xfrm>
          <a:prstGeom prst="rect">
            <a:avLst/>
          </a:prstGeom>
          <a:noFill/>
        </p:spPr>
        <p:txBody>
          <a:bodyPr wrap="none" rtlCol="0">
            <a:spAutoFit/>
          </a:bodyPr>
          <a:lstStyle/>
          <a:p>
            <a:pPr marL="457200" indent="-457200"/>
            <a:r>
              <a:rPr lang="en-US" altLang="zh-TW" sz="2400" b="1" smtClean="0">
                <a:solidFill>
                  <a:schemeClr val="tx2"/>
                </a:solidFill>
                <a:latin typeface="微軟正黑體" pitchFamily="34" charset="-120"/>
                <a:ea typeface="微軟正黑體" pitchFamily="34" charset="-120"/>
              </a:rPr>
              <a:t>2.  </a:t>
            </a:r>
            <a:r>
              <a:rPr lang="zh-TW" altLang="en-US" sz="2400" b="1" smtClean="0">
                <a:solidFill>
                  <a:schemeClr val="tx2"/>
                </a:solidFill>
                <a:latin typeface="微軟正黑體" pitchFamily="34" charset="-120"/>
                <a:ea typeface="微軟正黑體" pitchFamily="34" charset="-120"/>
              </a:rPr>
              <a:t>散</a:t>
            </a:r>
            <a:r>
              <a:rPr lang="zh-TW" altLang="en-US" sz="2400" b="1" smtClean="0">
                <a:solidFill>
                  <a:schemeClr val="tx2"/>
                </a:solidFill>
                <a:latin typeface="微軟正黑體" pitchFamily="34" charset="-120"/>
                <a:ea typeface="微軟正黑體" pitchFamily="34" charset="-120"/>
              </a:rPr>
              <a:t>列函</a:t>
            </a:r>
            <a:r>
              <a:rPr lang="zh-TW" altLang="en-US" sz="2400" b="1" smtClean="0">
                <a:solidFill>
                  <a:schemeClr val="tx2"/>
                </a:solidFill>
                <a:latin typeface="微軟正黑體" pitchFamily="34" charset="-120"/>
                <a:ea typeface="微軟正黑體" pitchFamily="34" charset="-120"/>
              </a:rPr>
              <a:t>数</a:t>
            </a:r>
            <a:r>
              <a:rPr lang="zh-CN" altLang="en-US" sz="2400" b="1" smtClean="0">
                <a:solidFill>
                  <a:schemeClr val="tx2"/>
                </a:solidFill>
                <a:latin typeface="微軟正黑體" pitchFamily="34" charset="-120"/>
                <a:ea typeface="微軟正黑體" pitchFamily="34" charset="-120"/>
              </a:rPr>
              <a:t>的选择与设计</a:t>
            </a:r>
            <a:endParaRPr lang="en-US" altLang="zh-CN" sz="2400" b="1" smtClean="0">
              <a:solidFill>
                <a:schemeClr val="tx2"/>
              </a:solidFill>
              <a:latin typeface="微軟正黑體" pitchFamily="34" charset="-120"/>
              <a:ea typeface="微軟正黑體" pitchFamily="34" charset="-120"/>
            </a:endParaRPr>
          </a:p>
          <a:p>
            <a:pPr marL="914400" lvl="1" indent="-457200">
              <a:buFont typeface="Wingdings" pitchFamily="2" charset="2"/>
              <a:buChar char="Ø"/>
            </a:pPr>
            <a:r>
              <a:rPr lang="zh-CN" altLang="en-US" sz="2000" smtClean="0">
                <a:solidFill>
                  <a:schemeClr val="tx2"/>
                </a:solidFill>
                <a:latin typeface="微軟正黑體" pitchFamily="34" charset="-120"/>
                <a:ea typeface="微軟正黑體" pitchFamily="34" charset="-120"/>
              </a:rPr>
              <a:t>散列函数的</a:t>
            </a:r>
            <a:r>
              <a:rPr lang="zh-CN" altLang="en-US" sz="2000" smtClean="0">
                <a:solidFill>
                  <a:schemeClr val="tx2"/>
                </a:solidFill>
                <a:latin typeface="微軟正黑體" pitchFamily="34" charset="-120"/>
                <a:ea typeface="微軟正黑體" pitchFamily="34" charset="-120"/>
              </a:rPr>
              <a:t>基本</a:t>
            </a:r>
            <a:r>
              <a:rPr lang="zh-CN" altLang="en-US" sz="2000" smtClean="0">
                <a:solidFill>
                  <a:schemeClr val="tx2"/>
                </a:solidFill>
                <a:latin typeface="微軟正黑體" pitchFamily="34" charset="-120"/>
                <a:ea typeface="微軟正黑體" pitchFamily="34" charset="-120"/>
              </a:rPr>
              <a:t>要求</a:t>
            </a:r>
            <a:endParaRPr lang="en-US" altLang="zh-CN" sz="2000" smtClean="0">
              <a:solidFill>
                <a:schemeClr val="tx2"/>
              </a:solidFill>
              <a:latin typeface="微軟正黑體" pitchFamily="34" charset="-120"/>
              <a:ea typeface="微軟正黑體" pitchFamily="34" charset="-120"/>
            </a:endParaRPr>
          </a:p>
          <a:p>
            <a:pPr marL="914400" lvl="1" indent="-457200">
              <a:buFont typeface="Wingdings" pitchFamily="2" charset="2"/>
              <a:buChar char="Ø"/>
            </a:pPr>
            <a:r>
              <a:rPr lang="zh-CN" altLang="en-US" sz="2000" smtClean="0">
                <a:solidFill>
                  <a:schemeClr val="tx2"/>
                </a:solidFill>
                <a:latin typeface="微軟正黑體" pitchFamily="34" charset="-120"/>
                <a:ea typeface="微軟正黑體" pitchFamily="34" charset="-120"/>
              </a:rPr>
              <a:t>常</a:t>
            </a:r>
            <a:r>
              <a:rPr lang="zh-CN" altLang="en-US" sz="2000" smtClean="0">
                <a:solidFill>
                  <a:schemeClr val="tx2"/>
                </a:solidFill>
                <a:latin typeface="微軟正黑體" pitchFamily="34" charset="-120"/>
                <a:ea typeface="微軟正黑體" pitchFamily="34" charset="-120"/>
              </a:rPr>
              <a:t>见的散列</a:t>
            </a:r>
            <a:r>
              <a:rPr lang="zh-CN" altLang="en-US" sz="2000" smtClean="0">
                <a:solidFill>
                  <a:schemeClr val="tx2"/>
                </a:solidFill>
                <a:latin typeface="微軟正黑體" pitchFamily="34" charset="-120"/>
                <a:ea typeface="微軟正黑體" pitchFamily="34" charset="-120"/>
              </a:rPr>
              <a:t>函</a:t>
            </a:r>
            <a:r>
              <a:rPr lang="zh-CN" altLang="en-US" sz="2000" smtClean="0">
                <a:solidFill>
                  <a:schemeClr val="tx2"/>
                </a:solidFill>
                <a:latin typeface="微軟正黑體" pitchFamily="34" charset="-120"/>
                <a:ea typeface="微軟正黑體" pitchFamily="34" charset="-120"/>
              </a:rPr>
              <a:t>数</a:t>
            </a:r>
            <a:endParaRPr lang="en-US" altLang="zh-CN" sz="2000" smtClean="0">
              <a:solidFill>
                <a:schemeClr val="tx2"/>
              </a:solidFill>
              <a:latin typeface="微軟正黑體" pitchFamily="34" charset="-120"/>
              <a:ea typeface="微軟正黑體" pitchFamily="34" charset="-120"/>
            </a:endParaRPr>
          </a:p>
          <a:p>
            <a:pPr marL="914400" lvl="1" indent="-457200">
              <a:buFont typeface="Wingdings" pitchFamily="2" charset="2"/>
              <a:buChar char="Ø"/>
            </a:pPr>
            <a:r>
              <a:rPr lang="zh-CN" altLang="en-US" sz="2000" smtClean="0">
                <a:solidFill>
                  <a:schemeClr val="tx2"/>
                </a:solidFill>
                <a:latin typeface="微軟正黑體" pitchFamily="34" charset="-120"/>
                <a:ea typeface="微軟正黑體" pitchFamily="34" charset="-120"/>
              </a:rPr>
              <a:t>散列函数设计技巧</a:t>
            </a:r>
            <a:endParaRPr lang="en-US" altLang="zh-CN" sz="2000" smtClean="0">
              <a:solidFill>
                <a:schemeClr val="tx2"/>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zh-CN" altLang="en-US" smtClean="0"/>
              <a:t>散列表应用与注意事项</a:t>
            </a:r>
            <a:endParaRPr lang="zh-TW" altLang="en-US" dirty="0"/>
          </a:p>
        </p:txBody>
      </p:sp>
      <p:sp>
        <p:nvSpPr>
          <p:cNvPr id="4" name="投影片編號版面配置區 3"/>
          <p:cNvSpPr>
            <a:spLocks noGrp="1"/>
          </p:cNvSpPr>
          <p:nvPr>
            <p:ph type="sldNum" sz="quarter" idx="4"/>
          </p:nvPr>
        </p:nvSpPr>
        <p:spPr/>
        <p:txBody>
          <a:bodyPr/>
          <a:lstStyle/>
          <a:p>
            <a:fld id="{2B75F099-3DCE-FB4E-8DE9-AAF822C4CF06}" type="slidenum">
              <a:rPr kumimoji="1" lang="zh-TW" altLang="en-US" smtClean="0"/>
              <a:pPr/>
              <a:t>20</a:t>
            </a:fld>
            <a:endParaRPr kumimoji="1" lang="zh-TW" altLang="en-US" dirty="0"/>
          </a:p>
        </p:txBody>
      </p:sp>
    </p:spTree>
    <p:extLst>
      <p:ext uri="{BB962C8B-B14F-4D97-AF65-F5344CB8AC3E}">
        <p14:creationId xmlns="" xmlns:p14="http://schemas.microsoft.com/office/powerpoint/2010/main" val="3906179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a:xfrm>
            <a:off x="1333499" y="2549236"/>
            <a:ext cx="9525000" cy="1457235"/>
          </a:xfrm>
        </p:spPr>
        <p:txBody>
          <a:bodyPr/>
          <a:lstStyle/>
          <a:p>
            <a:r>
              <a:rPr lang="en-US" altLang="zh-TW" dirty="0">
                <a:latin typeface="Calibri" pitchFamily="34" charset="0"/>
                <a:cs typeface="Calibri" pitchFamily="34" charset="0"/>
              </a:rPr>
              <a:t>THANK YOU</a:t>
            </a:r>
            <a:endParaRPr lang="zh-TW" altLang="en-US" dirty="0">
              <a:latin typeface="Calibri" pitchFamily="34" charset="0"/>
              <a:cs typeface="Calibri" pitchFamily="34" charset="0"/>
            </a:endParaRPr>
          </a:p>
        </p:txBody>
      </p:sp>
      <p:sp>
        <p:nvSpPr>
          <p:cNvPr id="4" name="投影片編號版面配置區 3"/>
          <p:cNvSpPr>
            <a:spLocks noGrp="1"/>
          </p:cNvSpPr>
          <p:nvPr>
            <p:ph type="sldNum" sz="quarter" idx="4294967295"/>
          </p:nvPr>
        </p:nvSpPr>
        <p:spPr>
          <a:xfrm>
            <a:off x="11822113" y="6492875"/>
            <a:ext cx="369887" cy="242888"/>
          </a:xfrm>
        </p:spPr>
        <p:txBody>
          <a:bodyPr/>
          <a:lstStyle/>
          <a:p>
            <a:fld id="{2B75F099-3DCE-FB4E-8DE9-AAF822C4CF06}" type="slidenum">
              <a:rPr kumimoji="1" lang="zh-TW" altLang="en-US" smtClean="0"/>
              <a:pPr/>
              <a:t>21</a:t>
            </a:fld>
            <a:endParaRPr kumimoji="1" lang="zh-TW" altLang="en-US" dirty="0"/>
          </a:p>
        </p:txBody>
      </p:sp>
    </p:spTree>
    <p:extLst>
      <p:ext uri="{BB962C8B-B14F-4D97-AF65-F5344CB8AC3E}">
        <p14:creationId xmlns="" xmlns:p14="http://schemas.microsoft.com/office/powerpoint/2010/main" val="1244520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zh-CN" altLang="en-US" smtClean="0"/>
              <a:t>散列表的概念</a:t>
            </a:r>
            <a:endParaRPr lang="zh-TW" altLang="en-US" dirty="0"/>
          </a:p>
        </p:txBody>
      </p:sp>
      <p:sp>
        <p:nvSpPr>
          <p:cNvPr id="4" name="投影片編號版面配置區 3"/>
          <p:cNvSpPr>
            <a:spLocks noGrp="1"/>
          </p:cNvSpPr>
          <p:nvPr>
            <p:ph type="sldNum" sz="quarter" idx="4"/>
          </p:nvPr>
        </p:nvSpPr>
        <p:spPr/>
        <p:txBody>
          <a:bodyPr/>
          <a:lstStyle/>
          <a:p>
            <a:fld id="{2B75F099-3DCE-FB4E-8DE9-AAF822C4CF06}" type="slidenum">
              <a:rPr kumimoji="1" lang="zh-TW" altLang="en-US" smtClean="0"/>
              <a:pPr/>
              <a:t>3</a:t>
            </a:fld>
            <a:endParaRPr kumimoji="1" lang="zh-TW" altLang="en-US" dirty="0"/>
          </a:p>
        </p:txBody>
      </p:sp>
    </p:spTree>
    <p:extLst>
      <p:ext uri="{BB962C8B-B14F-4D97-AF65-F5344CB8AC3E}">
        <p14:creationId xmlns="" xmlns:p14="http://schemas.microsoft.com/office/powerpoint/2010/main" val="3906179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4"/>
          </p:nvPr>
        </p:nvSpPr>
        <p:spPr/>
        <p:txBody>
          <a:bodyPr/>
          <a:lstStyle/>
          <a:p>
            <a:fld id="{2B75F099-3DCE-FB4E-8DE9-AAF822C4CF06}" type="slidenum">
              <a:rPr kumimoji="1" lang="zh-TW" altLang="en-US" smtClean="0"/>
              <a:pPr/>
              <a:t>4</a:t>
            </a:fld>
            <a:endParaRPr kumimoji="1" lang="zh-TW" altLang="en-US" dirty="0"/>
          </a:p>
        </p:txBody>
      </p:sp>
      <p:sp>
        <p:nvSpPr>
          <p:cNvPr id="4" name="頁尾版面配置區 3"/>
          <p:cNvSpPr>
            <a:spLocks noGrp="1"/>
          </p:cNvSpPr>
          <p:nvPr>
            <p:ph type="ftr" sz="quarter" idx="10"/>
          </p:nvPr>
        </p:nvSpPr>
        <p:spPr/>
        <p:txBody>
          <a:bodyPr/>
          <a:lstStyle/>
          <a:p>
            <a:r>
              <a:rPr lang="en" altLang="zh-TW" smtClean="0"/>
              <a:t>Copyright © Rayprus Holding Ltd. Proprietary &amp; Confidential. All Right Reserved.</a:t>
            </a:r>
            <a:endParaRPr kumimoji="1" lang="en" altLang="zh-TW" dirty="0"/>
          </a:p>
        </p:txBody>
      </p:sp>
      <p:sp>
        <p:nvSpPr>
          <p:cNvPr id="5" name="文字版面配置區 4"/>
          <p:cNvSpPr>
            <a:spLocks noGrp="1"/>
          </p:cNvSpPr>
          <p:nvPr>
            <p:ph type="body" sz="quarter" idx="11"/>
          </p:nvPr>
        </p:nvSpPr>
        <p:spPr/>
        <p:txBody>
          <a:bodyPr/>
          <a:lstStyle/>
          <a:p>
            <a:r>
              <a:rPr lang="zh-CN" altLang="en-US" smtClean="0"/>
              <a:t>散列表的概念</a:t>
            </a:r>
            <a:endParaRPr lang="zh-TW" altLang="en-US" dirty="0"/>
          </a:p>
        </p:txBody>
      </p:sp>
      <p:sp>
        <p:nvSpPr>
          <p:cNvPr id="12" name="文字方塊 11"/>
          <p:cNvSpPr txBox="1"/>
          <p:nvPr/>
        </p:nvSpPr>
        <p:spPr>
          <a:xfrm>
            <a:off x="1178806" y="2401133"/>
            <a:ext cx="286439" cy="1477328"/>
          </a:xfrm>
          <a:prstGeom prst="rect">
            <a:avLst/>
          </a:prstGeom>
          <a:noFill/>
        </p:spPr>
        <p:txBody>
          <a:bodyPr wrap="square" rtlCol="0">
            <a:spAutoFit/>
          </a:bodyPr>
          <a:lstStyle/>
          <a:p>
            <a:r>
              <a:rPr lang="zh-CN" altLang="en-US" smtClean="0">
                <a:solidFill>
                  <a:schemeClr val="bg1"/>
                </a:solidFill>
                <a:latin typeface="微軟正黑體" pitchFamily="34" charset="-120"/>
                <a:ea typeface="微軟正黑體" pitchFamily="34" charset="-120"/>
              </a:rPr>
              <a:t>关键码集合</a:t>
            </a:r>
            <a:endParaRPr lang="zh-TW" altLang="en-US">
              <a:solidFill>
                <a:schemeClr val="bg1"/>
              </a:solidFill>
              <a:latin typeface="微軟正黑體" pitchFamily="34" charset="-120"/>
              <a:ea typeface="微軟正黑體" pitchFamily="34" charset="-120"/>
            </a:endParaRPr>
          </a:p>
        </p:txBody>
      </p:sp>
      <p:sp>
        <p:nvSpPr>
          <p:cNvPr id="28" name="矩形 27"/>
          <p:cNvSpPr/>
          <p:nvPr/>
        </p:nvSpPr>
        <p:spPr>
          <a:xfrm>
            <a:off x="335470" y="866767"/>
            <a:ext cx="3084723" cy="400110"/>
          </a:xfrm>
          <a:prstGeom prst="rect">
            <a:avLst/>
          </a:prstGeom>
        </p:spPr>
        <p:txBody>
          <a:bodyPr wrap="square">
            <a:spAutoFit/>
          </a:bodyPr>
          <a:lstStyle/>
          <a:p>
            <a:pPr marL="457200" indent="-457200"/>
            <a:r>
              <a:rPr lang="zh-CN" altLang="en-US" sz="2000" b="1" smtClean="0">
                <a:latin typeface="微軟正黑體" pitchFamily="34" charset="-120"/>
              </a:rPr>
              <a:t>为什么会有散列表？</a:t>
            </a:r>
          </a:p>
        </p:txBody>
      </p:sp>
      <p:sp>
        <p:nvSpPr>
          <p:cNvPr id="36" name="文字方塊 35"/>
          <p:cNvSpPr txBox="1"/>
          <p:nvPr/>
        </p:nvSpPr>
        <p:spPr>
          <a:xfrm>
            <a:off x="335469" y="1323565"/>
            <a:ext cx="8607809" cy="2585323"/>
          </a:xfrm>
          <a:prstGeom prst="rect">
            <a:avLst/>
          </a:prstGeom>
          <a:noFill/>
        </p:spPr>
        <p:txBody>
          <a:bodyPr wrap="square" rtlCol="0">
            <a:spAutoFit/>
          </a:bodyPr>
          <a:lstStyle/>
          <a:p>
            <a:pPr>
              <a:lnSpc>
                <a:spcPct val="150000"/>
              </a:lnSpc>
            </a:pPr>
            <a:r>
              <a:rPr lang="zh-CN" altLang="en-US" b="1" smtClean="0">
                <a:latin typeface="微軟正黑體" pitchFamily="34" charset="-120"/>
                <a:ea typeface="微軟正黑體" pitchFamily="34" charset="-120"/>
              </a:rPr>
              <a:t>先说说数组：</a:t>
            </a:r>
            <a:r>
              <a:rPr lang="zh-CN" altLang="en-US" smtClean="0">
                <a:latin typeface="微軟正黑體" pitchFamily="34" charset="-120"/>
                <a:ea typeface="微軟正黑體" pitchFamily="34" charset="-120"/>
              </a:rPr>
              <a:t>数组的优点是查找比较快，但是添加和删除的效率比较低。</a:t>
            </a:r>
            <a:endParaRPr lang="en-US" altLang="zh-CN" smtClean="0">
              <a:latin typeface="微軟正黑體" pitchFamily="34" charset="-120"/>
              <a:ea typeface="微軟正黑體" pitchFamily="34" charset="-120"/>
            </a:endParaRPr>
          </a:p>
          <a:p>
            <a:pPr>
              <a:lnSpc>
                <a:spcPct val="150000"/>
              </a:lnSpc>
            </a:pPr>
            <a:r>
              <a:rPr lang="zh-CN" altLang="en-US" b="1" smtClean="0">
                <a:latin typeface="微軟正黑體" pitchFamily="34" charset="-120"/>
                <a:ea typeface="微軟正黑體" pitchFamily="34" charset="-120"/>
              </a:rPr>
              <a:t>再</a:t>
            </a:r>
            <a:r>
              <a:rPr lang="zh-CN" altLang="en-US" b="1" smtClean="0">
                <a:latin typeface="微軟正黑體" pitchFamily="34" charset="-120"/>
                <a:ea typeface="微軟正黑體" pitchFamily="34" charset="-120"/>
              </a:rPr>
              <a:t>说</a:t>
            </a:r>
            <a:r>
              <a:rPr lang="zh-CN" altLang="en-US" b="1" smtClean="0">
                <a:latin typeface="微軟正黑體" pitchFamily="34" charset="-120"/>
                <a:ea typeface="微軟正黑體" pitchFamily="34" charset="-120"/>
              </a:rPr>
              <a:t>说链表：</a:t>
            </a:r>
            <a:r>
              <a:rPr lang="zh-CN" altLang="en-US" smtClean="0">
                <a:latin typeface="微軟正黑體" pitchFamily="34" charset="-120"/>
                <a:ea typeface="微軟正黑體" pitchFamily="34" charset="-120"/>
              </a:rPr>
              <a:t>链表的优点是添加和删除的效率比较快（相对比数组）但是遍历需要一个指正从头结点往后找。</a:t>
            </a:r>
            <a:endParaRPr lang="en-US" altLang="zh-CN" smtClean="0">
              <a:latin typeface="微軟正黑體" pitchFamily="34" charset="-120"/>
              <a:ea typeface="微軟正黑體" pitchFamily="34" charset="-120"/>
            </a:endParaRPr>
          </a:p>
          <a:p>
            <a:pPr>
              <a:lnSpc>
                <a:spcPct val="150000"/>
              </a:lnSpc>
            </a:pPr>
            <a:r>
              <a:rPr lang="zh-CN" altLang="en-US" smtClean="0">
                <a:latin typeface="微軟正黑體" pitchFamily="34" charset="-120"/>
                <a:ea typeface="微軟正黑體" pitchFamily="34" charset="-120"/>
              </a:rPr>
              <a:t>两</a:t>
            </a:r>
            <a:r>
              <a:rPr lang="zh-CN" altLang="en-US" smtClean="0">
                <a:latin typeface="微軟正黑體" pitchFamily="34" charset="-120"/>
                <a:ea typeface="微軟正黑體" pitchFamily="34" charset="-120"/>
              </a:rPr>
              <a:t>者各有优缺点，</a:t>
            </a:r>
            <a:r>
              <a:rPr lang="zh-CN" altLang="en-US" smtClean="0">
                <a:latin typeface="微軟正黑體" pitchFamily="34" charset="-120"/>
                <a:ea typeface="微軟正黑體" pitchFamily="34" charset="-120"/>
              </a:rPr>
              <a:t>那</a:t>
            </a:r>
            <a:r>
              <a:rPr lang="zh-CN" altLang="en-US" smtClean="0">
                <a:latin typeface="微軟正黑體" pitchFamily="34" charset="-120"/>
                <a:ea typeface="微軟正黑體" pitchFamily="34" charset="-120"/>
              </a:rPr>
              <a:t>么有没有一种方法，既可以添加和删除比较快，查找元素也比较快呢？</a:t>
            </a:r>
            <a:endParaRPr lang="en-US" altLang="zh-CN" smtClean="0">
              <a:latin typeface="微軟正黑體" pitchFamily="34" charset="-120"/>
              <a:ea typeface="微軟正黑體" pitchFamily="34" charset="-120"/>
            </a:endParaRPr>
          </a:p>
          <a:p>
            <a:pPr>
              <a:lnSpc>
                <a:spcPct val="150000"/>
              </a:lnSpc>
            </a:pPr>
            <a:r>
              <a:rPr lang="zh-CN" altLang="en-US" smtClean="0">
                <a:latin typeface="微軟正黑體" pitchFamily="34" charset="-120"/>
                <a:ea typeface="微軟正黑體" pitchFamily="34" charset="-120"/>
              </a:rPr>
              <a:t>于</a:t>
            </a:r>
            <a:r>
              <a:rPr lang="zh-CN" altLang="en-US" smtClean="0">
                <a:latin typeface="微軟正黑體" pitchFamily="34" charset="-120"/>
                <a:ea typeface="微軟正黑體" pitchFamily="34" charset="-120"/>
              </a:rPr>
              <a:t>是便引出了今天的主角</a:t>
            </a:r>
            <a:r>
              <a:rPr lang="en-US" altLang="zh-CN"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散列表（</a:t>
            </a:r>
            <a:r>
              <a:rPr lang="en-US" altLang="zh-CN" smtClean="0">
                <a:latin typeface="微軟正黑體" pitchFamily="34" charset="-120"/>
                <a:ea typeface="微軟正黑體" pitchFamily="34" charset="-120"/>
              </a:rPr>
              <a:t>hash</a:t>
            </a:r>
            <a:r>
              <a:rPr lang="zh-CN" altLang="en-US" smtClean="0">
                <a:latin typeface="微軟正黑體" pitchFamily="34" charset="-120"/>
                <a:ea typeface="微軟正黑體" pitchFamily="34" charset="-120"/>
              </a:rPr>
              <a:t>表</a:t>
            </a:r>
            <a:r>
              <a:rPr lang="zh-CN" altLang="en-US" smtClean="0">
                <a:latin typeface="微軟正黑體" pitchFamily="34" charset="-120"/>
                <a:ea typeface="微軟正黑體" pitchFamily="34" charset="-120"/>
              </a:rPr>
              <a:t>）。</a:t>
            </a:r>
            <a:endParaRPr lang="zh-TW" altLang="en-US">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4"/>
          </p:nvPr>
        </p:nvSpPr>
        <p:spPr/>
        <p:txBody>
          <a:bodyPr/>
          <a:lstStyle/>
          <a:p>
            <a:fld id="{2B75F099-3DCE-FB4E-8DE9-AAF822C4CF06}" type="slidenum">
              <a:rPr kumimoji="1" lang="zh-TW" altLang="en-US" smtClean="0"/>
              <a:pPr/>
              <a:t>5</a:t>
            </a:fld>
            <a:endParaRPr kumimoji="1" lang="zh-TW" altLang="en-US" dirty="0"/>
          </a:p>
        </p:txBody>
      </p:sp>
      <p:sp>
        <p:nvSpPr>
          <p:cNvPr id="4" name="頁尾版面配置區 3"/>
          <p:cNvSpPr>
            <a:spLocks noGrp="1"/>
          </p:cNvSpPr>
          <p:nvPr>
            <p:ph type="ftr" sz="quarter" idx="10"/>
          </p:nvPr>
        </p:nvSpPr>
        <p:spPr/>
        <p:txBody>
          <a:bodyPr/>
          <a:lstStyle/>
          <a:p>
            <a:r>
              <a:rPr lang="en" altLang="zh-TW" smtClean="0"/>
              <a:t>Copyright © Rayprus Holding Ltd. Proprietary &amp; Confidential. All Right Reserved.</a:t>
            </a:r>
            <a:endParaRPr kumimoji="1" lang="en" altLang="zh-TW" dirty="0"/>
          </a:p>
        </p:txBody>
      </p:sp>
      <p:sp>
        <p:nvSpPr>
          <p:cNvPr id="5" name="文字版面配置區 4"/>
          <p:cNvSpPr>
            <a:spLocks noGrp="1"/>
          </p:cNvSpPr>
          <p:nvPr>
            <p:ph type="body" sz="quarter" idx="11"/>
          </p:nvPr>
        </p:nvSpPr>
        <p:spPr/>
        <p:txBody>
          <a:bodyPr/>
          <a:lstStyle/>
          <a:p>
            <a:r>
              <a:rPr lang="zh-CN" altLang="en-US" smtClean="0"/>
              <a:t>散列表的概念</a:t>
            </a:r>
            <a:endParaRPr lang="zh-TW" altLang="en-US" dirty="0"/>
          </a:p>
        </p:txBody>
      </p:sp>
      <p:sp>
        <p:nvSpPr>
          <p:cNvPr id="6" name="文字方塊 5"/>
          <p:cNvSpPr txBox="1"/>
          <p:nvPr/>
        </p:nvSpPr>
        <p:spPr>
          <a:xfrm>
            <a:off x="276382" y="944824"/>
            <a:ext cx="10436601" cy="923330"/>
          </a:xfrm>
          <a:prstGeom prst="rect">
            <a:avLst/>
          </a:prstGeom>
          <a:noFill/>
        </p:spPr>
        <p:txBody>
          <a:bodyPr wrap="square" rtlCol="0">
            <a:spAutoFit/>
          </a:bodyPr>
          <a:lstStyle/>
          <a:p>
            <a:r>
              <a:rPr lang="zh-CN" altLang="en-US" b="1" smtClean="0">
                <a:latin typeface="微軟正黑體" pitchFamily="34" charset="-120"/>
                <a:ea typeface="微軟正黑體" pitchFamily="34" charset="-120"/>
              </a:rPr>
              <a:t>散列表</a:t>
            </a:r>
            <a:r>
              <a:rPr lang="zh-CN" altLang="en-US" smtClean="0">
                <a:latin typeface="微軟正黑體" pitchFamily="34" charset="-120"/>
                <a:ea typeface="微軟正黑體" pitchFamily="34" charset="-120"/>
              </a:rPr>
              <a:t>（</a:t>
            </a:r>
            <a:r>
              <a:rPr lang="en-US" altLang="zh-CN" smtClean="0">
                <a:latin typeface="微軟正黑體" pitchFamily="34" charset="-120"/>
                <a:ea typeface="微軟正黑體" pitchFamily="34" charset="-120"/>
              </a:rPr>
              <a:t>Hash </a:t>
            </a:r>
            <a:r>
              <a:rPr lang="en-US" altLang="zh-CN" smtClean="0">
                <a:latin typeface="微軟正黑體" pitchFamily="34" charset="-120"/>
                <a:ea typeface="微軟正黑體" pitchFamily="34" charset="-120"/>
              </a:rPr>
              <a:t>Table</a:t>
            </a:r>
            <a:r>
              <a:rPr lang="zh-CN" altLang="en-US" smtClean="0">
                <a:latin typeface="微軟正黑體" pitchFamily="34" charset="-120"/>
                <a:ea typeface="微軟正黑體" pitchFamily="34" charset="-120"/>
              </a:rPr>
              <a:t>）</a:t>
            </a:r>
            <a:r>
              <a:rPr lang="en-US" altLang="zh-CN"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也</a:t>
            </a:r>
            <a:r>
              <a:rPr lang="zh-CN" altLang="en-US" smtClean="0">
                <a:latin typeface="微軟正黑體" pitchFamily="34" charset="-120"/>
                <a:ea typeface="微軟正黑體" pitchFamily="34" charset="-120"/>
              </a:rPr>
              <a:t>称为哈希表，是一种常见的数据</a:t>
            </a:r>
            <a:r>
              <a:rPr lang="zh-CN" altLang="en-US" smtClean="0">
                <a:latin typeface="微軟正黑體" pitchFamily="34" charset="-120"/>
                <a:ea typeface="微軟正黑體" pitchFamily="34" charset="-120"/>
              </a:rPr>
              <a:t>结</a:t>
            </a:r>
            <a:r>
              <a:rPr lang="zh-CN" altLang="en-US" smtClean="0">
                <a:latin typeface="微軟正黑體" pitchFamily="34" charset="-120"/>
                <a:ea typeface="微軟正黑體" pitchFamily="34" charset="-120"/>
              </a:rPr>
              <a:t>构</a:t>
            </a:r>
            <a:r>
              <a:rPr lang="zh-CN" altLang="en-US"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用</a:t>
            </a:r>
            <a:r>
              <a:rPr lang="zh-CN" altLang="en-US" smtClean="0">
                <a:latin typeface="微軟正黑體" pitchFamily="34" charset="-120"/>
                <a:ea typeface="微軟正黑體" pitchFamily="34" charset="-120"/>
              </a:rPr>
              <a:t>于实现高效的查找、插入和删除操作。它基于散列函</a:t>
            </a:r>
            <a:r>
              <a:rPr lang="zh-CN" altLang="en-US" smtClean="0">
                <a:latin typeface="微軟正黑體" pitchFamily="34" charset="-120"/>
                <a:ea typeface="微軟正黑體" pitchFamily="34" charset="-120"/>
              </a:rPr>
              <a:t>数</a:t>
            </a:r>
            <a:r>
              <a:rPr lang="zh-CN" altLang="en-US" smtClean="0">
                <a:latin typeface="微軟正黑體" pitchFamily="34" charset="-120"/>
                <a:ea typeface="微軟正黑體" pitchFamily="34" charset="-120"/>
              </a:rPr>
              <a:t>（</a:t>
            </a:r>
            <a:r>
              <a:rPr lang="en-US" altLang="zh-CN" smtClean="0">
                <a:latin typeface="微軟正黑體" pitchFamily="34" charset="-120"/>
                <a:ea typeface="微軟正黑體" pitchFamily="34" charset="-120"/>
              </a:rPr>
              <a:t>MD5</a:t>
            </a:r>
            <a:r>
              <a:rPr lang="zh-CN" altLang="en-US" b="1" smtClean="0">
                <a:latin typeface="微軟正黑體" pitchFamily="34" charset="-120"/>
                <a:ea typeface="微軟正黑體" pitchFamily="34" charset="-120"/>
              </a:rPr>
              <a:t>、</a:t>
            </a:r>
            <a:r>
              <a:rPr lang="en-US" altLang="zh-CN" smtClean="0">
                <a:latin typeface="微軟正黑體" pitchFamily="34" charset="-120"/>
                <a:ea typeface="微軟正黑體" pitchFamily="34" charset="-120"/>
              </a:rPr>
              <a:t> CRC</a:t>
            </a:r>
            <a:r>
              <a:rPr lang="zh-CN" altLang="en-US" smtClean="0">
                <a:latin typeface="微軟正黑體" pitchFamily="34" charset="-120"/>
                <a:ea typeface="微軟正黑體" pitchFamily="34" charset="-120"/>
              </a:rPr>
              <a:t>、</a:t>
            </a:r>
            <a:r>
              <a:rPr lang="en-US" altLang="zh-CN" smtClean="0">
                <a:latin typeface="微軟正黑體" pitchFamily="34" charset="-120"/>
                <a:ea typeface="微軟正黑體" pitchFamily="34" charset="-120"/>
              </a:rPr>
              <a:t>SHA1</a:t>
            </a:r>
            <a:r>
              <a:rPr lang="zh-CN" altLang="en-US"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将关键字映射到数组索引上，使得访问元素的时间复杂度接近 </a:t>
            </a:r>
            <a:r>
              <a:rPr lang="en-US" altLang="zh-CN" smtClean="0">
                <a:latin typeface="微軟正黑體" pitchFamily="34" charset="-120"/>
                <a:ea typeface="微軟正黑體" pitchFamily="34" charset="-120"/>
              </a:rPr>
              <a:t>O(1)</a:t>
            </a:r>
            <a:r>
              <a:rPr lang="zh-CN" altLang="en-US" smtClean="0">
                <a:latin typeface="微軟正黑體" pitchFamily="34" charset="-120"/>
                <a:ea typeface="微軟正黑體" pitchFamily="34" charset="-120"/>
              </a:rPr>
              <a:t>。</a:t>
            </a:r>
            <a:endParaRPr lang="zh-TW" altLang="en-US">
              <a:latin typeface="微軟正黑體" pitchFamily="34" charset="-120"/>
              <a:ea typeface="微軟正黑體" pitchFamily="34" charset="-120"/>
            </a:endParaRPr>
          </a:p>
        </p:txBody>
      </p:sp>
      <p:sp>
        <p:nvSpPr>
          <p:cNvPr id="9" name="橢圓 8"/>
          <p:cNvSpPr/>
          <p:nvPr/>
        </p:nvSpPr>
        <p:spPr>
          <a:xfrm>
            <a:off x="903383" y="2379638"/>
            <a:ext cx="1344058" cy="15533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1553378" y="2996582"/>
            <a:ext cx="352540" cy="55084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solidFill>
              <a:latin typeface="微軟正黑體" pitchFamily="34" charset="-120"/>
              <a:ea typeface="微軟正黑體" pitchFamily="34" charset="-120"/>
            </a:endParaRPr>
          </a:p>
        </p:txBody>
      </p:sp>
      <p:sp>
        <p:nvSpPr>
          <p:cNvPr id="12" name="文字方塊 11"/>
          <p:cNvSpPr txBox="1"/>
          <p:nvPr/>
        </p:nvSpPr>
        <p:spPr>
          <a:xfrm>
            <a:off x="1178806" y="2401133"/>
            <a:ext cx="286439" cy="1477328"/>
          </a:xfrm>
          <a:prstGeom prst="rect">
            <a:avLst/>
          </a:prstGeom>
          <a:noFill/>
        </p:spPr>
        <p:txBody>
          <a:bodyPr wrap="square" rtlCol="0">
            <a:spAutoFit/>
          </a:bodyPr>
          <a:lstStyle/>
          <a:p>
            <a:r>
              <a:rPr lang="zh-CN" altLang="en-US" smtClean="0">
                <a:solidFill>
                  <a:schemeClr val="bg1"/>
                </a:solidFill>
                <a:latin typeface="微軟正黑體" pitchFamily="34" charset="-120"/>
                <a:ea typeface="微軟正黑體" pitchFamily="34" charset="-120"/>
              </a:rPr>
              <a:t>关键码集合</a:t>
            </a:r>
            <a:endParaRPr lang="zh-TW" altLang="en-US">
              <a:solidFill>
                <a:schemeClr val="bg1"/>
              </a:solidFill>
              <a:latin typeface="微軟正黑體" pitchFamily="34" charset="-120"/>
              <a:ea typeface="微軟正黑體" pitchFamily="34" charset="-120"/>
            </a:endParaRPr>
          </a:p>
        </p:txBody>
      </p:sp>
      <p:cxnSp>
        <p:nvCxnSpPr>
          <p:cNvPr id="14" name="直線單箭頭接點 13"/>
          <p:cNvCxnSpPr>
            <a:stCxn id="10" idx="6"/>
          </p:cNvCxnSpPr>
          <p:nvPr/>
        </p:nvCxnSpPr>
        <p:spPr>
          <a:xfrm>
            <a:off x="1905918" y="3272004"/>
            <a:ext cx="2787268" cy="220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矩形圖說文字 14"/>
          <p:cNvSpPr/>
          <p:nvPr/>
        </p:nvSpPr>
        <p:spPr>
          <a:xfrm>
            <a:off x="2798282" y="2215727"/>
            <a:ext cx="1123721" cy="327819"/>
          </a:xfrm>
          <a:prstGeom prst="wedgeRectCallout">
            <a:avLst>
              <a:gd name="adj1" fmla="val -11029"/>
              <a:gd name="adj2" fmla="val 1446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軟正黑體" pitchFamily="34" charset="-120"/>
                <a:ea typeface="微軟正黑體" pitchFamily="34" charset="-120"/>
              </a:rPr>
              <a:t>散</a:t>
            </a:r>
            <a:r>
              <a:rPr lang="zh-CN" altLang="en-US" smtClean="0">
                <a:latin typeface="微軟正黑體" pitchFamily="34" charset="-120"/>
                <a:ea typeface="微軟正黑體" pitchFamily="34" charset="-120"/>
              </a:rPr>
              <a:t>列函数</a:t>
            </a:r>
            <a:endParaRPr lang="zh-TW" altLang="en-US">
              <a:latin typeface="微軟正黑體" pitchFamily="34" charset="-120"/>
              <a:ea typeface="微軟正黑體" pitchFamily="34" charset="-120"/>
            </a:endParaRPr>
          </a:p>
        </p:txBody>
      </p:sp>
      <p:sp>
        <p:nvSpPr>
          <p:cNvPr id="16" name="文字方塊 15"/>
          <p:cNvSpPr txBox="1"/>
          <p:nvPr/>
        </p:nvSpPr>
        <p:spPr>
          <a:xfrm>
            <a:off x="3062688" y="2864378"/>
            <a:ext cx="451691" cy="369332"/>
          </a:xfrm>
          <a:prstGeom prst="rect">
            <a:avLst/>
          </a:prstGeom>
          <a:noFill/>
        </p:spPr>
        <p:txBody>
          <a:bodyPr wrap="square" rtlCol="0">
            <a:spAutoFit/>
          </a:bodyPr>
          <a:lstStyle/>
          <a:p>
            <a:r>
              <a:rPr lang="en-US" altLang="zh-CN" b="1" smtClean="0"/>
              <a:t>H</a:t>
            </a:r>
            <a:endParaRPr lang="zh-TW" altLang="en-US" b="1"/>
          </a:p>
        </p:txBody>
      </p:sp>
      <p:sp>
        <p:nvSpPr>
          <p:cNvPr id="17" name="文字方塊 16"/>
          <p:cNvSpPr txBox="1"/>
          <p:nvPr/>
        </p:nvSpPr>
        <p:spPr>
          <a:xfrm>
            <a:off x="1553378" y="3178094"/>
            <a:ext cx="506776" cy="369332"/>
          </a:xfrm>
          <a:prstGeom prst="rect">
            <a:avLst/>
          </a:prstGeom>
          <a:noFill/>
        </p:spPr>
        <p:txBody>
          <a:bodyPr wrap="square" rtlCol="0">
            <a:spAutoFit/>
          </a:bodyPr>
          <a:lstStyle/>
          <a:p>
            <a:r>
              <a:rPr lang="en-US" altLang="zh-CN" b="1" smtClean="0">
                <a:solidFill>
                  <a:schemeClr val="bg1"/>
                </a:solidFill>
              </a:rPr>
              <a:t>K</a:t>
            </a:r>
            <a:r>
              <a:rPr lang="en-US" altLang="zh-CN" b="1" baseline="-25000" smtClean="0">
                <a:solidFill>
                  <a:schemeClr val="bg1"/>
                </a:solidFill>
              </a:rPr>
              <a:t>i</a:t>
            </a:r>
            <a:endParaRPr lang="zh-TW" altLang="en-US" b="1" baseline="-25000">
              <a:solidFill>
                <a:schemeClr val="bg1"/>
              </a:solidFill>
            </a:endParaRPr>
          </a:p>
        </p:txBody>
      </p:sp>
      <p:sp>
        <p:nvSpPr>
          <p:cNvPr id="18" name="文字方塊 17"/>
          <p:cNvSpPr txBox="1"/>
          <p:nvPr/>
        </p:nvSpPr>
        <p:spPr>
          <a:xfrm>
            <a:off x="4693185" y="3109372"/>
            <a:ext cx="1079653" cy="369332"/>
          </a:xfrm>
          <a:prstGeom prst="rect">
            <a:avLst/>
          </a:prstGeom>
          <a:noFill/>
        </p:spPr>
        <p:txBody>
          <a:bodyPr wrap="square" rtlCol="0">
            <a:spAutoFit/>
          </a:bodyPr>
          <a:lstStyle/>
          <a:p>
            <a:r>
              <a:rPr lang="en-US" altLang="zh-TW" b="1" smtClean="0"/>
              <a:t>H(</a:t>
            </a:r>
            <a:r>
              <a:rPr lang="en-US" altLang="zh-CN" b="1" smtClean="0"/>
              <a:t>K</a:t>
            </a:r>
            <a:r>
              <a:rPr lang="en-US" altLang="zh-CN" b="1" baseline="-25000" smtClean="0"/>
              <a:t>i</a:t>
            </a:r>
            <a:r>
              <a:rPr lang="en-US" altLang="zh-TW" b="1" smtClean="0"/>
              <a:t>)</a:t>
            </a:r>
            <a:endParaRPr lang="zh-TW" altLang="en-US" b="1"/>
          </a:p>
        </p:txBody>
      </p:sp>
      <p:sp>
        <p:nvSpPr>
          <p:cNvPr id="20" name="矩形圖說文字 19"/>
          <p:cNvSpPr/>
          <p:nvPr/>
        </p:nvSpPr>
        <p:spPr>
          <a:xfrm rot="10800000">
            <a:off x="3922003" y="3769107"/>
            <a:ext cx="1123721" cy="327819"/>
          </a:xfrm>
          <a:prstGeom prst="wedgeRectCallout">
            <a:avLst>
              <a:gd name="adj1" fmla="val -32598"/>
              <a:gd name="adj2" fmla="val 154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mtClean="0">
                <a:latin typeface="微軟正黑體" pitchFamily="34" charset="-120"/>
                <a:ea typeface="微軟正黑體" pitchFamily="34" charset="-120"/>
              </a:rPr>
              <a:t> </a:t>
            </a:r>
            <a:endParaRPr lang="zh-TW" altLang="en-US">
              <a:latin typeface="微軟正黑體" pitchFamily="34" charset="-120"/>
              <a:ea typeface="微軟正黑體" pitchFamily="34" charset="-120"/>
            </a:endParaRPr>
          </a:p>
        </p:txBody>
      </p:sp>
      <p:sp>
        <p:nvSpPr>
          <p:cNvPr id="21" name="文字方塊 20"/>
          <p:cNvSpPr txBox="1"/>
          <p:nvPr/>
        </p:nvSpPr>
        <p:spPr>
          <a:xfrm>
            <a:off x="3944037" y="3769107"/>
            <a:ext cx="1107996" cy="369332"/>
          </a:xfrm>
          <a:prstGeom prst="rect">
            <a:avLst/>
          </a:prstGeom>
          <a:noFill/>
        </p:spPr>
        <p:txBody>
          <a:bodyPr wrap="none" rtlCol="0">
            <a:spAutoFit/>
          </a:bodyPr>
          <a:lstStyle/>
          <a:p>
            <a:r>
              <a:rPr lang="zh-CN" altLang="en-US" smtClean="0">
                <a:solidFill>
                  <a:schemeClr val="bg1"/>
                </a:solidFill>
                <a:latin typeface="微軟正黑體" pitchFamily="34" charset="-120"/>
                <a:ea typeface="微軟正黑體" pitchFamily="34" charset="-120"/>
              </a:rPr>
              <a:t>散</a:t>
            </a:r>
            <a:r>
              <a:rPr lang="zh-CN" altLang="en-US" smtClean="0">
                <a:solidFill>
                  <a:schemeClr val="bg1"/>
                </a:solidFill>
                <a:latin typeface="微軟正黑體" pitchFamily="34" charset="-120"/>
                <a:ea typeface="微軟正黑體" pitchFamily="34" charset="-120"/>
              </a:rPr>
              <a:t>列地址</a:t>
            </a:r>
            <a:endParaRPr lang="zh-TW" altLang="en-US">
              <a:solidFill>
                <a:schemeClr val="bg1"/>
              </a:solidFill>
              <a:latin typeface="微軟正黑體" pitchFamily="34" charset="-120"/>
              <a:ea typeface="微軟正黑體" pitchFamily="34" charset="-120"/>
            </a:endParaRPr>
          </a:p>
        </p:txBody>
      </p:sp>
      <p:sp>
        <p:nvSpPr>
          <p:cNvPr id="22" name="向下箭號 21"/>
          <p:cNvSpPr/>
          <p:nvPr/>
        </p:nvSpPr>
        <p:spPr>
          <a:xfrm>
            <a:off x="4379205" y="4138440"/>
            <a:ext cx="209320" cy="29034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4109287" y="4467332"/>
            <a:ext cx="749148" cy="341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mtClean="0"/>
              <a:t>下标</a:t>
            </a:r>
            <a:endParaRPr lang="zh-TW" altLang="en-US"/>
          </a:p>
        </p:txBody>
      </p:sp>
      <p:sp>
        <p:nvSpPr>
          <p:cNvPr id="24" name="矩形 23"/>
          <p:cNvSpPr/>
          <p:nvPr/>
        </p:nvSpPr>
        <p:spPr>
          <a:xfrm>
            <a:off x="5370722" y="1972014"/>
            <a:ext cx="804232" cy="2599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T</a:t>
            </a:r>
            <a:r>
              <a:rPr lang="en-US" altLang="zh-CN" b="1" baseline="-25000" smtClean="0"/>
              <a:t>i</a:t>
            </a:r>
            <a:endParaRPr lang="zh-TW" altLang="en-US" b="1" baseline="-25000"/>
          </a:p>
        </p:txBody>
      </p:sp>
      <p:cxnSp>
        <p:nvCxnSpPr>
          <p:cNvPr id="26" name="直線接點 25"/>
          <p:cNvCxnSpPr/>
          <p:nvPr/>
        </p:nvCxnSpPr>
        <p:spPr>
          <a:xfrm>
            <a:off x="5370722" y="2864378"/>
            <a:ext cx="8042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5370722" y="3478704"/>
            <a:ext cx="8042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右大括弧 30"/>
          <p:cNvSpPr/>
          <p:nvPr/>
        </p:nvSpPr>
        <p:spPr>
          <a:xfrm>
            <a:off x="6219023" y="1972014"/>
            <a:ext cx="347032" cy="2599980"/>
          </a:xfrm>
          <a:prstGeom prst="rightBrace">
            <a:avLst>
              <a:gd name="adj1" fmla="val 833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2" name="文字方塊 31"/>
          <p:cNvSpPr txBox="1"/>
          <p:nvPr/>
        </p:nvSpPr>
        <p:spPr>
          <a:xfrm>
            <a:off x="6621135" y="3084715"/>
            <a:ext cx="877163" cy="369332"/>
          </a:xfrm>
          <a:prstGeom prst="rect">
            <a:avLst/>
          </a:prstGeom>
          <a:noFill/>
        </p:spPr>
        <p:txBody>
          <a:bodyPr wrap="none" rtlCol="0">
            <a:spAutoFit/>
          </a:bodyPr>
          <a:lstStyle/>
          <a:p>
            <a:r>
              <a:rPr lang="zh-CN" altLang="en-US" b="1" smtClean="0">
                <a:latin typeface="微軟正黑體" pitchFamily="34" charset="-120"/>
                <a:ea typeface="微軟正黑體" pitchFamily="34" charset="-120"/>
              </a:rPr>
              <a:t>散列表</a:t>
            </a:r>
            <a:endParaRPr lang="zh-TW" altLang="en-US" b="1">
              <a:latin typeface="微軟正黑體" pitchFamily="34" charset="-120"/>
              <a:ea typeface="微軟正黑體" pitchFamily="34" charset="-120"/>
            </a:endParaRPr>
          </a:p>
        </p:txBody>
      </p:sp>
      <p:sp>
        <p:nvSpPr>
          <p:cNvPr id="33" name="文字方塊 32"/>
          <p:cNvSpPr txBox="1"/>
          <p:nvPr/>
        </p:nvSpPr>
        <p:spPr>
          <a:xfrm>
            <a:off x="5658206" y="2358880"/>
            <a:ext cx="461665" cy="369332"/>
          </a:xfrm>
          <a:prstGeom prst="rect">
            <a:avLst/>
          </a:prstGeom>
          <a:noFill/>
        </p:spPr>
        <p:txBody>
          <a:bodyPr vert="eaVert" wrap="square" rtlCol="0">
            <a:spAutoFit/>
          </a:bodyPr>
          <a:lstStyle/>
          <a:p>
            <a:r>
              <a:rPr lang="en-US" altLang="zh-TW" smtClean="0">
                <a:solidFill>
                  <a:schemeClr val="bg1"/>
                </a:solidFill>
              </a:rPr>
              <a:t>......</a:t>
            </a:r>
            <a:endParaRPr lang="zh-TW" altLang="en-US">
              <a:solidFill>
                <a:schemeClr val="bg1"/>
              </a:solidFill>
            </a:endParaRPr>
          </a:p>
        </p:txBody>
      </p:sp>
      <p:sp>
        <p:nvSpPr>
          <p:cNvPr id="34" name="文字方塊 33"/>
          <p:cNvSpPr txBox="1"/>
          <p:nvPr/>
        </p:nvSpPr>
        <p:spPr>
          <a:xfrm>
            <a:off x="5658206" y="3878461"/>
            <a:ext cx="461665" cy="369332"/>
          </a:xfrm>
          <a:prstGeom prst="rect">
            <a:avLst/>
          </a:prstGeom>
          <a:noFill/>
        </p:spPr>
        <p:txBody>
          <a:bodyPr vert="eaVert" wrap="square" rtlCol="0">
            <a:spAutoFit/>
          </a:bodyPr>
          <a:lstStyle/>
          <a:p>
            <a:r>
              <a:rPr lang="en-US" altLang="zh-TW" smtClean="0">
                <a:solidFill>
                  <a:schemeClr val="bg1"/>
                </a:solidFill>
              </a:rPr>
              <a:t>......</a:t>
            </a:r>
            <a:endParaRPr lang="zh-TW" altLang="en-US">
              <a:solidFill>
                <a:schemeClr val="bg1"/>
              </a:solidFill>
            </a:endParaRPr>
          </a:p>
        </p:txBody>
      </p:sp>
      <p:sp>
        <p:nvSpPr>
          <p:cNvPr id="35" name="文字方塊 34"/>
          <p:cNvSpPr txBox="1"/>
          <p:nvPr/>
        </p:nvSpPr>
        <p:spPr>
          <a:xfrm>
            <a:off x="274650" y="5045725"/>
            <a:ext cx="10436601" cy="923330"/>
          </a:xfrm>
          <a:prstGeom prst="rect">
            <a:avLst/>
          </a:prstGeom>
          <a:noFill/>
        </p:spPr>
        <p:txBody>
          <a:bodyPr wrap="square" rtlCol="0">
            <a:spAutoFit/>
          </a:bodyPr>
          <a:lstStyle/>
          <a:p>
            <a:pPr>
              <a:lnSpc>
                <a:spcPct val="150000"/>
              </a:lnSpc>
            </a:pPr>
            <a:r>
              <a:rPr lang="zh-CN" altLang="en-US" b="1" smtClean="0">
                <a:latin typeface="微軟正黑體" pitchFamily="34" charset="-120"/>
                <a:ea typeface="微軟正黑體" pitchFamily="34" charset="-120"/>
              </a:rPr>
              <a:t>散</a:t>
            </a:r>
            <a:r>
              <a:rPr lang="zh-CN" altLang="en-US" b="1" smtClean="0">
                <a:latin typeface="微軟正黑體" pitchFamily="34" charset="-120"/>
                <a:ea typeface="微軟正黑體" pitchFamily="34" charset="-120"/>
              </a:rPr>
              <a:t>列函数</a:t>
            </a:r>
            <a:r>
              <a:rPr lang="zh-CN" altLang="en-US" b="1"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实</a:t>
            </a:r>
            <a:r>
              <a:rPr lang="zh-CN" altLang="en-US" smtClean="0">
                <a:latin typeface="微軟正黑體" pitchFamily="34" charset="-120"/>
                <a:ea typeface="微軟正黑體" pitchFamily="34" charset="-120"/>
              </a:rPr>
              <a:t>现</a:t>
            </a:r>
            <a:r>
              <a:rPr lang="zh-CN" altLang="en-US" smtClean="0">
                <a:latin typeface="微軟正黑體" pitchFamily="34" charset="-120"/>
                <a:ea typeface="微軟正黑體" pitchFamily="34" charset="-120"/>
              </a:rPr>
              <a:t>数据在映射，即将关键码映射在散列表中适当储存位置。</a:t>
            </a:r>
            <a:endParaRPr lang="en-US" altLang="zh-CN" smtClean="0">
              <a:latin typeface="微軟正黑體" pitchFamily="34" charset="-120"/>
              <a:ea typeface="微軟正黑體" pitchFamily="34" charset="-120"/>
            </a:endParaRPr>
          </a:p>
          <a:p>
            <a:pPr>
              <a:lnSpc>
                <a:spcPct val="150000"/>
              </a:lnSpc>
            </a:pPr>
            <a:r>
              <a:rPr lang="zh-CN" altLang="en-US" b="1" smtClean="0">
                <a:latin typeface="微軟正黑體" pitchFamily="34" charset="-120"/>
                <a:ea typeface="微軟正黑體" pitchFamily="34" charset="-120"/>
              </a:rPr>
              <a:t>散</a:t>
            </a:r>
            <a:r>
              <a:rPr lang="zh-CN" altLang="en-US" b="1" smtClean="0">
                <a:latin typeface="微軟正黑體" pitchFamily="34" charset="-120"/>
                <a:ea typeface="微軟正黑體" pitchFamily="34" charset="-120"/>
              </a:rPr>
              <a:t>列地址：</a:t>
            </a:r>
            <a:r>
              <a:rPr lang="zh-CN" altLang="en-US" smtClean="0">
                <a:latin typeface="微軟正黑體" pitchFamily="34" charset="-120"/>
                <a:ea typeface="微軟正黑體" pitchFamily="34" charset="-120"/>
              </a:rPr>
              <a:t>关键码经过散列函数进行映射所得到的数据映存储位置被称为散列地址</a:t>
            </a:r>
            <a:endParaRPr lang="zh-TW" altLang="en-US">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4"/>
          </p:nvPr>
        </p:nvSpPr>
        <p:spPr/>
        <p:txBody>
          <a:bodyPr/>
          <a:lstStyle/>
          <a:p>
            <a:fld id="{2B75F099-3DCE-FB4E-8DE9-AAF822C4CF06}" type="slidenum">
              <a:rPr kumimoji="1" lang="zh-TW" altLang="en-US" smtClean="0"/>
              <a:pPr/>
              <a:t>6</a:t>
            </a:fld>
            <a:endParaRPr kumimoji="1" lang="zh-TW" altLang="en-US" dirty="0"/>
          </a:p>
        </p:txBody>
      </p:sp>
      <p:sp>
        <p:nvSpPr>
          <p:cNvPr id="4" name="頁尾版面配置區 3"/>
          <p:cNvSpPr>
            <a:spLocks noGrp="1"/>
          </p:cNvSpPr>
          <p:nvPr>
            <p:ph type="ftr" sz="quarter" idx="10"/>
          </p:nvPr>
        </p:nvSpPr>
        <p:spPr/>
        <p:txBody>
          <a:bodyPr/>
          <a:lstStyle/>
          <a:p>
            <a:r>
              <a:rPr lang="en" altLang="zh-TW" smtClean="0"/>
              <a:t>Copyright © Rayprus Holding Ltd. Proprietary &amp; Confidential. All Right Reserved.</a:t>
            </a:r>
            <a:endParaRPr kumimoji="1" lang="en" altLang="zh-TW" dirty="0"/>
          </a:p>
        </p:txBody>
      </p:sp>
      <p:sp>
        <p:nvSpPr>
          <p:cNvPr id="5" name="文字版面配置區 4"/>
          <p:cNvSpPr>
            <a:spLocks noGrp="1"/>
          </p:cNvSpPr>
          <p:nvPr>
            <p:ph type="body" sz="quarter" idx="11"/>
          </p:nvPr>
        </p:nvSpPr>
        <p:spPr/>
        <p:txBody>
          <a:bodyPr/>
          <a:lstStyle/>
          <a:p>
            <a:r>
              <a:rPr lang="zh-CN" altLang="en-US" smtClean="0"/>
              <a:t>散列表的概念</a:t>
            </a:r>
            <a:endParaRPr lang="zh-TW" altLang="en-US" dirty="0"/>
          </a:p>
        </p:txBody>
      </p:sp>
      <p:sp>
        <p:nvSpPr>
          <p:cNvPr id="6" name="文字方塊 5"/>
          <p:cNvSpPr txBox="1"/>
          <p:nvPr/>
        </p:nvSpPr>
        <p:spPr>
          <a:xfrm>
            <a:off x="276382" y="944824"/>
            <a:ext cx="10436601" cy="1754326"/>
          </a:xfrm>
          <a:prstGeom prst="rect">
            <a:avLst/>
          </a:prstGeom>
          <a:noFill/>
        </p:spPr>
        <p:txBody>
          <a:bodyPr wrap="square" rtlCol="0">
            <a:spAutoFit/>
          </a:bodyPr>
          <a:lstStyle/>
          <a:p>
            <a:r>
              <a:rPr lang="zh-CN" altLang="en-US" b="1" smtClean="0">
                <a:latin typeface="微軟正黑體" pitchFamily="34" charset="-120"/>
                <a:ea typeface="微軟正黑體" pitchFamily="34" charset="-120"/>
              </a:rPr>
              <a:t>学习散列思想：</a:t>
            </a:r>
            <a:r>
              <a:rPr lang="en-US" altLang="zh-CN" smtClean="0">
                <a:latin typeface="微軟正黑體" pitchFamily="34" charset="-120"/>
                <a:ea typeface="微軟正黑體" pitchFamily="34" charset="-120"/>
              </a:rPr>
              <a:t>89 </a:t>
            </a:r>
            <a:r>
              <a:rPr lang="zh-CN" altLang="en-US" smtClean="0">
                <a:latin typeface="微軟正黑體" pitchFamily="34" charset="-120"/>
                <a:ea typeface="微軟正黑體" pitchFamily="34" charset="-120"/>
              </a:rPr>
              <a:t>名选手参加学校运动会。每个选手胸前都会贴上自己的参赛号码。现在我们希望编程实现这样一个功能，通过编号快速找到对应的选手信息。你会怎么做呢？我们可以把这 </a:t>
            </a:r>
            <a:r>
              <a:rPr lang="en-US" altLang="zh-CN" smtClean="0">
                <a:latin typeface="微軟正黑體" pitchFamily="34" charset="-120"/>
                <a:ea typeface="微軟正黑體" pitchFamily="34" charset="-120"/>
              </a:rPr>
              <a:t>89 </a:t>
            </a:r>
            <a:r>
              <a:rPr lang="zh-CN" altLang="en-US" smtClean="0">
                <a:latin typeface="微軟正黑體" pitchFamily="34" charset="-120"/>
                <a:ea typeface="微軟正黑體" pitchFamily="34" charset="-120"/>
              </a:rPr>
              <a:t>名选手的信息放在数组里。编号为 </a:t>
            </a:r>
            <a:r>
              <a:rPr lang="en-US" altLang="zh-CN" smtClean="0">
                <a:latin typeface="微軟正黑體" pitchFamily="34" charset="-120"/>
                <a:ea typeface="微軟正黑體" pitchFamily="34" charset="-120"/>
              </a:rPr>
              <a:t>1 </a:t>
            </a:r>
            <a:r>
              <a:rPr lang="zh-CN" altLang="en-US" smtClean="0">
                <a:latin typeface="微軟正黑體" pitchFamily="34" charset="-120"/>
                <a:ea typeface="微軟正黑體" pitchFamily="34" charset="-120"/>
              </a:rPr>
              <a:t>的选手，我们放到数组中下标为 </a:t>
            </a:r>
            <a:r>
              <a:rPr lang="en-US" altLang="zh-CN" smtClean="0">
                <a:latin typeface="微軟正黑體" pitchFamily="34" charset="-120"/>
                <a:ea typeface="微軟正黑體" pitchFamily="34" charset="-120"/>
              </a:rPr>
              <a:t>1 </a:t>
            </a:r>
            <a:r>
              <a:rPr lang="zh-CN" altLang="en-US" smtClean="0">
                <a:latin typeface="微軟正黑體" pitchFamily="34" charset="-120"/>
                <a:ea typeface="微軟正黑體" pitchFamily="34" charset="-120"/>
              </a:rPr>
              <a:t>的位置；编号为 </a:t>
            </a:r>
            <a:r>
              <a:rPr lang="en-US" altLang="zh-CN" smtClean="0">
                <a:latin typeface="微軟正黑體" pitchFamily="34" charset="-120"/>
                <a:ea typeface="微軟正黑體" pitchFamily="34" charset="-120"/>
              </a:rPr>
              <a:t>2 </a:t>
            </a:r>
            <a:r>
              <a:rPr lang="zh-CN" altLang="en-US" smtClean="0">
                <a:latin typeface="微軟正黑體" pitchFamily="34" charset="-120"/>
                <a:ea typeface="微軟正黑體" pitchFamily="34" charset="-120"/>
              </a:rPr>
              <a:t>的选手，我们放到数组中下标为 </a:t>
            </a:r>
            <a:r>
              <a:rPr lang="en-US" altLang="zh-CN" smtClean="0">
                <a:latin typeface="微軟正黑體" pitchFamily="34" charset="-120"/>
                <a:ea typeface="微軟正黑體" pitchFamily="34" charset="-120"/>
              </a:rPr>
              <a:t>2 </a:t>
            </a:r>
            <a:r>
              <a:rPr lang="zh-CN" altLang="en-US" smtClean="0">
                <a:latin typeface="微軟正黑體" pitchFamily="34" charset="-120"/>
                <a:ea typeface="微軟正黑體" pitchFamily="34" charset="-120"/>
              </a:rPr>
              <a:t>的位置。以此类推，编号为 </a:t>
            </a:r>
            <a:r>
              <a:rPr lang="en-US" altLang="zh-CN" smtClean="0">
                <a:latin typeface="微軟正黑體" pitchFamily="34" charset="-120"/>
                <a:ea typeface="微軟正黑體" pitchFamily="34" charset="-120"/>
              </a:rPr>
              <a:t>k </a:t>
            </a:r>
            <a:r>
              <a:rPr lang="zh-CN" altLang="en-US" smtClean="0">
                <a:latin typeface="微軟正黑體" pitchFamily="34" charset="-120"/>
                <a:ea typeface="微軟正黑體" pitchFamily="34" charset="-120"/>
              </a:rPr>
              <a:t>的选手放到数组中下标为 </a:t>
            </a:r>
            <a:r>
              <a:rPr lang="en-US" altLang="zh-CN" smtClean="0">
                <a:latin typeface="微軟正黑體" pitchFamily="34" charset="-120"/>
                <a:ea typeface="微軟正黑體" pitchFamily="34" charset="-120"/>
              </a:rPr>
              <a:t>k </a:t>
            </a:r>
            <a:r>
              <a:rPr lang="zh-CN" altLang="en-US" smtClean="0">
                <a:latin typeface="微軟正黑體" pitchFamily="34" charset="-120"/>
                <a:ea typeface="微軟正黑體" pitchFamily="34" charset="-120"/>
              </a:rPr>
              <a:t>的位置。因为参赛编号跟数组下标一一对应，当我们需要查询参赛编号为 </a:t>
            </a:r>
            <a:r>
              <a:rPr lang="en-US" altLang="zh-CN" smtClean="0">
                <a:latin typeface="微軟正黑體" pitchFamily="34" charset="-120"/>
                <a:ea typeface="微軟正黑體" pitchFamily="34" charset="-120"/>
              </a:rPr>
              <a:t>x </a:t>
            </a:r>
            <a:r>
              <a:rPr lang="zh-CN" altLang="en-US" smtClean="0">
                <a:latin typeface="微軟正黑體" pitchFamily="34" charset="-120"/>
                <a:ea typeface="微軟正黑體" pitchFamily="34" charset="-120"/>
              </a:rPr>
              <a:t>的选手的时候，我们只需要将下标为 </a:t>
            </a:r>
            <a:r>
              <a:rPr lang="en-US" altLang="zh-CN" smtClean="0">
                <a:latin typeface="微軟正黑體" pitchFamily="34" charset="-120"/>
                <a:ea typeface="微軟正黑體" pitchFamily="34" charset="-120"/>
              </a:rPr>
              <a:t>x </a:t>
            </a:r>
            <a:r>
              <a:rPr lang="zh-CN" altLang="en-US" smtClean="0">
                <a:latin typeface="微軟正黑體" pitchFamily="34" charset="-120"/>
                <a:ea typeface="微軟正黑體" pitchFamily="34" charset="-120"/>
              </a:rPr>
              <a:t>的数组元素取出来就可以了，时间复杂度就是 </a:t>
            </a:r>
            <a:r>
              <a:rPr lang="en-US" altLang="zh-CN" smtClean="0">
                <a:latin typeface="微軟正黑體" pitchFamily="34" charset="-120"/>
                <a:ea typeface="微軟正黑體" pitchFamily="34" charset="-120"/>
              </a:rPr>
              <a:t>O(1)</a:t>
            </a:r>
            <a:r>
              <a:rPr lang="zh-CN" altLang="en-US" smtClean="0">
                <a:latin typeface="微軟正黑體" pitchFamily="34" charset="-120"/>
                <a:ea typeface="微軟正黑體" pitchFamily="34" charset="-120"/>
              </a:rPr>
              <a:t>。这样按照编号查找选手信息，效率是不是很高？</a:t>
            </a:r>
            <a:endParaRPr lang="zh-TW" altLang="en-US" b="1">
              <a:latin typeface="微軟正黑體" pitchFamily="34" charset="-120"/>
              <a:ea typeface="微軟正黑體" pitchFamily="34" charset="-120"/>
            </a:endParaRPr>
          </a:p>
        </p:txBody>
      </p:sp>
      <p:sp>
        <p:nvSpPr>
          <p:cNvPr id="9" name="橢圓 8"/>
          <p:cNvSpPr/>
          <p:nvPr/>
        </p:nvSpPr>
        <p:spPr>
          <a:xfrm>
            <a:off x="3073731" y="3079214"/>
            <a:ext cx="771181" cy="484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itchFamily="34" charset="-120"/>
              <a:ea typeface="微軟正黑體" pitchFamily="34" charset="-120"/>
            </a:endParaRPr>
          </a:p>
        </p:txBody>
      </p:sp>
      <p:sp>
        <p:nvSpPr>
          <p:cNvPr id="10" name="橢圓 9"/>
          <p:cNvSpPr/>
          <p:nvPr/>
        </p:nvSpPr>
        <p:spPr>
          <a:xfrm>
            <a:off x="4483892" y="3086319"/>
            <a:ext cx="1994054" cy="484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sp>
        <p:nvSpPr>
          <p:cNvPr id="13" name="圓角矩形 12"/>
          <p:cNvSpPr/>
          <p:nvPr/>
        </p:nvSpPr>
        <p:spPr>
          <a:xfrm>
            <a:off x="4781343" y="4166209"/>
            <a:ext cx="1542365" cy="72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7568614" y="3955055"/>
            <a:ext cx="649995" cy="1450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4935582" y="4371860"/>
            <a:ext cx="1211857" cy="646331"/>
          </a:xfrm>
          <a:prstGeom prst="rect">
            <a:avLst/>
          </a:prstGeom>
          <a:noFill/>
        </p:spPr>
        <p:txBody>
          <a:bodyPr wrap="square" rtlCol="0">
            <a:spAutoFit/>
          </a:bodyPr>
          <a:lstStyle/>
          <a:p>
            <a:r>
              <a:rPr lang="en-US" altLang="zh-TW" smtClean="0">
                <a:solidFill>
                  <a:schemeClr val="bg1"/>
                </a:solidFill>
                <a:latin typeface="微軟正黑體" pitchFamily="34" charset="-120"/>
                <a:ea typeface="微軟正黑體" pitchFamily="34" charset="-120"/>
              </a:rPr>
              <a:t>Hash(key)</a:t>
            </a:r>
            <a:endParaRPr lang="zh-TW" altLang="en-US" smtClean="0">
              <a:solidFill>
                <a:schemeClr val="bg1"/>
              </a:solidFill>
              <a:latin typeface="微軟正黑體" pitchFamily="34" charset="-120"/>
              <a:ea typeface="微軟正黑體" pitchFamily="34" charset="-120"/>
            </a:endParaRPr>
          </a:p>
          <a:p>
            <a:endParaRPr lang="zh-TW" altLang="en-US">
              <a:solidFill>
                <a:schemeClr val="bg1"/>
              </a:solidFill>
              <a:latin typeface="微軟正黑體" pitchFamily="34" charset="-120"/>
              <a:ea typeface="微軟正黑體" pitchFamily="34" charset="-120"/>
            </a:endParaRPr>
          </a:p>
        </p:txBody>
      </p:sp>
      <p:sp>
        <p:nvSpPr>
          <p:cNvPr id="16" name="文字方塊 15"/>
          <p:cNvSpPr txBox="1"/>
          <p:nvPr/>
        </p:nvSpPr>
        <p:spPr>
          <a:xfrm>
            <a:off x="4781343" y="3135333"/>
            <a:ext cx="1806766" cy="646331"/>
          </a:xfrm>
          <a:prstGeom prst="rect">
            <a:avLst/>
          </a:prstGeom>
          <a:noFill/>
        </p:spPr>
        <p:txBody>
          <a:bodyPr wrap="square" rtlCol="0">
            <a:spAutoFit/>
          </a:bodyPr>
          <a:lstStyle/>
          <a:p>
            <a:r>
              <a:rPr lang="en-US" altLang="zh-TW" smtClean="0">
                <a:solidFill>
                  <a:schemeClr val="bg1"/>
                </a:solidFill>
                <a:latin typeface="微軟正黑體" pitchFamily="34" charset="-120"/>
                <a:ea typeface="微軟正黑體" pitchFamily="34" charset="-120"/>
              </a:rPr>
              <a:t>Hash function</a:t>
            </a:r>
            <a:endParaRPr lang="zh-TW" altLang="en-US" smtClean="0">
              <a:solidFill>
                <a:schemeClr val="bg1"/>
              </a:solidFill>
              <a:latin typeface="微軟正黑體" pitchFamily="34" charset="-120"/>
              <a:ea typeface="微軟正黑體" pitchFamily="34" charset="-120"/>
            </a:endParaRPr>
          </a:p>
          <a:p>
            <a:endParaRPr lang="zh-TW" altLang="en-US">
              <a:solidFill>
                <a:schemeClr val="bg1"/>
              </a:solidFill>
              <a:latin typeface="微軟正黑體" pitchFamily="34" charset="-120"/>
              <a:ea typeface="微軟正黑體" pitchFamily="34" charset="-120"/>
            </a:endParaRPr>
          </a:p>
        </p:txBody>
      </p:sp>
      <p:sp>
        <p:nvSpPr>
          <p:cNvPr id="17" name="文字方塊 16"/>
          <p:cNvSpPr txBox="1"/>
          <p:nvPr/>
        </p:nvSpPr>
        <p:spPr>
          <a:xfrm>
            <a:off x="3216953" y="3134297"/>
            <a:ext cx="627959" cy="646331"/>
          </a:xfrm>
          <a:prstGeom prst="rect">
            <a:avLst/>
          </a:prstGeom>
          <a:noFill/>
        </p:spPr>
        <p:txBody>
          <a:bodyPr wrap="square" rtlCol="0">
            <a:spAutoFit/>
          </a:bodyPr>
          <a:lstStyle/>
          <a:p>
            <a:r>
              <a:rPr lang="en-US" altLang="zh-CN" smtClean="0">
                <a:solidFill>
                  <a:schemeClr val="bg1"/>
                </a:solidFill>
                <a:latin typeface="微軟正黑體" pitchFamily="34" charset="-120"/>
                <a:ea typeface="微軟正黑體" pitchFamily="34" charset="-120"/>
              </a:rPr>
              <a:t>key</a:t>
            </a:r>
            <a:endParaRPr lang="zh-TW" altLang="en-US" smtClean="0">
              <a:solidFill>
                <a:schemeClr val="bg1"/>
              </a:solidFill>
              <a:latin typeface="微軟正黑體" pitchFamily="34" charset="-120"/>
              <a:ea typeface="微軟正黑體" pitchFamily="34" charset="-120"/>
            </a:endParaRPr>
          </a:p>
          <a:p>
            <a:endParaRPr lang="zh-TW" altLang="en-US">
              <a:solidFill>
                <a:schemeClr val="bg1"/>
              </a:solidFill>
            </a:endParaRPr>
          </a:p>
        </p:txBody>
      </p:sp>
      <p:sp>
        <p:nvSpPr>
          <p:cNvPr id="18" name="文字方塊 17"/>
          <p:cNvSpPr txBox="1"/>
          <p:nvPr/>
        </p:nvSpPr>
        <p:spPr>
          <a:xfrm>
            <a:off x="2842380" y="3798465"/>
            <a:ext cx="1266939" cy="369332"/>
          </a:xfrm>
          <a:prstGeom prst="rect">
            <a:avLst/>
          </a:prstGeom>
          <a:noFill/>
          <a:ln>
            <a:solidFill>
              <a:schemeClr val="tx1"/>
            </a:solidFill>
          </a:ln>
        </p:spPr>
        <p:txBody>
          <a:bodyPr wrap="square" rtlCol="0">
            <a:spAutoFit/>
          </a:bodyPr>
          <a:lstStyle/>
          <a:p>
            <a:r>
              <a:rPr lang="en-US" altLang="zh-TW" smtClean="0">
                <a:latin typeface="微軟正黑體" pitchFamily="34" charset="-120"/>
                <a:ea typeface="微軟正黑體" pitchFamily="34" charset="-120"/>
              </a:rPr>
              <a:t>         1</a:t>
            </a:r>
            <a:endParaRPr lang="zh-TW" altLang="en-US">
              <a:latin typeface="微軟正黑體" pitchFamily="34" charset="-120"/>
              <a:ea typeface="微軟正黑體" pitchFamily="34" charset="-120"/>
            </a:endParaRPr>
          </a:p>
        </p:txBody>
      </p:sp>
      <p:sp>
        <p:nvSpPr>
          <p:cNvPr id="19" name="文字方塊 18"/>
          <p:cNvSpPr txBox="1"/>
          <p:nvPr/>
        </p:nvSpPr>
        <p:spPr>
          <a:xfrm>
            <a:off x="2842380" y="4383927"/>
            <a:ext cx="1266939" cy="369332"/>
          </a:xfrm>
          <a:prstGeom prst="rect">
            <a:avLst/>
          </a:prstGeom>
          <a:noFill/>
          <a:ln>
            <a:solidFill>
              <a:schemeClr val="tx1"/>
            </a:solidFill>
          </a:ln>
        </p:spPr>
        <p:txBody>
          <a:bodyPr wrap="square" rtlCol="0">
            <a:spAutoFit/>
          </a:bodyPr>
          <a:lstStyle/>
          <a:p>
            <a:r>
              <a:rPr lang="en-US" altLang="zh-TW" smtClean="0">
                <a:latin typeface="微軟正黑體" pitchFamily="34" charset="-120"/>
                <a:ea typeface="微軟正黑體" pitchFamily="34" charset="-120"/>
              </a:rPr>
              <a:t>         2</a:t>
            </a:r>
            <a:endParaRPr lang="zh-TW" altLang="en-US">
              <a:latin typeface="微軟正黑體" pitchFamily="34" charset="-120"/>
              <a:ea typeface="微軟正黑體" pitchFamily="34" charset="-120"/>
            </a:endParaRPr>
          </a:p>
        </p:txBody>
      </p:sp>
      <p:sp>
        <p:nvSpPr>
          <p:cNvPr id="20" name="文字方塊 19"/>
          <p:cNvSpPr txBox="1"/>
          <p:nvPr/>
        </p:nvSpPr>
        <p:spPr>
          <a:xfrm>
            <a:off x="2842380" y="5036553"/>
            <a:ext cx="1266939" cy="369332"/>
          </a:xfrm>
          <a:prstGeom prst="rect">
            <a:avLst/>
          </a:prstGeom>
          <a:noFill/>
          <a:ln>
            <a:solidFill>
              <a:schemeClr val="tx1"/>
            </a:solidFill>
          </a:ln>
        </p:spPr>
        <p:txBody>
          <a:bodyPr wrap="square" rtlCol="0">
            <a:spAutoFit/>
          </a:bodyPr>
          <a:lstStyle/>
          <a:p>
            <a:r>
              <a:rPr lang="en-US" altLang="zh-TW" smtClean="0">
                <a:latin typeface="微軟正黑體" pitchFamily="34" charset="-120"/>
                <a:ea typeface="微軟正黑體" pitchFamily="34" charset="-120"/>
              </a:rPr>
              <a:t>         3</a:t>
            </a:r>
            <a:endParaRPr lang="zh-TW" altLang="en-US">
              <a:latin typeface="微軟正黑體" pitchFamily="34" charset="-120"/>
              <a:ea typeface="微軟正黑體" pitchFamily="34" charset="-120"/>
            </a:endParaRPr>
          </a:p>
        </p:txBody>
      </p:sp>
      <p:sp>
        <p:nvSpPr>
          <p:cNvPr id="23" name="橢圓 22"/>
          <p:cNvSpPr/>
          <p:nvPr/>
        </p:nvSpPr>
        <p:spPr>
          <a:xfrm>
            <a:off x="7524547" y="3080250"/>
            <a:ext cx="771181" cy="484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itchFamily="34" charset="-120"/>
              <a:ea typeface="微軟正黑體" pitchFamily="34" charset="-120"/>
            </a:endParaRPr>
          </a:p>
        </p:txBody>
      </p:sp>
      <p:sp>
        <p:nvSpPr>
          <p:cNvPr id="24" name="文字方塊 23"/>
          <p:cNvSpPr txBox="1"/>
          <p:nvPr/>
        </p:nvSpPr>
        <p:spPr>
          <a:xfrm>
            <a:off x="7590650" y="3135333"/>
            <a:ext cx="826264" cy="646331"/>
          </a:xfrm>
          <a:prstGeom prst="rect">
            <a:avLst/>
          </a:prstGeom>
          <a:noFill/>
        </p:spPr>
        <p:txBody>
          <a:bodyPr wrap="square" rtlCol="0">
            <a:spAutoFit/>
          </a:bodyPr>
          <a:lstStyle/>
          <a:p>
            <a:r>
              <a:rPr lang="en-US" altLang="zh-CN" smtClean="0">
                <a:solidFill>
                  <a:schemeClr val="bg1"/>
                </a:solidFill>
                <a:latin typeface="微軟正黑體" pitchFamily="34" charset="-120"/>
                <a:ea typeface="微軟正黑體" pitchFamily="34" charset="-120"/>
              </a:rPr>
              <a:t>table</a:t>
            </a:r>
            <a:endParaRPr lang="zh-TW" altLang="en-US" smtClean="0">
              <a:solidFill>
                <a:schemeClr val="bg1"/>
              </a:solidFill>
              <a:latin typeface="微軟正黑體" pitchFamily="34" charset="-120"/>
              <a:ea typeface="微軟正黑體" pitchFamily="34" charset="-120"/>
            </a:endParaRPr>
          </a:p>
          <a:p>
            <a:endParaRPr lang="zh-TW" altLang="en-US">
              <a:solidFill>
                <a:schemeClr val="bg1"/>
              </a:solidFill>
            </a:endParaRPr>
          </a:p>
        </p:txBody>
      </p:sp>
      <p:cxnSp>
        <p:nvCxnSpPr>
          <p:cNvPr id="26" name="直線接點 25"/>
          <p:cNvCxnSpPr/>
          <p:nvPr/>
        </p:nvCxnSpPr>
        <p:spPr>
          <a:xfrm>
            <a:off x="7568614" y="4166209"/>
            <a:ext cx="64999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7566776" y="4384711"/>
            <a:ext cx="64999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7564938" y="4570162"/>
            <a:ext cx="64999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7575955" y="4801519"/>
            <a:ext cx="64999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7574117" y="5020021"/>
            <a:ext cx="64999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7574117" y="5218327"/>
            <a:ext cx="64999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18" idx="3"/>
          </p:cNvCxnSpPr>
          <p:nvPr/>
        </p:nvCxnSpPr>
        <p:spPr>
          <a:xfrm>
            <a:off x="4109319" y="3983131"/>
            <a:ext cx="672024" cy="4055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stCxn id="19" idx="3"/>
            <a:endCxn id="13" idx="1"/>
          </p:cNvCxnSpPr>
          <p:nvPr/>
        </p:nvCxnSpPr>
        <p:spPr>
          <a:xfrm flipV="1">
            <a:off x="4109319" y="4528849"/>
            <a:ext cx="672024" cy="397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20" idx="3"/>
          </p:cNvCxnSpPr>
          <p:nvPr/>
        </p:nvCxnSpPr>
        <p:spPr>
          <a:xfrm flipV="1">
            <a:off x="4109319" y="4803107"/>
            <a:ext cx="672024" cy="418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6323708" y="4316775"/>
            <a:ext cx="1200839" cy="144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3" idx="3"/>
            <a:endCxn id="14" idx="1"/>
          </p:cNvCxnSpPr>
          <p:nvPr/>
        </p:nvCxnSpPr>
        <p:spPr>
          <a:xfrm>
            <a:off x="6323708" y="4528849"/>
            <a:ext cx="1244906" cy="1516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6323708" y="4808344"/>
            <a:ext cx="1200839" cy="2832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4"/>
          </p:nvPr>
        </p:nvSpPr>
        <p:spPr/>
        <p:txBody>
          <a:bodyPr/>
          <a:lstStyle/>
          <a:p>
            <a:fld id="{2B75F099-3DCE-FB4E-8DE9-AAF822C4CF06}" type="slidenum">
              <a:rPr kumimoji="1" lang="zh-TW" altLang="en-US" smtClean="0"/>
              <a:pPr/>
              <a:t>7</a:t>
            </a:fld>
            <a:endParaRPr kumimoji="1" lang="zh-TW" altLang="en-US" dirty="0"/>
          </a:p>
        </p:txBody>
      </p:sp>
      <p:sp>
        <p:nvSpPr>
          <p:cNvPr id="4" name="頁尾版面配置區 3"/>
          <p:cNvSpPr>
            <a:spLocks noGrp="1"/>
          </p:cNvSpPr>
          <p:nvPr>
            <p:ph type="ftr" sz="quarter" idx="10"/>
          </p:nvPr>
        </p:nvSpPr>
        <p:spPr/>
        <p:txBody>
          <a:bodyPr/>
          <a:lstStyle/>
          <a:p>
            <a:r>
              <a:rPr lang="en" altLang="zh-TW" smtClean="0"/>
              <a:t>Copyright © Rayprus Holding Ltd. Proprietary &amp; Confidential. All Right Reserved.</a:t>
            </a:r>
            <a:endParaRPr kumimoji="1" lang="en" altLang="zh-TW" dirty="0"/>
          </a:p>
        </p:txBody>
      </p:sp>
      <p:sp>
        <p:nvSpPr>
          <p:cNvPr id="5" name="文字版面配置區 4"/>
          <p:cNvSpPr>
            <a:spLocks noGrp="1"/>
          </p:cNvSpPr>
          <p:nvPr>
            <p:ph type="body" sz="quarter" idx="11"/>
          </p:nvPr>
        </p:nvSpPr>
        <p:spPr/>
        <p:txBody>
          <a:bodyPr/>
          <a:lstStyle/>
          <a:p>
            <a:r>
              <a:rPr lang="zh-CN" altLang="en-US" smtClean="0"/>
              <a:t>散列表的概念</a:t>
            </a:r>
            <a:endParaRPr lang="zh-TW" altLang="en-US" dirty="0"/>
          </a:p>
        </p:txBody>
      </p:sp>
      <p:sp>
        <p:nvSpPr>
          <p:cNvPr id="6" name="文字方塊 5"/>
          <p:cNvSpPr txBox="1"/>
          <p:nvPr/>
        </p:nvSpPr>
        <p:spPr>
          <a:xfrm>
            <a:off x="276382" y="944824"/>
            <a:ext cx="10436601" cy="2031325"/>
          </a:xfrm>
          <a:prstGeom prst="rect">
            <a:avLst/>
          </a:prstGeom>
          <a:noFill/>
        </p:spPr>
        <p:txBody>
          <a:bodyPr wrap="square" rtlCol="0">
            <a:spAutoFit/>
          </a:bodyPr>
          <a:lstStyle/>
          <a:p>
            <a:r>
              <a:rPr lang="zh-CN" altLang="en-US" smtClean="0">
                <a:latin typeface="微軟正黑體" pitchFamily="34" charset="-120"/>
                <a:ea typeface="微軟正黑體" pitchFamily="34" charset="-120"/>
              </a:rPr>
              <a:t>假如校长说，参赛编号太简单了，必须要设置得更复杂一点，要加上学院、专业这些信息。所以我们把编号的规则稍微修改了一下，用 </a:t>
            </a:r>
            <a:r>
              <a:rPr lang="en-US" altLang="zh-CN" smtClean="0">
                <a:latin typeface="微軟正黑體" pitchFamily="34" charset="-120"/>
                <a:ea typeface="微軟正黑體" pitchFamily="34" charset="-120"/>
              </a:rPr>
              <a:t>8 </a:t>
            </a:r>
            <a:r>
              <a:rPr lang="zh-CN" altLang="en-US" smtClean="0">
                <a:latin typeface="微軟正黑體" pitchFamily="34" charset="-120"/>
                <a:ea typeface="微軟正黑體" pitchFamily="34" charset="-120"/>
              </a:rPr>
              <a:t>位数字来表示。比如 </a:t>
            </a:r>
            <a:r>
              <a:rPr lang="en-US" altLang="zh-CN" smtClean="0">
                <a:latin typeface="微軟正黑體" pitchFamily="34" charset="-120"/>
                <a:ea typeface="微軟正黑體" pitchFamily="34" charset="-120"/>
              </a:rPr>
              <a:t>04180149</a:t>
            </a:r>
            <a:r>
              <a:rPr lang="zh-CN" altLang="en-US" smtClean="0">
                <a:latin typeface="微軟正黑體" pitchFamily="34" charset="-120"/>
                <a:ea typeface="微軟正黑體" pitchFamily="34" charset="-120"/>
              </a:rPr>
              <a:t>，前两位 </a:t>
            </a:r>
            <a:r>
              <a:rPr lang="en-US" altLang="zh-CN" smtClean="0">
                <a:latin typeface="微軟正黑體" pitchFamily="34" charset="-120"/>
                <a:ea typeface="微軟正黑體" pitchFamily="34" charset="-120"/>
              </a:rPr>
              <a:t>04 </a:t>
            </a:r>
            <a:r>
              <a:rPr lang="zh-CN" altLang="en-US" smtClean="0">
                <a:latin typeface="微軟正黑體" pitchFamily="34" charset="-120"/>
                <a:ea typeface="微軟正黑體" pitchFamily="34" charset="-120"/>
              </a:rPr>
              <a:t>表示学院，三四位 </a:t>
            </a:r>
            <a:r>
              <a:rPr lang="en-US" altLang="zh-CN" smtClean="0">
                <a:latin typeface="微軟正黑體" pitchFamily="34" charset="-120"/>
                <a:ea typeface="微軟正黑體" pitchFamily="34" charset="-120"/>
              </a:rPr>
              <a:t>18 </a:t>
            </a:r>
            <a:r>
              <a:rPr lang="zh-CN" altLang="en-US" smtClean="0">
                <a:latin typeface="微軟正黑體" pitchFamily="34" charset="-120"/>
                <a:ea typeface="微軟正黑體" pitchFamily="34" charset="-120"/>
              </a:rPr>
              <a:t>表示年级，再后面 </a:t>
            </a:r>
            <a:r>
              <a:rPr lang="en-US" altLang="zh-CN" smtClean="0">
                <a:latin typeface="微軟正黑體" pitchFamily="34" charset="-120"/>
                <a:ea typeface="微軟正黑體" pitchFamily="34" charset="-120"/>
              </a:rPr>
              <a:t>01 </a:t>
            </a:r>
            <a:r>
              <a:rPr lang="zh-CN" altLang="en-US" smtClean="0">
                <a:latin typeface="微軟正黑體" pitchFamily="34" charset="-120"/>
                <a:ea typeface="微軟正黑體" pitchFamily="34" charset="-120"/>
              </a:rPr>
              <a:t>表示专业，最后两位 </a:t>
            </a:r>
            <a:r>
              <a:rPr lang="en-US" altLang="zh-CN" smtClean="0">
                <a:latin typeface="微軟正黑體" pitchFamily="34" charset="-120"/>
                <a:ea typeface="微軟正黑體" pitchFamily="34" charset="-120"/>
              </a:rPr>
              <a:t>49 </a:t>
            </a:r>
            <a:r>
              <a:rPr lang="zh-CN" altLang="en-US" smtClean="0">
                <a:latin typeface="微軟正黑體" pitchFamily="34" charset="-120"/>
                <a:ea typeface="微軟正黑體" pitchFamily="34" charset="-120"/>
              </a:rPr>
              <a:t>还是和原来一样，从 </a:t>
            </a:r>
            <a:r>
              <a:rPr lang="en-US" altLang="zh-CN" smtClean="0">
                <a:latin typeface="微軟正黑體" pitchFamily="34" charset="-120"/>
                <a:ea typeface="微軟正黑體" pitchFamily="34" charset="-120"/>
              </a:rPr>
              <a:t>1 </a:t>
            </a:r>
            <a:r>
              <a:rPr lang="zh-CN" altLang="en-US" smtClean="0">
                <a:latin typeface="微軟正黑體" pitchFamily="34" charset="-120"/>
                <a:ea typeface="微軟正黑體" pitchFamily="34" charset="-120"/>
              </a:rPr>
              <a:t>到 </a:t>
            </a:r>
            <a:r>
              <a:rPr lang="en-US" altLang="zh-CN" smtClean="0">
                <a:latin typeface="微軟正黑體" pitchFamily="34" charset="-120"/>
                <a:ea typeface="微軟正黑體" pitchFamily="34" charset="-120"/>
              </a:rPr>
              <a:t>89 </a:t>
            </a:r>
            <a:r>
              <a:rPr lang="zh-CN" altLang="en-US" smtClean="0">
                <a:latin typeface="微軟正黑體" pitchFamily="34" charset="-120"/>
                <a:ea typeface="微軟正黑體" pitchFamily="34" charset="-120"/>
              </a:rPr>
              <a:t>的编号。这个时候我们就不能直接把编号作为下标了，但我们可以截取最后两位作为数组下标，来存取选手信息。这就是典型的散列思想。其中，参赛选手的编号我们叫做 键（</a:t>
            </a:r>
            <a:r>
              <a:rPr lang="en-US" altLang="zh-CN" smtClean="0">
                <a:latin typeface="微軟正黑體" pitchFamily="34" charset="-120"/>
                <a:ea typeface="微軟正黑體" pitchFamily="34" charset="-120"/>
              </a:rPr>
              <a:t>key</a:t>
            </a:r>
            <a:r>
              <a:rPr lang="zh-CN" altLang="en-US" smtClean="0">
                <a:latin typeface="微軟正黑體" pitchFamily="34" charset="-120"/>
                <a:ea typeface="微軟正黑體" pitchFamily="34" charset="-120"/>
              </a:rPr>
              <a:t>） 或者 关键字。我们用它来标识一个选手。我们把参赛编号转化为数组下标的映射方法叫作 散列函数（或 “哈希函数” “</a:t>
            </a:r>
            <a:r>
              <a:rPr lang="en-US" altLang="zh-CN" smtClean="0">
                <a:latin typeface="微軟正黑體" pitchFamily="34" charset="-120"/>
                <a:ea typeface="微軟正黑體" pitchFamily="34" charset="-120"/>
              </a:rPr>
              <a:t>Hash </a:t>
            </a:r>
            <a:r>
              <a:rPr lang="zh-CN" altLang="en-US" smtClean="0">
                <a:latin typeface="微軟正黑體" pitchFamily="34" charset="-120"/>
                <a:ea typeface="微軟正黑體" pitchFamily="34" charset="-120"/>
              </a:rPr>
              <a:t>函数”），而散列函数计算得到的值就叫作 散列值 （或 “哈希值” “</a:t>
            </a:r>
            <a:r>
              <a:rPr lang="en-US" altLang="zh-CN" smtClean="0">
                <a:latin typeface="微軟正黑體" pitchFamily="34" charset="-120"/>
                <a:ea typeface="微軟正黑體" pitchFamily="34" charset="-120"/>
              </a:rPr>
              <a:t>Hash </a:t>
            </a:r>
            <a:r>
              <a:rPr lang="zh-CN" altLang="en-US" smtClean="0">
                <a:latin typeface="微軟正黑體" pitchFamily="34" charset="-120"/>
                <a:ea typeface="微軟正黑體" pitchFamily="34" charset="-120"/>
              </a:rPr>
              <a:t>值”）。</a:t>
            </a:r>
            <a:endParaRPr lang="zh-TW" altLang="en-US">
              <a:latin typeface="微軟正黑體" pitchFamily="34" charset="-120"/>
              <a:ea typeface="微軟正黑體" pitchFamily="34" charset="-120"/>
            </a:endParaRPr>
          </a:p>
        </p:txBody>
      </p:sp>
      <p:sp>
        <p:nvSpPr>
          <p:cNvPr id="9" name="橢圓 8"/>
          <p:cNvSpPr/>
          <p:nvPr/>
        </p:nvSpPr>
        <p:spPr>
          <a:xfrm>
            <a:off x="3073731" y="3079214"/>
            <a:ext cx="771181" cy="484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itchFamily="34" charset="-120"/>
              <a:ea typeface="微軟正黑體" pitchFamily="34" charset="-120"/>
            </a:endParaRPr>
          </a:p>
        </p:txBody>
      </p:sp>
      <p:sp>
        <p:nvSpPr>
          <p:cNvPr id="10" name="橢圓 9"/>
          <p:cNvSpPr/>
          <p:nvPr/>
        </p:nvSpPr>
        <p:spPr>
          <a:xfrm>
            <a:off x="4483892" y="3086319"/>
            <a:ext cx="1994054" cy="484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sp>
        <p:nvSpPr>
          <p:cNvPr id="13" name="圓角矩形 12"/>
          <p:cNvSpPr/>
          <p:nvPr/>
        </p:nvSpPr>
        <p:spPr>
          <a:xfrm>
            <a:off x="4781343" y="4166209"/>
            <a:ext cx="1542365" cy="72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7568614" y="3955055"/>
            <a:ext cx="649995" cy="1450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4935582" y="4371860"/>
            <a:ext cx="1211857" cy="646331"/>
          </a:xfrm>
          <a:prstGeom prst="rect">
            <a:avLst/>
          </a:prstGeom>
          <a:noFill/>
        </p:spPr>
        <p:txBody>
          <a:bodyPr wrap="square" rtlCol="0">
            <a:spAutoFit/>
          </a:bodyPr>
          <a:lstStyle/>
          <a:p>
            <a:r>
              <a:rPr lang="en-US" altLang="zh-TW" smtClean="0">
                <a:solidFill>
                  <a:schemeClr val="bg1"/>
                </a:solidFill>
                <a:latin typeface="微軟正黑體" pitchFamily="34" charset="-120"/>
                <a:ea typeface="微軟正黑體" pitchFamily="34" charset="-120"/>
              </a:rPr>
              <a:t>Hash(key)</a:t>
            </a:r>
            <a:endParaRPr lang="zh-TW" altLang="en-US" smtClean="0">
              <a:solidFill>
                <a:schemeClr val="bg1"/>
              </a:solidFill>
              <a:latin typeface="微軟正黑體" pitchFamily="34" charset="-120"/>
              <a:ea typeface="微軟正黑體" pitchFamily="34" charset="-120"/>
            </a:endParaRPr>
          </a:p>
          <a:p>
            <a:endParaRPr lang="zh-TW" altLang="en-US">
              <a:solidFill>
                <a:schemeClr val="bg1"/>
              </a:solidFill>
              <a:latin typeface="微軟正黑體" pitchFamily="34" charset="-120"/>
              <a:ea typeface="微軟正黑體" pitchFamily="34" charset="-120"/>
            </a:endParaRPr>
          </a:p>
        </p:txBody>
      </p:sp>
      <p:sp>
        <p:nvSpPr>
          <p:cNvPr id="16" name="文字方塊 15"/>
          <p:cNvSpPr txBox="1"/>
          <p:nvPr/>
        </p:nvSpPr>
        <p:spPr>
          <a:xfrm>
            <a:off x="4781343" y="3135333"/>
            <a:ext cx="1806766" cy="646331"/>
          </a:xfrm>
          <a:prstGeom prst="rect">
            <a:avLst/>
          </a:prstGeom>
          <a:noFill/>
        </p:spPr>
        <p:txBody>
          <a:bodyPr wrap="square" rtlCol="0">
            <a:spAutoFit/>
          </a:bodyPr>
          <a:lstStyle/>
          <a:p>
            <a:r>
              <a:rPr lang="en-US" altLang="zh-TW" smtClean="0">
                <a:solidFill>
                  <a:schemeClr val="bg1"/>
                </a:solidFill>
                <a:latin typeface="微軟正黑體" pitchFamily="34" charset="-120"/>
                <a:ea typeface="微軟正黑體" pitchFamily="34" charset="-120"/>
              </a:rPr>
              <a:t>Hash function</a:t>
            </a:r>
            <a:endParaRPr lang="zh-TW" altLang="en-US" smtClean="0">
              <a:solidFill>
                <a:schemeClr val="bg1"/>
              </a:solidFill>
              <a:latin typeface="微軟正黑體" pitchFamily="34" charset="-120"/>
              <a:ea typeface="微軟正黑體" pitchFamily="34" charset="-120"/>
            </a:endParaRPr>
          </a:p>
          <a:p>
            <a:endParaRPr lang="zh-TW" altLang="en-US">
              <a:solidFill>
                <a:schemeClr val="bg1"/>
              </a:solidFill>
              <a:latin typeface="微軟正黑體" pitchFamily="34" charset="-120"/>
              <a:ea typeface="微軟正黑體" pitchFamily="34" charset="-120"/>
            </a:endParaRPr>
          </a:p>
        </p:txBody>
      </p:sp>
      <p:sp>
        <p:nvSpPr>
          <p:cNvPr id="17" name="文字方塊 16"/>
          <p:cNvSpPr txBox="1"/>
          <p:nvPr/>
        </p:nvSpPr>
        <p:spPr>
          <a:xfrm>
            <a:off x="3216953" y="3134297"/>
            <a:ext cx="627959" cy="646331"/>
          </a:xfrm>
          <a:prstGeom prst="rect">
            <a:avLst/>
          </a:prstGeom>
          <a:noFill/>
        </p:spPr>
        <p:txBody>
          <a:bodyPr wrap="square" rtlCol="0">
            <a:spAutoFit/>
          </a:bodyPr>
          <a:lstStyle/>
          <a:p>
            <a:r>
              <a:rPr lang="en-US" altLang="zh-CN" smtClean="0">
                <a:solidFill>
                  <a:schemeClr val="bg1"/>
                </a:solidFill>
                <a:latin typeface="微軟正黑體" pitchFamily="34" charset="-120"/>
                <a:ea typeface="微軟正黑體" pitchFamily="34" charset="-120"/>
              </a:rPr>
              <a:t>key</a:t>
            </a:r>
            <a:endParaRPr lang="zh-TW" altLang="en-US" smtClean="0">
              <a:solidFill>
                <a:schemeClr val="bg1"/>
              </a:solidFill>
              <a:latin typeface="微軟正黑體" pitchFamily="34" charset="-120"/>
              <a:ea typeface="微軟正黑體" pitchFamily="34" charset="-120"/>
            </a:endParaRPr>
          </a:p>
          <a:p>
            <a:endParaRPr lang="zh-TW" altLang="en-US">
              <a:solidFill>
                <a:schemeClr val="bg1"/>
              </a:solidFill>
            </a:endParaRPr>
          </a:p>
        </p:txBody>
      </p:sp>
      <p:sp>
        <p:nvSpPr>
          <p:cNvPr id="18" name="文字方塊 17"/>
          <p:cNvSpPr txBox="1"/>
          <p:nvPr/>
        </p:nvSpPr>
        <p:spPr>
          <a:xfrm>
            <a:off x="2842380" y="3781664"/>
            <a:ext cx="1266939" cy="369332"/>
          </a:xfrm>
          <a:prstGeom prst="rect">
            <a:avLst/>
          </a:prstGeom>
          <a:noFill/>
          <a:ln>
            <a:solidFill>
              <a:schemeClr val="tx1"/>
            </a:solidFill>
          </a:ln>
        </p:spPr>
        <p:txBody>
          <a:bodyPr wrap="square" rtlCol="0">
            <a:spAutoFit/>
          </a:bodyPr>
          <a:lstStyle/>
          <a:p>
            <a:r>
              <a:rPr lang="en-US" altLang="zh-TW" smtClean="0">
                <a:latin typeface="微軟正黑體" pitchFamily="34" charset="-120"/>
                <a:ea typeface="微軟正黑體" pitchFamily="34" charset="-120"/>
              </a:rPr>
              <a:t>04180149</a:t>
            </a:r>
            <a:endParaRPr lang="zh-TW" altLang="en-US">
              <a:latin typeface="微軟正黑體" pitchFamily="34" charset="-120"/>
              <a:ea typeface="微軟正黑體" pitchFamily="34" charset="-120"/>
            </a:endParaRPr>
          </a:p>
        </p:txBody>
      </p:sp>
      <p:sp>
        <p:nvSpPr>
          <p:cNvPr id="19" name="文字方塊 18"/>
          <p:cNvSpPr txBox="1"/>
          <p:nvPr/>
        </p:nvSpPr>
        <p:spPr>
          <a:xfrm>
            <a:off x="2842380" y="4383927"/>
            <a:ext cx="1266939" cy="369332"/>
          </a:xfrm>
          <a:prstGeom prst="rect">
            <a:avLst/>
          </a:prstGeom>
          <a:noFill/>
          <a:ln>
            <a:solidFill>
              <a:schemeClr val="tx1"/>
            </a:solidFill>
          </a:ln>
        </p:spPr>
        <p:txBody>
          <a:bodyPr wrap="square" rtlCol="0">
            <a:spAutoFit/>
          </a:bodyPr>
          <a:lstStyle/>
          <a:p>
            <a:r>
              <a:rPr lang="en-US" altLang="zh-TW" smtClean="0">
                <a:latin typeface="微軟正黑體" pitchFamily="34" charset="-120"/>
                <a:ea typeface="微軟正黑體" pitchFamily="34" charset="-120"/>
              </a:rPr>
              <a:t>03190251</a:t>
            </a:r>
            <a:endParaRPr lang="zh-TW" altLang="en-US">
              <a:latin typeface="微軟正黑體" pitchFamily="34" charset="-120"/>
              <a:ea typeface="微軟正黑體" pitchFamily="34" charset="-120"/>
            </a:endParaRPr>
          </a:p>
        </p:txBody>
      </p:sp>
      <p:sp>
        <p:nvSpPr>
          <p:cNvPr id="20" name="文字方塊 19"/>
          <p:cNvSpPr txBox="1"/>
          <p:nvPr/>
        </p:nvSpPr>
        <p:spPr>
          <a:xfrm>
            <a:off x="2842380" y="5036553"/>
            <a:ext cx="1266939" cy="369332"/>
          </a:xfrm>
          <a:prstGeom prst="rect">
            <a:avLst/>
          </a:prstGeom>
          <a:noFill/>
          <a:ln>
            <a:solidFill>
              <a:schemeClr val="tx1"/>
            </a:solidFill>
          </a:ln>
        </p:spPr>
        <p:txBody>
          <a:bodyPr wrap="square" rtlCol="0">
            <a:spAutoFit/>
          </a:bodyPr>
          <a:lstStyle/>
          <a:p>
            <a:r>
              <a:rPr lang="en-US" altLang="zh-TW" smtClean="0">
                <a:latin typeface="微軟正黑體" pitchFamily="34" charset="-120"/>
                <a:ea typeface="微軟正黑體" pitchFamily="34" charset="-120"/>
              </a:rPr>
              <a:t>01170701</a:t>
            </a:r>
            <a:endParaRPr lang="zh-TW" altLang="en-US">
              <a:latin typeface="微軟正黑體" pitchFamily="34" charset="-120"/>
              <a:ea typeface="微軟正黑體" pitchFamily="34" charset="-120"/>
            </a:endParaRPr>
          </a:p>
        </p:txBody>
      </p:sp>
      <p:sp>
        <p:nvSpPr>
          <p:cNvPr id="23" name="橢圓 22"/>
          <p:cNvSpPr/>
          <p:nvPr/>
        </p:nvSpPr>
        <p:spPr>
          <a:xfrm>
            <a:off x="7524547" y="3080250"/>
            <a:ext cx="771181" cy="484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itchFamily="34" charset="-120"/>
              <a:ea typeface="微軟正黑體" pitchFamily="34" charset="-120"/>
            </a:endParaRPr>
          </a:p>
        </p:txBody>
      </p:sp>
      <p:sp>
        <p:nvSpPr>
          <p:cNvPr id="24" name="文字方塊 23"/>
          <p:cNvSpPr txBox="1"/>
          <p:nvPr/>
        </p:nvSpPr>
        <p:spPr>
          <a:xfrm>
            <a:off x="7590650" y="3135333"/>
            <a:ext cx="826264" cy="646331"/>
          </a:xfrm>
          <a:prstGeom prst="rect">
            <a:avLst/>
          </a:prstGeom>
          <a:noFill/>
        </p:spPr>
        <p:txBody>
          <a:bodyPr wrap="square" rtlCol="0">
            <a:spAutoFit/>
          </a:bodyPr>
          <a:lstStyle/>
          <a:p>
            <a:r>
              <a:rPr lang="en-US" altLang="zh-CN" smtClean="0">
                <a:solidFill>
                  <a:schemeClr val="bg1"/>
                </a:solidFill>
                <a:latin typeface="微軟正黑體" pitchFamily="34" charset="-120"/>
                <a:ea typeface="微軟正黑體" pitchFamily="34" charset="-120"/>
              </a:rPr>
              <a:t>table</a:t>
            </a:r>
            <a:endParaRPr lang="zh-TW" altLang="en-US" smtClean="0">
              <a:solidFill>
                <a:schemeClr val="bg1"/>
              </a:solidFill>
              <a:latin typeface="微軟正黑體" pitchFamily="34" charset="-120"/>
              <a:ea typeface="微軟正黑體" pitchFamily="34" charset="-120"/>
            </a:endParaRPr>
          </a:p>
          <a:p>
            <a:endParaRPr lang="zh-TW" altLang="en-US">
              <a:solidFill>
                <a:schemeClr val="bg1"/>
              </a:solidFill>
            </a:endParaRPr>
          </a:p>
        </p:txBody>
      </p:sp>
      <p:cxnSp>
        <p:nvCxnSpPr>
          <p:cNvPr id="26" name="直線接點 25"/>
          <p:cNvCxnSpPr/>
          <p:nvPr/>
        </p:nvCxnSpPr>
        <p:spPr>
          <a:xfrm>
            <a:off x="7568614" y="4166209"/>
            <a:ext cx="64999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7566776" y="4384711"/>
            <a:ext cx="64999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7564938" y="4570162"/>
            <a:ext cx="64999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7575955" y="4801519"/>
            <a:ext cx="64999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7574117" y="5020021"/>
            <a:ext cx="64999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7574117" y="5218327"/>
            <a:ext cx="64999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18" idx="3"/>
          </p:cNvCxnSpPr>
          <p:nvPr/>
        </p:nvCxnSpPr>
        <p:spPr>
          <a:xfrm>
            <a:off x="4109319" y="3966330"/>
            <a:ext cx="672024" cy="4055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stCxn id="19" idx="3"/>
            <a:endCxn id="13" idx="1"/>
          </p:cNvCxnSpPr>
          <p:nvPr/>
        </p:nvCxnSpPr>
        <p:spPr>
          <a:xfrm flipV="1">
            <a:off x="4109319" y="4528849"/>
            <a:ext cx="672024" cy="397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20" idx="3"/>
          </p:cNvCxnSpPr>
          <p:nvPr/>
        </p:nvCxnSpPr>
        <p:spPr>
          <a:xfrm flipV="1">
            <a:off x="4109319" y="4803107"/>
            <a:ext cx="672024" cy="418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6323708" y="4316775"/>
            <a:ext cx="1200839" cy="144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3" idx="3"/>
            <a:endCxn id="14" idx="1"/>
          </p:cNvCxnSpPr>
          <p:nvPr/>
        </p:nvCxnSpPr>
        <p:spPr>
          <a:xfrm>
            <a:off x="6323708" y="4528849"/>
            <a:ext cx="1244906" cy="1516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6323708" y="4808344"/>
            <a:ext cx="1200839" cy="2832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smtClean="0">
                <a:latin typeface="微軟正黑體" pitchFamily="34" charset="-120"/>
              </a:rPr>
              <a:t>散列函数</a:t>
            </a:r>
            <a:r>
              <a:rPr lang="zh-CN" smtClean="0">
                <a:latin typeface="微軟正黑體" pitchFamily="34" charset="-120"/>
              </a:rPr>
              <a:t>的选择与设计</a:t>
            </a:r>
            <a:endParaRPr lang="zh-TW" altLang="en-US" dirty="0"/>
          </a:p>
        </p:txBody>
      </p:sp>
      <p:sp>
        <p:nvSpPr>
          <p:cNvPr id="4" name="投影片編號版面配置區 3"/>
          <p:cNvSpPr>
            <a:spLocks noGrp="1"/>
          </p:cNvSpPr>
          <p:nvPr>
            <p:ph type="sldNum" sz="quarter" idx="4"/>
          </p:nvPr>
        </p:nvSpPr>
        <p:spPr/>
        <p:txBody>
          <a:bodyPr/>
          <a:lstStyle/>
          <a:p>
            <a:fld id="{2B75F099-3DCE-FB4E-8DE9-AAF822C4CF06}" type="slidenum">
              <a:rPr kumimoji="1" lang="zh-TW" altLang="en-US" smtClean="0"/>
              <a:pPr/>
              <a:t>8</a:t>
            </a:fld>
            <a:endParaRPr kumimoji="1" lang="zh-TW" altLang="en-US" dirty="0"/>
          </a:p>
        </p:txBody>
      </p:sp>
    </p:spTree>
    <p:extLst>
      <p:ext uri="{BB962C8B-B14F-4D97-AF65-F5344CB8AC3E}">
        <p14:creationId xmlns="" xmlns:p14="http://schemas.microsoft.com/office/powerpoint/2010/main" val="3906179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4"/>
          </p:nvPr>
        </p:nvSpPr>
        <p:spPr/>
        <p:txBody>
          <a:bodyPr/>
          <a:lstStyle/>
          <a:p>
            <a:fld id="{2B75F099-3DCE-FB4E-8DE9-AAF822C4CF06}" type="slidenum">
              <a:rPr kumimoji="1" lang="zh-TW" altLang="en-US" smtClean="0"/>
              <a:pPr/>
              <a:t>9</a:t>
            </a:fld>
            <a:endParaRPr kumimoji="1" lang="zh-TW" altLang="en-US" dirty="0"/>
          </a:p>
        </p:txBody>
      </p:sp>
      <p:sp>
        <p:nvSpPr>
          <p:cNvPr id="4" name="頁尾版面配置區 3"/>
          <p:cNvSpPr>
            <a:spLocks noGrp="1"/>
          </p:cNvSpPr>
          <p:nvPr>
            <p:ph type="ftr" sz="quarter" idx="10"/>
          </p:nvPr>
        </p:nvSpPr>
        <p:spPr/>
        <p:txBody>
          <a:bodyPr/>
          <a:lstStyle/>
          <a:p>
            <a:r>
              <a:rPr lang="en" altLang="zh-TW" smtClean="0"/>
              <a:t>Copyright © Rayprus Holding Ltd. Proprietary &amp; Confidential. All Right Reserved.</a:t>
            </a:r>
            <a:endParaRPr kumimoji="1" lang="en" altLang="zh-TW" dirty="0"/>
          </a:p>
        </p:txBody>
      </p:sp>
      <p:sp>
        <p:nvSpPr>
          <p:cNvPr id="5" name="文字版面配置區 4"/>
          <p:cNvSpPr>
            <a:spLocks noGrp="1"/>
          </p:cNvSpPr>
          <p:nvPr>
            <p:ph type="body" sz="quarter" idx="11"/>
          </p:nvPr>
        </p:nvSpPr>
        <p:spPr/>
        <p:txBody>
          <a:bodyPr/>
          <a:lstStyle/>
          <a:p>
            <a:r>
              <a:rPr lang="zh-TW" altLang="en-US" smtClean="0">
                <a:latin typeface="微軟正黑體" pitchFamily="34" charset="-120"/>
              </a:rPr>
              <a:t>散列函数</a:t>
            </a:r>
            <a:r>
              <a:rPr lang="zh-CN" altLang="en-US" smtClean="0">
                <a:latin typeface="微軟正黑體" pitchFamily="34" charset="-120"/>
              </a:rPr>
              <a:t>的选择与设计</a:t>
            </a:r>
            <a:endParaRPr lang="zh-TW" altLang="en-US" dirty="0"/>
          </a:p>
        </p:txBody>
      </p:sp>
      <p:sp>
        <p:nvSpPr>
          <p:cNvPr id="8" name="文字方塊 7"/>
          <p:cNvSpPr txBox="1"/>
          <p:nvPr/>
        </p:nvSpPr>
        <p:spPr>
          <a:xfrm>
            <a:off x="286339" y="1385457"/>
            <a:ext cx="9723487" cy="1754326"/>
          </a:xfrm>
          <a:prstGeom prst="rect">
            <a:avLst/>
          </a:prstGeom>
          <a:noFill/>
        </p:spPr>
        <p:txBody>
          <a:bodyPr wrap="square" rtlCol="0">
            <a:spAutoFit/>
          </a:bodyPr>
          <a:lstStyle/>
          <a:p>
            <a:r>
              <a:rPr lang="zh-TW" altLang="en-US" smtClean="0">
                <a:latin typeface="微軟正黑體" pitchFamily="34" charset="-120"/>
                <a:ea typeface="微軟正黑體" pitchFamily="34" charset="-120"/>
              </a:rPr>
              <a:t>散列函数的选择和设计，应该要满足如下三个要求：</a:t>
            </a:r>
          </a:p>
          <a:p>
            <a:r>
              <a:rPr lang="en-US" altLang="zh-TW" smtClean="0">
                <a:latin typeface="微軟正黑體" pitchFamily="34" charset="-120"/>
                <a:ea typeface="微軟正黑體" pitchFamily="34" charset="-120"/>
              </a:rPr>
              <a:t>1. </a:t>
            </a:r>
            <a:r>
              <a:rPr lang="zh-TW" altLang="en-US" smtClean="0">
                <a:latin typeface="微軟正黑體" pitchFamily="34" charset="-120"/>
                <a:ea typeface="微軟正黑體" pitchFamily="34" charset="-120"/>
              </a:rPr>
              <a:t>散</a:t>
            </a:r>
            <a:r>
              <a:rPr lang="zh-TW" altLang="en-US" smtClean="0">
                <a:latin typeface="微軟正黑體" pitchFamily="34" charset="-120"/>
                <a:ea typeface="微軟正黑體" pitchFamily="34" charset="-120"/>
              </a:rPr>
              <a:t>列值一定是一个非负整数；</a:t>
            </a:r>
          </a:p>
          <a:p>
            <a:r>
              <a:rPr lang="en-US" altLang="zh-TW" smtClean="0">
                <a:latin typeface="微軟正黑體" pitchFamily="34" charset="-120"/>
                <a:ea typeface="微軟正黑體" pitchFamily="34" charset="-120"/>
              </a:rPr>
              <a:t>2. </a:t>
            </a:r>
            <a:r>
              <a:rPr lang="zh-TW" altLang="en-US" smtClean="0">
                <a:latin typeface="微軟正黑體" pitchFamily="34" charset="-120"/>
                <a:ea typeface="微軟正黑體" pitchFamily="34" charset="-120"/>
              </a:rPr>
              <a:t>如果</a:t>
            </a:r>
            <a:r>
              <a:rPr lang="en-US" smtClean="0">
                <a:latin typeface="微軟正黑體" pitchFamily="34" charset="-120"/>
                <a:ea typeface="微軟正黑體" pitchFamily="34" charset="-120"/>
              </a:rPr>
              <a:t>key1 == key2，</a:t>
            </a:r>
            <a:r>
              <a:rPr lang="zh-TW" altLang="en-US" smtClean="0">
                <a:latin typeface="微軟正黑體" pitchFamily="34" charset="-120"/>
                <a:ea typeface="微軟正黑體" pitchFamily="34" charset="-120"/>
              </a:rPr>
              <a:t>那么</a:t>
            </a:r>
            <a:r>
              <a:rPr lang="en-US" smtClean="0">
                <a:latin typeface="微軟正黑體" pitchFamily="34" charset="-120"/>
                <a:ea typeface="微軟正黑體" pitchFamily="34" charset="-120"/>
              </a:rPr>
              <a:t>hash(k1) == hash(k2)；</a:t>
            </a:r>
          </a:p>
          <a:p>
            <a:r>
              <a:rPr lang="en-US" altLang="zh-TW" smtClean="0">
                <a:latin typeface="微軟正黑體" pitchFamily="34" charset="-120"/>
                <a:ea typeface="微軟正黑體" pitchFamily="34" charset="-120"/>
              </a:rPr>
              <a:t>3. </a:t>
            </a:r>
            <a:r>
              <a:rPr lang="zh-TW" altLang="en-US" smtClean="0">
                <a:latin typeface="微軟正黑體" pitchFamily="34" charset="-120"/>
                <a:ea typeface="微軟正黑體" pitchFamily="34" charset="-120"/>
              </a:rPr>
              <a:t>如果</a:t>
            </a:r>
            <a:r>
              <a:rPr lang="en-US" smtClean="0">
                <a:latin typeface="微軟正黑體" pitchFamily="34" charset="-120"/>
                <a:ea typeface="微軟正黑體" pitchFamily="34" charset="-120"/>
              </a:rPr>
              <a:t>key1 != key2， </a:t>
            </a:r>
            <a:r>
              <a:rPr lang="zh-TW" altLang="en-US" smtClean="0">
                <a:latin typeface="微軟正黑體" pitchFamily="34" charset="-120"/>
                <a:ea typeface="微軟正黑體" pitchFamily="34" charset="-120"/>
              </a:rPr>
              <a:t>那么</a:t>
            </a:r>
            <a:r>
              <a:rPr lang="en-US" smtClean="0">
                <a:latin typeface="微軟正黑體" pitchFamily="34" charset="-120"/>
                <a:ea typeface="微軟正黑體" pitchFamily="34" charset="-120"/>
              </a:rPr>
              <a:t>hash(k1) != hash(k2)；</a:t>
            </a:r>
          </a:p>
          <a:p>
            <a:r>
              <a:rPr lang="en-US" smtClean="0">
                <a:latin typeface="微軟正黑體" pitchFamily="34" charset="-120"/>
                <a:ea typeface="微軟正黑體" pitchFamily="34" charset="-120"/>
              </a:rPr>
              <a:t/>
            </a:r>
            <a:br>
              <a:rPr lang="en-US" smtClean="0">
                <a:latin typeface="微軟正黑體" pitchFamily="34" charset="-120"/>
                <a:ea typeface="微軟正黑體" pitchFamily="34" charset="-120"/>
              </a:rPr>
            </a:br>
            <a:endParaRPr lang="zh-TW" altLang="en-US">
              <a:latin typeface="微軟正黑體" pitchFamily="34" charset="-120"/>
              <a:ea typeface="微軟正黑體" pitchFamily="34" charset="-120"/>
            </a:endParaRPr>
          </a:p>
        </p:txBody>
      </p:sp>
      <p:sp>
        <p:nvSpPr>
          <p:cNvPr id="7" name="文字方塊 6"/>
          <p:cNvSpPr txBox="1"/>
          <p:nvPr/>
        </p:nvSpPr>
        <p:spPr>
          <a:xfrm>
            <a:off x="286339" y="944824"/>
            <a:ext cx="2749471" cy="400110"/>
          </a:xfrm>
          <a:prstGeom prst="rect">
            <a:avLst/>
          </a:prstGeom>
          <a:noFill/>
        </p:spPr>
        <p:txBody>
          <a:bodyPr wrap="none" rtlCol="0">
            <a:spAutoFit/>
          </a:bodyPr>
          <a:lstStyle/>
          <a:p>
            <a:r>
              <a:rPr lang="zh-CN" altLang="en-US" sz="2000" b="1" smtClean="0">
                <a:latin typeface="微軟正黑體" pitchFamily="34" charset="-120"/>
                <a:ea typeface="微軟正黑體" pitchFamily="34" charset="-120"/>
              </a:rPr>
              <a:t>散列函数的</a:t>
            </a:r>
            <a:r>
              <a:rPr lang="zh-CN" altLang="en-US" sz="2000" b="1" smtClean="0">
                <a:latin typeface="微軟正黑體" pitchFamily="34" charset="-120"/>
                <a:ea typeface="微軟正黑體" pitchFamily="34" charset="-120"/>
              </a:rPr>
              <a:t>基本</a:t>
            </a:r>
            <a:r>
              <a:rPr lang="zh-CN" altLang="en-US" sz="2000" b="1" smtClean="0">
                <a:latin typeface="微軟正黑體" pitchFamily="34" charset="-120"/>
                <a:ea typeface="微軟正黑體" pitchFamily="34" charset="-120"/>
              </a:rPr>
              <a:t>要求</a:t>
            </a:r>
            <a:r>
              <a:rPr lang="zh-CN" altLang="en-US" sz="2000" b="1" smtClean="0">
                <a:latin typeface="微軟正黑體" pitchFamily="34" charset="-120"/>
                <a:ea typeface="微軟正黑體" pitchFamily="34" charset="-120"/>
              </a:rPr>
              <a:t>：</a:t>
            </a:r>
            <a:endParaRPr lang="zh-TW" altLang="en-US" sz="2000" b="1">
              <a:latin typeface="微軟正黑體" pitchFamily="34" charset="-120"/>
              <a:ea typeface="微軟正黑體" pitchFamily="34" charset="-120"/>
            </a:endParaRPr>
          </a:p>
        </p:txBody>
      </p:sp>
      <p:sp>
        <p:nvSpPr>
          <p:cNvPr id="9" name="文字方塊 8"/>
          <p:cNvSpPr txBox="1"/>
          <p:nvPr/>
        </p:nvSpPr>
        <p:spPr>
          <a:xfrm>
            <a:off x="276382" y="3349128"/>
            <a:ext cx="9723487" cy="757130"/>
          </a:xfrm>
          <a:prstGeom prst="rect">
            <a:avLst/>
          </a:prstGeom>
          <a:noFill/>
        </p:spPr>
        <p:txBody>
          <a:bodyPr wrap="square" rtlCol="0">
            <a:spAutoFit/>
          </a:bodyPr>
          <a:lstStyle/>
          <a:p>
            <a:pPr>
              <a:lnSpc>
                <a:spcPct val="120000"/>
              </a:lnSpc>
              <a:buNone/>
            </a:pPr>
            <a:r>
              <a:rPr lang="en-US" b="1" smtClean="0">
                <a:latin typeface="微軟正黑體" pitchFamily="34" charset="-120"/>
                <a:ea typeface="微軟正黑體" pitchFamily="34" charset="-120"/>
              </a:rPr>
              <a:t> </a:t>
            </a:r>
            <a:r>
              <a:rPr lang="zh-CN" altLang="en-US" b="1" smtClean="0">
                <a:latin typeface="微軟正黑體" pitchFamily="34" charset="-120"/>
                <a:ea typeface="微軟正黑體" pitchFamily="34" charset="-120"/>
              </a:rPr>
              <a:t>散</a:t>
            </a:r>
            <a:r>
              <a:rPr lang="zh-CN" altLang="en-US" b="1" smtClean="0">
                <a:latin typeface="微軟正黑體" pitchFamily="34" charset="-120"/>
                <a:ea typeface="微軟正黑體" pitchFamily="34" charset="-120"/>
              </a:rPr>
              <a:t>列函数的作用</a:t>
            </a:r>
            <a:r>
              <a:rPr lang="zh-CN" altLang="en-US" smtClean="0">
                <a:latin typeface="微軟正黑體" pitchFamily="34" charset="-120"/>
                <a:ea typeface="微軟正黑體" pitchFamily="34" charset="-120"/>
              </a:rPr>
              <a:t>：</a:t>
            </a:r>
            <a:r>
              <a:rPr lang="zh-CN" altLang="en-US" smtClean="0">
                <a:latin typeface="微軟正黑體" pitchFamily="34" charset="-120"/>
                <a:ea typeface="微軟正黑體" pitchFamily="34" charset="-120"/>
              </a:rPr>
              <a:t>散列函数在数据存储、检索、唯一性验证、密码存储和数据完整性校验等领域发挥着重要的作用，提高了数据处理的效率和安全性。</a:t>
            </a:r>
            <a:endParaRPr lang="zh-TW" altLang="en-US"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Rayprus">
      <a:dk1>
        <a:srgbClr val="000000"/>
      </a:dk1>
      <a:lt1>
        <a:srgbClr val="FFFFFF"/>
      </a:lt1>
      <a:dk2>
        <a:srgbClr val="004960"/>
      </a:dk2>
      <a:lt2>
        <a:srgbClr val="11B5E9"/>
      </a:lt2>
      <a:accent1>
        <a:srgbClr val="0081C6"/>
      </a:accent1>
      <a:accent2>
        <a:srgbClr val="11B5EA"/>
      </a:accent2>
      <a:accent3>
        <a:srgbClr val="B9E0F7"/>
      </a:accent3>
      <a:accent4>
        <a:srgbClr val="00AEA8"/>
      </a:accent4>
      <a:accent5>
        <a:srgbClr val="A0CE67"/>
      </a:accent5>
      <a:accent6>
        <a:srgbClr val="EA5504"/>
      </a:accent6>
      <a:hlink>
        <a:srgbClr val="BABCBE"/>
      </a:hlink>
      <a:folHlink>
        <a:srgbClr val="717073"/>
      </a:folHlink>
    </a:clrScheme>
    <a:fontScheme name="自訂 35">
      <a:majorFont>
        <a:latin typeface="Frutiger"/>
        <a:ea typeface="Noto Sans TC Regular"/>
        <a:cs typeface=""/>
      </a:majorFont>
      <a:minorFont>
        <a:latin typeface="Frutiger"/>
        <a:ea typeface="Noto Sans TC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30216</TotalTime>
  <Words>2280</Words>
  <Application>Microsoft Office PowerPoint</Application>
  <PresentationFormat>自訂</PresentationFormat>
  <Paragraphs>146</Paragraphs>
  <Slides>21</Slides>
  <Notes>0</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Office 佈景主題</vt:lpstr>
      <vt:lpstr>技術報告 散列表原理與實現</vt:lpstr>
      <vt:lpstr>投影片 2</vt:lpstr>
      <vt:lpstr>散列表的概念</vt:lpstr>
      <vt:lpstr>投影片 4</vt:lpstr>
      <vt:lpstr>投影片 5</vt:lpstr>
      <vt:lpstr>投影片 6</vt:lpstr>
      <vt:lpstr>投影片 7</vt:lpstr>
      <vt:lpstr>散列函数的选择与设计</vt:lpstr>
      <vt:lpstr>投影片 9</vt:lpstr>
      <vt:lpstr>投影片 10</vt:lpstr>
      <vt:lpstr>投影片 11</vt:lpstr>
      <vt:lpstr>冲突解决方法</vt:lpstr>
      <vt:lpstr>投影片 13</vt:lpstr>
      <vt:lpstr>链地址法的实现</vt:lpstr>
      <vt:lpstr>投影片 15</vt:lpstr>
      <vt:lpstr>开放地址法的实现</vt:lpstr>
      <vt:lpstr>投影片 17</vt:lpstr>
      <vt:lpstr>散列表的装载因子和动态调整</vt:lpstr>
      <vt:lpstr>投影片 19</vt:lpstr>
      <vt:lpstr>散列表应用与注意事项</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Wanxin Su</dc:creator>
  <cp:lastModifiedBy>G1652925</cp:lastModifiedBy>
  <cp:revision>1343</cp:revision>
  <dcterms:created xsi:type="dcterms:W3CDTF">2021-10-21T01:34:44Z</dcterms:created>
  <dcterms:modified xsi:type="dcterms:W3CDTF">2023-06-26T09:20:12Z</dcterms:modified>
</cp:coreProperties>
</file>