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40"/>
  </p:notesMasterIdLst>
  <p:sldIdLst>
    <p:sldId id="256" r:id="rId2"/>
    <p:sldId id="258" r:id="rId3"/>
    <p:sldId id="259" r:id="rId4"/>
    <p:sldId id="277" r:id="rId5"/>
    <p:sldId id="260" r:id="rId6"/>
    <p:sldId id="261" r:id="rId7"/>
    <p:sldId id="283" r:id="rId8"/>
    <p:sldId id="282" r:id="rId9"/>
    <p:sldId id="284" r:id="rId10"/>
    <p:sldId id="262" r:id="rId11"/>
    <p:sldId id="298" r:id="rId12"/>
    <p:sldId id="285" r:id="rId13"/>
    <p:sldId id="286" r:id="rId14"/>
    <p:sldId id="263" r:id="rId15"/>
    <p:sldId id="274" r:id="rId16"/>
    <p:sldId id="275" r:id="rId17"/>
    <p:sldId id="276" r:id="rId18"/>
    <p:sldId id="264" r:id="rId19"/>
    <p:sldId id="278" r:id="rId20"/>
    <p:sldId id="265" r:id="rId21"/>
    <p:sldId id="266" r:id="rId22"/>
    <p:sldId id="280" r:id="rId23"/>
    <p:sldId id="267" r:id="rId24"/>
    <p:sldId id="294" r:id="rId25"/>
    <p:sldId id="295" r:id="rId26"/>
    <p:sldId id="296" r:id="rId27"/>
    <p:sldId id="297" r:id="rId28"/>
    <p:sldId id="269" r:id="rId29"/>
    <p:sldId id="289" r:id="rId30"/>
    <p:sldId id="290" r:id="rId31"/>
    <p:sldId id="291" r:id="rId32"/>
    <p:sldId id="292" r:id="rId33"/>
    <p:sldId id="287" r:id="rId34"/>
    <p:sldId id="288" r:id="rId35"/>
    <p:sldId id="271" r:id="rId36"/>
    <p:sldId id="272" r:id="rId37"/>
    <p:sldId id="273" r:id="rId38"/>
    <p:sldId id="281" r:id="rId3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91" d="100"/>
          <a:sy n="91" d="100"/>
        </p:scale>
        <p:origin x="-750" y="-96"/>
      </p:cViewPr>
      <p:guideLst>
        <p:guide orient="horz" pos="162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xmlns="" val="90684938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27991591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5600192f5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5600192f5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20585186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5600192f59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5600192f59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34902682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25600192f59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25600192f59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38473592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59fd6a199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259fd6a199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30641902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59fd6a1993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59fd6a199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18825712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5600192f59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25600192f59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32885490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560018442c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2560018442c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24912919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5600192f5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5600192f5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2876051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5600192f5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5600192f5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13624065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5600192f5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5600192f5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26729077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560018442c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560018442c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13923429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560018442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560018442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38229775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5600192f59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5600192f59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1815315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560018442c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560018442c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40187566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3108960" y="4783455"/>
            <a:ext cx="2926080" cy="257175"/>
          </a:xfrm>
          <a:prstGeom prst="rect">
            <a:avLst/>
          </a:prstGeom>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a:xfrm>
            <a:off x="457200" y="4783455"/>
            <a:ext cx="2103120" cy="257175"/>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pPr/>
              <a:t>7/22/2023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p14="http://schemas.microsoft.com/office/powerpoint/2010/main" xmlns="" val="1407135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400" b="0" i="0">
                <a:solidFill>
                  <a:srgbClr val="434343"/>
                </a:solidFill>
                <a:latin typeface="Arial MT"/>
                <a:cs typeface="Arial MT"/>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pPr/>
              <a:t>7/22/2023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p14="http://schemas.microsoft.com/office/powerpoint/2010/main" xmlns="" val="563826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7" r:id="rId8"/>
    <p:sldLayoutId id="2147483660" r:id="rId9"/>
    <p:sldLayoutId id="2147483661"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statusbrew.com/insights/social-media-holiday-calendar/"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parleagrosupport.blogspot.com/2023/07/parle-agro-have-wide-business-goals-and.html"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23.xml.rels><?xml version="1.0" encoding="UTF-8" standalone="yes"?>
<Relationships xmlns="http://schemas.openxmlformats.org/package/2006/relationships"><Relationship Id="rId3" Type="http://schemas.openxmlformats.org/officeDocument/2006/relationships/hyperlink" Target="https://www.canva.com/design/DAFpVWC_9XQ/weAjn0V5biE-Mvr3qsJhwQ/watch?utm_content=DAFpVWC_9XQ&amp;utm_campaign=designshare&amp;utm_medium=link&amp;utm_source=publishsharelink"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jpeg"/><Relationship Id="rId2" Type="http://schemas.openxmlformats.org/officeDocument/2006/relationships/image" Target="../media/image13.png"/><Relationship Id="rId1" Type="http://schemas.openxmlformats.org/officeDocument/2006/relationships/slideLayout" Target="../slideLayouts/slideLayout9.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hyperlink" Target="mailto:parloargo@gmail.com" TargetMode="Externa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931375" y="1918025"/>
            <a:ext cx="7610100" cy="11445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sz="2900" b="1">
                <a:solidFill>
                  <a:srgbClr val="434343"/>
                </a:solidFill>
              </a:rPr>
              <a:t>Comprehensive Digital Marketing </a:t>
            </a:r>
            <a:endParaRPr sz="2900" b="1">
              <a:solidFill>
                <a:srgbClr val="434343"/>
              </a:solidFill>
            </a:endParaRPr>
          </a:p>
          <a:p>
            <a:pPr marL="0" lvl="0" indent="0" algn="ctr" rtl="0">
              <a:lnSpc>
                <a:spcPct val="115000"/>
              </a:lnSpc>
              <a:spcBef>
                <a:spcPts val="0"/>
              </a:spcBef>
              <a:spcAft>
                <a:spcPts val="0"/>
              </a:spcAft>
              <a:buNone/>
            </a:pPr>
            <a:r>
              <a:rPr lang="en-GB" sz="2900" b="1">
                <a:solidFill>
                  <a:srgbClr val="434343"/>
                </a:solidFill>
              </a:rPr>
              <a:t>Project Work</a:t>
            </a:r>
            <a:endParaRPr sz="2700"/>
          </a:p>
        </p:txBody>
      </p:sp>
      <p:pic>
        <p:nvPicPr>
          <p:cNvPr id="2" name="Picture 1"/>
          <p:cNvPicPr>
            <a:picLocks noChangeAspect="1"/>
          </p:cNvPicPr>
          <p:nvPr/>
        </p:nvPicPr>
        <p:blipFill>
          <a:blip r:embed="rId3"/>
          <a:stretch>
            <a:fillRect/>
          </a:stretch>
        </p:blipFill>
        <p:spPr>
          <a:xfrm>
            <a:off x="2646207" y="698466"/>
            <a:ext cx="3762375" cy="942975"/>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p:nvPr/>
        </p:nvSpPr>
        <p:spPr>
          <a:xfrm>
            <a:off x="766950" y="464363"/>
            <a:ext cx="7610100" cy="4770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sz="1900" b="1">
                <a:solidFill>
                  <a:srgbClr val="434343"/>
                </a:solidFill>
              </a:rPr>
              <a:t>Part 2: SEO &amp; Keyword Research</a:t>
            </a:r>
            <a:endParaRPr sz="1900"/>
          </a:p>
        </p:txBody>
      </p:sp>
      <p:sp>
        <p:nvSpPr>
          <p:cNvPr id="92" name="Google Shape;92;p19"/>
          <p:cNvSpPr txBox="1"/>
          <p:nvPr/>
        </p:nvSpPr>
        <p:spPr>
          <a:xfrm>
            <a:off x="915150" y="1333788"/>
            <a:ext cx="7313700" cy="2986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GB" b="1" dirty="0"/>
              <a:t>SEO Audit:</a:t>
            </a:r>
            <a:r>
              <a:rPr lang="en-GB" dirty="0"/>
              <a:t> Do an SEO audit of the brands website</a:t>
            </a:r>
            <a:endParaRPr dirty="0"/>
          </a:p>
          <a:p>
            <a:pPr marL="457200" lvl="0" indent="-317500" algn="l" rtl="0">
              <a:spcBef>
                <a:spcPts val="0"/>
              </a:spcBef>
              <a:spcAft>
                <a:spcPts val="0"/>
              </a:spcAft>
              <a:buSzPts val="1400"/>
              <a:buChar char="●"/>
            </a:pPr>
            <a:r>
              <a:rPr lang="en-GB" b="1" dirty="0"/>
              <a:t>Keyword Research:</a:t>
            </a:r>
            <a:r>
              <a:rPr lang="en-GB" dirty="0"/>
              <a:t> Define Research Objectives, Brainstorm Seed Keywords, Utilize Keyword Research Tools (</a:t>
            </a:r>
            <a:r>
              <a:rPr lang="en-GB" dirty="0" err="1"/>
              <a:t>SEMrush</a:t>
            </a:r>
            <a:r>
              <a:rPr lang="en-GB" dirty="0"/>
              <a:t> or </a:t>
            </a:r>
            <a:r>
              <a:rPr lang="en-GB" dirty="0" err="1"/>
              <a:t>Moz</a:t>
            </a:r>
            <a:r>
              <a:rPr lang="en-GB" dirty="0"/>
              <a:t> Keyword Explorer),</a:t>
            </a:r>
            <a:r>
              <a:rPr lang="en-GB" dirty="0" err="1"/>
              <a:t>Analyze</a:t>
            </a:r>
            <a:r>
              <a:rPr lang="en-GB" dirty="0"/>
              <a:t> Competitor Keywords, Long-tail Keyword Exploration (specific, longer phrases) that align with the research objectives and have lower competition but higher conversion potential.</a:t>
            </a:r>
            <a:endParaRPr dirty="0"/>
          </a:p>
          <a:p>
            <a:pPr marL="457200" lvl="0" indent="-317500" algn="l" rtl="0">
              <a:spcBef>
                <a:spcPts val="0"/>
              </a:spcBef>
              <a:spcAft>
                <a:spcPts val="0"/>
              </a:spcAft>
              <a:buSzPts val="1400"/>
              <a:buChar char="●"/>
            </a:pPr>
            <a:r>
              <a:rPr lang="en-GB" b="1" dirty="0"/>
              <a:t>On page Optimization: </a:t>
            </a:r>
            <a:r>
              <a:rPr lang="en-GB" dirty="0"/>
              <a:t>Meta Tag optimization &amp; content optimization</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dirty="0"/>
              <a:t>Reflect on the process of conducting keyword research and the SEO recommendations provided.</a:t>
            </a:r>
            <a:endParaRPr dirty="0"/>
          </a:p>
          <a:p>
            <a:pPr marL="457200" lvl="0" indent="0" algn="l" rtl="0">
              <a:spcBef>
                <a:spcPts val="0"/>
              </a:spcBef>
              <a:spcAft>
                <a:spcPts val="0"/>
              </a:spcAft>
              <a:buNone/>
            </a:pPr>
            <a:endParaRPr dirty="0"/>
          </a:p>
          <a:p>
            <a:pPr marL="0" lvl="0" indent="0" algn="l" rtl="0">
              <a:spcBef>
                <a:spcPts val="0"/>
              </a:spcBef>
              <a:spcAft>
                <a:spcPts val="0"/>
              </a:spcAft>
              <a:buNone/>
            </a:pPr>
            <a:r>
              <a:rPr lang="en-GB" dirty="0"/>
              <a:t>Document the challenges faced during the research and analysis phase, as well as the key insights gained from the keyword research process.</a:t>
            </a:r>
            <a:endParaRPr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30504" y="2661123"/>
            <a:ext cx="8518525" cy="1724660"/>
          </a:xfrm>
          <a:prstGeom prst="rect">
            <a:avLst/>
          </a:prstGeom>
        </p:spPr>
        <p:txBody>
          <a:bodyPr vert="horz" wrap="square" lIns="0" tIns="121285" rIns="0" bIns="0" rtlCol="0">
            <a:spAutoFit/>
          </a:bodyPr>
          <a:lstStyle/>
          <a:p>
            <a:pPr marL="12700">
              <a:lnSpc>
                <a:spcPct val="100000"/>
              </a:lnSpc>
              <a:spcBef>
                <a:spcPts val="955"/>
              </a:spcBef>
            </a:pPr>
            <a:r>
              <a:rPr sz="1800" b="1" spc="-15" dirty="0">
                <a:latin typeface="Arial"/>
                <a:cs typeface="Arial"/>
              </a:rPr>
              <a:t>SEARCH</a:t>
            </a:r>
            <a:r>
              <a:rPr sz="1800" b="1" spc="35" dirty="0">
                <a:latin typeface="Arial"/>
                <a:cs typeface="Arial"/>
              </a:rPr>
              <a:t> </a:t>
            </a:r>
            <a:r>
              <a:rPr sz="1800" b="1" dirty="0">
                <a:latin typeface="Arial"/>
                <a:cs typeface="Arial"/>
              </a:rPr>
              <a:t>ENGINE</a:t>
            </a:r>
            <a:r>
              <a:rPr sz="1800" b="1" spc="-15" dirty="0">
                <a:latin typeface="Arial"/>
                <a:cs typeface="Arial"/>
              </a:rPr>
              <a:t> </a:t>
            </a:r>
            <a:r>
              <a:rPr sz="1800" b="1" spc="-5" dirty="0">
                <a:latin typeface="Arial"/>
                <a:cs typeface="Arial"/>
              </a:rPr>
              <a:t>OBJECT:</a:t>
            </a:r>
            <a:endParaRPr sz="1800">
              <a:latin typeface="Arial"/>
              <a:cs typeface="Arial"/>
            </a:endParaRPr>
          </a:p>
          <a:p>
            <a:pPr marL="140970" marR="5080">
              <a:lnSpc>
                <a:spcPct val="100000"/>
              </a:lnSpc>
              <a:spcBef>
                <a:spcPts val="760"/>
              </a:spcBef>
            </a:pPr>
            <a:r>
              <a:rPr sz="1600" spc="-5" dirty="0">
                <a:latin typeface="Arial MT"/>
                <a:cs typeface="Arial MT"/>
              </a:rPr>
              <a:t>Search</a:t>
            </a:r>
            <a:r>
              <a:rPr sz="1600" dirty="0">
                <a:latin typeface="Arial MT"/>
                <a:cs typeface="Arial MT"/>
              </a:rPr>
              <a:t> </a:t>
            </a:r>
            <a:r>
              <a:rPr sz="1600" spc="-5" dirty="0">
                <a:latin typeface="Arial MT"/>
                <a:cs typeface="Arial MT"/>
              </a:rPr>
              <a:t>engine</a:t>
            </a:r>
            <a:r>
              <a:rPr sz="1600" spc="5" dirty="0">
                <a:latin typeface="Arial MT"/>
                <a:cs typeface="Arial MT"/>
              </a:rPr>
              <a:t> </a:t>
            </a:r>
            <a:r>
              <a:rPr sz="1600" spc="-5" dirty="0">
                <a:latin typeface="Arial MT"/>
                <a:cs typeface="Arial MT"/>
              </a:rPr>
              <a:t>optimization</a:t>
            </a:r>
            <a:r>
              <a:rPr sz="1600" spc="-10" dirty="0">
                <a:latin typeface="Arial MT"/>
                <a:cs typeface="Arial MT"/>
              </a:rPr>
              <a:t> </a:t>
            </a:r>
            <a:r>
              <a:rPr sz="1600" spc="-5" dirty="0">
                <a:latin typeface="Arial MT"/>
                <a:cs typeface="Arial MT"/>
              </a:rPr>
              <a:t>is</a:t>
            </a:r>
            <a:r>
              <a:rPr sz="1600" dirty="0">
                <a:latin typeface="Arial MT"/>
                <a:cs typeface="Arial MT"/>
              </a:rPr>
              <a:t> </a:t>
            </a:r>
            <a:r>
              <a:rPr sz="1600" spc="-5" dirty="0">
                <a:latin typeface="Arial MT"/>
                <a:cs typeface="Arial MT"/>
              </a:rPr>
              <a:t>the</a:t>
            </a:r>
            <a:r>
              <a:rPr sz="1600" spc="15" dirty="0">
                <a:latin typeface="Arial MT"/>
                <a:cs typeface="Arial MT"/>
              </a:rPr>
              <a:t> </a:t>
            </a:r>
            <a:r>
              <a:rPr sz="1600" spc="-5" dirty="0">
                <a:latin typeface="Arial MT"/>
                <a:cs typeface="Arial MT"/>
              </a:rPr>
              <a:t>process</a:t>
            </a:r>
            <a:r>
              <a:rPr sz="1600" spc="10" dirty="0">
                <a:latin typeface="Arial MT"/>
                <a:cs typeface="Arial MT"/>
              </a:rPr>
              <a:t> </a:t>
            </a:r>
            <a:r>
              <a:rPr sz="1600" spc="-5" dirty="0">
                <a:latin typeface="Arial MT"/>
                <a:cs typeface="Arial MT"/>
              </a:rPr>
              <a:t>of</a:t>
            </a:r>
            <a:r>
              <a:rPr sz="1600" spc="20" dirty="0">
                <a:latin typeface="Arial MT"/>
                <a:cs typeface="Arial MT"/>
              </a:rPr>
              <a:t> </a:t>
            </a:r>
            <a:r>
              <a:rPr sz="1600" spc="-5" dirty="0">
                <a:latin typeface="Arial MT"/>
                <a:cs typeface="Arial MT"/>
              </a:rPr>
              <a:t>improving</a:t>
            </a:r>
            <a:r>
              <a:rPr sz="1600" dirty="0">
                <a:latin typeface="Arial MT"/>
                <a:cs typeface="Arial MT"/>
              </a:rPr>
              <a:t> </a:t>
            </a:r>
            <a:r>
              <a:rPr sz="1600" spc="-5" dirty="0">
                <a:latin typeface="Arial MT"/>
                <a:cs typeface="Arial MT"/>
              </a:rPr>
              <a:t>the</a:t>
            </a:r>
            <a:r>
              <a:rPr sz="1600" spc="20" dirty="0">
                <a:latin typeface="Arial MT"/>
                <a:cs typeface="Arial MT"/>
              </a:rPr>
              <a:t> </a:t>
            </a:r>
            <a:r>
              <a:rPr sz="1600" spc="-5" dirty="0">
                <a:latin typeface="Arial MT"/>
                <a:cs typeface="Arial MT"/>
              </a:rPr>
              <a:t>quality and</a:t>
            </a:r>
            <a:r>
              <a:rPr sz="1600" spc="5" dirty="0">
                <a:latin typeface="Arial MT"/>
                <a:cs typeface="Arial MT"/>
              </a:rPr>
              <a:t> </a:t>
            </a:r>
            <a:r>
              <a:rPr sz="1600" spc="-5" dirty="0">
                <a:latin typeface="Arial MT"/>
                <a:cs typeface="Arial MT"/>
              </a:rPr>
              <a:t>quantity</a:t>
            </a:r>
            <a:r>
              <a:rPr sz="1600" spc="5" dirty="0">
                <a:latin typeface="Arial MT"/>
                <a:cs typeface="Arial MT"/>
              </a:rPr>
              <a:t> </a:t>
            </a:r>
            <a:r>
              <a:rPr sz="1600" spc="-5" dirty="0">
                <a:latin typeface="Arial MT"/>
                <a:cs typeface="Arial MT"/>
              </a:rPr>
              <a:t>of</a:t>
            </a:r>
            <a:r>
              <a:rPr sz="1600" spc="20" dirty="0">
                <a:latin typeface="Arial MT"/>
                <a:cs typeface="Arial MT"/>
              </a:rPr>
              <a:t> </a:t>
            </a:r>
            <a:r>
              <a:rPr sz="1600" spc="-5" dirty="0">
                <a:latin typeface="Arial MT"/>
                <a:cs typeface="Arial MT"/>
              </a:rPr>
              <a:t>website </a:t>
            </a:r>
            <a:r>
              <a:rPr sz="1600" dirty="0">
                <a:latin typeface="Arial MT"/>
                <a:cs typeface="Arial MT"/>
              </a:rPr>
              <a:t> </a:t>
            </a:r>
            <a:r>
              <a:rPr sz="1600" spc="-5" dirty="0">
                <a:latin typeface="Arial MT"/>
                <a:cs typeface="Arial MT"/>
              </a:rPr>
              <a:t>traffic</a:t>
            </a:r>
            <a:r>
              <a:rPr sz="1600" spc="40" dirty="0">
                <a:latin typeface="Arial MT"/>
                <a:cs typeface="Arial MT"/>
              </a:rPr>
              <a:t> </a:t>
            </a:r>
            <a:r>
              <a:rPr sz="1600" spc="-5" dirty="0">
                <a:latin typeface="Arial MT"/>
                <a:cs typeface="Arial MT"/>
              </a:rPr>
              <a:t>to</a:t>
            </a:r>
            <a:r>
              <a:rPr sz="1600" spc="15" dirty="0">
                <a:latin typeface="Arial MT"/>
                <a:cs typeface="Arial MT"/>
              </a:rPr>
              <a:t> </a:t>
            </a:r>
            <a:r>
              <a:rPr sz="1600" spc="-5" dirty="0">
                <a:latin typeface="Arial MT"/>
                <a:cs typeface="Arial MT"/>
              </a:rPr>
              <a:t>a</a:t>
            </a:r>
            <a:r>
              <a:rPr sz="1600" spc="5" dirty="0">
                <a:latin typeface="Arial MT"/>
                <a:cs typeface="Arial MT"/>
              </a:rPr>
              <a:t> </a:t>
            </a:r>
            <a:r>
              <a:rPr sz="1600" spc="-5" dirty="0">
                <a:latin typeface="Arial MT"/>
                <a:cs typeface="Arial MT"/>
              </a:rPr>
              <a:t>website</a:t>
            </a:r>
            <a:r>
              <a:rPr sz="1600" spc="15" dirty="0">
                <a:latin typeface="Arial MT"/>
                <a:cs typeface="Arial MT"/>
              </a:rPr>
              <a:t> </a:t>
            </a:r>
            <a:r>
              <a:rPr sz="1600" spc="-5" dirty="0">
                <a:latin typeface="Arial MT"/>
                <a:cs typeface="Arial MT"/>
              </a:rPr>
              <a:t>or</a:t>
            </a:r>
            <a:r>
              <a:rPr sz="1600" spc="10" dirty="0">
                <a:latin typeface="Arial MT"/>
                <a:cs typeface="Arial MT"/>
              </a:rPr>
              <a:t> </a:t>
            </a:r>
            <a:r>
              <a:rPr sz="1600" spc="-5" dirty="0">
                <a:latin typeface="Arial MT"/>
                <a:cs typeface="Arial MT"/>
              </a:rPr>
              <a:t>a</a:t>
            </a:r>
            <a:r>
              <a:rPr sz="1600" spc="5" dirty="0">
                <a:latin typeface="Arial MT"/>
                <a:cs typeface="Arial MT"/>
              </a:rPr>
              <a:t> </a:t>
            </a:r>
            <a:r>
              <a:rPr sz="1600" spc="-10" dirty="0">
                <a:latin typeface="Arial MT"/>
                <a:cs typeface="Arial MT"/>
              </a:rPr>
              <a:t>web</a:t>
            </a:r>
            <a:r>
              <a:rPr sz="1600" spc="35" dirty="0">
                <a:latin typeface="Arial MT"/>
                <a:cs typeface="Arial MT"/>
              </a:rPr>
              <a:t> </a:t>
            </a:r>
            <a:r>
              <a:rPr sz="1600" spc="-5" dirty="0">
                <a:latin typeface="Arial MT"/>
                <a:cs typeface="Arial MT"/>
              </a:rPr>
              <a:t>page</a:t>
            </a:r>
            <a:r>
              <a:rPr sz="1600" spc="5" dirty="0">
                <a:latin typeface="Arial MT"/>
                <a:cs typeface="Arial MT"/>
              </a:rPr>
              <a:t> </a:t>
            </a:r>
            <a:r>
              <a:rPr sz="1600" spc="-5" dirty="0">
                <a:latin typeface="Arial MT"/>
                <a:cs typeface="Arial MT"/>
              </a:rPr>
              <a:t>from</a:t>
            </a:r>
            <a:r>
              <a:rPr sz="1600" spc="30" dirty="0">
                <a:latin typeface="Arial MT"/>
                <a:cs typeface="Arial MT"/>
              </a:rPr>
              <a:t> </a:t>
            </a:r>
            <a:r>
              <a:rPr sz="1600" spc="-5" dirty="0">
                <a:latin typeface="Arial MT"/>
                <a:cs typeface="Arial MT"/>
              </a:rPr>
              <a:t>search</a:t>
            </a:r>
            <a:r>
              <a:rPr sz="1600" spc="15" dirty="0">
                <a:latin typeface="Arial MT"/>
                <a:cs typeface="Arial MT"/>
              </a:rPr>
              <a:t> </a:t>
            </a:r>
            <a:r>
              <a:rPr sz="1600" spc="-5" dirty="0">
                <a:latin typeface="Arial MT"/>
                <a:cs typeface="Arial MT"/>
              </a:rPr>
              <a:t>engines. SEO</a:t>
            </a:r>
            <a:r>
              <a:rPr sz="1600" spc="15" dirty="0">
                <a:latin typeface="Arial MT"/>
                <a:cs typeface="Arial MT"/>
              </a:rPr>
              <a:t> </a:t>
            </a:r>
            <a:r>
              <a:rPr sz="1600" spc="-5" dirty="0">
                <a:latin typeface="Arial MT"/>
                <a:cs typeface="Arial MT"/>
              </a:rPr>
              <a:t>targets</a:t>
            </a:r>
            <a:r>
              <a:rPr sz="1600" spc="35" dirty="0">
                <a:latin typeface="Arial MT"/>
                <a:cs typeface="Arial MT"/>
              </a:rPr>
              <a:t> </a:t>
            </a:r>
            <a:r>
              <a:rPr sz="1600" spc="-5" dirty="0">
                <a:latin typeface="Arial MT"/>
                <a:cs typeface="Arial MT"/>
              </a:rPr>
              <a:t>unpaid</a:t>
            </a:r>
            <a:r>
              <a:rPr sz="1600" dirty="0">
                <a:latin typeface="Arial MT"/>
                <a:cs typeface="Arial MT"/>
              </a:rPr>
              <a:t> </a:t>
            </a:r>
            <a:r>
              <a:rPr sz="1600" spc="-5" dirty="0">
                <a:latin typeface="Arial MT"/>
                <a:cs typeface="Arial MT"/>
              </a:rPr>
              <a:t>traffic</a:t>
            </a:r>
            <a:r>
              <a:rPr sz="1600" spc="40" dirty="0">
                <a:latin typeface="Arial MT"/>
                <a:cs typeface="Arial MT"/>
              </a:rPr>
              <a:t> </a:t>
            </a:r>
            <a:r>
              <a:rPr sz="1600" spc="-5" dirty="0">
                <a:latin typeface="Arial MT"/>
                <a:cs typeface="Arial MT"/>
              </a:rPr>
              <a:t>rather</a:t>
            </a:r>
            <a:r>
              <a:rPr sz="1600" spc="25" dirty="0">
                <a:latin typeface="Arial MT"/>
                <a:cs typeface="Arial MT"/>
              </a:rPr>
              <a:t> </a:t>
            </a:r>
            <a:r>
              <a:rPr sz="1600" spc="-5" dirty="0">
                <a:latin typeface="Arial MT"/>
                <a:cs typeface="Arial MT"/>
              </a:rPr>
              <a:t>than </a:t>
            </a:r>
            <a:r>
              <a:rPr sz="1600" spc="-430" dirty="0">
                <a:latin typeface="Arial MT"/>
                <a:cs typeface="Arial MT"/>
              </a:rPr>
              <a:t> </a:t>
            </a:r>
            <a:r>
              <a:rPr sz="1600" spc="-5" dirty="0">
                <a:latin typeface="Arial MT"/>
                <a:cs typeface="Arial MT"/>
              </a:rPr>
              <a:t>direct</a:t>
            </a:r>
            <a:r>
              <a:rPr sz="1600" spc="10" dirty="0">
                <a:latin typeface="Arial MT"/>
                <a:cs typeface="Arial MT"/>
              </a:rPr>
              <a:t> </a:t>
            </a:r>
            <a:r>
              <a:rPr sz="1600" spc="-5" dirty="0">
                <a:latin typeface="Arial MT"/>
                <a:cs typeface="Arial MT"/>
              </a:rPr>
              <a:t>traffic</a:t>
            </a:r>
            <a:r>
              <a:rPr sz="1600" spc="20" dirty="0">
                <a:latin typeface="Arial MT"/>
                <a:cs typeface="Arial MT"/>
              </a:rPr>
              <a:t> </a:t>
            </a:r>
            <a:r>
              <a:rPr sz="1600" spc="-5" dirty="0">
                <a:latin typeface="Arial MT"/>
                <a:cs typeface="Arial MT"/>
              </a:rPr>
              <a:t>or</a:t>
            </a:r>
            <a:r>
              <a:rPr sz="1600" spc="5" dirty="0">
                <a:latin typeface="Arial MT"/>
                <a:cs typeface="Arial MT"/>
              </a:rPr>
              <a:t> </a:t>
            </a:r>
            <a:r>
              <a:rPr sz="1600" spc="-5" dirty="0">
                <a:latin typeface="Arial MT"/>
                <a:cs typeface="Arial MT"/>
              </a:rPr>
              <a:t>paid traffic</a:t>
            </a:r>
            <a:r>
              <a:rPr sz="1600" spc="35" dirty="0">
                <a:latin typeface="Arial MT"/>
                <a:cs typeface="Arial MT"/>
              </a:rPr>
              <a:t> </a:t>
            </a:r>
            <a:r>
              <a:rPr sz="1600" spc="-5" dirty="0">
                <a:latin typeface="Arial MT"/>
                <a:cs typeface="Arial MT"/>
              </a:rPr>
              <a:t>these is the</a:t>
            </a:r>
            <a:r>
              <a:rPr sz="1600" spc="10" dirty="0">
                <a:latin typeface="Arial MT"/>
                <a:cs typeface="Arial MT"/>
              </a:rPr>
              <a:t> </a:t>
            </a:r>
            <a:r>
              <a:rPr sz="1600" spc="-5" dirty="0">
                <a:latin typeface="Arial MT"/>
                <a:cs typeface="Arial MT"/>
              </a:rPr>
              <a:t>process</a:t>
            </a:r>
            <a:r>
              <a:rPr sz="1600" spc="5" dirty="0">
                <a:latin typeface="Arial MT"/>
                <a:cs typeface="Arial MT"/>
              </a:rPr>
              <a:t> </a:t>
            </a:r>
            <a:r>
              <a:rPr sz="1600" spc="-5" dirty="0">
                <a:latin typeface="Arial MT"/>
                <a:cs typeface="Arial MT"/>
              </a:rPr>
              <a:t>used</a:t>
            </a:r>
            <a:r>
              <a:rPr sz="1600" spc="10" dirty="0">
                <a:latin typeface="Arial MT"/>
                <a:cs typeface="Arial MT"/>
              </a:rPr>
              <a:t> </a:t>
            </a:r>
            <a:r>
              <a:rPr sz="1600" spc="-5" dirty="0">
                <a:latin typeface="Arial MT"/>
                <a:cs typeface="Arial MT"/>
              </a:rPr>
              <a:t>the</a:t>
            </a:r>
            <a:r>
              <a:rPr sz="1600" spc="35" dirty="0">
                <a:latin typeface="Arial MT"/>
                <a:cs typeface="Arial MT"/>
              </a:rPr>
              <a:t> </a:t>
            </a:r>
            <a:r>
              <a:rPr sz="1600" b="1" spc="-5" dirty="0">
                <a:latin typeface="Arial"/>
                <a:cs typeface="Arial"/>
              </a:rPr>
              <a:t>Parle</a:t>
            </a:r>
            <a:r>
              <a:rPr sz="1600" b="1" spc="10" dirty="0">
                <a:latin typeface="Arial"/>
                <a:cs typeface="Arial"/>
              </a:rPr>
              <a:t> </a:t>
            </a:r>
            <a:r>
              <a:rPr sz="1600" b="1" spc="-15" dirty="0">
                <a:latin typeface="Arial"/>
                <a:cs typeface="Arial"/>
              </a:rPr>
              <a:t>Agro</a:t>
            </a:r>
            <a:r>
              <a:rPr sz="1600" b="1" spc="60" dirty="0">
                <a:latin typeface="Arial"/>
                <a:cs typeface="Arial"/>
              </a:rPr>
              <a:t> </a:t>
            </a:r>
            <a:r>
              <a:rPr sz="1600" spc="-5" dirty="0">
                <a:latin typeface="Arial MT"/>
                <a:cs typeface="Arial MT"/>
              </a:rPr>
              <a:t>company.</a:t>
            </a:r>
            <a:endParaRPr sz="1600">
              <a:latin typeface="Arial MT"/>
              <a:cs typeface="Arial MT"/>
            </a:endParaRPr>
          </a:p>
          <a:p>
            <a:pPr>
              <a:lnSpc>
                <a:spcPct val="100000"/>
              </a:lnSpc>
              <a:spcBef>
                <a:spcPts val="25"/>
              </a:spcBef>
            </a:pPr>
            <a:endParaRPr sz="1650">
              <a:latin typeface="Arial MT"/>
              <a:cs typeface="Arial MT"/>
            </a:endParaRPr>
          </a:p>
          <a:p>
            <a:pPr marL="140970">
              <a:lnSpc>
                <a:spcPct val="100000"/>
              </a:lnSpc>
            </a:pPr>
            <a:r>
              <a:rPr sz="1600" spc="-5" dirty="0">
                <a:latin typeface="Arial MT"/>
                <a:cs typeface="Arial MT"/>
              </a:rPr>
              <a:t>It</a:t>
            </a:r>
            <a:r>
              <a:rPr sz="1600" spc="15" dirty="0">
                <a:latin typeface="Arial MT"/>
                <a:cs typeface="Arial MT"/>
              </a:rPr>
              <a:t> </a:t>
            </a:r>
            <a:r>
              <a:rPr sz="1600" spc="-10" dirty="0">
                <a:latin typeface="Arial MT"/>
                <a:cs typeface="Arial MT"/>
              </a:rPr>
              <a:t>will</a:t>
            </a:r>
            <a:r>
              <a:rPr sz="1600" spc="-5" dirty="0">
                <a:latin typeface="Arial MT"/>
                <a:cs typeface="Arial MT"/>
              </a:rPr>
              <a:t> helps</a:t>
            </a:r>
            <a:r>
              <a:rPr sz="1600" spc="5" dirty="0">
                <a:latin typeface="Arial MT"/>
                <a:cs typeface="Arial MT"/>
              </a:rPr>
              <a:t> </a:t>
            </a:r>
            <a:r>
              <a:rPr sz="1600" spc="-5" dirty="0">
                <a:latin typeface="Arial MT"/>
                <a:cs typeface="Arial MT"/>
              </a:rPr>
              <a:t>to</a:t>
            </a:r>
            <a:r>
              <a:rPr sz="1600" dirty="0">
                <a:latin typeface="Arial MT"/>
                <a:cs typeface="Arial MT"/>
              </a:rPr>
              <a:t> </a:t>
            </a:r>
            <a:r>
              <a:rPr sz="1600" spc="-5" dirty="0">
                <a:latin typeface="Arial MT"/>
                <a:cs typeface="Arial MT"/>
              </a:rPr>
              <a:t>find</a:t>
            </a:r>
            <a:r>
              <a:rPr sz="1600" spc="15" dirty="0">
                <a:latin typeface="Arial MT"/>
                <a:cs typeface="Arial MT"/>
              </a:rPr>
              <a:t> </a:t>
            </a:r>
            <a:r>
              <a:rPr sz="1600" spc="-5" dirty="0">
                <a:latin typeface="Arial MT"/>
                <a:cs typeface="Arial MT"/>
              </a:rPr>
              <a:t>the</a:t>
            </a:r>
            <a:r>
              <a:rPr sz="1600" spc="15" dirty="0">
                <a:latin typeface="Arial MT"/>
                <a:cs typeface="Arial MT"/>
              </a:rPr>
              <a:t> </a:t>
            </a:r>
            <a:r>
              <a:rPr sz="1600" spc="-5" dirty="0">
                <a:latin typeface="Arial MT"/>
                <a:cs typeface="Arial MT"/>
              </a:rPr>
              <a:t>searching</a:t>
            </a:r>
            <a:r>
              <a:rPr sz="1600" spc="-10" dirty="0">
                <a:latin typeface="Arial MT"/>
                <a:cs typeface="Arial MT"/>
              </a:rPr>
              <a:t> </a:t>
            </a:r>
            <a:r>
              <a:rPr sz="1600" spc="-5" dirty="0">
                <a:latin typeface="Arial MT"/>
                <a:cs typeface="Arial MT"/>
              </a:rPr>
              <a:t>content</a:t>
            </a:r>
            <a:r>
              <a:rPr sz="1600" spc="20" dirty="0">
                <a:latin typeface="Arial MT"/>
                <a:cs typeface="Arial MT"/>
              </a:rPr>
              <a:t> </a:t>
            </a:r>
            <a:r>
              <a:rPr sz="1600" spc="-5" dirty="0">
                <a:latin typeface="Arial MT"/>
                <a:cs typeface="Arial MT"/>
              </a:rPr>
              <a:t>on</a:t>
            </a:r>
            <a:r>
              <a:rPr sz="1600" spc="40" dirty="0">
                <a:latin typeface="Arial MT"/>
                <a:cs typeface="Arial MT"/>
              </a:rPr>
              <a:t> </a:t>
            </a:r>
            <a:r>
              <a:rPr sz="1600" spc="-5" dirty="0">
                <a:latin typeface="Arial MT"/>
                <a:cs typeface="Arial MT"/>
              </a:rPr>
              <a:t>Parle Agro.</a:t>
            </a:r>
            <a:endParaRPr sz="1600">
              <a:latin typeface="Arial MT"/>
              <a:cs typeface="Arial MT"/>
            </a:endParaRPr>
          </a:p>
        </p:txBody>
      </p:sp>
      <p:pic>
        <p:nvPicPr>
          <p:cNvPr id="3" name="Picture 2"/>
          <p:cNvPicPr>
            <a:picLocks noChangeAspect="1"/>
          </p:cNvPicPr>
          <p:nvPr/>
        </p:nvPicPr>
        <p:blipFill rotWithShape="1">
          <a:blip r:embed="rId2">
            <a:extLst>
              <a:ext uri="{28A0092B-C50C-407E-A947-70E740481C1C}">
                <a14:useLocalDpi xmlns:a14="http://schemas.microsoft.com/office/drawing/2010/main" xmlns="" val="0"/>
              </a:ext>
            </a:extLst>
          </a:blip>
          <a:srcRect r="62644" b="57238"/>
          <a:stretch/>
        </p:blipFill>
        <p:spPr>
          <a:xfrm>
            <a:off x="2123089" y="173638"/>
            <a:ext cx="4435366" cy="2312929"/>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2055" y="95704"/>
            <a:ext cx="8520600" cy="1846112"/>
          </a:xfrm>
        </p:spPr>
        <p:txBody>
          <a:bodyPr>
            <a:normAutofit fontScale="90000"/>
          </a:bodyPr>
          <a:lstStyle/>
          <a:p>
            <a:r>
              <a:rPr lang="en-US" sz="1600" dirty="0"/>
              <a:t>KEYWORD RESEARCH:</a:t>
            </a:r>
            <a:br>
              <a:rPr lang="en-US" sz="1600" dirty="0"/>
            </a:br>
            <a:r>
              <a:rPr lang="en-US" sz="1600" dirty="0"/>
              <a:t>Distinguish applicable catchphrases connected with Parle </a:t>
            </a:r>
            <a:r>
              <a:rPr lang="en-US" sz="1600" dirty="0" err="1"/>
              <a:t>Agro's</a:t>
            </a:r>
            <a:r>
              <a:rPr lang="en-US" sz="1600" dirty="0"/>
              <a:t> items and ideal interest group.</a:t>
            </a:r>
            <a:br>
              <a:rPr lang="en-US" sz="1600" dirty="0"/>
            </a:br>
            <a:r>
              <a:rPr lang="en-US" sz="1600" dirty="0"/>
              <a:t>Find high-esteem watchwords with huge inquiry volumes and change potential.</a:t>
            </a:r>
            <a:br>
              <a:rPr lang="en-US" sz="1600" dirty="0"/>
            </a:br>
            <a:r>
              <a:rPr lang="en-US" sz="1600" dirty="0"/>
              <a:t>Reveal long-tail catchphrases that line up with the organization's contributions and have lower rivalry.</a:t>
            </a:r>
            <a:br>
              <a:rPr lang="en-US" sz="1600" dirty="0"/>
            </a:br>
            <a:r>
              <a:rPr lang="en-US" sz="1600" dirty="0"/>
              <a:t>Conceptualize Seed Watchwords:</a:t>
            </a:r>
            <a:br>
              <a:rPr lang="en-US" sz="1600" dirty="0"/>
            </a:br>
            <a:r>
              <a:rPr lang="en-US" sz="1600" dirty="0"/>
              <a:t>Begin by conceptualizing general seed watchwords that are straightforwardly connected with Parle </a:t>
            </a:r>
            <a:r>
              <a:rPr lang="en-US" sz="1600" dirty="0" err="1"/>
              <a:t>Agro's</a:t>
            </a:r>
            <a:r>
              <a:rPr lang="en-US" sz="1600" dirty="0"/>
              <a:t> items and brand. Models include:</a:t>
            </a:r>
            <a:br>
              <a:rPr lang="en-US" sz="1600" dirty="0"/>
            </a:br>
            <a:r>
              <a:rPr lang="en-US" sz="1600" dirty="0"/>
              <a:t/>
            </a:r>
            <a:br>
              <a:rPr lang="en-US" sz="1600" dirty="0"/>
            </a:br>
            <a:r>
              <a:rPr lang="en-US" sz="1600" dirty="0"/>
              <a:t>Organic product based drinks</a:t>
            </a:r>
            <a:br>
              <a:rPr lang="en-US" sz="1600" dirty="0"/>
            </a:br>
            <a:r>
              <a:rPr lang="en-US" sz="1600" dirty="0" err="1"/>
              <a:t>Frooti</a:t>
            </a:r>
            <a:r>
              <a:rPr lang="en-US" sz="1600" dirty="0"/>
              <a:t/>
            </a:r>
            <a:br>
              <a:rPr lang="en-US" sz="1600" dirty="0"/>
            </a:br>
            <a:r>
              <a:rPr lang="en-US" sz="1600" dirty="0" err="1"/>
              <a:t>Appy</a:t>
            </a:r>
            <a:r>
              <a:rPr lang="en-US" sz="1600" dirty="0"/>
              <a:t/>
            </a:r>
            <a:br>
              <a:rPr lang="en-US" sz="1600" dirty="0"/>
            </a:br>
            <a:r>
              <a:rPr lang="en-US" sz="1600" dirty="0"/>
              <a:t>Parle Agro</a:t>
            </a:r>
            <a:br>
              <a:rPr lang="en-US" sz="1600" dirty="0"/>
            </a:br>
            <a:r>
              <a:rPr lang="en-US" sz="1600" dirty="0"/>
              <a:t>Reviving beverages</a:t>
            </a:r>
            <a:br>
              <a:rPr lang="en-US" sz="1600" dirty="0"/>
            </a:br>
            <a:r>
              <a:rPr lang="en-US" sz="1600" dirty="0"/>
              <a:t>Solid drinks</a:t>
            </a:r>
            <a:br>
              <a:rPr lang="en-US" sz="1600" dirty="0"/>
            </a:br>
            <a:r>
              <a:rPr lang="en-US" sz="1600" dirty="0"/>
              <a:t>Juice drinks</a:t>
            </a:r>
            <a:endParaRPr lang="en-IN" sz="1600" dirty="0"/>
          </a:p>
        </p:txBody>
      </p:sp>
    </p:spTree>
    <p:extLst>
      <p:ext uri="{BB962C8B-B14F-4D97-AF65-F5344CB8AC3E}">
        <p14:creationId xmlns:p14="http://schemas.microsoft.com/office/powerpoint/2010/main" xmlns="" val="29023104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11700" y="575353"/>
            <a:ext cx="8520600" cy="339047"/>
          </a:xfrm>
        </p:spPr>
        <p:txBody>
          <a:bodyPr>
            <a:normAutofit fontScale="90000"/>
          </a:bodyPr>
          <a:lstStyle/>
          <a:p>
            <a:r>
              <a:rPr lang="en-US" sz="1800" dirty="0" smtClean="0"/>
              <a:t>OPAGE OPTIMIZATION:</a:t>
            </a:r>
            <a:endParaRPr lang="en-IN" sz="1800" dirty="0"/>
          </a:p>
        </p:txBody>
      </p:sp>
      <p:sp>
        <p:nvSpPr>
          <p:cNvPr id="4" name="Text Placeholder 3"/>
          <p:cNvSpPr>
            <a:spLocks noGrp="1"/>
          </p:cNvSpPr>
          <p:nvPr>
            <p:ph type="body" idx="1"/>
          </p:nvPr>
        </p:nvSpPr>
        <p:spPr>
          <a:xfrm>
            <a:off x="311700" y="914400"/>
            <a:ext cx="8520600" cy="3904180"/>
          </a:xfrm>
        </p:spPr>
        <p:txBody>
          <a:bodyPr>
            <a:normAutofit fontScale="62500" lnSpcReduction="20000"/>
          </a:bodyPr>
          <a:lstStyle/>
          <a:p>
            <a:r>
              <a:rPr lang="en-US" dirty="0"/>
              <a:t>On-page smoothing out for Parle Agro includes advancing the site to upgrade client experience, further develop web search tool </a:t>
            </a:r>
            <a:r>
              <a:rPr lang="en-US" dirty="0" err="1"/>
              <a:t>perceivability</a:t>
            </a:r>
            <a:r>
              <a:rPr lang="en-US" dirty="0"/>
              <a:t>, and drive changes. Here are a vital stages to accomplish on-page smoothing out:</a:t>
            </a:r>
          </a:p>
          <a:p>
            <a:endParaRPr lang="en-US" dirty="0"/>
          </a:p>
          <a:p>
            <a:r>
              <a:rPr lang="en-US" dirty="0"/>
              <a:t>Web optimization Review: Direct a thorough Website design enhancement review of the site to distinguish regions that need improvement. Break down the site structure, content, meta labels, URLs, and generally Search engine optimization wellbeing.</a:t>
            </a:r>
          </a:p>
          <a:p>
            <a:endParaRPr lang="en-US" dirty="0"/>
          </a:p>
          <a:p>
            <a:r>
              <a:rPr lang="en-US" dirty="0"/>
              <a:t>Catchphrase Enhancement: Use the watchword research results to advance on-page content. Integrate significant watchwords normally into page titles, headings, meta depictions, and all through the substance.</a:t>
            </a:r>
          </a:p>
          <a:p>
            <a:endParaRPr lang="en-US" dirty="0"/>
          </a:p>
          <a:p>
            <a:r>
              <a:rPr lang="en-US" dirty="0"/>
              <a:t>Clear Route: Guarantee that the site has a reasonable and natural route structure. Clients ought to have the option to handily find the data they are searching for without disarray.</a:t>
            </a:r>
          </a:p>
          <a:p>
            <a:endParaRPr lang="en-US" dirty="0"/>
          </a:p>
          <a:p>
            <a:r>
              <a:rPr lang="en-US" dirty="0"/>
              <a:t>Portable Responsiveness: Ensure the site is completely responsive and dynamic. A huge piece of clients access the web through cell phones, so the site should give an incredible portable encounter.</a:t>
            </a:r>
          </a:p>
          <a:p>
            <a:endParaRPr lang="en-US" dirty="0"/>
          </a:p>
          <a:p>
            <a:r>
              <a:rPr lang="en-US" dirty="0"/>
              <a:t>Page Speed Advancement: Upgrade the site's stacking speed by packing pictures, utilizing reserving, and minifying CSS and JavaScript. A quick stacking site improves client experience and Web optimization execution.</a:t>
            </a:r>
          </a:p>
          <a:p>
            <a:endParaRPr lang="en-US" dirty="0"/>
          </a:p>
          <a:p>
            <a:r>
              <a:rPr lang="en-US" dirty="0"/>
              <a:t>Easy to understand URLs: Make easy to use and spellbinding URLs that incorporate significant catchphrases. Abstain from utilizing extensive, confounding series of numbers and images.</a:t>
            </a:r>
          </a:p>
          <a:p>
            <a:endParaRPr lang="en-US" dirty="0"/>
          </a:p>
          <a:p>
            <a:r>
              <a:rPr lang="en-US" dirty="0"/>
              <a:t>Convincing Meta Depictions: Compose convincing and significant meta portrayals for each page. These short scraps show up in web crawler results and can fundamentally affect navigate rates</a:t>
            </a:r>
            <a:endParaRPr lang="en-IN" dirty="0"/>
          </a:p>
        </p:txBody>
      </p:sp>
    </p:spTree>
    <p:extLst>
      <p:ext uri="{BB962C8B-B14F-4D97-AF65-F5344CB8AC3E}">
        <p14:creationId xmlns:p14="http://schemas.microsoft.com/office/powerpoint/2010/main" xmlns="" val="32140478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p:nvPr/>
        </p:nvSpPr>
        <p:spPr>
          <a:xfrm>
            <a:off x="766950" y="975625"/>
            <a:ext cx="7610100" cy="4464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sz="1700" b="1" dirty="0">
                <a:solidFill>
                  <a:srgbClr val="434343"/>
                </a:solidFill>
              </a:rPr>
              <a:t>Part 3: Content Ideas and Marketing Strategies</a:t>
            </a:r>
            <a:endParaRPr sz="1700" dirty="0"/>
          </a:p>
        </p:txBody>
      </p:sp>
      <p:sp>
        <p:nvSpPr>
          <p:cNvPr id="98" name="Google Shape;98;p20"/>
          <p:cNvSpPr txBox="1"/>
          <p:nvPr/>
        </p:nvSpPr>
        <p:spPr>
          <a:xfrm>
            <a:off x="383400" y="1486175"/>
            <a:ext cx="8377200" cy="21240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GB" b="1" dirty="0"/>
              <a:t>Content Idea Generation &amp; Strategy:</a:t>
            </a:r>
            <a:r>
              <a:rPr lang="en-GB" dirty="0"/>
              <a:t> Create a content calendar for the remaining month of July by brainstorming content themes, exploring various formats like blog posts, videos, </a:t>
            </a:r>
            <a:r>
              <a:rPr lang="en-GB" dirty="0" err="1"/>
              <a:t>infographics</a:t>
            </a:r>
            <a:r>
              <a:rPr lang="en-GB" dirty="0"/>
              <a:t>, podcasts, and interactive quizzes, and scheduling publication dates mainly on Facebook &amp; </a:t>
            </a:r>
            <a:r>
              <a:rPr lang="en-GB" dirty="0" err="1"/>
              <a:t>Instagram</a:t>
            </a:r>
            <a:r>
              <a:rPr lang="en-GB" dirty="0"/>
              <a:t>. </a:t>
            </a:r>
            <a:br>
              <a:rPr lang="en-GB" dirty="0"/>
            </a:br>
            <a:r>
              <a:rPr lang="en-GB" dirty="0"/>
              <a:t/>
            </a:r>
            <a:br>
              <a:rPr lang="en-GB" dirty="0"/>
            </a:br>
            <a:r>
              <a:rPr lang="en-GB" dirty="0"/>
              <a:t>And include the strategy, aim and the idea behind these posts and story </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dirty="0"/>
              <a:t>	</a:t>
            </a:r>
            <a:r>
              <a:rPr lang="en-GB" u="sng" dirty="0">
                <a:solidFill>
                  <a:schemeClr val="hlink"/>
                </a:solidFill>
                <a:hlinkClick r:id="rId3"/>
              </a:rPr>
              <a:t>Content Calendar Example</a:t>
            </a:r>
            <a:r>
              <a:rPr lang="en-GB" dirty="0"/>
              <a:t> (Try creating a table for the month of July)</a:t>
            </a:r>
            <a:endParaRPr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flipH="1" flipV="1">
            <a:off x="-1325365" y="5322522"/>
            <a:ext cx="236304" cy="45719"/>
          </a:xfrm>
        </p:spPr>
        <p:txBody>
          <a:bodyPr>
            <a:normAutofit fontScale="25000" lnSpcReduction="20000"/>
          </a:bodyPr>
          <a:lstStyle/>
          <a:p>
            <a:pPr marL="114300" indent="0">
              <a:buNone/>
            </a:pPr>
            <a:endParaRPr lang="en-IN" sz="800" dirty="0"/>
          </a:p>
        </p:txBody>
      </p:sp>
      <p:sp>
        <p:nvSpPr>
          <p:cNvPr id="7" name="Google Shape;97;p20"/>
          <p:cNvSpPr txBox="1"/>
          <p:nvPr/>
        </p:nvSpPr>
        <p:spPr>
          <a:xfrm>
            <a:off x="653934" y="0"/>
            <a:ext cx="7610100" cy="4464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sz="1700" b="1" dirty="0">
                <a:solidFill>
                  <a:srgbClr val="434343"/>
                </a:solidFill>
              </a:rPr>
              <a:t>Part 3: Content Ideas and Marketing Strategies</a:t>
            </a:r>
            <a:endParaRPr sz="1700" dirty="0"/>
          </a:p>
        </p:txBody>
      </p:sp>
      <p:sp>
        <p:nvSpPr>
          <p:cNvPr id="8" name="Rectangle 7"/>
          <p:cNvSpPr/>
          <p:nvPr/>
        </p:nvSpPr>
        <p:spPr>
          <a:xfrm>
            <a:off x="523444" y="560685"/>
            <a:ext cx="4160113" cy="646331"/>
          </a:xfrm>
          <a:prstGeom prst="rect">
            <a:avLst/>
          </a:prstGeom>
          <a:noFill/>
        </p:spPr>
        <p:txBody>
          <a:bodyPr wrap="none" lIns="91440" tIns="45720" rIns="91440" bIns="45720">
            <a:spAutoFit/>
          </a:bodyPr>
          <a:lstStyle/>
          <a:p>
            <a:pPr algn="ctr"/>
            <a:r>
              <a:rPr lang="en-GB" sz="1800" b="1" dirty="0"/>
              <a:t>Content Idea Generation &amp; Strategy</a:t>
            </a:r>
            <a:r>
              <a:rPr lang="en-GB" sz="1800" b="1" dirty="0" smtClean="0"/>
              <a:t>:</a:t>
            </a:r>
          </a:p>
          <a:p>
            <a:pPr algn="ctr"/>
            <a:endParaRPr lang="en-US" sz="1800" b="0" cap="none" spc="0" dirty="0">
              <a:ln w="0"/>
              <a:solidFill>
                <a:schemeClr val="tx1"/>
              </a:solidFill>
              <a:effectLst>
                <a:outerShdw blurRad="38100" dist="19050" dir="2700000" algn="tl" rotWithShape="0">
                  <a:schemeClr val="dk1">
                    <a:alpha val="40000"/>
                  </a:schemeClr>
                </a:outerShdw>
              </a:effectLst>
            </a:endParaRPr>
          </a:p>
        </p:txBody>
      </p:sp>
      <p:pic>
        <p:nvPicPr>
          <p:cNvPr id="1026" name="Picture 2"/>
          <p:cNvPicPr>
            <a:picLocks noChangeAspect="1" noChangeArrowheads="1"/>
          </p:cNvPicPr>
          <p:nvPr/>
        </p:nvPicPr>
        <p:blipFill>
          <a:blip r:embed="rId2"/>
          <a:srcRect/>
          <a:stretch>
            <a:fillRect/>
          </a:stretch>
        </p:blipFill>
        <p:spPr bwMode="auto">
          <a:xfrm>
            <a:off x="511629" y="900945"/>
            <a:ext cx="8054907" cy="4079269"/>
          </a:xfrm>
          <a:prstGeom prst="rect">
            <a:avLst/>
          </a:prstGeom>
          <a:noFill/>
          <a:ln w="9525">
            <a:noFill/>
            <a:miter lim="800000"/>
            <a:headEnd/>
            <a:tailEnd/>
          </a:ln>
          <a:effectLst/>
        </p:spPr>
      </p:pic>
    </p:spTree>
    <p:extLst>
      <p:ext uri="{BB962C8B-B14F-4D97-AF65-F5344CB8AC3E}">
        <p14:creationId xmlns:p14="http://schemas.microsoft.com/office/powerpoint/2010/main" xmlns="" val="10079310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364111" y="0"/>
            <a:ext cx="2779889" cy="5003800"/>
          </a:xfrm>
          <a:prstGeom prst="rect">
            <a:avLst/>
          </a:prstGeom>
        </p:spPr>
      </p:pic>
      <p:pic>
        <p:nvPicPr>
          <p:cNvPr id="4" name="Picture 3"/>
          <p:cNvPicPr>
            <a:picLocks noChangeAspect="1"/>
          </p:cNvPicPr>
          <p:nvPr/>
        </p:nvPicPr>
        <p:blipFill rotWithShape="1">
          <a:blip r:embed="rId3">
            <a:extLst>
              <a:ext uri="{28A0092B-C50C-407E-A947-70E740481C1C}">
                <a14:useLocalDpi xmlns:a14="http://schemas.microsoft.com/office/drawing/2010/main" xmlns="" val="0"/>
              </a:ext>
            </a:extLst>
          </a:blip>
          <a:srcRect r="36250" b="-784"/>
          <a:stretch/>
        </p:blipFill>
        <p:spPr>
          <a:xfrm>
            <a:off x="0" y="0"/>
            <a:ext cx="6463115" cy="2070100"/>
          </a:xfrm>
          <a:prstGeom prst="rect">
            <a:avLst/>
          </a:prstGeom>
        </p:spPr>
      </p:pic>
    </p:spTree>
    <p:extLst>
      <p:ext uri="{BB962C8B-B14F-4D97-AF65-F5344CB8AC3E}">
        <p14:creationId xmlns:p14="http://schemas.microsoft.com/office/powerpoint/2010/main" xmlns="" val="31836742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6593" y="226032"/>
            <a:ext cx="6241551" cy="3754874"/>
          </a:xfrm>
          <a:prstGeom prst="rect">
            <a:avLst/>
          </a:prstGeom>
        </p:spPr>
        <p:txBody>
          <a:bodyPr wrap="square">
            <a:spAutoFit/>
          </a:bodyPr>
          <a:lstStyle/>
          <a:p>
            <a:r>
              <a:rPr lang="en-IN" dirty="0" err="1"/>
              <a:t>Frooti</a:t>
            </a:r>
            <a:r>
              <a:rPr lang="en-IN" dirty="0"/>
              <a:t>: </a:t>
            </a:r>
            <a:r>
              <a:rPr lang="en-IN" dirty="0" err="1"/>
              <a:t>Frooti</a:t>
            </a:r>
            <a:r>
              <a:rPr lang="en-IN" dirty="0"/>
              <a:t> is one of the most renowned results of </a:t>
            </a:r>
            <a:r>
              <a:rPr lang="en-IN" dirty="0" err="1"/>
              <a:t>Parle</a:t>
            </a:r>
            <a:r>
              <a:rPr lang="en-IN" dirty="0"/>
              <a:t> Agro. It is a mango-seasoned drink and a famous decision among shoppers, particularly during the warm mid year months.</a:t>
            </a:r>
          </a:p>
          <a:p>
            <a:endParaRPr lang="en-IN" dirty="0"/>
          </a:p>
          <a:p>
            <a:r>
              <a:rPr lang="en-IN" dirty="0" err="1"/>
              <a:t>Appy</a:t>
            </a:r>
            <a:r>
              <a:rPr lang="en-IN" dirty="0"/>
              <a:t> Bubble: </a:t>
            </a:r>
            <a:r>
              <a:rPr lang="en-IN" dirty="0" err="1"/>
              <a:t>Appy</a:t>
            </a:r>
            <a:r>
              <a:rPr lang="en-IN" dirty="0"/>
              <a:t> Bubble is a carbonated squeezed apple drink that has acquired critical fame as an option in contrast to conventional soda pops.</a:t>
            </a:r>
          </a:p>
          <a:p>
            <a:endParaRPr lang="en-IN" dirty="0"/>
          </a:p>
          <a:p>
            <a:r>
              <a:rPr lang="en-IN" dirty="0" err="1"/>
              <a:t>Appy</a:t>
            </a:r>
            <a:r>
              <a:rPr lang="en-IN" dirty="0"/>
              <a:t>: This is one more organic product juice item presented by </a:t>
            </a:r>
            <a:r>
              <a:rPr lang="en-IN" dirty="0" err="1"/>
              <a:t>Parle</a:t>
            </a:r>
            <a:r>
              <a:rPr lang="en-IN" dirty="0"/>
              <a:t> Agro, accessible in different natural product </a:t>
            </a:r>
            <a:r>
              <a:rPr lang="en-IN" dirty="0" err="1"/>
              <a:t>flavors</a:t>
            </a:r>
            <a:r>
              <a:rPr lang="en-IN" dirty="0"/>
              <a:t> like orange, pineapple, and apple.</a:t>
            </a:r>
          </a:p>
          <a:p>
            <a:endParaRPr lang="en-IN" dirty="0"/>
          </a:p>
          <a:p>
            <a:r>
              <a:rPr lang="en-IN" dirty="0"/>
              <a:t>Bailey: Bailey is a non-alcoholic malt-based refreshment presented by </a:t>
            </a:r>
            <a:r>
              <a:rPr lang="en-IN" dirty="0" err="1"/>
              <a:t>Parle</a:t>
            </a:r>
            <a:r>
              <a:rPr lang="en-IN" dirty="0"/>
              <a:t> Agro.</a:t>
            </a:r>
          </a:p>
          <a:p>
            <a:endParaRPr lang="en-IN" dirty="0"/>
          </a:p>
          <a:p>
            <a:r>
              <a:rPr lang="en-IN" dirty="0" err="1"/>
              <a:t>Frio</a:t>
            </a:r>
            <a:r>
              <a:rPr lang="en-IN" dirty="0"/>
              <a:t>: </a:t>
            </a:r>
            <a:r>
              <a:rPr lang="en-IN" dirty="0" err="1"/>
              <a:t>Frio</a:t>
            </a:r>
            <a:r>
              <a:rPr lang="en-IN" dirty="0"/>
              <a:t> is a scope of bundled drinking water items.</a:t>
            </a:r>
          </a:p>
          <a:p>
            <a:endParaRPr lang="en-IN" dirty="0"/>
          </a:p>
          <a:p>
            <a:r>
              <a:rPr lang="en-IN" dirty="0" err="1"/>
              <a:t>Bailley</a:t>
            </a:r>
            <a:r>
              <a:rPr lang="en-IN" dirty="0"/>
              <a:t> Pop: </a:t>
            </a:r>
            <a:r>
              <a:rPr lang="en-IN" dirty="0" err="1"/>
              <a:t>Bailley</a:t>
            </a:r>
            <a:r>
              <a:rPr lang="en-IN" dirty="0"/>
              <a:t> Soft drink is a carbonated water brand from </a:t>
            </a:r>
            <a:r>
              <a:rPr lang="en-IN" dirty="0" err="1"/>
              <a:t>Parle</a:t>
            </a:r>
            <a:r>
              <a:rPr lang="en-IN" dirty="0"/>
              <a:t> Agro.</a:t>
            </a:r>
          </a:p>
        </p:txBody>
      </p:sp>
    </p:spTree>
    <p:extLst>
      <p:ext uri="{BB962C8B-B14F-4D97-AF65-F5344CB8AC3E}">
        <p14:creationId xmlns:p14="http://schemas.microsoft.com/office/powerpoint/2010/main" xmlns="" val="13139293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p:nvPr/>
        </p:nvSpPr>
        <p:spPr>
          <a:xfrm>
            <a:off x="766950" y="0"/>
            <a:ext cx="7610100" cy="4464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sz="1700" b="1" dirty="0">
                <a:solidFill>
                  <a:srgbClr val="434343"/>
                </a:solidFill>
              </a:rPr>
              <a:t>Part 3: Content Ideas and Marketing Strategies</a:t>
            </a:r>
            <a:endParaRPr sz="1700" dirty="0"/>
          </a:p>
        </p:txBody>
      </p:sp>
      <p:sp>
        <p:nvSpPr>
          <p:cNvPr id="104" name="Google Shape;104;p21"/>
          <p:cNvSpPr txBox="1"/>
          <p:nvPr/>
        </p:nvSpPr>
        <p:spPr>
          <a:xfrm>
            <a:off x="177917" y="155892"/>
            <a:ext cx="83772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dirty="0"/>
          </a:p>
          <a:p>
            <a:pPr marL="457200" lvl="0" indent="-317500" algn="l" rtl="0">
              <a:spcBef>
                <a:spcPts val="0"/>
              </a:spcBef>
              <a:spcAft>
                <a:spcPts val="0"/>
              </a:spcAft>
              <a:buSzPts val="1400"/>
              <a:buChar char="●"/>
            </a:pPr>
            <a:r>
              <a:rPr lang="en-GB" dirty="0"/>
              <a:t>Reflect on the content ideas and marketing strategies process, discussing the challenges encountered and lessons learned.</a:t>
            </a:r>
            <a:endParaRPr dirty="0"/>
          </a:p>
        </p:txBody>
      </p:sp>
      <p:sp>
        <p:nvSpPr>
          <p:cNvPr id="2" name="Rectangle 1"/>
          <p:cNvSpPr/>
          <p:nvPr/>
        </p:nvSpPr>
        <p:spPr>
          <a:xfrm>
            <a:off x="868166" y="987192"/>
            <a:ext cx="6179906" cy="3754874"/>
          </a:xfrm>
          <a:prstGeom prst="rect">
            <a:avLst/>
          </a:prstGeom>
        </p:spPr>
        <p:txBody>
          <a:bodyPr wrap="square">
            <a:spAutoFit/>
          </a:bodyPr>
          <a:lstStyle/>
          <a:p>
            <a:pPr marL="285750" indent="-285750">
              <a:buFont typeface="Courier New" panose="02070309020205020404" pitchFamily="49" charset="0"/>
              <a:buChar char="o"/>
            </a:pPr>
            <a:r>
              <a:rPr lang="en-IN" dirty="0"/>
              <a:t>Grasping Customer Conduct: One of the essential difficulties in advertising is appreciating the consistently changing buyer conduct and inclinations. Shoppers are affected by different elements like patterns, culture, and innovative progressions. Acquiring bits of knowledge into their necessities and inspirations requires constant examination and information investigation.</a:t>
            </a:r>
          </a:p>
          <a:p>
            <a:pPr marL="285750" indent="-285750">
              <a:buFont typeface="Courier New" panose="02070309020205020404" pitchFamily="49" charset="0"/>
              <a:buChar char="o"/>
            </a:pPr>
            <a:endParaRPr lang="en-IN" dirty="0"/>
          </a:p>
          <a:p>
            <a:pPr marL="285750" indent="-285750">
              <a:buFont typeface="Courier New" panose="02070309020205020404" pitchFamily="49" charset="0"/>
              <a:buChar char="o"/>
            </a:pPr>
            <a:r>
              <a:rPr lang="en-IN" dirty="0"/>
              <a:t>Serious Contest: In many ventures, rivalry is wild, and hanging out in a jam-packed market can be troublesome. Fostering a remarkable incentive and separating from contenders is fundamental, yet it requires inventiveness and a profound comprehension of the market.</a:t>
            </a:r>
          </a:p>
          <a:p>
            <a:pPr marL="285750" indent="-285750">
              <a:buFont typeface="Courier New" panose="02070309020205020404" pitchFamily="49" charset="0"/>
              <a:buChar char="o"/>
            </a:pPr>
            <a:endParaRPr lang="en-IN" dirty="0"/>
          </a:p>
          <a:p>
            <a:pPr marL="285750" indent="-285750">
              <a:buFont typeface="Courier New" panose="02070309020205020404" pitchFamily="49" charset="0"/>
              <a:buChar char="o"/>
            </a:pPr>
            <a:r>
              <a:rPr lang="en-IN" dirty="0"/>
              <a:t>Spending plan Imperatives: Assigning showcasing spending plans productively can be testing, particularly for more modest organizations. Adjusting between various showcasing channels and missions while guaranteeing areas of strength for an on venture (return for money invested) is a fragile undertaking.</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587" y="743289"/>
            <a:ext cx="8822026" cy="3167311"/>
          </a:xfrm>
        </p:spPr>
        <p:txBody>
          <a:bodyPr>
            <a:noAutofit/>
          </a:bodyPr>
          <a:lstStyle/>
          <a:p>
            <a:pPr algn="l"/>
            <a:r>
              <a:rPr lang="en-US" sz="1400" b="1" u="sng" dirty="0"/>
              <a:t>Illustrations Gained from Advertising Procedures and Difficulties</a:t>
            </a:r>
            <a:r>
              <a:rPr lang="en-US" sz="1400" b="1" dirty="0"/>
              <a:t>:</a:t>
            </a:r>
            <a:r>
              <a:rPr lang="en-US" sz="1400" dirty="0"/>
              <a:t/>
            </a:r>
            <a:br>
              <a:rPr lang="en-US" sz="1400" dirty="0"/>
            </a:br>
            <a:r>
              <a:rPr lang="en-US" sz="1400" dirty="0"/>
              <a:t/>
            </a:r>
            <a:br>
              <a:rPr lang="en-US" sz="1400" dirty="0"/>
            </a:br>
            <a:r>
              <a:rPr lang="en-US" sz="1400" dirty="0"/>
              <a:t>Shopper Driven Approach: Putting the purchaser at the focal point of showcasing endeavors is significant. Understanding their requirements, problem areas, and goals makes significant and convincing showcasing messages.</a:t>
            </a:r>
            <a:br>
              <a:rPr lang="en-US" sz="1400" dirty="0"/>
            </a:br>
            <a:r>
              <a:rPr lang="en-US" sz="1400" dirty="0"/>
              <a:t/>
            </a:r>
            <a:br>
              <a:rPr lang="en-US" sz="1400" dirty="0"/>
            </a:br>
            <a:r>
              <a:rPr lang="en-US" sz="1400" dirty="0"/>
              <a:t>Nonstop Exploration and Examination: Remaining refreshed with market patterns and customer bits of knowledge through consistent exploration and information investigation is fundamental for pursuing informed choices.</a:t>
            </a:r>
            <a:br>
              <a:rPr lang="en-US" sz="1400" dirty="0"/>
            </a:br>
            <a:r>
              <a:rPr lang="en-US" sz="1400" dirty="0"/>
              <a:t/>
            </a:r>
            <a:br>
              <a:rPr lang="en-US" sz="1400" dirty="0"/>
            </a:br>
            <a:r>
              <a:rPr lang="en-US" sz="1400" dirty="0"/>
              <a:t>Dexterity and Versatility: The showcasing scene is dynamic, and procedures should be versatile to evolving conditions. Adaptability permits organizations to answer rapidly to new open doors or difficulties.</a:t>
            </a:r>
            <a:br>
              <a:rPr lang="en-US" sz="1400" dirty="0"/>
            </a:br>
            <a:r>
              <a:rPr lang="en-US" sz="1400" dirty="0"/>
              <a:t/>
            </a:r>
            <a:br>
              <a:rPr lang="en-US" sz="1400" dirty="0"/>
            </a:br>
            <a:r>
              <a:rPr lang="en-US" sz="1400" dirty="0"/>
              <a:t>Mix and Consistency: A coordinated promoting approach guarantees consistency in informing across different channels. A strong brand picture assists work with trusting and acknowledgment among buyers</a:t>
            </a:r>
            <a:r>
              <a:rPr lang="en-US" sz="1600" dirty="0"/>
              <a:t>.</a:t>
            </a:r>
            <a:endParaRPr lang="en-IN" sz="1600" dirty="0"/>
          </a:p>
        </p:txBody>
      </p:sp>
    </p:spTree>
    <p:extLst>
      <p:ext uri="{BB962C8B-B14F-4D97-AF65-F5344CB8AC3E}">
        <p14:creationId xmlns:p14="http://schemas.microsoft.com/office/powerpoint/2010/main" xmlns="" val="30838414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p:nvPr/>
        </p:nvSpPr>
        <p:spPr>
          <a:xfrm>
            <a:off x="651900" y="226191"/>
            <a:ext cx="7610100" cy="8136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sz="1900" b="1" dirty="0">
                <a:solidFill>
                  <a:srgbClr val="434343"/>
                </a:solidFill>
              </a:rPr>
              <a:t>Part 1: Brand study, Competitor Analysis &amp; Buyer’s/Audience’s Persona</a:t>
            </a:r>
            <a:endParaRPr sz="1900" dirty="0"/>
          </a:p>
        </p:txBody>
      </p:sp>
      <p:sp>
        <p:nvSpPr>
          <p:cNvPr id="68" name="Google Shape;68;p15"/>
          <p:cNvSpPr txBox="1"/>
          <p:nvPr/>
        </p:nvSpPr>
        <p:spPr>
          <a:xfrm>
            <a:off x="651900" y="1113715"/>
            <a:ext cx="7380000" cy="4278064"/>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GB" b="1" dirty="0"/>
              <a:t>Research Brand Identity: </a:t>
            </a:r>
            <a:r>
              <a:rPr lang="en-GB" dirty="0"/>
              <a:t>Study the brand's mission, values, vision, and unique selling propositions (USPs</a:t>
            </a:r>
            <a:r>
              <a:rPr lang="en-GB" dirty="0" smtClean="0"/>
              <a:t>).</a:t>
            </a:r>
          </a:p>
          <a:p>
            <a:pPr marL="457200" lvl="0" indent="-317500" algn="l" rtl="0">
              <a:spcBef>
                <a:spcPts val="0"/>
              </a:spcBef>
              <a:spcAft>
                <a:spcPts val="0"/>
              </a:spcAft>
              <a:buSzPts val="1400"/>
              <a:buChar char="●"/>
            </a:pPr>
            <a:r>
              <a:rPr lang="en-GB" b="1" dirty="0" smtClean="0"/>
              <a:t>Company for project</a:t>
            </a:r>
            <a:r>
              <a:rPr lang="en-GB" dirty="0" smtClean="0"/>
              <a:t>: PARLE AGRO</a:t>
            </a:r>
          </a:p>
          <a:p>
            <a:pPr marL="457200" lvl="0" indent="-317500" algn="l" rtl="0">
              <a:spcBef>
                <a:spcPts val="0"/>
              </a:spcBef>
              <a:spcAft>
                <a:spcPts val="0"/>
              </a:spcAft>
              <a:buSzPts val="1400"/>
              <a:buChar char="●"/>
            </a:pPr>
            <a:endParaRPr lang="en-GB" dirty="0" smtClean="0"/>
          </a:p>
          <a:p>
            <a:pPr marL="457200" lvl="0" indent="-317500" algn="l" rtl="0">
              <a:spcBef>
                <a:spcPts val="0"/>
              </a:spcBef>
              <a:spcAft>
                <a:spcPts val="0"/>
              </a:spcAft>
              <a:buSzPts val="1400"/>
              <a:buChar char="●"/>
            </a:pPr>
            <a:r>
              <a:rPr lang="en-GB" b="1" dirty="0" smtClean="0"/>
              <a:t>Logo</a:t>
            </a:r>
            <a:r>
              <a:rPr lang="en-GB" dirty="0" smtClean="0"/>
              <a:t>:</a:t>
            </a:r>
          </a:p>
          <a:p>
            <a:pPr marL="457200" lvl="0" indent="-317500" algn="l" rtl="0">
              <a:spcBef>
                <a:spcPts val="0"/>
              </a:spcBef>
              <a:spcAft>
                <a:spcPts val="0"/>
              </a:spcAft>
              <a:buSzPts val="1400"/>
              <a:buChar char="●"/>
            </a:pPr>
            <a:endParaRPr lang="en-GB" dirty="0"/>
          </a:p>
          <a:p>
            <a:pPr marL="457200" lvl="0" indent="-317500" algn="l" rtl="0">
              <a:spcBef>
                <a:spcPts val="0"/>
              </a:spcBef>
              <a:spcAft>
                <a:spcPts val="0"/>
              </a:spcAft>
              <a:buSzPts val="1400"/>
              <a:buChar char="●"/>
            </a:pPr>
            <a:endParaRPr lang="en-GB" dirty="0" smtClean="0"/>
          </a:p>
          <a:p>
            <a:pPr marL="457200" lvl="0" indent="-317500" algn="l" rtl="0">
              <a:spcBef>
                <a:spcPts val="0"/>
              </a:spcBef>
              <a:spcAft>
                <a:spcPts val="0"/>
              </a:spcAft>
              <a:buSzPts val="1400"/>
              <a:buChar char="●"/>
            </a:pPr>
            <a:endParaRPr dirty="0"/>
          </a:p>
          <a:p>
            <a:pPr marL="285750" lvl="0" indent="-285750">
              <a:buFont typeface="Wingdings" panose="05000000000000000000" pitchFamily="2" charset="2"/>
              <a:buChar char="Ø"/>
            </a:pPr>
            <a:r>
              <a:rPr lang="en-GB" b="1" dirty="0" smtClean="0"/>
              <a:t>Mission/Values:</a:t>
            </a:r>
            <a:r>
              <a:rPr lang="en-US" dirty="0"/>
              <a:t>"Parle Agro is focused on charming purchasers by giving top caliber, creative, and reviving food and drink items. We endeavor to make a positive effect on society, and our main goal is to turn into a main player in the business while guaranteeing economical development and dependable strategic policies."</a:t>
            </a:r>
            <a:endParaRPr lang="en-GB" dirty="0" smtClean="0"/>
          </a:p>
          <a:p>
            <a:pPr marL="285750" lvl="0" indent="-285750" algn="l" rtl="0">
              <a:spcBef>
                <a:spcPts val="0"/>
              </a:spcBef>
              <a:spcAft>
                <a:spcPts val="0"/>
              </a:spcAft>
              <a:buFont typeface="Wingdings" panose="05000000000000000000" pitchFamily="2" charset="2"/>
              <a:buChar char="Ø"/>
            </a:pPr>
            <a:r>
              <a:rPr lang="en-GB" dirty="0" smtClean="0"/>
              <a:t> </a:t>
            </a:r>
            <a:endParaRPr dirty="0"/>
          </a:p>
          <a:p>
            <a:pPr marL="285750" lvl="0" indent="-285750">
              <a:buFont typeface="Wingdings" panose="05000000000000000000" pitchFamily="2" charset="2"/>
              <a:buChar char="Ø"/>
            </a:pPr>
            <a:r>
              <a:rPr lang="en-GB" b="1" dirty="0" smtClean="0"/>
              <a:t>USP :</a:t>
            </a:r>
            <a:r>
              <a:rPr lang="en-US" dirty="0"/>
              <a:t>Shifted Item Portfolio: Parle Agro offers a great many items, including organic product based drinks like </a:t>
            </a:r>
            <a:r>
              <a:rPr lang="en-US" dirty="0" smtClean="0"/>
              <a:t>Froth, Apply, Apply </a:t>
            </a:r>
            <a:r>
              <a:rPr lang="en-US" dirty="0"/>
              <a:t>Bubble, </a:t>
            </a:r>
            <a:r>
              <a:rPr lang="en-US" dirty="0" smtClean="0"/>
              <a:t>Bailey, </a:t>
            </a:r>
            <a:r>
              <a:rPr lang="en-US" dirty="0"/>
              <a:t>and bundled snacks like Hippo. This assorted portfolio permits the organization to take special care of different customer inclinations and </a:t>
            </a:r>
            <a:r>
              <a:rPr lang="en-US" dirty="0" smtClean="0"/>
              <a:t>socioeconomics.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2280863" y="2064928"/>
            <a:ext cx="1541124" cy="566467"/>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p:nvPr/>
        </p:nvSpPr>
        <p:spPr>
          <a:xfrm>
            <a:off x="181350" y="323700"/>
            <a:ext cx="8781300" cy="6480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b="1">
                <a:solidFill>
                  <a:srgbClr val="434343"/>
                </a:solidFill>
              </a:rPr>
              <a:t>Part 4: Content Creation and Curation (Post creations, Designs/Video Editing, Ad Campaigns over Social Media and Email Ideation and Creation) </a:t>
            </a:r>
            <a:endParaRPr/>
          </a:p>
        </p:txBody>
      </p:sp>
      <p:sp>
        <p:nvSpPr>
          <p:cNvPr id="110" name="Google Shape;110;p22"/>
          <p:cNvSpPr txBox="1"/>
          <p:nvPr/>
        </p:nvSpPr>
        <p:spPr>
          <a:xfrm>
            <a:off x="478200" y="1330406"/>
            <a:ext cx="8187600" cy="384717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dirty="0"/>
              <a:t>Post </a:t>
            </a:r>
            <a:r>
              <a:rPr lang="en-GB" b="1" dirty="0" smtClean="0"/>
              <a:t>Creation:</a:t>
            </a:r>
          </a:p>
          <a:p>
            <a:pPr marL="0" lvl="0" indent="0" algn="l" rtl="0">
              <a:spcBef>
                <a:spcPts val="0"/>
              </a:spcBef>
              <a:spcAft>
                <a:spcPts val="0"/>
              </a:spcAft>
              <a:buNone/>
            </a:pPr>
            <a:r>
              <a:rPr lang="en-GB" dirty="0" smtClean="0"/>
              <a:t>CREATION POSTS</a:t>
            </a:r>
            <a:endParaRPr dirty="0"/>
          </a:p>
          <a:p>
            <a:pPr marL="0" lvl="0" indent="0" algn="l" rtl="0">
              <a:spcBef>
                <a:spcPts val="0"/>
              </a:spcBef>
              <a:spcAft>
                <a:spcPts val="0"/>
              </a:spcAft>
              <a:buNone/>
            </a:pPr>
            <a:r>
              <a:rPr lang="en-GB" dirty="0"/>
              <a:t>Format 1</a:t>
            </a:r>
            <a:endParaRPr dirty="0"/>
          </a:p>
          <a:p>
            <a:pPr lvl="0"/>
            <a:r>
              <a:rPr lang="en-US" dirty="0" smtClean="0">
                <a:hlinkClick r:id="rId3"/>
              </a:rPr>
              <a:t>https://parleagrosupport.blogspot.com/2023/07/parle-agro-have-wide-business-goals-and.html</a:t>
            </a:r>
            <a:endParaRPr lang="en-US" dirty="0"/>
          </a:p>
          <a:p>
            <a:r>
              <a:rPr lang="en-US" dirty="0"/>
              <a:t>AIM:  Parle Agro have wide business goals and missions that guide their tasks and development. While I can't give the exact statement of purpose, I can provide you with a general comprehension of the points of organizations like Parle Agro in view of their business exercises:</a:t>
            </a:r>
          </a:p>
          <a:p>
            <a:r>
              <a:rPr lang="en-US" dirty="0"/>
              <a:t>DATE: 21/07/2023</a:t>
            </a:r>
          </a:p>
          <a:p>
            <a:r>
              <a:rPr lang="en-US" dirty="0"/>
              <a:t>IDEA: The center thought behind Parle </a:t>
            </a:r>
            <a:r>
              <a:rPr lang="en-US" dirty="0" err="1"/>
              <a:t>Agro's</a:t>
            </a:r>
            <a:r>
              <a:rPr lang="en-US" dirty="0"/>
              <a:t> business is to give reviving and inventive refreshments that take care of shoppers' fluctuating preferences and inclinations.</a:t>
            </a:r>
          </a:p>
          <a:p>
            <a:r>
              <a:rPr lang="en-US" dirty="0"/>
              <a:t>TOPIC:  Parle Agro: Journey, Products, and Impact on the Beverage Industry</a:t>
            </a:r>
          </a:p>
          <a:p>
            <a:pPr marL="0" lvl="0" indent="0" algn="l" rtl="0">
              <a:spcBef>
                <a:spcPts val="0"/>
              </a:spcBef>
              <a:spcAft>
                <a:spcPts val="0"/>
              </a:spcAft>
              <a:buNone/>
            </a:pPr>
            <a:endParaRPr dirty="0"/>
          </a:p>
          <a:p>
            <a:pPr marL="0" lvl="0" indent="0" algn="l" rtl="0">
              <a:spcBef>
                <a:spcPts val="0"/>
              </a:spcBef>
              <a:spcAft>
                <a:spcPts val="0"/>
              </a:spcAft>
              <a:buNone/>
            </a:pPr>
            <a:r>
              <a:rPr lang="en-GB" dirty="0">
                <a:solidFill>
                  <a:schemeClr val="dk1"/>
                </a:solidFill>
              </a:rPr>
              <a:t>Format</a:t>
            </a:r>
            <a:r>
              <a:rPr lang="en-GB" dirty="0"/>
              <a:t> </a:t>
            </a:r>
            <a:r>
              <a:rPr lang="en-GB" dirty="0" smtClean="0"/>
              <a:t>2: We have created a information video about </a:t>
            </a:r>
            <a:r>
              <a:rPr lang="en-GB" dirty="0" err="1" smtClean="0"/>
              <a:t>parle</a:t>
            </a:r>
            <a:r>
              <a:rPr lang="en-GB" dirty="0" smtClean="0"/>
              <a:t> agro </a:t>
            </a:r>
            <a:r>
              <a:rPr lang="en-GB" dirty="0" err="1" smtClean="0"/>
              <a:t>products.We</a:t>
            </a:r>
            <a:r>
              <a:rPr lang="en-GB" dirty="0" smtClean="0"/>
              <a:t> have created on 21/07/2023.</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dirty="0">
                <a:solidFill>
                  <a:schemeClr val="dk1"/>
                </a:solidFill>
              </a:rPr>
              <a:t>Format</a:t>
            </a:r>
            <a:r>
              <a:rPr lang="en-GB" dirty="0"/>
              <a:t> </a:t>
            </a:r>
            <a:r>
              <a:rPr lang="en-GB" dirty="0" smtClean="0"/>
              <a:t>3: We have created an information memes on </a:t>
            </a:r>
            <a:r>
              <a:rPr lang="en-GB" dirty="0" err="1" smtClean="0"/>
              <a:t>parle</a:t>
            </a:r>
            <a:r>
              <a:rPr lang="en-GB" dirty="0" smtClean="0"/>
              <a:t> agro on 21/07/2023.</a:t>
            </a:r>
            <a:endParaRPr dirty="0"/>
          </a:p>
          <a:p>
            <a:pPr marL="457200" lvl="0" indent="0" algn="l" rtl="0">
              <a:spcBef>
                <a:spcPts val="0"/>
              </a:spcBef>
              <a:spcAft>
                <a:spcPts val="0"/>
              </a:spcAft>
              <a:buNone/>
            </a:pPr>
            <a:endParaRPr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3"/>
          <p:cNvSpPr txBox="1"/>
          <p:nvPr/>
        </p:nvSpPr>
        <p:spPr>
          <a:xfrm>
            <a:off x="342217" y="755691"/>
            <a:ext cx="8948700" cy="3175454"/>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sz="1300" dirty="0">
              <a:solidFill>
                <a:srgbClr val="0E101A"/>
              </a:solidFill>
            </a:endParaRPr>
          </a:p>
          <a:p>
            <a:pPr marL="457200" lvl="0" indent="0" algn="l" rtl="0">
              <a:lnSpc>
                <a:spcPct val="115000"/>
              </a:lnSpc>
              <a:spcBef>
                <a:spcPts val="0"/>
              </a:spcBef>
              <a:spcAft>
                <a:spcPts val="0"/>
              </a:spcAft>
              <a:buNone/>
            </a:pPr>
            <a:r>
              <a:rPr lang="en-GB" sz="1300" dirty="0">
                <a:solidFill>
                  <a:srgbClr val="0E101A"/>
                </a:solidFill>
              </a:rPr>
              <a:t>Utilize the Stories feature on </a:t>
            </a:r>
            <a:r>
              <a:rPr lang="en-GB" sz="1300" dirty="0" err="1">
                <a:solidFill>
                  <a:srgbClr val="0E101A"/>
                </a:solidFill>
              </a:rPr>
              <a:t>Instagram</a:t>
            </a:r>
            <a:r>
              <a:rPr lang="en-GB" sz="1300" dirty="0">
                <a:solidFill>
                  <a:srgbClr val="0E101A"/>
                </a:solidFill>
              </a:rPr>
              <a:t> for three consecutive days. Share behind-the-scenes glimpses, polls, quizzes, or sneak peeks </a:t>
            </a:r>
            <a:r>
              <a:rPr lang="en-GB" sz="1300" dirty="0" err="1">
                <a:solidFill>
                  <a:srgbClr val="0E101A"/>
                </a:solidFill>
              </a:rPr>
              <a:t>etc</a:t>
            </a:r>
            <a:r>
              <a:rPr lang="en-GB" sz="1300" dirty="0">
                <a:solidFill>
                  <a:srgbClr val="0E101A"/>
                </a:solidFill>
              </a:rPr>
              <a:t> to encourage audience participation. Once uploaded use the story highlight feature on </a:t>
            </a:r>
            <a:r>
              <a:rPr lang="en-GB" sz="1300" dirty="0" err="1" smtClean="0">
                <a:solidFill>
                  <a:srgbClr val="0E101A"/>
                </a:solidFill>
              </a:rPr>
              <a:t>Instagram</a:t>
            </a:r>
            <a:r>
              <a:rPr lang="en-GB" sz="1300" dirty="0" smtClean="0">
                <a:solidFill>
                  <a:srgbClr val="0E101A"/>
                </a:solidFill>
              </a:rPr>
              <a:t> </a:t>
            </a:r>
            <a:r>
              <a:rPr lang="en-GB" sz="1300" dirty="0">
                <a:solidFill>
                  <a:srgbClr val="0E101A"/>
                </a:solidFill>
              </a:rPr>
              <a:t>and save the 3 story with an appropriate name for each.</a:t>
            </a:r>
            <a:br>
              <a:rPr lang="en-GB" sz="1300" dirty="0">
                <a:solidFill>
                  <a:srgbClr val="0E101A"/>
                </a:solidFill>
              </a:rPr>
            </a:br>
            <a:r>
              <a:rPr lang="en-GB" sz="1300" dirty="0">
                <a:solidFill>
                  <a:srgbClr val="0E101A"/>
                </a:solidFill>
              </a:rPr>
              <a:t/>
            </a:r>
            <a:br>
              <a:rPr lang="en-GB" sz="1300" dirty="0">
                <a:solidFill>
                  <a:srgbClr val="0E101A"/>
                </a:solidFill>
              </a:rPr>
            </a:br>
            <a:r>
              <a:rPr lang="en-GB" sz="1300" b="1" dirty="0">
                <a:solidFill>
                  <a:srgbClr val="0E101A"/>
                </a:solidFill>
              </a:rPr>
              <a:t>Note:</a:t>
            </a:r>
            <a:r>
              <a:rPr lang="en-GB" sz="1300" dirty="0">
                <a:solidFill>
                  <a:srgbClr val="0E101A"/>
                </a:solidFill>
              </a:rPr>
              <a:t/>
            </a:r>
            <a:br>
              <a:rPr lang="en-GB" sz="1300" dirty="0">
                <a:solidFill>
                  <a:srgbClr val="0E101A"/>
                </a:solidFill>
              </a:rPr>
            </a:br>
            <a:r>
              <a:rPr lang="en-GB" sz="1300" dirty="0">
                <a:solidFill>
                  <a:srgbClr val="0E101A"/>
                </a:solidFill>
              </a:rPr>
              <a:t>Once done monitor the performance of the posts and Stories using the insight tool and </a:t>
            </a:r>
            <a:r>
              <a:rPr lang="en-GB" sz="1300" dirty="0" err="1">
                <a:solidFill>
                  <a:srgbClr val="0E101A"/>
                </a:solidFill>
              </a:rPr>
              <a:t>analyze</a:t>
            </a:r>
            <a:r>
              <a:rPr lang="en-GB" sz="1300" dirty="0">
                <a:solidFill>
                  <a:srgbClr val="0E101A"/>
                </a:solidFill>
              </a:rPr>
              <a:t> the engagement metrics (likes, comments, shares, impressions, etc.). Based on the analysis, mention the strategies and areas for improvement. </a:t>
            </a:r>
            <a:endParaRPr lang="en-GB" sz="1300" dirty="0" smtClean="0">
              <a:solidFill>
                <a:srgbClr val="0E101A"/>
              </a:solidFill>
            </a:endParaRPr>
          </a:p>
          <a:p>
            <a:pPr marL="457200" lvl="0" indent="0" algn="l" rtl="0">
              <a:lnSpc>
                <a:spcPct val="115000"/>
              </a:lnSpc>
              <a:spcBef>
                <a:spcPts val="0"/>
              </a:spcBef>
              <a:spcAft>
                <a:spcPts val="0"/>
              </a:spcAft>
              <a:buNone/>
            </a:pPr>
            <a:endParaRPr lang="en-GB" sz="1300" dirty="0">
              <a:solidFill>
                <a:srgbClr val="0E101A"/>
              </a:solidFill>
            </a:endParaRPr>
          </a:p>
          <a:p>
            <a:pPr marL="457200" lvl="0" indent="0" algn="l" rtl="0">
              <a:lnSpc>
                <a:spcPct val="115000"/>
              </a:lnSpc>
              <a:spcBef>
                <a:spcPts val="0"/>
              </a:spcBef>
              <a:spcAft>
                <a:spcPts val="0"/>
              </a:spcAft>
              <a:buNone/>
            </a:pPr>
            <a:endParaRPr lang="en-GB" sz="1300" dirty="0" smtClean="0">
              <a:solidFill>
                <a:srgbClr val="0E101A"/>
              </a:solidFill>
            </a:endParaRPr>
          </a:p>
          <a:p>
            <a:pPr marL="457200" lvl="0" indent="0" algn="l" rtl="0">
              <a:lnSpc>
                <a:spcPct val="115000"/>
              </a:lnSpc>
              <a:spcBef>
                <a:spcPts val="0"/>
              </a:spcBef>
              <a:spcAft>
                <a:spcPts val="0"/>
              </a:spcAft>
              <a:buNone/>
            </a:pPr>
            <a:r>
              <a:rPr lang="en-GB" sz="1300" dirty="0" smtClean="0">
                <a:solidFill>
                  <a:srgbClr val="0E101A"/>
                </a:solidFill>
              </a:rPr>
              <a:t>INSTAGRAM STORY: We have created three </a:t>
            </a:r>
            <a:r>
              <a:rPr lang="en-GB" sz="1300" dirty="0" err="1" smtClean="0">
                <a:solidFill>
                  <a:srgbClr val="0E101A"/>
                </a:solidFill>
              </a:rPr>
              <a:t>instagram</a:t>
            </a:r>
            <a:r>
              <a:rPr lang="en-GB" sz="1300" dirty="0" smtClean="0">
                <a:solidFill>
                  <a:srgbClr val="0E101A"/>
                </a:solidFill>
              </a:rPr>
              <a:t> stories on </a:t>
            </a:r>
            <a:r>
              <a:rPr lang="en-GB" sz="1300" dirty="0" err="1" smtClean="0">
                <a:solidFill>
                  <a:srgbClr val="0E101A"/>
                </a:solidFill>
              </a:rPr>
              <a:t>parle</a:t>
            </a:r>
            <a:r>
              <a:rPr lang="en-GB" sz="1300" dirty="0" smtClean="0">
                <a:solidFill>
                  <a:srgbClr val="0E101A"/>
                </a:solidFill>
              </a:rPr>
              <a:t> agro and </a:t>
            </a:r>
            <a:r>
              <a:rPr lang="en-GB" sz="1300" dirty="0" err="1" smtClean="0">
                <a:solidFill>
                  <a:srgbClr val="0E101A"/>
                </a:solidFill>
              </a:rPr>
              <a:t>screenshorts</a:t>
            </a:r>
            <a:r>
              <a:rPr lang="en-GB" sz="1300" dirty="0" smtClean="0">
                <a:solidFill>
                  <a:srgbClr val="0E101A"/>
                </a:solidFill>
              </a:rPr>
              <a:t> and provided below.</a:t>
            </a:r>
            <a:endParaRPr lang="en-GB" sz="1300" dirty="0">
              <a:solidFill>
                <a:srgbClr val="0E101A"/>
              </a:solidFill>
            </a:endParaRPr>
          </a:p>
        </p:txBody>
      </p:sp>
      <p:sp>
        <p:nvSpPr>
          <p:cNvPr id="116" name="Google Shape;116;p23"/>
          <p:cNvSpPr txBox="1"/>
          <p:nvPr/>
        </p:nvSpPr>
        <p:spPr>
          <a:xfrm>
            <a:off x="855898" y="453750"/>
            <a:ext cx="7610100" cy="11136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sz="2900" b="1" dirty="0" err="1">
                <a:solidFill>
                  <a:srgbClr val="434343"/>
                </a:solidFill>
              </a:rPr>
              <a:t>Instagram</a:t>
            </a:r>
            <a:r>
              <a:rPr lang="en-GB" sz="2900" b="1" dirty="0">
                <a:solidFill>
                  <a:srgbClr val="434343"/>
                </a:solidFill>
              </a:rPr>
              <a:t> Story</a:t>
            </a:r>
            <a:endParaRPr sz="2900" b="1" dirty="0">
              <a:solidFill>
                <a:srgbClr val="434343"/>
              </a:solidFill>
            </a:endParaRPr>
          </a:p>
          <a:p>
            <a:pPr marL="0" lvl="0" indent="0" algn="l" rtl="0">
              <a:spcBef>
                <a:spcPts val="0"/>
              </a:spcBef>
              <a:spcAft>
                <a:spcPts val="0"/>
              </a:spcAft>
              <a:buNone/>
            </a:pPr>
            <a:endParaRPr sz="2700" dirty="0"/>
          </a:p>
        </p:txBody>
      </p:sp>
      <p:sp>
        <p:nvSpPr>
          <p:cNvPr id="117" name="Google Shape;117;p23"/>
          <p:cNvSpPr txBox="1"/>
          <p:nvPr/>
        </p:nvSpPr>
        <p:spPr>
          <a:xfrm>
            <a:off x="342217" y="0"/>
            <a:ext cx="8781300" cy="6480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b="1">
                <a:solidFill>
                  <a:srgbClr val="434343"/>
                </a:solidFill>
              </a:rPr>
              <a:t>Part 4: Content Creation and Curation (Post creations, Designs/Video Editing, Ad Campaigns over Social Media and Email Ideation and Creation) </a:t>
            </a:r>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210" y="441788"/>
            <a:ext cx="8520600" cy="841800"/>
          </a:xfrm>
        </p:spPr>
        <p:txBody>
          <a:bodyPr>
            <a:normAutofit fontScale="90000"/>
          </a:bodyPr>
          <a:lstStyle/>
          <a:p>
            <a:pPr lvl="0">
              <a:lnSpc>
                <a:spcPct val="115000"/>
              </a:lnSpc>
            </a:pPr>
            <a:r>
              <a:rPr lang="en-GB" b="1" dirty="0" err="1">
                <a:solidFill>
                  <a:srgbClr val="434343"/>
                </a:solidFill>
              </a:rPr>
              <a:t>Instagram</a:t>
            </a:r>
            <a:r>
              <a:rPr lang="en-GB" b="1" dirty="0">
                <a:solidFill>
                  <a:srgbClr val="434343"/>
                </a:solidFill>
              </a:rPr>
              <a:t> </a:t>
            </a:r>
            <a:r>
              <a:rPr lang="en-GB" b="1" dirty="0" smtClean="0">
                <a:solidFill>
                  <a:srgbClr val="434343"/>
                </a:solidFill>
              </a:rPr>
              <a:t>Story</a:t>
            </a:r>
            <a:br>
              <a:rPr lang="en-GB" b="1" dirty="0" smtClean="0">
                <a:solidFill>
                  <a:srgbClr val="434343"/>
                </a:solidFill>
              </a:rPr>
            </a:br>
            <a:r>
              <a:rPr lang="en-GB" b="1" dirty="0">
                <a:solidFill>
                  <a:srgbClr val="434343"/>
                </a:solidFill>
              </a:rPr>
              <a:t/>
            </a:r>
            <a:br>
              <a:rPr lang="en-GB" b="1" dirty="0">
                <a:solidFill>
                  <a:srgbClr val="434343"/>
                </a:solidFill>
              </a:rPr>
            </a:br>
            <a:endParaRPr lang="en-GB" b="1" dirty="0">
              <a:solidFill>
                <a:srgbClr val="434343"/>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46138" y="1391751"/>
            <a:ext cx="1872699" cy="323426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2917709" y="1434084"/>
            <a:ext cx="1804469" cy="31496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5544340" y="1434084"/>
            <a:ext cx="1758969" cy="3145683"/>
          </a:xfrm>
          <a:prstGeom prst="rect">
            <a:avLst/>
          </a:prstGeom>
        </p:spPr>
      </p:pic>
    </p:spTree>
    <p:extLst>
      <p:ext uri="{BB962C8B-B14F-4D97-AF65-F5344CB8AC3E}">
        <p14:creationId xmlns:p14="http://schemas.microsoft.com/office/powerpoint/2010/main" xmlns="" val="13678226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4"/>
          <p:cNvSpPr txBox="1"/>
          <p:nvPr/>
        </p:nvSpPr>
        <p:spPr>
          <a:xfrm>
            <a:off x="181350" y="87394"/>
            <a:ext cx="8781300" cy="6480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b="1" dirty="0">
                <a:solidFill>
                  <a:srgbClr val="434343"/>
                </a:solidFill>
              </a:rPr>
              <a:t>Part 4: Content Creation and </a:t>
            </a:r>
            <a:r>
              <a:rPr lang="en-GB" b="1" dirty="0" err="1">
                <a:solidFill>
                  <a:srgbClr val="434343"/>
                </a:solidFill>
              </a:rPr>
              <a:t>Curation</a:t>
            </a:r>
            <a:r>
              <a:rPr lang="en-GB" b="1" dirty="0">
                <a:solidFill>
                  <a:srgbClr val="434343"/>
                </a:solidFill>
              </a:rPr>
              <a:t> (Post creations, Designs/Video Editing, Ad Campaigns over Social Media and Email Ideation and Creation) </a:t>
            </a:r>
            <a:endParaRPr dirty="0"/>
          </a:p>
        </p:txBody>
      </p:sp>
      <p:sp>
        <p:nvSpPr>
          <p:cNvPr id="123" name="Google Shape;123;p24"/>
          <p:cNvSpPr txBox="1"/>
          <p:nvPr/>
        </p:nvSpPr>
        <p:spPr>
          <a:xfrm>
            <a:off x="571740" y="1137728"/>
            <a:ext cx="8187600" cy="169274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b="1" dirty="0"/>
          </a:p>
          <a:p>
            <a:pPr marL="457200" lvl="0" indent="-317500" algn="l" rtl="0">
              <a:spcBef>
                <a:spcPts val="0"/>
              </a:spcBef>
              <a:spcAft>
                <a:spcPts val="0"/>
              </a:spcAft>
              <a:buSzPts val="1400"/>
              <a:buChar char="●"/>
            </a:pPr>
            <a:r>
              <a:rPr lang="en-GB" dirty="0"/>
              <a:t>Design Tools Familiarization (use </a:t>
            </a:r>
            <a:r>
              <a:rPr lang="en-GB" dirty="0" err="1"/>
              <a:t>Canva</a:t>
            </a:r>
            <a:r>
              <a:rPr lang="en-GB" dirty="0"/>
              <a:t> for creating visually appealing graphics)</a:t>
            </a:r>
            <a:endParaRPr dirty="0"/>
          </a:p>
          <a:p>
            <a:pPr marL="457200" lvl="0" indent="-317500" algn="l" rtl="0">
              <a:spcBef>
                <a:spcPts val="0"/>
              </a:spcBef>
              <a:spcAft>
                <a:spcPts val="0"/>
              </a:spcAft>
              <a:buSzPts val="1400"/>
              <a:buChar char="●"/>
            </a:pPr>
            <a:r>
              <a:rPr lang="en-GB" b="1" dirty="0"/>
              <a:t>Video Creation:</a:t>
            </a:r>
            <a:r>
              <a:rPr lang="en-GB" dirty="0"/>
              <a:t> Utilize VN or any video editor of your choice to create videos related to the chosen topic</a:t>
            </a:r>
            <a:r>
              <a:rPr lang="en-GB" dirty="0" smtClean="0"/>
              <a:t>.</a:t>
            </a:r>
          </a:p>
          <a:p>
            <a:pPr marL="457200" lvl="0" indent="-317500" algn="l" rtl="0">
              <a:spcBef>
                <a:spcPts val="0"/>
              </a:spcBef>
              <a:spcAft>
                <a:spcPts val="0"/>
              </a:spcAft>
              <a:buSzPts val="1400"/>
              <a:buChar char="●"/>
            </a:pPr>
            <a:r>
              <a:rPr lang="en-GB" dirty="0" smtClean="0"/>
              <a:t>URL Link: </a:t>
            </a:r>
            <a:r>
              <a:rPr lang="en-GB" dirty="0" smtClean="0">
                <a:hlinkClick r:id="rId3"/>
              </a:rPr>
              <a:t>https://www.canva.com/design/DAFpVWC_9XQ/weAjn0V5biE-Mvr3qsJhwQ/watch?utm_content=DAFpVWC_9XQ&amp;utm_campaign=designshare&amp;utm_medium=link&amp;utm_source=publishsharelink</a:t>
            </a:r>
            <a:endParaRPr lang="en-GB" dirty="0" smtClean="0"/>
          </a:p>
        </p:txBody>
      </p:sp>
      <p:sp>
        <p:nvSpPr>
          <p:cNvPr id="124" name="Google Shape;124;p24"/>
          <p:cNvSpPr txBox="1"/>
          <p:nvPr/>
        </p:nvSpPr>
        <p:spPr>
          <a:xfrm>
            <a:off x="181350" y="580928"/>
            <a:ext cx="7610100" cy="11136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sz="2900" b="1" dirty="0">
                <a:solidFill>
                  <a:srgbClr val="434343"/>
                </a:solidFill>
              </a:rPr>
              <a:t>Designs/Video Editing</a:t>
            </a:r>
            <a:endParaRPr sz="2900" b="1" dirty="0">
              <a:solidFill>
                <a:srgbClr val="434343"/>
              </a:solidFill>
            </a:endParaRPr>
          </a:p>
          <a:p>
            <a:pPr marL="0" lvl="0" indent="0" algn="l" rtl="0">
              <a:spcBef>
                <a:spcPts val="0"/>
              </a:spcBef>
              <a:spcAft>
                <a:spcPts val="0"/>
              </a:spcAft>
              <a:buNone/>
            </a:pPr>
            <a:endParaRPr sz="27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53211" y="505767"/>
            <a:ext cx="324453" cy="139981"/>
          </a:xfrm>
          <a:custGeom>
            <a:avLst/>
            <a:gdLst/>
            <a:ahLst/>
            <a:cxnLst/>
            <a:rect l="l" t="t" r="r" b="b"/>
            <a:pathLst>
              <a:path w="379730" h="163829">
                <a:moveTo>
                  <a:pt x="117767" y="50457"/>
                </a:moveTo>
                <a:lnTo>
                  <a:pt x="117348" y="42951"/>
                </a:lnTo>
                <a:lnTo>
                  <a:pt x="116090" y="35966"/>
                </a:lnTo>
                <a:lnTo>
                  <a:pt x="113995" y="29502"/>
                </a:lnTo>
                <a:lnTo>
                  <a:pt x="111290" y="24015"/>
                </a:lnTo>
                <a:lnTo>
                  <a:pt x="111074" y="23558"/>
                </a:lnTo>
                <a:lnTo>
                  <a:pt x="91071" y="6019"/>
                </a:lnTo>
                <a:lnTo>
                  <a:pt x="91071" y="42430"/>
                </a:lnTo>
                <a:lnTo>
                  <a:pt x="91071" y="59347"/>
                </a:lnTo>
                <a:lnTo>
                  <a:pt x="56908" y="76758"/>
                </a:lnTo>
                <a:lnTo>
                  <a:pt x="25425" y="76758"/>
                </a:lnTo>
                <a:lnTo>
                  <a:pt x="25425" y="24015"/>
                </a:lnTo>
                <a:lnTo>
                  <a:pt x="57315" y="24015"/>
                </a:lnTo>
                <a:lnTo>
                  <a:pt x="91071" y="42430"/>
                </a:lnTo>
                <a:lnTo>
                  <a:pt x="91071" y="6019"/>
                </a:lnTo>
                <a:lnTo>
                  <a:pt x="84353" y="3429"/>
                </a:lnTo>
                <a:lnTo>
                  <a:pt x="76708" y="1524"/>
                </a:lnTo>
                <a:lnTo>
                  <a:pt x="68313" y="381"/>
                </a:lnTo>
                <a:lnTo>
                  <a:pt x="59194" y="0"/>
                </a:lnTo>
                <a:lnTo>
                  <a:pt x="0" y="0"/>
                </a:lnTo>
                <a:lnTo>
                  <a:pt x="0" y="160820"/>
                </a:lnTo>
                <a:lnTo>
                  <a:pt x="25425" y="160820"/>
                </a:lnTo>
                <a:lnTo>
                  <a:pt x="25425" y="100723"/>
                </a:lnTo>
                <a:lnTo>
                  <a:pt x="59194" y="100723"/>
                </a:lnTo>
                <a:lnTo>
                  <a:pt x="97142" y="91617"/>
                </a:lnTo>
                <a:lnTo>
                  <a:pt x="117348" y="58102"/>
                </a:lnTo>
                <a:lnTo>
                  <a:pt x="117767" y="50457"/>
                </a:lnTo>
                <a:close/>
              </a:path>
              <a:path w="379730" h="163829">
                <a:moveTo>
                  <a:pt x="230606" y="137883"/>
                </a:moveTo>
                <a:lnTo>
                  <a:pt x="219913" y="137883"/>
                </a:lnTo>
                <a:lnTo>
                  <a:pt x="218338" y="137553"/>
                </a:lnTo>
                <a:lnTo>
                  <a:pt x="217652" y="136918"/>
                </a:lnTo>
                <a:lnTo>
                  <a:pt x="217017" y="136232"/>
                </a:lnTo>
                <a:lnTo>
                  <a:pt x="216750" y="134747"/>
                </a:lnTo>
                <a:lnTo>
                  <a:pt x="216687" y="127165"/>
                </a:lnTo>
                <a:lnTo>
                  <a:pt x="216687" y="108991"/>
                </a:lnTo>
                <a:lnTo>
                  <a:pt x="216687" y="81026"/>
                </a:lnTo>
                <a:lnTo>
                  <a:pt x="215912" y="71196"/>
                </a:lnTo>
                <a:lnTo>
                  <a:pt x="213563" y="62738"/>
                </a:lnTo>
                <a:lnTo>
                  <a:pt x="213283" y="62242"/>
                </a:lnTo>
                <a:lnTo>
                  <a:pt x="209638" y="55638"/>
                </a:lnTo>
                <a:lnTo>
                  <a:pt x="204152" y="49911"/>
                </a:lnTo>
                <a:lnTo>
                  <a:pt x="197459" y="45466"/>
                </a:lnTo>
                <a:lnTo>
                  <a:pt x="192862" y="43535"/>
                </a:lnTo>
                <a:lnTo>
                  <a:pt x="192862" y="142633"/>
                </a:lnTo>
                <a:lnTo>
                  <a:pt x="192735" y="141427"/>
                </a:lnTo>
                <a:lnTo>
                  <a:pt x="192735" y="127165"/>
                </a:lnTo>
                <a:lnTo>
                  <a:pt x="192862" y="142633"/>
                </a:lnTo>
                <a:lnTo>
                  <a:pt x="192862" y="43535"/>
                </a:lnTo>
                <a:lnTo>
                  <a:pt x="189915" y="42291"/>
                </a:lnTo>
                <a:lnTo>
                  <a:pt x="181521" y="40386"/>
                </a:lnTo>
                <a:lnTo>
                  <a:pt x="172275" y="39751"/>
                </a:lnTo>
                <a:lnTo>
                  <a:pt x="163131" y="40335"/>
                </a:lnTo>
                <a:lnTo>
                  <a:pt x="129997" y="61379"/>
                </a:lnTo>
                <a:lnTo>
                  <a:pt x="124155" y="79298"/>
                </a:lnTo>
                <a:lnTo>
                  <a:pt x="148971" y="79298"/>
                </a:lnTo>
                <a:lnTo>
                  <a:pt x="150736" y="73101"/>
                </a:lnTo>
                <a:lnTo>
                  <a:pt x="153403" y="68719"/>
                </a:lnTo>
                <a:lnTo>
                  <a:pt x="160616" y="63538"/>
                </a:lnTo>
                <a:lnTo>
                  <a:pt x="165569" y="62242"/>
                </a:lnTo>
                <a:lnTo>
                  <a:pt x="178574" y="62242"/>
                </a:lnTo>
                <a:lnTo>
                  <a:pt x="183718" y="63842"/>
                </a:lnTo>
                <a:lnTo>
                  <a:pt x="187299" y="67068"/>
                </a:lnTo>
                <a:lnTo>
                  <a:pt x="190919" y="70243"/>
                </a:lnTo>
                <a:lnTo>
                  <a:pt x="192735" y="75679"/>
                </a:lnTo>
                <a:lnTo>
                  <a:pt x="192735" y="87261"/>
                </a:lnTo>
                <a:lnTo>
                  <a:pt x="192735" y="108991"/>
                </a:lnTo>
                <a:lnTo>
                  <a:pt x="192735" y="125984"/>
                </a:lnTo>
                <a:lnTo>
                  <a:pt x="190157" y="131953"/>
                </a:lnTo>
                <a:lnTo>
                  <a:pt x="179870" y="139534"/>
                </a:lnTo>
                <a:lnTo>
                  <a:pt x="173278" y="141427"/>
                </a:lnTo>
                <a:lnTo>
                  <a:pt x="158381" y="141427"/>
                </a:lnTo>
                <a:lnTo>
                  <a:pt x="153225" y="140093"/>
                </a:lnTo>
                <a:lnTo>
                  <a:pt x="146278" y="134747"/>
                </a:lnTo>
                <a:lnTo>
                  <a:pt x="144564" y="130924"/>
                </a:lnTo>
                <a:lnTo>
                  <a:pt x="144564" y="121170"/>
                </a:lnTo>
                <a:lnTo>
                  <a:pt x="192735" y="108991"/>
                </a:lnTo>
                <a:lnTo>
                  <a:pt x="192735" y="87261"/>
                </a:lnTo>
                <a:lnTo>
                  <a:pt x="148666" y="91224"/>
                </a:lnTo>
                <a:lnTo>
                  <a:pt x="120573" y="117843"/>
                </a:lnTo>
                <a:lnTo>
                  <a:pt x="119786" y="127165"/>
                </a:lnTo>
                <a:lnTo>
                  <a:pt x="120484" y="135166"/>
                </a:lnTo>
                <a:lnTo>
                  <a:pt x="152869" y="162737"/>
                </a:lnTo>
                <a:lnTo>
                  <a:pt x="161264" y="163309"/>
                </a:lnTo>
                <a:lnTo>
                  <a:pt x="168998" y="162814"/>
                </a:lnTo>
                <a:lnTo>
                  <a:pt x="194144" y="148196"/>
                </a:lnTo>
                <a:lnTo>
                  <a:pt x="196824" y="154330"/>
                </a:lnTo>
                <a:lnTo>
                  <a:pt x="199580" y="156984"/>
                </a:lnTo>
                <a:lnTo>
                  <a:pt x="203441" y="158534"/>
                </a:lnTo>
                <a:lnTo>
                  <a:pt x="207340" y="160058"/>
                </a:lnTo>
                <a:lnTo>
                  <a:pt x="212534" y="160820"/>
                </a:lnTo>
                <a:lnTo>
                  <a:pt x="230606" y="160820"/>
                </a:lnTo>
                <a:lnTo>
                  <a:pt x="230606" y="137883"/>
                </a:lnTo>
                <a:close/>
              </a:path>
              <a:path w="379730" h="163829">
                <a:moveTo>
                  <a:pt x="306628" y="42240"/>
                </a:moveTo>
                <a:lnTo>
                  <a:pt x="287845" y="42240"/>
                </a:lnTo>
                <a:lnTo>
                  <a:pt x="280720" y="44348"/>
                </a:lnTo>
                <a:lnTo>
                  <a:pt x="269074" y="52819"/>
                </a:lnTo>
                <a:lnTo>
                  <a:pt x="266623" y="55003"/>
                </a:lnTo>
                <a:lnTo>
                  <a:pt x="267335" y="42240"/>
                </a:lnTo>
                <a:lnTo>
                  <a:pt x="243319" y="42240"/>
                </a:lnTo>
                <a:lnTo>
                  <a:pt x="243319" y="160820"/>
                </a:lnTo>
                <a:lnTo>
                  <a:pt x="267335" y="160820"/>
                </a:lnTo>
                <a:lnTo>
                  <a:pt x="267335" y="103301"/>
                </a:lnTo>
                <a:lnTo>
                  <a:pt x="267792" y="93916"/>
                </a:lnTo>
                <a:lnTo>
                  <a:pt x="286931" y="64782"/>
                </a:lnTo>
                <a:lnTo>
                  <a:pt x="306628" y="64782"/>
                </a:lnTo>
                <a:lnTo>
                  <a:pt x="306628" y="56045"/>
                </a:lnTo>
                <a:lnTo>
                  <a:pt x="306628" y="42240"/>
                </a:lnTo>
                <a:close/>
              </a:path>
              <a:path w="379730" h="163829">
                <a:moveTo>
                  <a:pt x="379222" y="42240"/>
                </a:moveTo>
                <a:lnTo>
                  <a:pt x="352361" y="42240"/>
                </a:lnTo>
                <a:lnTo>
                  <a:pt x="352361" y="10210"/>
                </a:lnTo>
                <a:lnTo>
                  <a:pt x="328193" y="10210"/>
                </a:lnTo>
                <a:lnTo>
                  <a:pt x="328193" y="42240"/>
                </a:lnTo>
                <a:lnTo>
                  <a:pt x="310324" y="42240"/>
                </a:lnTo>
                <a:lnTo>
                  <a:pt x="310324" y="64528"/>
                </a:lnTo>
                <a:lnTo>
                  <a:pt x="328193" y="64528"/>
                </a:lnTo>
                <a:lnTo>
                  <a:pt x="328193" y="128892"/>
                </a:lnTo>
                <a:lnTo>
                  <a:pt x="328688" y="136842"/>
                </a:lnTo>
                <a:lnTo>
                  <a:pt x="349135" y="160820"/>
                </a:lnTo>
                <a:lnTo>
                  <a:pt x="379222" y="160820"/>
                </a:lnTo>
                <a:lnTo>
                  <a:pt x="379222" y="138480"/>
                </a:lnTo>
                <a:lnTo>
                  <a:pt x="358152" y="138480"/>
                </a:lnTo>
                <a:lnTo>
                  <a:pt x="355498" y="137807"/>
                </a:lnTo>
                <a:lnTo>
                  <a:pt x="352983" y="135064"/>
                </a:lnTo>
                <a:lnTo>
                  <a:pt x="352361" y="131851"/>
                </a:lnTo>
                <a:lnTo>
                  <a:pt x="352361" y="64528"/>
                </a:lnTo>
                <a:lnTo>
                  <a:pt x="379222" y="64528"/>
                </a:lnTo>
                <a:lnTo>
                  <a:pt x="379222" y="42240"/>
                </a:lnTo>
                <a:close/>
              </a:path>
            </a:pathLst>
          </a:custGeom>
          <a:solidFill>
            <a:srgbClr val="424242"/>
          </a:solidFill>
        </p:spPr>
        <p:txBody>
          <a:bodyPr wrap="square" lIns="0" tIns="0" rIns="0" bIns="0" rtlCol="0"/>
          <a:lstStyle/>
          <a:p>
            <a:endParaRPr sz="1196"/>
          </a:p>
        </p:txBody>
      </p:sp>
      <p:sp>
        <p:nvSpPr>
          <p:cNvPr id="3" name="object 3"/>
          <p:cNvSpPr/>
          <p:nvPr/>
        </p:nvSpPr>
        <p:spPr>
          <a:xfrm>
            <a:off x="735568" y="502999"/>
            <a:ext cx="144864" cy="142694"/>
          </a:xfrm>
          <a:custGeom>
            <a:avLst/>
            <a:gdLst/>
            <a:ahLst/>
            <a:cxnLst/>
            <a:rect l="l" t="t" r="r" b="b"/>
            <a:pathLst>
              <a:path w="169544" h="167004">
                <a:moveTo>
                  <a:pt x="126707" y="104317"/>
                </a:moveTo>
                <a:lnTo>
                  <a:pt x="104216" y="104317"/>
                </a:lnTo>
                <a:lnTo>
                  <a:pt x="104216" y="3238"/>
                </a:lnTo>
                <a:lnTo>
                  <a:pt x="102984" y="3238"/>
                </a:lnTo>
                <a:lnTo>
                  <a:pt x="105333" y="0"/>
                </a:lnTo>
                <a:lnTo>
                  <a:pt x="99225" y="3238"/>
                </a:lnTo>
                <a:lnTo>
                  <a:pt x="79248" y="3238"/>
                </a:lnTo>
                <a:lnTo>
                  <a:pt x="79248" y="36029"/>
                </a:lnTo>
                <a:lnTo>
                  <a:pt x="79248" y="104317"/>
                </a:lnTo>
                <a:lnTo>
                  <a:pt x="29806" y="104317"/>
                </a:lnTo>
                <a:lnTo>
                  <a:pt x="79248" y="36029"/>
                </a:lnTo>
                <a:lnTo>
                  <a:pt x="79248" y="3238"/>
                </a:lnTo>
                <a:lnTo>
                  <a:pt x="75488" y="3238"/>
                </a:lnTo>
                <a:lnTo>
                  <a:pt x="0" y="107657"/>
                </a:lnTo>
                <a:lnTo>
                  <a:pt x="0" y="128270"/>
                </a:lnTo>
                <a:lnTo>
                  <a:pt x="79248" y="128270"/>
                </a:lnTo>
                <a:lnTo>
                  <a:pt x="79248" y="164058"/>
                </a:lnTo>
                <a:lnTo>
                  <a:pt x="104216" y="164058"/>
                </a:lnTo>
                <a:lnTo>
                  <a:pt x="104216" y="128270"/>
                </a:lnTo>
                <a:lnTo>
                  <a:pt x="126707" y="128270"/>
                </a:lnTo>
                <a:lnTo>
                  <a:pt x="126707" y="116090"/>
                </a:lnTo>
                <a:lnTo>
                  <a:pt x="126707" y="104317"/>
                </a:lnTo>
                <a:close/>
              </a:path>
              <a:path w="169544" h="167004">
                <a:moveTo>
                  <a:pt x="169303" y="146011"/>
                </a:moveTo>
                <a:lnTo>
                  <a:pt x="167754" y="142214"/>
                </a:lnTo>
                <a:lnTo>
                  <a:pt x="161556" y="135851"/>
                </a:lnTo>
                <a:lnTo>
                  <a:pt x="157797" y="134264"/>
                </a:lnTo>
                <a:lnTo>
                  <a:pt x="149034" y="134264"/>
                </a:lnTo>
                <a:lnTo>
                  <a:pt x="145326" y="135851"/>
                </a:lnTo>
                <a:lnTo>
                  <a:pt x="139166" y="142214"/>
                </a:lnTo>
                <a:lnTo>
                  <a:pt x="137629" y="146011"/>
                </a:lnTo>
                <a:lnTo>
                  <a:pt x="137642" y="154838"/>
                </a:lnTo>
                <a:lnTo>
                  <a:pt x="139166" y="158597"/>
                </a:lnTo>
                <a:lnTo>
                  <a:pt x="145326" y="164960"/>
                </a:lnTo>
                <a:lnTo>
                  <a:pt x="149034" y="166547"/>
                </a:lnTo>
                <a:lnTo>
                  <a:pt x="157670" y="166547"/>
                </a:lnTo>
                <a:lnTo>
                  <a:pt x="161391" y="164973"/>
                </a:lnTo>
                <a:lnTo>
                  <a:pt x="167716" y="158648"/>
                </a:lnTo>
                <a:lnTo>
                  <a:pt x="169303" y="154838"/>
                </a:lnTo>
                <a:lnTo>
                  <a:pt x="169303" y="146011"/>
                </a:lnTo>
                <a:close/>
              </a:path>
              <a:path w="169544" h="167004">
                <a:moveTo>
                  <a:pt x="169303" y="68033"/>
                </a:moveTo>
                <a:lnTo>
                  <a:pt x="167754" y="64249"/>
                </a:lnTo>
                <a:lnTo>
                  <a:pt x="161556" y="57886"/>
                </a:lnTo>
                <a:lnTo>
                  <a:pt x="157797" y="56286"/>
                </a:lnTo>
                <a:lnTo>
                  <a:pt x="149034" y="56286"/>
                </a:lnTo>
                <a:lnTo>
                  <a:pt x="145326" y="57886"/>
                </a:lnTo>
                <a:lnTo>
                  <a:pt x="139166" y="64249"/>
                </a:lnTo>
                <a:lnTo>
                  <a:pt x="137629" y="68033"/>
                </a:lnTo>
                <a:lnTo>
                  <a:pt x="137642" y="76873"/>
                </a:lnTo>
                <a:lnTo>
                  <a:pt x="139166" y="80619"/>
                </a:lnTo>
                <a:lnTo>
                  <a:pt x="145326" y="86982"/>
                </a:lnTo>
                <a:lnTo>
                  <a:pt x="149034" y="88582"/>
                </a:lnTo>
                <a:lnTo>
                  <a:pt x="157670" y="88582"/>
                </a:lnTo>
                <a:lnTo>
                  <a:pt x="161391" y="87007"/>
                </a:lnTo>
                <a:lnTo>
                  <a:pt x="167716" y="80670"/>
                </a:lnTo>
                <a:lnTo>
                  <a:pt x="169303" y="76873"/>
                </a:lnTo>
                <a:lnTo>
                  <a:pt x="169303" y="68033"/>
                </a:lnTo>
                <a:close/>
              </a:path>
            </a:pathLst>
          </a:custGeom>
          <a:solidFill>
            <a:srgbClr val="424242"/>
          </a:solidFill>
        </p:spPr>
        <p:txBody>
          <a:bodyPr wrap="square" lIns="0" tIns="0" rIns="0" bIns="0" rtlCol="0"/>
          <a:lstStyle/>
          <a:p>
            <a:endParaRPr sz="1196"/>
          </a:p>
        </p:txBody>
      </p:sp>
      <p:sp>
        <p:nvSpPr>
          <p:cNvPr id="4" name="object 4"/>
          <p:cNvSpPr/>
          <p:nvPr/>
        </p:nvSpPr>
        <p:spPr>
          <a:xfrm>
            <a:off x="941297" y="503639"/>
            <a:ext cx="641852" cy="142152"/>
          </a:xfrm>
          <a:custGeom>
            <a:avLst/>
            <a:gdLst/>
            <a:ahLst/>
            <a:cxnLst/>
            <a:rect l="l" t="t" r="r" b="b"/>
            <a:pathLst>
              <a:path w="751205" h="166370">
                <a:moveTo>
                  <a:pt x="135648" y="108788"/>
                </a:moveTo>
                <a:lnTo>
                  <a:pt x="108686" y="108788"/>
                </a:lnTo>
                <a:lnTo>
                  <a:pt x="107137" y="116979"/>
                </a:lnTo>
                <a:lnTo>
                  <a:pt x="104775" y="123888"/>
                </a:lnTo>
                <a:lnTo>
                  <a:pt x="101600" y="129527"/>
                </a:lnTo>
                <a:lnTo>
                  <a:pt x="97624" y="133870"/>
                </a:lnTo>
                <a:lnTo>
                  <a:pt x="91770" y="138772"/>
                </a:lnTo>
                <a:lnTo>
                  <a:pt x="83858" y="141224"/>
                </a:lnTo>
                <a:lnTo>
                  <a:pt x="73914" y="141224"/>
                </a:lnTo>
                <a:lnTo>
                  <a:pt x="38900" y="125742"/>
                </a:lnTo>
                <a:lnTo>
                  <a:pt x="26454" y="82905"/>
                </a:lnTo>
                <a:lnTo>
                  <a:pt x="26784" y="74345"/>
                </a:lnTo>
                <a:lnTo>
                  <a:pt x="42684" y="35598"/>
                </a:lnTo>
                <a:lnTo>
                  <a:pt x="62357" y="24625"/>
                </a:lnTo>
                <a:lnTo>
                  <a:pt x="81407" y="24625"/>
                </a:lnTo>
                <a:lnTo>
                  <a:pt x="106756" y="54368"/>
                </a:lnTo>
                <a:lnTo>
                  <a:pt x="133819" y="54368"/>
                </a:lnTo>
                <a:lnTo>
                  <a:pt x="119418" y="18618"/>
                </a:lnTo>
                <a:lnTo>
                  <a:pt x="80632" y="393"/>
                </a:lnTo>
                <a:lnTo>
                  <a:pt x="72694" y="0"/>
                </a:lnTo>
                <a:lnTo>
                  <a:pt x="62179" y="647"/>
                </a:lnTo>
                <a:lnTo>
                  <a:pt x="26670" y="15900"/>
                </a:lnTo>
                <a:lnTo>
                  <a:pt x="5029" y="49060"/>
                </a:lnTo>
                <a:lnTo>
                  <a:pt x="0" y="82905"/>
                </a:lnTo>
                <a:lnTo>
                  <a:pt x="558" y="94945"/>
                </a:lnTo>
                <a:lnTo>
                  <a:pt x="13906" y="135420"/>
                </a:lnTo>
                <a:lnTo>
                  <a:pt x="43243" y="160058"/>
                </a:lnTo>
                <a:lnTo>
                  <a:pt x="73304" y="165798"/>
                </a:lnTo>
                <a:lnTo>
                  <a:pt x="81889" y="165417"/>
                </a:lnTo>
                <a:lnTo>
                  <a:pt x="121500" y="147078"/>
                </a:lnTo>
                <a:lnTo>
                  <a:pt x="134366" y="118503"/>
                </a:lnTo>
                <a:lnTo>
                  <a:pt x="135648" y="108788"/>
                </a:lnTo>
                <a:close/>
              </a:path>
              <a:path w="751205" h="166370">
                <a:moveTo>
                  <a:pt x="258114" y="103924"/>
                </a:moveTo>
                <a:lnTo>
                  <a:pt x="247180" y="65595"/>
                </a:lnTo>
                <a:lnTo>
                  <a:pt x="233349" y="51638"/>
                </a:lnTo>
                <a:lnTo>
                  <a:pt x="233349" y="95897"/>
                </a:lnTo>
                <a:lnTo>
                  <a:pt x="233349" y="112077"/>
                </a:lnTo>
                <a:lnTo>
                  <a:pt x="208953" y="142443"/>
                </a:lnTo>
                <a:lnTo>
                  <a:pt x="196735" y="142443"/>
                </a:lnTo>
                <a:lnTo>
                  <a:pt x="172072" y="112077"/>
                </a:lnTo>
                <a:lnTo>
                  <a:pt x="172072" y="95897"/>
                </a:lnTo>
                <a:lnTo>
                  <a:pt x="196862" y="65595"/>
                </a:lnTo>
                <a:lnTo>
                  <a:pt x="208953" y="65595"/>
                </a:lnTo>
                <a:lnTo>
                  <a:pt x="214249" y="67094"/>
                </a:lnTo>
                <a:lnTo>
                  <a:pt x="218782" y="70116"/>
                </a:lnTo>
                <a:lnTo>
                  <a:pt x="223342" y="73088"/>
                </a:lnTo>
                <a:lnTo>
                  <a:pt x="226923" y="77470"/>
                </a:lnTo>
                <a:lnTo>
                  <a:pt x="232067" y="89014"/>
                </a:lnTo>
                <a:lnTo>
                  <a:pt x="233349" y="95897"/>
                </a:lnTo>
                <a:lnTo>
                  <a:pt x="233349" y="51638"/>
                </a:lnTo>
                <a:lnTo>
                  <a:pt x="202895" y="42240"/>
                </a:lnTo>
                <a:lnTo>
                  <a:pt x="195567" y="42710"/>
                </a:lnTo>
                <a:lnTo>
                  <a:pt x="159067" y="64655"/>
                </a:lnTo>
                <a:lnTo>
                  <a:pt x="147256" y="103924"/>
                </a:lnTo>
                <a:lnTo>
                  <a:pt x="147726" y="113042"/>
                </a:lnTo>
                <a:lnTo>
                  <a:pt x="163842" y="149352"/>
                </a:lnTo>
                <a:lnTo>
                  <a:pt x="202895" y="165798"/>
                </a:lnTo>
                <a:lnTo>
                  <a:pt x="210223" y="165341"/>
                </a:lnTo>
                <a:lnTo>
                  <a:pt x="246481" y="143548"/>
                </a:lnTo>
                <a:lnTo>
                  <a:pt x="247154" y="142443"/>
                </a:lnTo>
                <a:lnTo>
                  <a:pt x="250558" y="136918"/>
                </a:lnTo>
                <a:lnTo>
                  <a:pt x="253860" y="129540"/>
                </a:lnTo>
                <a:lnTo>
                  <a:pt x="256235" y="121589"/>
                </a:lnTo>
                <a:lnTo>
                  <a:pt x="257644" y="113042"/>
                </a:lnTo>
                <a:lnTo>
                  <a:pt x="258114" y="103924"/>
                </a:lnTo>
                <a:close/>
              </a:path>
              <a:path w="751205" h="166370">
                <a:moveTo>
                  <a:pt x="367563" y="89344"/>
                </a:moveTo>
                <a:lnTo>
                  <a:pt x="357441" y="56400"/>
                </a:lnTo>
                <a:lnTo>
                  <a:pt x="356095" y="54571"/>
                </a:lnTo>
                <a:lnTo>
                  <a:pt x="349973" y="49174"/>
                </a:lnTo>
                <a:lnTo>
                  <a:pt x="343039" y="45326"/>
                </a:lnTo>
                <a:lnTo>
                  <a:pt x="335280" y="43014"/>
                </a:lnTo>
                <a:lnTo>
                  <a:pt x="326707" y="42240"/>
                </a:lnTo>
                <a:lnTo>
                  <a:pt x="318211" y="42240"/>
                </a:lnTo>
                <a:lnTo>
                  <a:pt x="310540" y="44411"/>
                </a:lnTo>
                <a:lnTo>
                  <a:pt x="296900" y="53073"/>
                </a:lnTo>
                <a:lnTo>
                  <a:pt x="293814" y="55448"/>
                </a:lnTo>
                <a:lnTo>
                  <a:pt x="294411" y="44729"/>
                </a:lnTo>
                <a:lnTo>
                  <a:pt x="270205" y="44729"/>
                </a:lnTo>
                <a:lnTo>
                  <a:pt x="270205" y="163309"/>
                </a:lnTo>
                <a:lnTo>
                  <a:pt x="294411" y="163309"/>
                </a:lnTo>
                <a:lnTo>
                  <a:pt x="294411" y="86639"/>
                </a:lnTo>
                <a:lnTo>
                  <a:pt x="296824" y="78625"/>
                </a:lnTo>
                <a:lnTo>
                  <a:pt x="306463" y="68199"/>
                </a:lnTo>
                <a:lnTo>
                  <a:pt x="312877" y="65595"/>
                </a:lnTo>
                <a:lnTo>
                  <a:pt x="328244" y="65595"/>
                </a:lnTo>
                <a:lnTo>
                  <a:pt x="333844" y="67932"/>
                </a:lnTo>
                <a:lnTo>
                  <a:pt x="341490" y="77266"/>
                </a:lnTo>
                <a:lnTo>
                  <a:pt x="343408" y="84937"/>
                </a:lnTo>
                <a:lnTo>
                  <a:pt x="343408" y="163309"/>
                </a:lnTo>
                <a:lnTo>
                  <a:pt x="367563" y="163309"/>
                </a:lnTo>
                <a:lnTo>
                  <a:pt x="367563" y="89344"/>
                </a:lnTo>
                <a:close/>
              </a:path>
              <a:path w="751205" h="166370">
                <a:moveTo>
                  <a:pt x="445897" y="44729"/>
                </a:moveTo>
                <a:lnTo>
                  <a:pt x="419036" y="44729"/>
                </a:lnTo>
                <a:lnTo>
                  <a:pt x="419036" y="12700"/>
                </a:lnTo>
                <a:lnTo>
                  <a:pt x="394881" y="12700"/>
                </a:lnTo>
                <a:lnTo>
                  <a:pt x="394881" y="44729"/>
                </a:lnTo>
                <a:lnTo>
                  <a:pt x="377012" y="44729"/>
                </a:lnTo>
                <a:lnTo>
                  <a:pt x="377012" y="67017"/>
                </a:lnTo>
                <a:lnTo>
                  <a:pt x="394881" y="67017"/>
                </a:lnTo>
                <a:lnTo>
                  <a:pt x="394881" y="131381"/>
                </a:lnTo>
                <a:lnTo>
                  <a:pt x="395363" y="139331"/>
                </a:lnTo>
                <a:lnTo>
                  <a:pt x="415810" y="163309"/>
                </a:lnTo>
                <a:lnTo>
                  <a:pt x="445897" y="163309"/>
                </a:lnTo>
                <a:lnTo>
                  <a:pt x="445897" y="140970"/>
                </a:lnTo>
                <a:lnTo>
                  <a:pt x="424827" y="140970"/>
                </a:lnTo>
                <a:lnTo>
                  <a:pt x="422173" y="140296"/>
                </a:lnTo>
                <a:lnTo>
                  <a:pt x="419671" y="137553"/>
                </a:lnTo>
                <a:lnTo>
                  <a:pt x="419036" y="134340"/>
                </a:lnTo>
                <a:lnTo>
                  <a:pt x="419036" y="67017"/>
                </a:lnTo>
                <a:lnTo>
                  <a:pt x="445897" y="67017"/>
                </a:lnTo>
                <a:lnTo>
                  <a:pt x="445897" y="44729"/>
                </a:lnTo>
                <a:close/>
              </a:path>
              <a:path w="751205" h="166370">
                <a:moveTo>
                  <a:pt x="557072" y="102006"/>
                </a:moveTo>
                <a:lnTo>
                  <a:pt x="548297" y="64731"/>
                </a:lnTo>
                <a:lnTo>
                  <a:pt x="532523" y="49136"/>
                </a:lnTo>
                <a:lnTo>
                  <a:pt x="532523" y="86207"/>
                </a:lnTo>
                <a:lnTo>
                  <a:pt x="532523" y="90411"/>
                </a:lnTo>
                <a:lnTo>
                  <a:pt x="476529" y="90258"/>
                </a:lnTo>
                <a:lnTo>
                  <a:pt x="477621" y="83159"/>
                </a:lnTo>
                <a:lnTo>
                  <a:pt x="480707" y="77127"/>
                </a:lnTo>
                <a:lnTo>
                  <a:pt x="490969" y="67221"/>
                </a:lnTo>
                <a:lnTo>
                  <a:pt x="497713" y="64731"/>
                </a:lnTo>
                <a:lnTo>
                  <a:pt x="511492" y="64731"/>
                </a:lnTo>
                <a:lnTo>
                  <a:pt x="532523" y="86207"/>
                </a:lnTo>
                <a:lnTo>
                  <a:pt x="532523" y="49136"/>
                </a:lnTo>
                <a:lnTo>
                  <a:pt x="529285" y="47180"/>
                </a:lnTo>
                <a:lnTo>
                  <a:pt x="522363" y="44437"/>
                </a:lnTo>
                <a:lnTo>
                  <a:pt x="514896" y="42786"/>
                </a:lnTo>
                <a:lnTo>
                  <a:pt x="506895" y="42240"/>
                </a:lnTo>
                <a:lnTo>
                  <a:pt x="499478" y="42710"/>
                </a:lnTo>
                <a:lnTo>
                  <a:pt x="462978" y="64465"/>
                </a:lnTo>
                <a:lnTo>
                  <a:pt x="451662" y="103720"/>
                </a:lnTo>
                <a:lnTo>
                  <a:pt x="452094" y="113449"/>
                </a:lnTo>
                <a:lnTo>
                  <a:pt x="467080" y="150114"/>
                </a:lnTo>
                <a:lnTo>
                  <a:pt x="506895" y="165798"/>
                </a:lnTo>
                <a:lnTo>
                  <a:pt x="515658" y="165265"/>
                </a:lnTo>
                <a:lnTo>
                  <a:pt x="549236" y="145046"/>
                </a:lnTo>
                <a:lnTo>
                  <a:pt x="555929" y="125793"/>
                </a:lnTo>
                <a:lnTo>
                  <a:pt x="532066" y="125793"/>
                </a:lnTo>
                <a:lnTo>
                  <a:pt x="530174" y="132232"/>
                </a:lnTo>
                <a:lnTo>
                  <a:pt x="527240" y="136791"/>
                </a:lnTo>
                <a:lnTo>
                  <a:pt x="519366" y="142176"/>
                </a:lnTo>
                <a:lnTo>
                  <a:pt x="514032" y="143510"/>
                </a:lnTo>
                <a:lnTo>
                  <a:pt x="498195" y="143510"/>
                </a:lnTo>
                <a:lnTo>
                  <a:pt x="490867" y="140627"/>
                </a:lnTo>
                <a:lnTo>
                  <a:pt x="479767" y="129019"/>
                </a:lnTo>
                <a:lnTo>
                  <a:pt x="476618" y="121589"/>
                </a:lnTo>
                <a:lnTo>
                  <a:pt x="475869" y="112547"/>
                </a:lnTo>
                <a:lnTo>
                  <a:pt x="556133" y="112547"/>
                </a:lnTo>
                <a:lnTo>
                  <a:pt x="557072" y="102006"/>
                </a:lnTo>
                <a:close/>
              </a:path>
              <a:path w="751205" h="166370">
                <a:moveTo>
                  <a:pt x="672617" y="89344"/>
                </a:moveTo>
                <a:lnTo>
                  <a:pt x="662482" y="56400"/>
                </a:lnTo>
                <a:lnTo>
                  <a:pt x="661136" y="54571"/>
                </a:lnTo>
                <a:lnTo>
                  <a:pt x="655015" y="49174"/>
                </a:lnTo>
                <a:lnTo>
                  <a:pt x="648081" y="45326"/>
                </a:lnTo>
                <a:lnTo>
                  <a:pt x="640321" y="43014"/>
                </a:lnTo>
                <a:lnTo>
                  <a:pt x="631748" y="42240"/>
                </a:lnTo>
                <a:lnTo>
                  <a:pt x="623252" y="42240"/>
                </a:lnTo>
                <a:lnTo>
                  <a:pt x="615581" y="44411"/>
                </a:lnTo>
                <a:lnTo>
                  <a:pt x="601954" y="53073"/>
                </a:lnTo>
                <a:lnTo>
                  <a:pt x="598855" y="55448"/>
                </a:lnTo>
                <a:lnTo>
                  <a:pt x="599465" y="44729"/>
                </a:lnTo>
                <a:lnTo>
                  <a:pt x="575246" y="44729"/>
                </a:lnTo>
                <a:lnTo>
                  <a:pt x="575246" y="163309"/>
                </a:lnTo>
                <a:lnTo>
                  <a:pt x="599465" y="163309"/>
                </a:lnTo>
                <a:lnTo>
                  <a:pt x="599465" y="86639"/>
                </a:lnTo>
                <a:lnTo>
                  <a:pt x="601865" y="78625"/>
                </a:lnTo>
                <a:lnTo>
                  <a:pt x="611505" y="68199"/>
                </a:lnTo>
                <a:lnTo>
                  <a:pt x="617918" y="65595"/>
                </a:lnTo>
                <a:lnTo>
                  <a:pt x="633285" y="65595"/>
                </a:lnTo>
                <a:lnTo>
                  <a:pt x="638886" y="67932"/>
                </a:lnTo>
                <a:lnTo>
                  <a:pt x="646531" y="77266"/>
                </a:lnTo>
                <a:lnTo>
                  <a:pt x="648449" y="84937"/>
                </a:lnTo>
                <a:lnTo>
                  <a:pt x="648449" y="163309"/>
                </a:lnTo>
                <a:lnTo>
                  <a:pt x="672617" y="163309"/>
                </a:lnTo>
                <a:lnTo>
                  <a:pt x="672617" y="89344"/>
                </a:lnTo>
                <a:close/>
              </a:path>
              <a:path w="751205" h="166370">
                <a:moveTo>
                  <a:pt x="750938" y="44729"/>
                </a:moveTo>
                <a:lnTo>
                  <a:pt x="724090" y="44729"/>
                </a:lnTo>
                <a:lnTo>
                  <a:pt x="724090" y="12700"/>
                </a:lnTo>
                <a:lnTo>
                  <a:pt x="699922" y="12700"/>
                </a:lnTo>
                <a:lnTo>
                  <a:pt x="699922" y="44729"/>
                </a:lnTo>
                <a:lnTo>
                  <a:pt x="682053" y="44729"/>
                </a:lnTo>
                <a:lnTo>
                  <a:pt x="682053" y="67017"/>
                </a:lnTo>
                <a:lnTo>
                  <a:pt x="699922" y="67017"/>
                </a:lnTo>
                <a:lnTo>
                  <a:pt x="699922" y="131381"/>
                </a:lnTo>
                <a:lnTo>
                  <a:pt x="700405" y="139331"/>
                </a:lnTo>
                <a:lnTo>
                  <a:pt x="720852" y="163309"/>
                </a:lnTo>
                <a:lnTo>
                  <a:pt x="750938" y="163309"/>
                </a:lnTo>
                <a:lnTo>
                  <a:pt x="750938" y="140970"/>
                </a:lnTo>
                <a:lnTo>
                  <a:pt x="729869" y="140970"/>
                </a:lnTo>
                <a:lnTo>
                  <a:pt x="727214" y="140296"/>
                </a:lnTo>
                <a:lnTo>
                  <a:pt x="724712" y="137553"/>
                </a:lnTo>
                <a:lnTo>
                  <a:pt x="724090" y="134340"/>
                </a:lnTo>
                <a:lnTo>
                  <a:pt x="724090" y="67017"/>
                </a:lnTo>
                <a:lnTo>
                  <a:pt x="750938" y="67017"/>
                </a:lnTo>
                <a:lnTo>
                  <a:pt x="750938" y="44729"/>
                </a:lnTo>
                <a:close/>
              </a:path>
            </a:pathLst>
          </a:custGeom>
          <a:solidFill>
            <a:srgbClr val="424242"/>
          </a:solidFill>
        </p:spPr>
        <p:txBody>
          <a:bodyPr wrap="square" lIns="0" tIns="0" rIns="0" bIns="0" rtlCol="0"/>
          <a:lstStyle/>
          <a:p>
            <a:endParaRPr sz="1196"/>
          </a:p>
        </p:txBody>
      </p:sp>
      <p:sp>
        <p:nvSpPr>
          <p:cNvPr id="5" name="object 5"/>
          <p:cNvSpPr/>
          <p:nvPr/>
        </p:nvSpPr>
        <p:spPr>
          <a:xfrm>
            <a:off x="1643960" y="503639"/>
            <a:ext cx="671151" cy="142152"/>
          </a:xfrm>
          <a:custGeom>
            <a:avLst/>
            <a:gdLst/>
            <a:ahLst/>
            <a:cxnLst/>
            <a:rect l="l" t="t" r="r" b="b"/>
            <a:pathLst>
              <a:path w="785494" h="166370">
                <a:moveTo>
                  <a:pt x="135636" y="108788"/>
                </a:moveTo>
                <a:lnTo>
                  <a:pt x="108673" y="108788"/>
                </a:lnTo>
                <a:lnTo>
                  <a:pt x="107137" y="116979"/>
                </a:lnTo>
                <a:lnTo>
                  <a:pt x="104775" y="123888"/>
                </a:lnTo>
                <a:lnTo>
                  <a:pt x="101600" y="129527"/>
                </a:lnTo>
                <a:lnTo>
                  <a:pt x="97612" y="133870"/>
                </a:lnTo>
                <a:lnTo>
                  <a:pt x="91757" y="138772"/>
                </a:lnTo>
                <a:lnTo>
                  <a:pt x="83858" y="141224"/>
                </a:lnTo>
                <a:lnTo>
                  <a:pt x="73901" y="141224"/>
                </a:lnTo>
                <a:lnTo>
                  <a:pt x="38887" y="125742"/>
                </a:lnTo>
                <a:lnTo>
                  <a:pt x="26441" y="82905"/>
                </a:lnTo>
                <a:lnTo>
                  <a:pt x="26784" y="74345"/>
                </a:lnTo>
                <a:lnTo>
                  <a:pt x="42672" y="35598"/>
                </a:lnTo>
                <a:lnTo>
                  <a:pt x="62344" y="24625"/>
                </a:lnTo>
                <a:lnTo>
                  <a:pt x="81407" y="24625"/>
                </a:lnTo>
                <a:lnTo>
                  <a:pt x="106756" y="54368"/>
                </a:lnTo>
                <a:lnTo>
                  <a:pt x="133807" y="54368"/>
                </a:lnTo>
                <a:lnTo>
                  <a:pt x="119418" y="18618"/>
                </a:lnTo>
                <a:lnTo>
                  <a:pt x="80632" y="393"/>
                </a:lnTo>
                <a:lnTo>
                  <a:pt x="72694" y="0"/>
                </a:lnTo>
                <a:lnTo>
                  <a:pt x="62166" y="647"/>
                </a:lnTo>
                <a:lnTo>
                  <a:pt x="26657" y="15900"/>
                </a:lnTo>
                <a:lnTo>
                  <a:pt x="5016" y="49060"/>
                </a:lnTo>
                <a:lnTo>
                  <a:pt x="0" y="82905"/>
                </a:lnTo>
                <a:lnTo>
                  <a:pt x="558" y="94945"/>
                </a:lnTo>
                <a:lnTo>
                  <a:pt x="13906" y="135420"/>
                </a:lnTo>
                <a:lnTo>
                  <a:pt x="43230" y="160058"/>
                </a:lnTo>
                <a:lnTo>
                  <a:pt x="73291" y="165798"/>
                </a:lnTo>
                <a:lnTo>
                  <a:pt x="81889" y="165417"/>
                </a:lnTo>
                <a:lnTo>
                  <a:pt x="121488" y="147078"/>
                </a:lnTo>
                <a:lnTo>
                  <a:pt x="134353" y="118503"/>
                </a:lnTo>
                <a:lnTo>
                  <a:pt x="135636" y="108788"/>
                </a:lnTo>
                <a:close/>
              </a:path>
              <a:path w="785494" h="166370">
                <a:moveTo>
                  <a:pt x="215315" y="44729"/>
                </a:moveTo>
                <a:lnTo>
                  <a:pt x="196532" y="44729"/>
                </a:lnTo>
                <a:lnTo>
                  <a:pt x="189407" y="46837"/>
                </a:lnTo>
                <a:lnTo>
                  <a:pt x="177774" y="55308"/>
                </a:lnTo>
                <a:lnTo>
                  <a:pt x="175323" y="57492"/>
                </a:lnTo>
                <a:lnTo>
                  <a:pt x="176034" y="44729"/>
                </a:lnTo>
                <a:lnTo>
                  <a:pt x="152019" y="44729"/>
                </a:lnTo>
                <a:lnTo>
                  <a:pt x="152019" y="163309"/>
                </a:lnTo>
                <a:lnTo>
                  <a:pt x="176034" y="163309"/>
                </a:lnTo>
                <a:lnTo>
                  <a:pt x="176034" y="105791"/>
                </a:lnTo>
                <a:lnTo>
                  <a:pt x="176491" y="96405"/>
                </a:lnTo>
                <a:lnTo>
                  <a:pt x="195618" y="67271"/>
                </a:lnTo>
                <a:lnTo>
                  <a:pt x="215315" y="67271"/>
                </a:lnTo>
                <a:lnTo>
                  <a:pt x="215315" y="58534"/>
                </a:lnTo>
                <a:lnTo>
                  <a:pt x="215315" y="44729"/>
                </a:lnTo>
                <a:close/>
              </a:path>
              <a:path w="785494" h="166370">
                <a:moveTo>
                  <a:pt x="319024" y="102006"/>
                </a:moveTo>
                <a:lnTo>
                  <a:pt x="310248" y="64731"/>
                </a:lnTo>
                <a:lnTo>
                  <a:pt x="308203" y="61442"/>
                </a:lnTo>
                <a:lnTo>
                  <a:pt x="303326" y="55816"/>
                </a:lnTo>
                <a:lnTo>
                  <a:pt x="297624" y="51028"/>
                </a:lnTo>
                <a:lnTo>
                  <a:pt x="294487" y="49149"/>
                </a:lnTo>
                <a:lnTo>
                  <a:pt x="294487" y="86207"/>
                </a:lnTo>
                <a:lnTo>
                  <a:pt x="294487" y="90411"/>
                </a:lnTo>
                <a:lnTo>
                  <a:pt x="238493" y="90258"/>
                </a:lnTo>
                <a:lnTo>
                  <a:pt x="239572" y="83159"/>
                </a:lnTo>
                <a:lnTo>
                  <a:pt x="242671" y="77127"/>
                </a:lnTo>
                <a:lnTo>
                  <a:pt x="252920" y="67221"/>
                </a:lnTo>
                <a:lnTo>
                  <a:pt x="259676" y="64731"/>
                </a:lnTo>
                <a:lnTo>
                  <a:pt x="273443" y="64731"/>
                </a:lnTo>
                <a:lnTo>
                  <a:pt x="294487" y="86207"/>
                </a:lnTo>
                <a:lnTo>
                  <a:pt x="294487" y="49149"/>
                </a:lnTo>
                <a:lnTo>
                  <a:pt x="291236" y="47180"/>
                </a:lnTo>
                <a:lnTo>
                  <a:pt x="284314" y="44437"/>
                </a:lnTo>
                <a:lnTo>
                  <a:pt x="276847" y="42786"/>
                </a:lnTo>
                <a:lnTo>
                  <a:pt x="268846" y="42240"/>
                </a:lnTo>
                <a:lnTo>
                  <a:pt x="261429" y="42710"/>
                </a:lnTo>
                <a:lnTo>
                  <a:pt x="224942" y="64465"/>
                </a:lnTo>
                <a:lnTo>
                  <a:pt x="213614" y="103720"/>
                </a:lnTo>
                <a:lnTo>
                  <a:pt x="214058" y="113449"/>
                </a:lnTo>
                <a:lnTo>
                  <a:pt x="229031" y="150114"/>
                </a:lnTo>
                <a:lnTo>
                  <a:pt x="268846" y="165798"/>
                </a:lnTo>
                <a:lnTo>
                  <a:pt x="277622" y="165265"/>
                </a:lnTo>
                <a:lnTo>
                  <a:pt x="311200" y="145046"/>
                </a:lnTo>
                <a:lnTo>
                  <a:pt x="311873" y="143510"/>
                </a:lnTo>
                <a:lnTo>
                  <a:pt x="315087" y="136309"/>
                </a:lnTo>
                <a:lnTo>
                  <a:pt x="317881" y="125793"/>
                </a:lnTo>
                <a:lnTo>
                  <a:pt x="294030" y="125793"/>
                </a:lnTo>
                <a:lnTo>
                  <a:pt x="292125" y="132232"/>
                </a:lnTo>
                <a:lnTo>
                  <a:pt x="289204" y="136791"/>
                </a:lnTo>
                <a:lnTo>
                  <a:pt x="281317" y="142176"/>
                </a:lnTo>
                <a:lnTo>
                  <a:pt x="275983" y="143510"/>
                </a:lnTo>
                <a:lnTo>
                  <a:pt x="260146" y="143510"/>
                </a:lnTo>
                <a:lnTo>
                  <a:pt x="252818" y="140627"/>
                </a:lnTo>
                <a:lnTo>
                  <a:pt x="241719" y="129019"/>
                </a:lnTo>
                <a:lnTo>
                  <a:pt x="238569" y="121589"/>
                </a:lnTo>
                <a:lnTo>
                  <a:pt x="237832" y="112547"/>
                </a:lnTo>
                <a:lnTo>
                  <a:pt x="318084" y="112547"/>
                </a:lnTo>
                <a:lnTo>
                  <a:pt x="319024" y="102006"/>
                </a:lnTo>
                <a:close/>
              </a:path>
              <a:path w="785494" h="166370">
                <a:moveTo>
                  <a:pt x="442658" y="140373"/>
                </a:moveTo>
                <a:lnTo>
                  <a:pt x="431965" y="140373"/>
                </a:lnTo>
                <a:lnTo>
                  <a:pt x="430390" y="140042"/>
                </a:lnTo>
                <a:lnTo>
                  <a:pt x="429717" y="139407"/>
                </a:lnTo>
                <a:lnTo>
                  <a:pt x="429069" y="138722"/>
                </a:lnTo>
                <a:lnTo>
                  <a:pt x="428815" y="137236"/>
                </a:lnTo>
                <a:lnTo>
                  <a:pt x="428752" y="129654"/>
                </a:lnTo>
                <a:lnTo>
                  <a:pt x="428752" y="111480"/>
                </a:lnTo>
                <a:lnTo>
                  <a:pt x="428752" y="83515"/>
                </a:lnTo>
                <a:lnTo>
                  <a:pt x="409524" y="47955"/>
                </a:lnTo>
                <a:lnTo>
                  <a:pt x="404914" y="46024"/>
                </a:lnTo>
                <a:lnTo>
                  <a:pt x="404914" y="145122"/>
                </a:lnTo>
                <a:lnTo>
                  <a:pt x="404787" y="143916"/>
                </a:lnTo>
                <a:lnTo>
                  <a:pt x="404787" y="129654"/>
                </a:lnTo>
                <a:lnTo>
                  <a:pt x="404914" y="145122"/>
                </a:lnTo>
                <a:lnTo>
                  <a:pt x="404914" y="46024"/>
                </a:lnTo>
                <a:lnTo>
                  <a:pt x="401967" y="44780"/>
                </a:lnTo>
                <a:lnTo>
                  <a:pt x="393573" y="42875"/>
                </a:lnTo>
                <a:lnTo>
                  <a:pt x="384327" y="42240"/>
                </a:lnTo>
                <a:lnTo>
                  <a:pt x="375183" y="42824"/>
                </a:lnTo>
                <a:lnTo>
                  <a:pt x="342061" y="63868"/>
                </a:lnTo>
                <a:lnTo>
                  <a:pt x="336207" y="81788"/>
                </a:lnTo>
                <a:lnTo>
                  <a:pt x="361035" y="81788"/>
                </a:lnTo>
                <a:lnTo>
                  <a:pt x="362788" y="75590"/>
                </a:lnTo>
                <a:lnTo>
                  <a:pt x="365467" y="71208"/>
                </a:lnTo>
                <a:lnTo>
                  <a:pt x="372668" y="66027"/>
                </a:lnTo>
                <a:lnTo>
                  <a:pt x="377634" y="64731"/>
                </a:lnTo>
                <a:lnTo>
                  <a:pt x="390626" y="64731"/>
                </a:lnTo>
                <a:lnTo>
                  <a:pt x="395770" y="66332"/>
                </a:lnTo>
                <a:lnTo>
                  <a:pt x="399364" y="69557"/>
                </a:lnTo>
                <a:lnTo>
                  <a:pt x="402983" y="72732"/>
                </a:lnTo>
                <a:lnTo>
                  <a:pt x="404787" y="78168"/>
                </a:lnTo>
                <a:lnTo>
                  <a:pt x="404787" y="89750"/>
                </a:lnTo>
                <a:lnTo>
                  <a:pt x="404787" y="111480"/>
                </a:lnTo>
                <a:lnTo>
                  <a:pt x="404787" y="128473"/>
                </a:lnTo>
                <a:lnTo>
                  <a:pt x="402221" y="134442"/>
                </a:lnTo>
                <a:lnTo>
                  <a:pt x="391934" y="142024"/>
                </a:lnTo>
                <a:lnTo>
                  <a:pt x="385330" y="143916"/>
                </a:lnTo>
                <a:lnTo>
                  <a:pt x="370446" y="143916"/>
                </a:lnTo>
                <a:lnTo>
                  <a:pt x="365277" y="142582"/>
                </a:lnTo>
                <a:lnTo>
                  <a:pt x="358343" y="137236"/>
                </a:lnTo>
                <a:lnTo>
                  <a:pt x="356616" y="133413"/>
                </a:lnTo>
                <a:lnTo>
                  <a:pt x="356616" y="123659"/>
                </a:lnTo>
                <a:lnTo>
                  <a:pt x="404787" y="111480"/>
                </a:lnTo>
                <a:lnTo>
                  <a:pt x="404787" y="89750"/>
                </a:lnTo>
                <a:lnTo>
                  <a:pt x="360730" y="93713"/>
                </a:lnTo>
                <a:lnTo>
                  <a:pt x="332625" y="120332"/>
                </a:lnTo>
                <a:lnTo>
                  <a:pt x="331851" y="128435"/>
                </a:lnTo>
                <a:lnTo>
                  <a:pt x="331851" y="129654"/>
                </a:lnTo>
                <a:lnTo>
                  <a:pt x="357212" y="163499"/>
                </a:lnTo>
                <a:lnTo>
                  <a:pt x="373316" y="165798"/>
                </a:lnTo>
                <a:lnTo>
                  <a:pt x="381050" y="165303"/>
                </a:lnTo>
                <a:lnTo>
                  <a:pt x="406196" y="150685"/>
                </a:lnTo>
                <a:lnTo>
                  <a:pt x="408889" y="156819"/>
                </a:lnTo>
                <a:lnTo>
                  <a:pt x="411645" y="159473"/>
                </a:lnTo>
                <a:lnTo>
                  <a:pt x="415505" y="161023"/>
                </a:lnTo>
                <a:lnTo>
                  <a:pt x="419392" y="162547"/>
                </a:lnTo>
                <a:lnTo>
                  <a:pt x="424586" y="163309"/>
                </a:lnTo>
                <a:lnTo>
                  <a:pt x="442658" y="163309"/>
                </a:lnTo>
                <a:lnTo>
                  <a:pt x="442658" y="140373"/>
                </a:lnTo>
                <a:close/>
              </a:path>
              <a:path w="785494" h="166370">
                <a:moveTo>
                  <a:pt x="509358" y="44729"/>
                </a:moveTo>
                <a:lnTo>
                  <a:pt x="482498" y="44729"/>
                </a:lnTo>
                <a:lnTo>
                  <a:pt x="482498" y="12700"/>
                </a:lnTo>
                <a:lnTo>
                  <a:pt x="458343" y="12700"/>
                </a:lnTo>
                <a:lnTo>
                  <a:pt x="458343" y="44729"/>
                </a:lnTo>
                <a:lnTo>
                  <a:pt x="440474" y="44729"/>
                </a:lnTo>
                <a:lnTo>
                  <a:pt x="440474" y="67017"/>
                </a:lnTo>
                <a:lnTo>
                  <a:pt x="458343" y="67017"/>
                </a:lnTo>
                <a:lnTo>
                  <a:pt x="458343" y="131381"/>
                </a:lnTo>
                <a:lnTo>
                  <a:pt x="458825" y="139331"/>
                </a:lnTo>
                <a:lnTo>
                  <a:pt x="479272" y="163309"/>
                </a:lnTo>
                <a:lnTo>
                  <a:pt x="509358" y="163309"/>
                </a:lnTo>
                <a:lnTo>
                  <a:pt x="509358" y="140970"/>
                </a:lnTo>
                <a:lnTo>
                  <a:pt x="488289" y="140970"/>
                </a:lnTo>
                <a:lnTo>
                  <a:pt x="485635" y="140296"/>
                </a:lnTo>
                <a:lnTo>
                  <a:pt x="483133" y="137553"/>
                </a:lnTo>
                <a:lnTo>
                  <a:pt x="482498" y="134340"/>
                </a:lnTo>
                <a:lnTo>
                  <a:pt x="482498" y="67017"/>
                </a:lnTo>
                <a:lnTo>
                  <a:pt x="509358" y="67017"/>
                </a:lnTo>
                <a:lnTo>
                  <a:pt x="509358" y="44729"/>
                </a:lnTo>
                <a:close/>
              </a:path>
              <a:path w="785494" h="166370">
                <a:moveTo>
                  <a:pt x="549097" y="44729"/>
                </a:moveTo>
                <a:lnTo>
                  <a:pt x="524878" y="44729"/>
                </a:lnTo>
                <a:lnTo>
                  <a:pt x="524878" y="163309"/>
                </a:lnTo>
                <a:lnTo>
                  <a:pt x="549097" y="163309"/>
                </a:lnTo>
                <a:lnTo>
                  <a:pt x="549097" y="44729"/>
                </a:lnTo>
                <a:close/>
              </a:path>
              <a:path w="785494" h="166370">
                <a:moveTo>
                  <a:pt x="552196" y="15367"/>
                </a:moveTo>
                <a:lnTo>
                  <a:pt x="550684" y="11747"/>
                </a:lnTo>
                <a:lnTo>
                  <a:pt x="544664" y="5524"/>
                </a:lnTo>
                <a:lnTo>
                  <a:pt x="541058" y="3962"/>
                </a:lnTo>
                <a:lnTo>
                  <a:pt x="532701" y="3962"/>
                </a:lnTo>
                <a:lnTo>
                  <a:pt x="529107" y="5524"/>
                </a:lnTo>
                <a:lnTo>
                  <a:pt x="523087" y="11747"/>
                </a:lnTo>
                <a:lnTo>
                  <a:pt x="521589" y="15367"/>
                </a:lnTo>
                <a:lnTo>
                  <a:pt x="521589" y="23761"/>
                </a:lnTo>
                <a:lnTo>
                  <a:pt x="523036" y="27457"/>
                </a:lnTo>
                <a:lnTo>
                  <a:pt x="528891" y="33680"/>
                </a:lnTo>
                <a:lnTo>
                  <a:pt x="532536" y="35229"/>
                </a:lnTo>
                <a:lnTo>
                  <a:pt x="541058" y="35229"/>
                </a:lnTo>
                <a:lnTo>
                  <a:pt x="544664" y="33680"/>
                </a:lnTo>
                <a:lnTo>
                  <a:pt x="550684" y="27457"/>
                </a:lnTo>
                <a:lnTo>
                  <a:pt x="552196" y="23761"/>
                </a:lnTo>
                <a:lnTo>
                  <a:pt x="552196" y="15367"/>
                </a:lnTo>
                <a:close/>
              </a:path>
              <a:path w="785494" h="166370">
                <a:moveTo>
                  <a:pt x="675538" y="103924"/>
                </a:moveTo>
                <a:lnTo>
                  <a:pt x="664591" y="65595"/>
                </a:lnTo>
                <a:lnTo>
                  <a:pt x="650760" y="51638"/>
                </a:lnTo>
                <a:lnTo>
                  <a:pt x="650760" y="95897"/>
                </a:lnTo>
                <a:lnTo>
                  <a:pt x="650760" y="112077"/>
                </a:lnTo>
                <a:lnTo>
                  <a:pt x="626364" y="142443"/>
                </a:lnTo>
                <a:lnTo>
                  <a:pt x="614146" y="142443"/>
                </a:lnTo>
                <a:lnTo>
                  <a:pt x="589495" y="112077"/>
                </a:lnTo>
                <a:lnTo>
                  <a:pt x="589495" y="95897"/>
                </a:lnTo>
                <a:lnTo>
                  <a:pt x="614273" y="65595"/>
                </a:lnTo>
                <a:lnTo>
                  <a:pt x="626364" y="65595"/>
                </a:lnTo>
                <a:lnTo>
                  <a:pt x="631659" y="67094"/>
                </a:lnTo>
                <a:lnTo>
                  <a:pt x="636193" y="70116"/>
                </a:lnTo>
                <a:lnTo>
                  <a:pt x="640765" y="73088"/>
                </a:lnTo>
                <a:lnTo>
                  <a:pt x="644334" y="77470"/>
                </a:lnTo>
                <a:lnTo>
                  <a:pt x="649478" y="89014"/>
                </a:lnTo>
                <a:lnTo>
                  <a:pt x="650760" y="95897"/>
                </a:lnTo>
                <a:lnTo>
                  <a:pt x="650760" y="51638"/>
                </a:lnTo>
                <a:lnTo>
                  <a:pt x="620306" y="42240"/>
                </a:lnTo>
                <a:lnTo>
                  <a:pt x="612978" y="42710"/>
                </a:lnTo>
                <a:lnTo>
                  <a:pt x="576478" y="64655"/>
                </a:lnTo>
                <a:lnTo>
                  <a:pt x="564667" y="103924"/>
                </a:lnTo>
                <a:lnTo>
                  <a:pt x="565150" y="113042"/>
                </a:lnTo>
                <a:lnTo>
                  <a:pt x="581253" y="149352"/>
                </a:lnTo>
                <a:lnTo>
                  <a:pt x="620306" y="165798"/>
                </a:lnTo>
                <a:lnTo>
                  <a:pt x="627646" y="165341"/>
                </a:lnTo>
                <a:lnTo>
                  <a:pt x="663892" y="143548"/>
                </a:lnTo>
                <a:lnTo>
                  <a:pt x="675055" y="113042"/>
                </a:lnTo>
                <a:lnTo>
                  <a:pt x="675538" y="103924"/>
                </a:lnTo>
                <a:close/>
              </a:path>
              <a:path w="785494" h="166370">
                <a:moveTo>
                  <a:pt x="784974" y="89344"/>
                </a:moveTo>
                <a:lnTo>
                  <a:pt x="774852" y="56400"/>
                </a:lnTo>
                <a:lnTo>
                  <a:pt x="773506" y="54571"/>
                </a:lnTo>
                <a:lnTo>
                  <a:pt x="767384" y="49174"/>
                </a:lnTo>
                <a:lnTo>
                  <a:pt x="760450" y="45326"/>
                </a:lnTo>
                <a:lnTo>
                  <a:pt x="752690" y="43014"/>
                </a:lnTo>
                <a:lnTo>
                  <a:pt x="744118" y="42240"/>
                </a:lnTo>
                <a:lnTo>
                  <a:pt x="735622" y="42240"/>
                </a:lnTo>
                <a:lnTo>
                  <a:pt x="727951" y="44411"/>
                </a:lnTo>
                <a:lnTo>
                  <a:pt x="714311" y="53073"/>
                </a:lnTo>
                <a:lnTo>
                  <a:pt x="711225" y="55448"/>
                </a:lnTo>
                <a:lnTo>
                  <a:pt x="711835" y="44729"/>
                </a:lnTo>
                <a:lnTo>
                  <a:pt x="687616" y="44729"/>
                </a:lnTo>
                <a:lnTo>
                  <a:pt x="687616" y="163309"/>
                </a:lnTo>
                <a:lnTo>
                  <a:pt x="711835" y="163309"/>
                </a:lnTo>
                <a:lnTo>
                  <a:pt x="711835" y="86639"/>
                </a:lnTo>
                <a:lnTo>
                  <a:pt x="714235" y="78625"/>
                </a:lnTo>
                <a:lnTo>
                  <a:pt x="723874" y="68199"/>
                </a:lnTo>
                <a:lnTo>
                  <a:pt x="730288" y="65595"/>
                </a:lnTo>
                <a:lnTo>
                  <a:pt x="745655" y="65595"/>
                </a:lnTo>
                <a:lnTo>
                  <a:pt x="751255" y="67932"/>
                </a:lnTo>
                <a:lnTo>
                  <a:pt x="758901" y="77266"/>
                </a:lnTo>
                <a:lnTo>
                  <a:pt x="760818" y="84937"/>
                </a:lnTo>
                <a:lnTo>
                  <a:pt x="760818" y="163309"/>
                </a:lnTo>
                <a:lnTo>
                  <a:pt x="784974" y="163309"/>
                </a:lnTo>
                <a:lnTo>
                  <a:pt x="784974" y="89344"/>
                </a:lnTo>
                <a:close/>
              </a:path>
            </a:pathLst>
          </a:custGeom>
          <a:solidFill>
            <a:srgbClr val="424242"/>
          </a:solidFill>
        </p:spPr>
        <p:txBody>
          <a:bodyPr wrap="square" lIns="0" tIns="0" rIns="0" bIns="0" rtlCol="0"/>
          <a:lstStyle/>
          <a:p>
            <a:endParaRPr sz="1196"/>
          </a:p>
        </p:txBody>
      </p:sp>
      <p:sp>
        <p:nvSpPr>
          <p:cNvPr id="6" name="object 6"/>
          <p:cNvSpPr/>
          <p:nvPr/>
        </p:nvSpPr>
        <p:spPr>
          <a:xfrm>
            <a:off x="2379729" y="505767"/>
            <a:ext cx="294612" cy="139981"/>
          </a:xfrm>
          <a:custGeom>
            <a:avLst/>
            <a:gdLst/>
            <a:ahLst/>
            <a:cxnLst/>
            <a:rect l="l" t="t" r="r" b="b"/>
            <a:pathLst>
              <a:path w="344805" h="163829">
                <a:moveTo>
                  <a:pt x="110807" y="137883"/>
                </a:moveTo>
                <a:lnTo>
                  <a:pt x="100114" y="137883"/>
                </a:lnTo>
                <a:lnTo>
                  <a:pt x="98539" y="137553"/>
                </a:lnTo>
                <a:lnTo>
                  <a:pt x="97866" y="136918"/>
                </a:lnTo>
                <a:lnTo>
                  <a:pt x="97218" y="136232"/>
                </a:lnTo>
                <a:lnTo>
                  <a:pt x="96964" y="134747"/>
                </a:lnTo>
                <a:lnTo>
                  <a:pt x="96901" y="127165"/>
                </a:lnTo>
                <a:lnTo>
                  <a:pt x="96901" y="108991"/>
                </a:lnTo>
                <a:lnTo>
                  <a:pt x="96901" y="81026"/>
                </a:lnTo>
                <a:lnTo>
                  <a:pt x="77673" y="45466"/>
                </a:lnTo>
                <a:lnTo>
                  <a:pt x="73063" y="43535"/>
                </a:lnTo>
                <a:lnTo>
                  <a:pt x="73063" y="142633"/>
                </a:lnTo>
                <a:lnTo>
                  <a:pt x="72936" y="141427"/>
                </a:lnTo>
                <a:lnTo>
                  <a:pt x="72936" y="127165"/>
                </a:lnTo>
                <a:lnTo>
                  <a:pt x="73063" y="142633"/>
                </a:lnTo>
                <a:lnTo>
                  <a:pt x="73063" y="43535"/>
                </a:lnTo>
                <a:lnTo>
                  <a:pt x="70129" y="42291"/>
                </a:lnTo>
                <a:lnTo>
                  <a:pt x="61734" y="40386"/>
                </a:lnTo>
                <a:lnTo>
                  <a:pt x="52489" y="39751"/>
                </a:lnTo>
                <a:lnTo>
                  <a:pt x="43332" y="40335"/>
                </a:lnTo>
                <a:lnTo>
                  <a:pt x="10210" y="61379"/>
                </a:lnTo>
                <a:lnTo>
                  <a:pt x="4356" y="79298"/>
                </a:lnTo>
                <a:lnTo>
                  <a:pt x="29184" y="79298"/>
                </a:lnTo>
                <a:lnTo>
                  <a:pt x="30937" y="73101"/>
                </a:lnTo>
                <a:lnTo>
                  <a:pt x="33616" y="68719"/>
                </a:lnTo>
                <a:lnTo>
                  <a:pt x="40830" y="63538"/>
                </a:lnTo>
                <a:lnTo>
                  <a:pt x="45783" y="62242"/>
                </a:lnTo>
                <a:lnTo>
                  <a:pt x="58775" y="62242"/>
                </a:lnTo>
                <a:lnTo>
                  <a:pt x="63919" y="63842"/>
                </a:lnTo>
                <a:lnTo>
                  <a:pt x="67513" y="67068"/>
                </a:lnTo>
                <a:lnTo>
                  <a:pt x="71132" y="70243"/>
                </a:lnTo>
                <a:lnTo>
                  <a:pt x="72936" y="75679"/>
                </a:lnTo>
                <a:lnTo>
                  <a:pt x="72936" y="87261"/>
                </a:lnTo>
                <a:lnTo>
                  <a:pt x="72936" y="108991"/>
                </a:lnTo>
                <a:lnTo>
                  <a:pt x="72936" y="125984"/>
                </a:lnTo>
                <a:lnTo>
                  <a:pt x="70370" y="131953"/>
                </a:lnTo>
                <a:lnTo>
                  <a:pt x="60083" y="139534"/>
                </a:lnTo>
                <a:lnTo>
                  <a:pt x="53479" y="141427"/>
                </a:lnTo>
                <a:lnTo>
                  <a:pt x="38595" y="141427"/>
                </a:lnTo>
                <a:lnTo>
                  <a:pt x="33426" y="140093"/>
                </a:lnTo>
                <a:lnTo>
                  <a:pt x="26492" y="134747"/>
                </a:lnTo>
                <a:lnTo>
                  <a:pt x="24765" y="130924"/>
                </a:lnTo>
                <a:lnTo>
                  <a:pt x="24765" y="121170"/>
                </a:lnTo>
                <a:lnTo>
                  <a:pt x="72936" y="108991"/>
                </a:lnTo>
                <a:lnTo>
                  <a:pt x="72936" y="87261"/>
                </a:lnTo>
                <a:lnTo>
                  <a:pt x="28879" y="91224"/>
                </a:lnTo>
                <a:lnTo>
                  <a:pt x="774" y="117843"/>
                </a:lnTo>
                <a:lnTo>
                  <a:pt x="0" y="125945"/>
                </a:lnTo>
                <a:lnTo>
                  <a:pt x="0" y="127165"/>
                </a:lnTo>
                <a:lnTo>
                  <a:pt x="25361" y="161010"/>
                </a:lnTo>
                <a:lnTo>
                  <a:pt x="41465" y="163309"/>
                </a:lnTo>
                <a:lnTo>
                  <a:pt x="49199" y="162814"/>
                </a:lnTo>
                <a:lnTo>
                  <a:pt x="74345" y="148196"/>
                </a:lnTo>
                <a:lnTo>
                  <a:pt x="77038" y="154330"/>
                </a:lnTo>
                <a:lnTo>
                  <a:pt x="79794" y="156984"/>
                </a:lnTo>
                <a:lnTo>
                  <a:pt x="83654" y="158534"/>
                </a:lnTo>
                <a:lnTo>
                  <a:pt x="87541" y="160058"/>
                </a:lnTo>
                <a:lnTo>
                  <a:pt x="92735" y="160820"/>
                </a:lnTo>
                <a:lnTo>
                  <a:pt x="110807" y="160820"/>
                </a:lnTo>
                <a:lnTo>
                  <a:pt x="110807" y="137883"/>
                </a:lnTo>
                <a:close/>
              </a:path>
              <a:path w="344805" h="163829">
                <a:moveTo>
                  <a:pt x="220891" y="86855"/>
                </a:moveTo>
                <a:lnTo>
                  <a:pt x="210769" y="53911"/>
                </a:lnTo>
                <a:lnTo>
                  <a:pt x="209423" y="52082"/>
                </a:lnTo>
                <a:lnTo>
                  <a:pt x="203301" y="46685"/>
                </a:lnTo>
                <a:lnTo>
                  <a:pt x="196367" y="42837"/>
                </a:lnTo>
                <a:lnTo>
                  <a:pt x="188607" y="40525"/>
                </a:lnTo>
                <a:lnTo>
                  <a:pt x="180035" y="39751"/>
                </a:lnTo>
                <a:lnTo>
                  <a:pt x="171538" y="39751"/>
                </a:lnTo>
                <a:lnTo>
                  <a:pt x="163868" y="41922"/>
                </a:lnTo>
                <a:lnTo>
                  <a:pt x="150228" y="50584"/>
                </a:lnTo>
                <a:lnTo>
                  <a:pt x="147142" y="52959"/>
                </a:lnTo>
                <a:lnTo>
                  <a:pt x="147739" y="42240"/>
                </a:lnTo>
                <a:lnTo>
                  <a:pt x="123532" y="42240"/>
                </a:lnTo>
                <a:lnTo>
                  <a:pt x="123532" y="160820"/>
                </a:lnTo>
                <a:lnTo>
                  <a:pt x="147739" y="160820"/>
                </a:lnTo>
                <a:lnTo>
                  <a:pt x="147739" y="84150"/>
                </a:lnTo>
                <a:lnTo>
                  <a:pt x="150152" y="76136"/>
                </a:lnTo>
                <a:lnTo>
                  <a:pt x="159791" y="65709"/>
                </a:lnTo>
                <a:lnTo>
                  <a:pt x="166204" y="63106"/>
                </a:lnTo>
                <a:lnTo>
                  <a:pt x="181571" y="63106"/>
                </a:lnTo>
                <a:lnTo>
                  <a:pt x="187172" y="65443"/>
                </a:lnTo>
                <a:lnTo>
                  <a:pt x="194818" y="74777"/>
                </a:lnTo>
                <a:lnTo>
                  <a:pt x="196735" y="82448"/>
                </a:lnTo>
                <a:lnTo>
                  <a:pt x="196735" y="160820"/>
                </a:lnTo>
                <a:lnTo>
                  <a:pt x="220891" y="160820"/>
                </a:lnTo>
                <a:lnTo>
                  <a:pt x="220891" y="86855"/>
                </a:lnTo>
                <a:close/>
              </a:path>
              <a:path w="344805" h="163829">
                <a:moveTo>
                  <a:pt x="344297" y="0"/>
                </a:moveTo>
                <a:lnTo>
                  <a:pt x="320090" y="0"/>
                </a:lnTo>
                <a:lnTo>
                  <a:pt x="320535" y="54597"/>
                </a:lnTo>
                <a:lnTo>
                  <a:pt x="320001" y="54190"/>
                </a:lnTo>
                <a:lnTo>
                  <a:pt x="320001" y="111074"/>
                </a:lnTo>
                <a:lnTo>
                  <a:pt x="318681" y="117932"/>
                </a:lnTo>
                <a:lnTo>
                  <a:pt x="313067" y="129260"/>
                </a:lnTo>
                <a:lnTo>
                  <a:pt x="309372" y="133413"/>
                </a:lnTo>
                <a:lnTo>
                  <a:pt x="300278" y="138658"/>
                </a:lnTo>
                <a:lnTo>
                  <a:pt x="295363" y="139954"/>
                </a:lnTo>
                <a:lnTo>
                  <a:pt x="284365" y="139954"/>
                </a:lnTo>
                <a:lnTo>
                  <a:pt x="262077" y="92659"/>
                </a:lnTo>
                <a:lnTo>
                  <a:pt x="263144" y="86245"/>
                </a:lnTo>
                <a:lnTo>
                  <a:pt x="295363" y="63106"/>
                </a:lnTo>
                <a:lnTo>
                  <a:pt x="304711" y="67068"/>
                </a:lnTo>
                <a:lnTo>
                  <a:pt x="309206" y="69672"/>
                </a:lnTo>
                <a:lnTo>
                  <a:pt x="312889" y="73850"/>
                </a:lnTo>
                <a:lnTo>
                  <a:pt x="318643" y="85318"/>
                </a:lnTo>
                <a:lnTo>
                  <a:pt x="319989" y="92189"/>
                </a:lnTo>
                <a:lnTo>
                  <a:pt x="320001" y="111074"/>
                </a:lnTo>
                <a:lnTo>
                  <a:pt x="320001" y="54190"/>
                </a:lnTo>
                <a:lnTo>
                  <a:pt x="317030" y="51904"/>
                </a:lnTo>
                <a:lnTo>
                  <a:pt x="309778" y="47066"/>
                </a:lnTo>
                <a:lnTo>
                  <a:pt x="302539" y="42189"/>
                </a:lnTo>
                <a:lnTo>
                  <a:pt x="294525" y="39751"/>
                </a:lnTo>
                <a:lnTo>
                  <a:pt x="285724" y="39751"/>
                </a:lnTo>
                <a:lnTo>
                  <a:pt x="251040" y="55892"/>
                </a:lnTo>
                <a:lnTo>
                  <a:pt x="237337" y="92189"/>
                </a:lnTo>
                <a:lnTo>
                  <a:pt x="236931" y="101638"/>
                </a:lnTo>
                <a:lnTo>
                  <a:pt x="237337" y="111074"/>
                </a:lnTo>
                <a:lnTo>
                  <a:pt x="251040" y="147358"/>
                </a:lnTo>
                <a:lnTo>
                  <a:pt x="285724" y="163309"/>
                </a:lnTo>
                <a:lnTo>
                  <a:pt x="294525" y="163309"/>
                </a:lnTo>
                <a:lnTo>
                  <a:pt x="302539" y="160921"/>
                </a:lnTo>
                <a:lnTo>
                  <a:pt x="317030" y="151384"/>
                </a:lnTo>
                <a:lnTo>
                  <a:pt x="320509" y="148729"/>
                </a:lnTo>
                <a:lnTo>
                  <a:pt x="320090" y="160820"/>
                </a:lnTo>
                <a:lnTo>
                  <a:pt x="344297" y="160820"/>
                </a:lnTo>
                <a:lnTo>
                  <a:pt x="344297" y="147929"/>
                </a:lnTo>
                <a:lnTo>
                  <a:pt x="344297" y="139954"/>
                </a:lnTo>
                <a:lnTo>
                  <a:pt x="344297" y="63106"/>
                </a:lnTo>
                <a:lnTo>
                  <a:pt x="344297" y="55333"/>
                </a:lnTo>
                <a:lnTo>
                  <a:pt x="344297" y="0"/>
                </a:lnTo>
                <a:close/>
              </a:path>
            </a:pathLst>
          </a:custGeom>
          <a:solidFill>
            <a:srgbClr val="424242"/>
          </a:solidFill>
        </p:spPr>
        <p:txBody>
          <a:bodyPr wrap="square" lIns="0" tIns="0" rIns="0" bIns="0" rtlCol="0"/>
          <a:lstStyle/>
          <a:p>
            <a:endParaRPr sz="1196"/>
          </a:p>
        </p:txBody>
      </p:sp>
      <p:sp>
        <p:nvSpPr>
          <p:cNvPr id="7" name="object 7"/>
          <p:cNvSpPr/>
          <p:nvPr/>
        </p:nvSpPr>
        <p:spPr>
          <a:xfrm>
            <a:off x="2735542" y="503639"/>
            <a:ext cx="671693" cy="142152"/>
          </a:xfrm>
          <a:custGeom>
            <a:avLst/>
            <a:gdLst/>
            <a:ahLst/>
            <a:cxnLst/>
            <a:rect l="l" t="t" r="r" b="b"/>
            <a:pathLst>
              <a:path w="786129" h="166370">
                <a:moveTo>
                  <a:pt x="135636" y="108788"/>
                </a:moveTo>
                <a:lnTo>
                  <a:pt x="108686" y="108788"/>
                </a:lnTo>
                <a:lnTo>
                  <a:pt x="107137" y="116979"/>
                </a:lnTo>
                <a:lnTo>
                  <a:pt x="104775" y="123888"/>
                </a:lnTo>
                <a:lnTo>
                  <a:pt x="101600" y="129527"/>
                </a:lnTo>
                <a:lnTo>
                  <a:pt x="97612" y="133870"/>
                </a:lnTo>
                <a:lnTo>
                  <a:pt x="91757" y="138772"/>
                </a:lnTo>
                <a:lnTo>
                  <a:pt x="83858" y="141224"/>
                </a:lnTo>
                <a:lnTo>
                  <a:pt x="73914" y="141224"/>
                </a:lnTo>
                <a:lnTo>
                  <a:pt x="38887" y="125742"/>
                </a:lnTo>
                <a:lnTo>
                  <a:pt x="26441" y="82905"/>
                </a:lnTo>
                <a:lnTo>
                  <a:pt x="26784" y="74345"/>
                </a:lnTo>
                <a:lnTo>
                  <a:pt x="42684" y="35598"/>
                </a:lnTo>
                <a:lnTo>
                  <a:pt x="62344" y="24625"/>
                </a:lnTo>
                <a:lnTo>
                  <a:pt x="81407" y="24625"/>
                </a:lnTo>
                <a:lnTo>
                  <a:pt x="106756" y="54368"/>
                </a:lnTo>
                <a:lnTo>
                  <a:pt x="133807" y="54368"/>
                </a:lnTo>
                <a:lnTo>
                  <a:pt x="119418" y="18618"/>
                </a:lnTo>
                <a:lnTo>
                  <a:pt x="80632" y="393"/>
                </a:lnTo>
                <a:lnTo>
                  <a:pt x="72694" y="0"/>
                </a:lnTo>
                <a:lnTo>
                  <a:pt x="62166" y="647"/>
                </a:lnTo>
                <a:lnTo>
                  <a:pt x="26657" y="15900"/>
                </a:lnTo>
                <a:lnTo>
                  <a:pt x="5016" y="49060"/>
                </a:lnTo>
                <a:lnTo>
                  <a:pt x="0" y="82905"/>
                </a:lnTo>
                <a:lnTo>
                  <a:pt x="558" y="94945"/>
                </a:lnTo>
                <a:lnTo>
                  <a:pt x="13906" y="135420"/>
                </a:lnTo>
                <a:lnTo>
                  <a:pt x="43230" y="160058"/>
                </a:lnTo>
                <a:lnTo>
                  <a:pt x="73304" y="165798"/>
                </a:lnTo>
                <a:lnTo>
                  <a:pt x="81889" y="165417"/>
                </a:lnTo>
                <a:lnTo>
                  <a:pt x="121488" y="147078"/>
                </a:lnTo>
                <a:lnTo>
                  <a:pt x="134353" y="118503"/>
                </a:lnTo>
                <a:lnTo>
                  <a:pt x="135636" y="108788"/>
                </a:lnTo>
                <a:close/>
              </a:path>
              <a:path w="786129" h="166370">
                <a:moveTo>
                  <a:pt x="248564" y="44729"/>
                </a:moveTo>
                <a:lnTo>
                  <a:pt x="224409" y="44729"/>
                </a:lnTo>
                <a:lnTo>
                  <a:pt x="224409" y="121399"/>
                </a:lnTo>
                <a:lnTo>
                  <a:pt x="221983" y="129413"/>
                </a:lnTo>
                <a:lnTo>
                  <a:pt x="212305" y="139839"/>
                </a:lnTo>
                <a:lnTo>
                  <a:pt x="205892" y="142443"/>
                </a:lnTo>
                <a:lnTo>
                  <a:pt x="190525" y="142443"/>
                </a:lnTo>
                <a:lnTo>
                  <a:pt x="184924" y="140119"/>
                </a:lnTo>
                <a:lnTo>
                  <a:pt x="177279" y="130771"/>
                </a:lnTo>
                <a:lnTo>
                  <a:pt x="175374" y="123113"/>
                </a:lnTo>
                <a:lnTo>
                  <a:pt x="175374" y="44729"/>
                </a:lnTo>
                <a:lnTo>
                  <a:pt x="151206" y="44729"/>
                </a:lnTo>
                <a:lnTo>
                  <a:pt x="151206" y="118694"/>
                </a:lnTo>
                <a:lnTo>
                  <a:pt x="151917" y="129260"/>
                </a:lnTo>
                <a:lnTo>
                  <a:pt x="175768" y="162712"/>
                </a:lnTo>
                <a:lnTo>
                  <a:pt x="192074" y="165798"/>
                </a:lnTo>
                <a:lnTo>
                  <a:pt x="200596" y="165798"/>
                </a:lnTo>
                <a:lnTo>
                  <a:pt x="208267" y="163639"/>
                </a:lnTo>
                <a:lnTo>
                  <a:pt x="221907" y="154940"/>
                </a:lnTo>
                <a:lnTo>
                  <a:pt x="225018" y="152539"/>
                </a:lnTo>
                <a:lnTo>
                  <a:pt x="224409" y="163309"/>
                </a:lnTo>
                <a:lnTo>
                  <a:pt x="248564" y="163309"/>
                </a:lnTo>
                <a:lnTo>
                  <a:pt x="248564" y="151587"/>
                </a:lnTo>
                <a:lnTo>
                  <a:pt x="248564" y="142443"/>
                </a:lnTo>
                <a:lnTo>
                  <a:pt x="248564" y="44729"/>
                </a:lnTo>
                <a:close/>
              </a:path>
              <a:path w="786129" h="166370">
                <a:moveTo>
                  <a:pt x="334137" y="44729"/>
                </a:moveTo>
                <a:lnTo>
                  <a:pt x="315353" y="44729"/>
                </a:lnTo>
                <a:lnTo>
                  <a:pt x="308229" y="46837"/>
                </a:lnTo>
                <a:lnTo>
                  <a:pt x="296583" y="55308"/>
                </a:lnTo>
                <a:lnTo>
                  <a:pt x="294144" y="57492"/>
                </a:lnTo>
                <a:lnTo>
                  <a:pt x="294843" y="44729"/>
                </a:lnTo>
                <a:lnTo>
                  <a:pt x="270827" y="44729"/>
                </a:lnTo>
                <a:lnTo>
                  <a:pt x="270827" y="163309"/>
                </a:lnTo>
                <a:lnTo>
                  <a:pt x="294843" y="163309"/>
                </a:lnTo>
                <a:lnTo>
                  <a:pt x="294843" y="105791"/>
                </a:lnTo>
                <a:lnTo>
                  <a:pt x="295313" y="96405"/>
                </a:lnTo>
                <a:lnTo>
                  <a:pt x="314439" y="67271"/>
                </a:lnTo>
                <a:lnTo>
                  <a:pt x="334137" y="67271"/>
                </a:lnTo>
                <a:lnTo>
                  <a:pt x="334137" y="58534"/>
                </a:lnTo>
                <a:lnTo>
                  <a:pt x="334137" y="44729"/>
                </a:lnTo>
                <a:close/>
              </a:path>
              <a:path w="786129" h="166370">
                <a:moveTo>
                  <a:pt x="443293" y="140373"/>
                </a:moveTo>
                <a:lnTo>
                  <a:pt x="432600" y="140373"/>
                </a:lnTo>
                <a:lnTo>
                  <a:pt x="431025" y="140042"/>
                </a:lnTo>
                <a:lnTo>
                  <a:pt x="430352" y="139407"/>
                </a:lnTo>
                <a:lnTo>
                  <a:pt x="429717" y="138722"/>
                </a:lnTo>
                <a:lnTo>
                  <a:pt x="429450" y="137236"/>
                </a:lnTo>
                <a:lnTo>
                  <a:pt x="429387" y="129654"/>
                </a:lnTo>
                <a:lnTo>
                  <a:pt x="429387" y="111480"/>
                </a:lnTo>
                <a:lnTo>
                  <a:pt x="429387" y="83515"/>
                </a:lnTo>
                <a:lnTo>
                  <a:pt x="410159" y="47955"/>
                </a:lnTo>
                <a:lnTo>
                  <a:pt x="405549" y="46024"/>
                </a:lnTo>
                <a:lnTo>
                  <a:pt x="405549" y="145122"/>
                </a:lnTo>
                <a:lnTo>
                  <a:pt x="405434" y="143916"/>
                </a:lnTo>
                <a:lnTo>
                  <a:pt x="405434" y="129654"/>
                </a:lnTo>
                <a:lnTo>
                  <a:pt x="405549" y="145122"/>
                </a:lnTo>
                <a:lnTo>
                  <a:pt x="405549" y="46024"/>
                </a:lnTo>
                <a:lnTo>
                  <a:pt x="402615" y="44780"/>
                </a:lnTo>
                <a:lnTo>
                  <a:pt x="394220" y="42875"/>
                </a:lnTo>
                <a:lnTo>
                  <a:pt x="384975" y="42240"/>
                </a:lnTo>
                <a:lnTo>
                  <a:pt x="375831" y="42824"/>
                </a:lnTo>
                <a:lnTo>
                  <a:pt x="342696" y="63868"/>
                </a:lnTo>
                <a:lnTo>
                  <a:pt x="336842" y="81788"/>
                </a:lnTo>
                <a:lnTo>
                  <a:pt x="361670" y="81788"/>
                </a:lnTo>
                <a:lnTo>
                  <a:pt x="363435" y="75590"/>
                </a:lnTo>
                <a:lnTo>
                  <a:pt x="366102" y="71208"/>
                </a:lnTo>
                <a:lnTo>
                  <a:pt x="373316" y="66027"/>
                </a:lnTo>
                <a:lnTo>
                  <a:pt x="378269" y="64731"/>
                </a:lnTo>
                <a:lnTo>
                  <a:pt x="391261" y="64731"/>
                </a:lnTo>
                <a:lnTo>
                  <a:pt x="396405" y="66332"/>
                </a:lnTo>
                <a:lnTo>
                  <a:pt x="399999" y="69557"/>
                </a:lnTo>
                <a:lnTo>
                  <a:pt x="403618" y="72732"/>
                </a:lnTo>
                <a:lnTo>
                  <a:pt x="405434" y="78168"/>
                </a:lnTo>
                <a:lnTo>
                  <a:pt x="405434" y="89750"/>
                </a:lnTo>
                <a:lnTo>
                  <a:pt x="405434" y="111480"/>
                </a:lnTo>
                <a:lnTo>
                  <a:pt x="405434" y="128473"/>
                </a:lnTo>
                <a:lnTo>
                  <a:pt x="402856" y="134442"/>
                </a:lnTo>
                <a:lnTo>
                  <a:pt x="392569" y="142024"/>
                </a:lnTo>
                <a:lnTo>
                  <a:pt x="385965" y="143916"/>
                </a:lnTo>
                <a:lnTo>
                  <a:pt x="371081" y="143916"/>
                </a:lnTo>
                <a:lnTo>
                  <a:pt x="365912" y="142582"/>
                </a:lnTo>
                <a:lnTo>
                  <a:pt x="358978" y="137236"/>
                </a:lnTo>
                <a:lnTo>
                  <a:pt x="357251" y="133413"/>
                </a:lnTo>
                <a:lnTo>
                  <a:pt x="357251" y="123659"/>
                </a:lnTo>
                <a:lnTo>
                  <a:pt x="405434" y="111480"/>
                </a:lnTo>
                <a:lnTo>
                  <a:pt x="405434" y="89750"/>
                </a:lnTo>
                <a:lnTo>
                  <a:pt x="361365" y="93713"/>
                </a:lnTo>
                <a:lnTo>
                  <a:pt x="333260" y="120332"/>
                </a:lnTo>
                <a:lnTo>
                  <a:pt x="332486" y="128435"/>
                </a:lnTo>
                <a:lnTo>
                  <a:pt x="332486" y="129654"/>
                </a:lnTo>
                <a:lnTo>
                  <a:pt x="357847" y="163499"/>
                </a:lnTo>
                <a:lnTo>
                  <a:pt x="373951" y="165798"/>
                </a:lnTo>
                <a:lnTo>
                  <a:pt x="381685" y="165303"/>
                </a:lnTo>
                <a:lnTo>
                  <a:pt x="406844" y="150685"/>
                </a:lnTo>
                <a:lnTo>
                  <a:pt x="409524" y="156819"/>
                </a:lnTo>
                <a:lnTo>
                  <a:pt x="412280" y="159473"/>
                </a:lnTo>
                <a:lnTo>
                  <a:pt x="416140" y="161023"/>
                </a:lnTo>
                <a:lnTo>
                  <a:pt x="420027" y="162547"/>
                </a:lnTo>
                <a:lnTo>
                  <a:pt x="425221" y="163309"/>
                </a:lnTo>
                <a:lnTo>
                  <a:pt x="443293" y="163309"/>
                </a:lnTo>
                <a:lnTo>
                  <a:pt x="443293" y="140373"/>
                </a:lnTo>
                <a:close/>
              </a:path>
              <a:path w="786129" h="166370">
                <a:moveTo>
                  <a:pt x="509993" y="44729"/>
                </a:moveTo>
                <a:lnTo>
                  <a:pt x="483146" y="44729"/>
                </a:lnTo>
                <a:lnTo>
                  <a:pt x="483146" y="12700"/>
                </a:lnTo>
                <a:lnTo>
                  <a:pt x="458978" y="12700"/>
                </a:lnTo>
                <a:lnTo>
                  <a:pt x="458978" y="44729"/>
                </a:lnTo>
                <a:lnTo>
                  <a:pt x="441109" y="44729"/>
                </a:lnTo>
                <a:lnTo>
                  <a:pt x="441109" y="67017"/>
                </a:lnTo>
                <a:lnTo>
                  <a:pt x="458978" y="67017"/>
                </a:lnTo>
                <a:lnTo>
                  <a:pt x="458978" y="131381"/>
                </a:lnTo>
                <a:lnTo>
                  <a:pt x="459460" y="139331"/>
                </a:lnTo>
                <a:lnTo>
                  <a:pt x="479907" y="163309"/>
                </a:lnTo>
                <a:lnTo>
                  <a:pt x="509993" y="163309"/>
                </a:lnTo>
                <a:lnTo>
                  <a:pt x="509993" y="140970"/>
                </a:lnTo>
                <a:lnTo>
                  <a:pt x="488924" y="140970"/>
                </a:lnTo>
                <a:lnTo>
                  <a:pt x="486270" y="140296"/>
                </a:lnTo>
                <a:lnTo>
                  <a:pt x="483768" y="137553"/>
                </a:lnTo>
                <a:lnTo>
                  <a:pt x="483146" y="134340"/>
                </a:lnTo>
                <a:lnTo>
                  <a:pt x="483146" y="67017"/>
                </a:lnTo>
                <a:lnTo>
                  <a:pt x="509993" y="67017"/>
                </a:lnTo>
                <a:lnTo>
                  <a:pt x="509993" y="44729"/>
                </a:lnTo>
                <a:close/>
              </a:path>
              <a:path w="786129" h="166370">
                <a:moveTo>
                  <a:pt x="549732" y="44729"/>
                </a:moveTo>
                <a:lnTo>
                  <a:pt x="525526" y="44729"/>
                </a:lnTo>
                <a:lnTo>
                  <a:pt x="525526" y="163309"/>
                </a:lnTo>
                <a:lnTo>
                  <a:pt x="549732" y="163309"/>
                </a:lnTo>
                <a:lnTo>
                  <a:pt x="549732" y="44729"/>
                </a:lnTo>
                <a:close/>
              </a:path>
              <a:path w="786129" h="166370">
                <a:moveTo>
                  <a:pt x="552831" y="15367"/>
                </a:moveTo>
                <a:lnTo>
                  <a:pt x="551332" y="11747"/>
                </a:lnTo>
                <a:lnTo>
                  <a:pt x="545299" y="5524"/>
                </a:lnTo>
                <a:lnTo>
                  <a:pt x="541693" y="3962"/>
                </a:lnTo>
                <a:lnTo>
                  <a:pt x="533336" y="3962"/>
                </a:lnTo>
                <a:lnTo>
                  <a:pt x="529755" y="5524"/>
                </a:lnTo>
                <a:lnTo>
                  <a:pt x="523722" y="11747"/>
                </a:lnTo>
                <a:lnTo>
                  <a:pt x="522224" y="15367"/>
                </a:lnTo>
                <a:lnTo>
                  <a:pt x="522224" y="23761"/>
                </a:lnTo>
                <a:lnTo>
                  <a:pt x="523671" y="27457"/>
                </a:lnTo>
                <a:lnTo>
                  <a:pt x="529526" y="33680"/>
                </a:lnTo>
                <a:lnTo>
                  <a:pt x="533171" y="35229"/>
                </a:lnTo>
                <a:lnTo>
                  <a:pt x="541693" y="35229"/>
                </a:lnTo>
                <a:lnTo>
                  <a:pt x="545299" y="33680"/>
                </a:lnTo>
                <a:lnTo>
                  <a:pt x="551332" y="27457"/>
                </a:lnTo>
                <a:lnTo>
                  <a:pt x="552831" y="23761"/>
                </a:lnTo>
                <a:lnTo>
                  <a:pt x="552831" y="15367"/>
                </a:lnTo>
                <a:close/>
              </a:path>
              <a:path w="786129" h="166370">
                <a:moveTo>
                  <a:pt x="676173" y="103924"/>
                </a:moveTo>
                <a:lnTo>
                  <a:pt x="665226" y="65595"/>
                </a:lnTo>
                <a:lnTo>
                  <a:pt x="664540" y="64465"/>
                </a:lnTo>
                <a:lnTo>
                  <a:pt x="659828" y="58686"/>
                </a:lnTo>
                <a:lnTo>
                  <a:pt x="654481" y="53746"/>
                </a:lnTo>
                <a:lnTo>
                  <a:pt x="651395" y="51638"/>
                </a:lnTo>
                <a:lnTo>
                  <a:pt x="651395" y="95897"/>
                </a:lnTo>
                <a:lnTo>
                  <a:pt x="651395" y="112077"/>
                </a:lnTo>
                <a:lnTo>
                  <a:pt x="626999" y="142443"/>
                </a:lnTo>
                <a:lnTo>
                  <a:pt x="614781" y="142443"/>
                </a:lnTo>
                <a:lnTo>
                  <a:pt x="590130" y="112077"/>
                </a:lnTo>
                <a:lnTo>
                  <a:pt x="590130" y="95897"/>
                </a:lnTo>
                <a:lnTo>
                  <a:pt x="614921" y="65595"/>
                </a:lnTo>
                <a:lnTo>
                  <a:pt x="626999" y="65595"/>
                </a:lnTo>
                <a:lnTo>
                  <a:pt x="632294" y="67094"/>
                </a:lnTo>
                <a:lnTo>
                  <a:pt x="636828" y="70116"/>
                </a:lnTo>
                <a:lnTo>
                  <a:pt x="641400" y="73088"/>
                </a:lnTo>
                <a:lnTo>
                  <a:pt x="644969" y="77470"/>
                </a:lnTo>
                <a:lnTo>
                  <a:pt x="650113" y="89014"/>
                </a:lnTo>
                <a:lnTo>
                  <a:pt x="651395" y="95897"/>
                </a:lnTo>
                <a:lnTo>
                  <a:pt x="651395" y="51638"/>
                </a:lnTo>
                <a:lnTo>
                  <a:pt x="620941" y="42240"/>
                </a:lnTo>
                <a:lnTo>
                  <a:pt x="613625" y="42710"/>
                </a:lnTo>
                <a:lnTo>
                  <a:pt x="577113" y="64655"/>
                </a:lnTo>
                <a:lnTo>
                  <a:pt x="565302" y="103924"/>
                </a:lnTo>
                <a:lnTo>
                  <a:pt x="565785" y="113042"/>
                </a:lnTo>
                <a:lnTo>
                  <a:pt x="581888" y="149352"/>
                </a:lnTo>
                <a:lnTo>
                  <a:pt x="620941" y="165798"/>
                </a:lnTo>
                <a:lnTo>
                  <a:pt x="628281" y="165341"/>
                </a:lnTo>
                <a:lnTo>
                  <a:pt x="664540" y="143548"/>
                </a:lnTo>
                <a:lnTo>
                  <a:pt x="665213" y="142443"/>
                </a:lnTo>
                <a:lnTo>
                  <a:pt x="668604" y="136918"/>
                </a:lnTo>
                <a:lnTo>
                  <a:pt x="671918" y="129540"/>
                </a:lnTo>
                <a:lnTo>
                  <a:pt x="674281" y="121589"/>
                </a:lnTo>
                <a:lnTo>
                  <a:pt x="675703" y="113042"/>
                </a:lnTo>
                <a:lnTo>
                  <a:pt x="676173" y="103924"/>
                </a:lnTo>
                <a:close/>
              </a:path>
              <a:path w="786129" h="166370">
                <a:moveTo>
                  <a:pt x="785622" y="89344"/>
                </a:moveTo>
                <a:lnTo>
                  <a:pt x="784898" y="78765"/>
                </a:lnTo>
                <a:lnTo>
                  <a:pt x="782751" y="69443"/>
                </a:lnTo>
                <a:lnTo>
                  <a:pt x="781037" y="65595"/>
                </a:lnTo>
                <a:lnTo>
                  <a:pt x="779170" y="61379"/>
                </a:lnTo>
                <a:lnTo>
                  <a:pt x="744753" y="42240"/>
                </a:lnTo>
                <a:lnTo>
                  <a:pt x="736257" y="42240"/>
                </a:lnTo>
                <a:lnTo>
                  <a:pt x="728599" y="44411"/>
                </a:lnTo>
                <a:lnTo>
                  <a:pt x="714959" y="53073"/>
                </a:lnTo>
                <a:lnTo>
                  <a:pt x="711860" y="55448"/>
                </a:lnTo>
                <a:lnTo>
                  <a:pt x="712470" y="44729"/>
                </a:lnTo>
                <a:lnTo>
                  <a:pt x="688251" y="44729"/>
                </a:lnTo>
                <a:lnTo>
                  <a:pt x="688251" y="163309"/>
                </a:lnTo>
                <a:lnTo>
                  <a:pt x="712470" y="163309"/>
                </a:lnTo>
                <a:lnTo>
                  <a:pt x="712470" y="86639"/>
                </a:lnTo>
                <a:lnTo>
                  <a:pt x="714870" y="78625"/>
                </a:lnTo>
                <a:lnTo>
                  <a:pt x="724522" y="68199"/>
                </a:lnTo>
                <a:lnTo>
                  <a:pt x="730935" y="65595"/>
                </a:lnTo>
                <a:lnTo>
                  <a:pt x="746290" y="65595"/>
                </a:lnTo>
                <a:lnTo>
                  <a:pt x="751890" y="67932"/>
                </a:lnTo>
                <a:lnTo>
                  <a:pt x="759548" y="77266"/>
                </a:lnTo>
                <a:lnTo>
                  <a:pt x="761453" y="84937"/>
                </a:lnTo>
                <a:lnTo>
                  <a:pt x="761453" y="163309"/>
                </a:lnTo>
                <a:lnTo>
                  <a:pt x="785622" y="163309"/>
                </a:lnTo>
                <a:lnTo>
                  <a:pt x="785622" y="89344"/>
                </a:lnTo>
                <a:close/>
              </a:path>
            </a:pathLst>
          </a:custGeom>
          <a:solidFill>
            <a:srgbClr val="424242"/>
          </a:solidFill>
        </p:spPr>
        <p:txBody>
          <a:bodyPr wrap="square" lIns="0" tIns="0" rIns="0" bIns="0" rtlCol="0"/>
          <a:lstStyle/>
          <a:p>
            <a:endParaRPr sz="1196"/>
          </a:p>
        </p:txBody>
      </p:sp>
      <p:sp>
        <p:nvSpPr>
          <p:cNvPr id="8" name="object 8"/>
          <p:cNvSpPr/>
          <p:nvPr/>
        </p:nvSpPr>
        <p:spPr>
          <a:xfrm>
            <a:off x="3475892" y="497269"/>
            <a:ext cx="413976" cy="171993"/>
          </a:xfrm>
          <a:custGeom>
            <a:avLst/>
            <a:gdLst/>
            <a:ahLst/>
            <a:cxnLst/>
            <a:rect l="l" t="t" r="r" b="b"/>
            <a:pathLst>
              <a:path w="484504" h="201295">
                <a:moveTo>
                  <a:pt x="60198" y="201129"/>
                </a:moveTo>
                <a:lnTo>
                  <a:pt x="37668" y="161353"/>
                </a:lnTo>
                <a:lnTo>
                  <a:pt x="26098" y="113245"/>
                </a:lnTo>
                <a:lnTo>
                  <a:pt x="25628" y="100558"/>
                </a:lnTo>
                <a:lnTo>
                  <a:pt x="26098" y="87858"/>
                </a:lnTo>
                <a:lnTo>
                  <a:pt x="37528" y="39763"/>
                </a:lnTo>
                <a:lnTo>
                  <a:pt x="59994" y="0"/>
                </a:lnTo>
                <a:lnTo>
                  <a:pt x="34366" y="0"/>
                </a:lnTo>
                <a:lnTo>
                  <a:pt x="13550" y="35179"/>
                </a:lnTo>
                <a:lnTo>
                  <a:pt x="2159" y="72631"/>
                </a:lnTo>
                <a:lnTo>
                  <a:pt x="0" y="100558"/>
                </a:lnTo>
                <a:lnTo>
                  <a:pt x="533" y="114947"/>
                </a:lnTo>
                <a:lnTo>
                  <a:pt x="8674" y="154063"/>
                </a:lnTo>
                <a:lnTo>
                  <a:pt x="26403" y="189560"/>
                </a:lnTo>
                <a:lnTo>
                  <a:pt x="34366" y="201129"/>
                </a:lnTo>
                <a:lnTo>
                  <a:pt x="60198" y="201129"/>
                </a:lnTo>
                <a:close/>
              </a:path>
              <a:path w="484504" h="201295">
                <a:moveTo>
                  <a:pt x="194106" y="60401"/>
                </a:moveTo>
                <a:lnTo>
                  <a:pt x="179108" y="23431"/>
                </a:lnTo>
                <a:lnTo>
                  <a:pt x="167411" y="15963"/>
                </a:lnTo>
                <a:lnTo>
                  <a:pt x="167411" y="52374"/>
                </a:lnTo>
                <a:lnTo>
                  <a:pt x="167411" y="69291"/>
                </a:lnTo>
                <a:lnTo>
                  <a:pt x="133235" y="86702"/>
                </a:lnTo>
                <a:lnTo>
                  <a:pt x="101765" y="86702"/>
                </a:lnTo>
                <a:lnTo>
                  <a:pt x="101765" y="33959"/>
                </a:lnTo>
                <a:lnTo>
                  <a:pt x="133642" y="33959"/>
                </a:lnTo>
                <a:lnTo>
                  <a:pt x="167411" y="52374"/>
                </a:lnTo>
                <a:lnTo>
                  <a:pt x="167411" y="15963"/>
                </a:lnTo>
                <a:lnTo>
                  <a:pt x="160693" y="13373"/>
                </a:lnTo>
                <a:lnTo>
                  <a:pt x="153035" y="11468"/>
                </a:lnTo>
                <a:lnTo>
                  <a:pt x="144653" y="10325"/>
                </a:lnTo>
                <a:lnTo>
                  <a:pt x="135521" y="9944"/>
                </a:lnTo>
                <a:lnTo>
                  <a:pt x="76339" y="9944"/>
                </a:lnTo>
                <a:lnTo>
                  <a:pt x="76339" y="170764"/>
                </a:lnTo>
                <a:lnTo>
                  <a:pt x="101765" y="170764"/>
                </a:lnTo>
                <a:lnTo>
                  <a:pt x="101765" y="110667"/>
                </a:lnTo>
                <a:lnTo>
                  <a:pt x="135521" y="110667"/>
                </a:lnTo>
                <a:lnTo>
                  <a:pt x="173469" y="101561"/>
                </a:lnTo>
                <a:lnTo>
                  <a:pt x="187756" y="86702"/>
                </a:lnTo>
                <a:lnTo>
                  <a:pt x="190284" y="81648"/>
                </a:lnTo>
                <a:lnTo>
                  <a:pt x="192405" y="75133"/>
                </a:lnTo>
                <a:lnTo>
                  <a:pt x="193687" y="68046"/>
                </a:lnTo>
                <a:lnTo>
                  <a:pt x="194106" y="60401"/>
                </a:lnTo>
                <a:close/>
              </a:path>
              <a:path w="484504" h="201295">
                <a:moveTo>
                  <a:pt x="309841" y="111379"/>
                </a:moveTo>
                <a:lnTo>
                  <a:pt x="298894" y="73050"/>
                </a:lnTo>
                <a:lnTo>
                  <a:pt x="298208" y="71920"/>
                </a:lnTo>
                <a:lnTo>
                  <a:pt x="293497" y="66141"/>
                </a:lnTo>
                <a:lnTo>
                  <a:pt x="288150" y="61201"/>
                </a:lnTo>
                <a:lnTo>
                  <a:pt x="285064" y="59093"/>
                </a:lnTo>
                <a:lnTo>
                  <a:pt x="285064" y="103352"/>
                </a:lnTo>
                <a:lnTo>
                  <a:pt x="285064" y="119532"/>
                </a:lnTo>
                <a:lnTo>
                  <a:pt x="260667" y="149898"/>
                </a:lnTo>
                <a:lnTo>
                  <a:pt x="248450" y="149898"/>
                </a:lnTo>
                <a:lnTo>
                  <a:pt x="223799" y="119532"/>
                </a:lnTo>
                <a:lnTo>
                  <a:pt x="223799" y="103352"/>
                </a:lnTo>
                <a:lnTo>
                  <a:pt x="248589" y="73050"/>
                </a:lnTo>
                <a:lnTo>
                  <a:pt x="260667" y="73050"/>
                </a:lnTo>
                <a:lnTo>
                  <a:pt x="265963" y="74549"/>
                </a:lnTo>
                <a:lnTo>
                  <a:pt x="270497" y="77571"/>
                </a:lnTo>
                <a:lnTo>
                  <a:pt x="275069" y="80543"/>
                </a:lnTo>
                <a:lnTo>
                  <a:pt x="278638" y="84924"/>
                </a:lnTo>
                <a:lnTo>
                  <a:pt x="283781" y="96469"/>
                </a:lnTo>
                <a:lnTo>
                  <a:pt x="285064" y="103352"/>
                </a:lnTo>
                <a:lnTo>
                  <a:pt x="285064" y="59093"/>
                </a:lnTo>
                <a:lnTo>
                  <a:pt x="254609" y="49695"/>
                </a:lnTo>
                <a:lnTo>
                  <a:pt x="247281" y="50165"/>
                </a:lnTo>
                <a:lnTo>
                  <a:pt x="210781" y="72110"/>
                </a:lnTo>
                <a:lnTo>
                  <a:pt x="198970" y="111379"/>
                </a:lnTo>
                <a:lnTo>
                  <a:pt x="199453" y="120497"/>
                </a:lnTo>
                <a:lnTo>
                  <a:pt x="215557" y="156806"/>
                </a:lnTo>
                <a:lnTo>
                  <a:pt x="254609" y="173253"/>
                </a:lnTo>
                <a:lnTo>
                  <a:pt x="261950" y="172796"/>
                </a:lnTo>
                <a:lnTo>
                  <a:pt x="298208" y="151003"/>
                </a:lnTo>
                <a:lnTo>
                  <a:pt x="298881" y="149898"/>
                </a:lnTo>
                <a:lnTo>
                  <a:pt x="302272" y="144373"/>
                </a:lnTo>
                <a:lnTo>
                  <a:pt x="305587" y="136994"/>
                </a:lnTo>
                <a:lnTo>
                  <a:pt x="307949" y="129044"/>
                </a:lnTo>
                <a:lnTo>
                  <a:pt x="309372" y="120497"/>
                </a:lnTo>
                <a:lnTo>
                  <a:pt x="309841" y="111379"/>
                </a:lnTo>
                <a:close/>
              </a:path>
              <a:path w="484504" h="201295">
                <a:moveTo>
                  <a:pt x="413473" y="126250"/>
                </a:moveTo>
                <a:lnTo>
                  <a:pt x="378269" y="100025"/>
                </a:lnTo>
                <a:lnTo>
                  <a:pt x="369062" y="98729"/>
                </a:lnTo>
                <a:lnTo>
                  <a:pt x="368858" y="99288"/>
                </a:lnTo>
                <a:lnTo>
                  <a:pt x="357682" y="96621"/>
                </a:lnTo>
                <a:lnTo>
                  <a:pt x="350786" y="94449"/>
                </a:lnTo>
                <a:lnTo>
                  <a:pt x="348297" y="93154"/>
                </a:lnTo>
                <a:lnTo>
                  <a:pt x="345249" y="90068"/>
                </a:lnTo>
                <a:lnTo>
                  <a:pt x="344487" y="87922"/>
                </a:lnTo>
                <a:lnTo>
                  <a:pt x="344487" y="81191"/>
                </a:lnTo>
                <a:lnTo>
                  <a:pt x="346075" y="77990"/>
                </a:lnTo>
                <a:lnTo>
                  <a:pt x="352475" y="73177"/>
                </a:lnTo>
                <a:lnTo>
                  <a:pt x="357289" y="71983"/>
                </a:lnTo>
                <a:lnTo>
                  <a:pt x="370141" y="71983"/>
                </a:lnTo>
                <a:lnTo>
                  <a:pt x="375107" y="73101"/>
                </a:lnTo>
                <a:lnTo>
                  <a:pt x="382003" y="77571"/>
                </a:lnTo>
                <a:lnTo>
                  <a:pt x="384200" y="81864"/>
                </a:lnTo>
                <a:lnTo>
                  <a:pt x="385152" y="88226"/>
                </a:lnTo>
                <a:lnTo>
                  <a:pt x="409930" y="88226"/>
                </a:lnTo>
                <a:lnTo>
                  <a:pt x="388975" y="54952"/>
                </a:lnTo>
                <a:lnTo>
                  <a:pt x="364490" y="49695"/>
                </a:lnTo>
                <a:lnTo>
                  <a:pt x="355511" y="50292"/>
                </a:lnTo>
                <a:lnTo>
                  <a:pt x="322757" y="70713"/>
                </a:lnTo>
                <a:lnTo>
                  <a:pt x="319468" y="86398"/>
                </a:lnTo>
                <a:lnTo>
                  <a:pt x="319468" y="94449"/>
                </a:lnTo>
                <a:lnTo>
                  <a:pt x="353999" y="120611"/>
                </a:lnTo>
                <a:lnTo>
                  <a:pt x="370484" y="123240"/>
                </a:lnTo>
                <a:lnTo>
                  <a:pt x="375348" y="124256"/>
                </a:lnTo>
                <a:lnTo>
                  <a:pt x="382295" y="126377"/>
                </a:lnTo>
                <a:lnTo>
                  <a:pt x="384810" y="127774"/>
                </a:lnTo>
                <a:lnTo>
                  <a:pt x="387921" y="131216"/>
                </a:lnTo>
                <a:lnTo>
                  <a:pt x="388708" y="133553"/>
                </a:lnTo>
                <a:lnTo>
                  <a:pt x="388708" y="141008"/>
                </a:lnTo>
                <a:lnTo>
                  <a:pt x="386867" y="144538"/>
                </a:lnTo>
                <a:lnTo>
                  <a:pt x="379514" y="149682"/>
                </a:lnTo>
                <a:lnTo>
                  <a:pt x="373989" y="150964"/>
                </a:lnTo>
                <a:lnTo>
                  <a:pt x="359905" y="150964"/>
                </a:lnTo>
                <a:lnTo>
                  <a:pt x="354368" y="149694"/>
                </a:lnTo>
                <a:lnTo>
                  <a:pt x="345567" y="144627"/>
                </a:lnTo>
                <a:lnTo>
                  <a:pt x="342747" y="139585"/>
                </a:lnTo>
                <a:lnTo>
                  <a:pt x="341490" y="132029"/>
                </a:lnTo>
                <a:lnTo>
                  <a:pt x="316572" y="132029"/>
                </a:lnTo>
                <a:lnTo>
                  <a:pt x="339293" y="167855"/>
                </a:lnTo>
                <a:lnTo>
                  <a:pt x="365963" y="173253"/>
                </a:lnTo>
                <a:lnTo>
                  <a:pt x="375716" y="172643"/>
                </a:lnTo>
                <a:lnTo>
                  <a:pt x="410083" y="151320"/>
                </a:lnTo>
                <a:lnTo>
                  <a:pt x="413473" y="134874"/>
                </a:lnTo>
                <a:lnTo>
                  <a:pt x="413473" y="126250"/>
                </a:lnTo>
                <a:close/>
              </a:path>
              <a:path w="484504" h="201295">
                <a:moveTo>
                  <a:pt x="483984" y="52184"/>
                </a:moveTo>
                <a:lnTo>
                  <a:pt x="457123" y="52184"/>
                </a:lnTo>
                <a:lnTo>
                  <a:pt x="457123" y="20154"/>
                </a:lnTo>
                <a:lnTo>
                  <a:pt x="432968" y="20154"/>
                </a:lnTo>
                <a:lnTo>
                  <a:pt x="432968" y="52184"/>
                </a:lnTo>
                <a:lnTo>
                  <a:pt x="415099" y="52184"/>
                </a:lnTo>
                <a:lnTo>
                  <a:pt x="415099" y="74472"/>
                </a:lnTo>
                <a:lnTo>
                  <a:pt x="432968" y="74472"/>
                </a:lnTo>
                <a:lnTo>
                  <a:pt x="432968" y="138836"/>
                </a:lnTo>
                <a:lnTo>
                  <a:pt x="433451" y="146786"/>
                </a:lnTo>
                <a:lnTo>
                  <a:pt x="453898" y="170764"/>
                </a:lnTo>
                <a:lnTo>
                  <a:pt x="483984" y="170764"/>
                </a:lnTo>
                <a:lnTo>
                  <a:pt x="483984" y="148424"/>
                </a:lnTo>
                <a:lnTo>
                  <a:pt x="462915" y="148424"/>
                </a:lnTo>
                <a:lnTo>
                  <a:pt x="460260" y="147751"/>
                </a:lnTo>
                <a:lnTo>
                  <a:pt x="457758" y="145008"/>
                </a:lnTo>
                <a:lnTo>
                  <a:pt x="457123" y="141795"/>
                </a:lnTo>
                <a:lnTo>
                  <a:pt x="457123" y="74472"/>
                </a:lnTo>
                <a:lnTo>
                  <a:pt x="483984" y="74472"/>
                </a:lnTo>
                <a:lnTo>
                  <a:pt x="483984" y="52184"/>
                </a:lnTo>
                <a:close/>
              </a:path>
            </a:pathLst>
          </a:custGeom>
          <a:solidFill>
            <a:srgbClr val="424242"/>
          </a:solidFill>
        </p:spPr>
        <p:txBody>
          <a:bodyPr wrap="square" lIns="0" tIns="0" rIns="0" bIns="0" rtlCol="0"/>
          <a:lstStyle/>
          <a:p>
            <a:endParaRPr sz="1196"/>
          </a:p>
        </p:txBody>
      </p:sp>
      <p:pic>
        <p:nvPicPr>
          <p:cNvPr id="9" name="object 9"/>
          <p:cNvPicPr/>
          <p:nvPr/>
        </p:nvPicPr>
        <p:blipFill>
          <a:blip r:embed="rId2" cstate="print"/>
          <a:stretch>
            <a:fillRect/>
          </a:stretch>
        </p:blipFill>
        <p:spPr>
          <a:xfrm>
            <a:off x="3949374" y="507022"/>
            <a:ext cx="779558" cy="163649"/>
          </a:xfrm>
          <a:prstGeom prst="rect">
            <a:avLst/>
          </a:prstGeom>
        </p:spPr>
      </p:pic>
      <p:pic>
        <p:nvPicPr>
          <p:cNvPr id="10" name="object 10"/>
          <p:cNvPicPr/>
          <p:nvPr/>
        </p:nvPicPr>
        <p:blipFill>
          <a:blip r:embed="rId3" cstate="print"/>
          <a:stretch>
            <a:fillRect/>
          </a:stretch>
        </p:blipFill>
        <p:spPr>
          <a:xfrm>
            <a:off x="4793560" y="497263"/>
            <a:ext cx="1184471" cy="184121"/>
          </a:xfrm>
          <a:prstGeom prst="rect">
            <a:avLst/>
          </a:prstGeom>
        </p:spPr>
      </p:pic>
      <p:sp>
        <p:nvSpPr>
          <p:cNvPr id="11" name="object 11"/>
          <p:cNvSpPr/>
          <p:nvPr/>
        </p:nvSpPr>
        <p:spPr>
          <a:xfrm>
            <a:off x="6041435" y="505766"/>
            <a:ext cx="580543" cy="175791"/>
          </a:xfrm>
          <a:custGeom>
            <a:avLst/>
            <a:gdLst/>
            <a:ahLst/>
            <a:cxnLst/>
            <a:rect l="l" t="t" r="r" b="b"/>
            <a:pathLst>
              <a:path w="679450" h="205740">
                <a:moveTo>
                  <a:pt x="110921" y="137223"/>
                </a:moveTo>
                <a:lnTo>
                  <a:pt x="25425" y="137223"/>
                </a:lnTo>
                <a:lnTo>
                  <a:pt x="25425" y="91503"/>
                </a:lnTo>
                <a:lnTo>
                  <a:pt x="99644" y="91503"/>
                </a:lnTo>
                <a:lnTo>
                  <a:pt x="99644" y="68643"/>
                </a:lnTo>
                <a:lnTo>
                  <a:pt x="25425" y="68643"/>
                </a:lnTo>
                <a:lnTo>
                  <a:pt x="25425" y="22923"/>
                </a:lnTo>
                <a:lnTo>
                  <a:pt x="108839" y="22923"/>
                </a:lnTo>
                <a:lnTo>
                  <a:pt x="108839" y="63"/>
                </a:lnTo>
                <a:lnTo>
                  <a:pt x="0" y="63"/>
                </a:lnTo>
                <a:lnTo>
                  <a:pt x="0" y="22923"/>
                </a:lnTo>
                <a:lnTo>
                  <a:pt x="0" y="68643"/>
                </a:lnTo>
                <a:lnTo>
                  <a:pt x="0" y="91503"/>
                </a:lnTo>
                <a:lnTo>
                  <a:pt x="0" y="137223"/>
                </a:lnTo>
                <a:lnTo>
                  <a:pt x="0" y="161353"/>
                </a:lnTo>
                <a:lnTo>
                  <a:pt x="110921" y="161353"/>
                </a:lnTo>
                <a:lnTo>
                  <a:pt x="110921" y="137223"/>
                </a:lnTo>
                <a:close/>
              </a:path>
              <a:path w="679450" h="205740">
                <a:moveTo>
                  <a:pt x="231038" y="0"/>
                </a:moveTo>
                <a:lnTo>
                  <a:pt x="206832" y="0"/>
                </a:lnTo>
                <a:lnTo>
                  <a:pt x="207276" y="54597"/>
                </a:lnTo>
                <a:lnTo>
                  <a:pt x="206743" y="54190"/>
                </a:lnTo>
                <a:lnTo>
                  <a:pt x="206743" y="92189"/>
                </a:lnTo>
                <a:lnTo>
                  <a:pt x="206743" y="111074"/>
                </a:lnTo>
                <a:lnTo>
                  <a:pt x="205422" y="117932"/>
                </a:lnTo>
                <a:lnTo>
                  <a:pt x="199809" y="129260"/>
                </a:lnTo>
                <a:lnTo>
                  <a:pt x="196113" y="133413"/>
                </a:lnTo>
                <a:lnTo>
                  <a:pt x="187020" y="138658"/>
                </a:lnTo>
                <a:lnTo>
                  <a:pt x="182105" y="139954"/>
                </a:lnTo>
                <a:lnTo>
                  <a:pt x="171107" y="139954"/>
                </a:lnTo>
                <a:lnTo>
                  <a:pt x="148818" y="92659"/>
                </a:lnTo>
                <a:lnTo>
                  <a:pt x="149885" y="86245"/>
                </a:lnTo>
                <a:lnTo>
                  <a:pt x="154622" y="74676"/>
                </a:lnTo>
                <a:lnTo>
                  <a:pt x="157911" y="70345"/>
                </a:lnTo>
                <a:lnTo>
                  <a:pt x="166331" y="64554"/>
                </a:lnTo>
                <a:lnTo>
                  <a:pt x="171246" y="63106"/>
                </a:lnTo>
                <a:lnTo>
                  <a:pt x="182105" y="63106"/>
                </a:lnTo>
                <a:lnTo>
                  <a:pt x="186982" y="64427"/>
                </a:lnTo>
                <a:lnTo>
                  <a:pt x="191452" y="67068"/>
                </a:lnTo>
                <a:lnTo>
                  <a:pt x="195948" y="69672"/>
                </a:lnTo>
                <a:lnTo>
                  <a:pt x="199644" y="73850"/>
                </a:lnTo>
                <a:lnTo>
                  <a:pt x="205397" y="85318"/>
                </a:lnTo>
                <a:lnTo>
                  <a:pt x="206743" y="92189"/>
                </a:lnTo>
                <a:lnTo>
                  <a:pt x="206743" y="54190"/>
                </a:lnTo>
                <a:lnTo>
                  <a:pt x="203771" y="51904"/>
                </a:lnTo>
                <a:lnTo>
                  <a:pt x="196519" y="47066"/>
                </a:lnTo>
                <a:lnTo>
                  <a:pt x="189280" y="42189"/>
                </a:lnTo>
                <a:lnTo>
                  <a:pt x="181267" y="39751"/>
                </a:lnTo>
                <a:lnTo>
                  <a:pt x="172466" y="39751"/>
                </a:lnTo>
                <a:lnTo>
                  <a:pt x="137782" y="55892"/>
                </a:lnTo>
                <a:lnTo>
                  <a:pt x="124079" y="92189"/>
                </a:lnTo>
                <a:lnTo>
                  <a:pt x="123685" y="101638"/>
                </a:lnTo>
                <a:lnTo>
                  <a:pt x="124079" y="111074"/>
                </a:lnTo>
                <a:lnTo>
                  <a:pt x="137782" y="147358"/>
                </a:lnTo>
                <a:lnTo>
                  <a:pt x="172466" y="163309"/>
                </a:lnTo>
                <a:lnTo>
                  <a:pt x="181267" y="163309"/>
                </a:lnTo>
                <a:lnTo>
                  <a:pt x="189280" y="160921"/>
                </a:lnTo>
                <a:lnTo>
                  <a:pt x="203771" y="151384"/>
                </a:lnTo>
                <a:lnTo>
                  <a:pt x="207251" y="148729"/>
                </a:lnTo>
                <a:lnTo>
                  <a:pt x="206832" y="160820"/>
                </a:lnTo>
                <a:lnTo>
                  <a:pt x="231038" y="160820"/>
                </a:lnTo>
                <a:lnTo>
                  <a:pt x="231038" y="147929"/>
                </a:lnTo>
                <a:lnTo>
                  <a:pt x="231038" y="139954"/>
                </a:lnTo>
                <a:lnTo>
                  <a:pt x="231038" y="63106"/>
                </a:lnTo>
                <a:lnTo>
                  <a:pt x="231038" y="55333"/>
                </a:lnTo>
                <a:lnTo>
                  <a:pt x="231038" y="0"/>
                </a:lnTo>
                <a:close/>
              </a:path>
              <a:path w="679450" h="205740">
                <a:moveTo>
                  <a:pt x="271881" y="42240"/>
                </a:moveTo>
                <a:lnTo>
                  <a:pt x="247675" y="42240"/>
                </a:lnTo>
                <a:lnTo>
                  <a:pt x="247675" y="160820"/>
                </a:lnTo>
                <a:lnTo>
                  <a:pt x="271881" y="160820"/>
                </a:lnTo>
                <a:lnTo>
                  <a:pt x="271881" y="42240"/>
                </a:lnTo>
                <a:close/>
              </a:path>
              <a:path w="679450" h="205740">
                <a:moveTo>
                  <a:pt x="274980" y="12877"/>
                </a:moveTo>
                <a:lnTo>
                  <a:pt x="273481" y="9258"/>
                </a:lnTo>
                <a:lnTo>
                  <a:pt x="267449" y="3035"/>
                </a:lnTo>
                <a:lnTo>
                  <a:pt x="263855" y="1473"/>
                </a:lnTo>
                <a:lnTo>
                  <a:pt x="255485" y="1473"/>
                </a:lnTo>
                <a:lnTo>
                  <a:pt x="251904" y="3035"/>
                </a:lnTo>
                <a:lnTo>
                  <a:pt x="245884" y="9258"/>
                </a:lnTo>
                <a:lnTo>
                  <a:pt x="244373" y="12877"/>
                </a:lnTo>
                <a:lnTo>
                  <a:pt x="244373" y="21272"/>
                </a:lnTo>
                <a:lnTo>
                  <a:pt x="245833" y="24968"/>
                </a:lnTo>
                <a:lnTo>
                  <a:pt x="251688" y="31191"/>
                </a:lnTo>
                <a:lnTo>
                  <a:pt x="255320" y="32740"/>
                </a:lnTo>
                <a:lnTo>
                  <a:pt x="263855" y="32740"/>
                </a:lnTo>
                <a:lnTo>
                  <a:pt x="267449" y="31191"/>
                </a:lnTo>
                <a:lnTo>
                  <a:pt x="273481" y="24968"/>
                </a:lnTo>
                <a:lnTo>
                  <a:pt x="274980" y="21272"/>
                </a:lnTo>
                <a:lnTo>
                  <a:pt x="274980" y="12877"/>
                </a:lnTo>
                <a:close/>
              </a:path>
              <a:path w="679450" h="205740">
                <a:moveTo>
                  <a:pt x="350964" y="42240"/>
                </a:moveTo>
                <a:lnTo>
                  <a:pt x="324104" y="42240"/>
                </a:lnTo>
                <a:lnTo>
                  <a:pt x="324104" y="10210"/>
                </a:lnTo>
                <a:lnTo>
                  <a:pt x="299948" y="10210"/>
                </a:lnTo>
                <a:lnTo>
                  <a:pt x="299948" y="42240"/>
                </a:lnTo>
                <a:lnTo>
                  <a:pt x="282079" y="42240"/>
                </a:lnTo>
                <a:lnTo>
                  <a:pt x="282079" y="64528"/>
                </a:lnTo>
                <a:lnTo>
                  <a:pt x="299948" y="64528"/>
                </a:lnTo>
                <a:lnTo>
                  <a:pt x="299948" y="128892"/>
                </a:lnTo>
                <a:lnTo>
                  <a:pt x="300431" y="136842"/>
                </a:lnTo>
                <a:lnTo>
                  <a:pt x="320878" y="160820"/>
                </a:lnTo>
                <a:lnTo>
                  <a:pt x="350964" y="160820"/>
                </a:lnTo>
                <a:lnTo>
                  <a:pt x="350964" y="138480"/>
                </a:lnTo>
                <a:lnTo>
                  <a:pt x="329895" y="138480"/>
                </a:lnTo>
                <a:lnTo>
                  <a:pt x="327240" y="137807"/>
                </a:lnTo>
                <a:lnTo>
                  <a:pt x="324739" y="135064"/>
                </a:lnTo>
                <a:lnTo>
                  <a:pt x="324104" y="131851"/>
                </a:lnTo>
                <a:lnTo>
                  <a:pt x="324104" y="64528"/>
                </a:lnTo>
                <a:lnTo>
                  <a:pt x="350964" y="64528"/>
                </a:lnTo>
                <a:lnTo>
                  <a:pt x="350964" y="42240"/>
                </a:lnTo>
                <a:close/>
              </a:path>
              <a:path w="679450" h="205740">
                <a:moveTo>
                  <a:pt x="390702" y="42240"/>
                </a:moveTo>
                <a:lnTo>
                  <a:pt x="366483" y="42240"/>
                </a:lnTo>
                <a:lnTo>
                  <a:pt x="366483" y="160820"/>
                </a:lnTo>
                <a:lnTo>
                  <a:pt x="390702" y="160820"/>
                </a:lnTo>
                <a:lnTo>
                  <a:pt x="390702" y="42240"/>
                </a:lnTo>
                <a:close/>
              </a:path>
              <a:path w="679450" h="205740">
                <a:moveTo>
                  <a:pt x="393801" y="12877"/>
                </a:moveTo>
                <a:lnTo>
                  <a:pt x="392290" y="9258"/>
                </a:lnTo>
                <a:lnTo>
                  <a:pt x="386270" y="3035"/>
                </a:lnTo>
                <a:lnTo>
                  <a:pt x="382663" y="1473"/>
                </a:lnTo>
                <a:lnTo>
                  <a:pt x="374307" y="1473"/>
                </a:lnTo>
                <a:lnTo>
                  <a:pt x="370713" y="3035"/>
                </a:lnTo>
                <a:lnTo>
                  <a:pt x="364693" y="9258"/>
                </a:lnTo>
                <a:lnTo>
                  <a:pt x="363194" y="12877"/>
                </a:lnTo>
                <a:lnTo>
                  <a:pt x="363194" y="21272"/>
                </a:lnTo>
                <a:lnTo>
                  <a:pt x="364642" y="24968"/>
                </a:lnTo>
                <a:lnTo>
                  <a:pt x="370497" y="31191"/>
                </a:lnTo>
                <a:lnTo>
                  <a:pt x="374142" y="32740"/>
                </a:lnTo>
                <a:lnTo>
                  <a:pt x="382663" y="32740"/>
                </a:lnTo>
                <a:lnTo>
                  <a:pt x="386270" y="31191"/>
                </a:lnTo>
                <a:lnTo>
                  <a:pt x="392290" y="24968"/>
                </a:lnTo>
                <a:lnTo>
                  <a:pt x="393801" y="21272"/>
                </a:lnTo>
                <a:lnTo>
                  <a:pt x="393801" y="12877"/>
                </a:lnTo>
                <a:close/>
              </a:path>
              <a:path w="679450" h="205740">
                <a:moveTo>
                  <a:pt x="508812" y="86855"/>
                </a:moveTo>
                <a:lnTo>
                  <a:pt x="498690" y="53911"/>
                </a:lnTo>
                <a:lnTo>
                  <a:pt x="497344" y="52082"/>
                </a:lnTo>
                <a:lnTo>
                  <a:pt x="491223" y="46685"/>
                </a:lnTo>
                <a:lnTo>
                  <a:pt x="484289" y="42837"/>
                </a:lnTo>
                <a:lnTo>
                  <a:pt x="476529" y="40525"/>
                </a:lnTo>
                <a:lnTo>
                  <a:pt x="467944" y="39751"/>
                </a:lnTo>
                <a:lnTo>
                  <a:pt x="459460" y="39751"/>
                </a:lnTo>
                <a:lnTo>
                  <a:pt x="451789" y="41922"/>
                </a:lnTo>
                <a:lnTo>
                  <a:pt x="438150" y="50584"/>
                </a:lnTo>
                <a:lnTo>
                  <a:pt x="435063" y="52959"/>
                </a:lnTo>
                <a:lnTo>
                  <a:pt x="435660" y="42240"/>
                </a:lnTo>
                <a:lnTo>
                  <a:pt x="411454" y="42240"/>
                </a:lnTo>
                <a:lnTo>
                  <a:pt x="411454" y="160820"/>
                </a:lnTo>
                <a:lnTo>
                  <a:pt x="435660" y="160820"/>
                </a:lnTo>
                <a:lnTo>
                  <a:pt x="435660" y="84150"/>
                </a:lnTo>
                <a:lnTo>
                  <a:pt x="438061" y="76136"/>
                </a:lnTo>
                <a:lnTo>
                  <a:pt x="447713" y="65709"/>
                </a:lnTo>
                <a:lnTo>
                  <a:pt x="454126" y="63106"/>
                </a:lnTo>
                <a:lnTo>
                  <a:pt x="469493" y="63106"/>
                </a:lnTo>
                <a:lnTo>
                  <a:pt x="475094" y="65443"/>
                </a:lnTo>
                <a:lnTo>
                  <a:pt x="482739" y="74777"/>
                </a:lnTo>
                <a:lnTo>
                  <a:pt x="484657" y="82448"/>
                </a:lnTo>
                <a:lnTo>
                  <a:pt x="484657" y="160820"/>
                </a:lnTo>
                <a:lnTo>
                  <a:pt x="508812" y="160820"/>
                </a:lnTo>
                <a:lnTo>
                  <a:pt x="508812" y="86855"/>
                </a:lnTo>
                <a:close/>
              </a:path>
              <a:path w="679450" h="205740">
                <a:moveTo>
                  <a:pt x="632218" y="42240"/>
                </a:moveTo>
                <a:lnTo>
                  <a:pt x="608012" y="42240"/>
                </a:lnTo>
                <a:lnTo>
                  <a:pt x="608215" y="53403"/>
                </a:lnTo>
                <a:lnTo>
                  <a:pt x="608114" y="52793"/>
                </a:lnTo>
                <a:lnTo>
                  <a:pt x="607910" y="52666"/>
                </a:lnTo>
                <a:lnTo>
                  <a:pt x="607910" y="92189"/>
                </a:lnTo>
                <a:lnTo>
                  <a:pt x="607910" y="111074"/>
                </a:lnTo>
                <a:lnTo>
                  <a:pt x="583285" y="139954"/>
                </a:lnTo>
                <a:lnTo>
                  <a:pt x="572287" y="139954"/>
                </a:lnTo>
                <a:lnTo>
                  <a:pt x="549986" y="92659"/>
                </a:lnTo>
                <a:lnTo>
                  <a:pt x="551065" y="86245"/>
                </a:lnTo>
                <a:lnTo>
                  <a:pt x="555802" y="74676"/>
                </a:lnTo>
                <a:lnTo>
                  <a:pt x="559092" y="70345"/>
                </a:lnTo>
                <a:lnTo>
                  <a:pt x="567512" y="64554"/>
                </a:lnTo>
                <a:lnTo>
                  <a:pt x="572427" y="63106"/>
                </a:lnTo>
                <a:lnTo>
                  <a:pt x="583285" y="63106"/>
                </a:lnTo>
                <a:lnTo>
                  <a:pt x="588162" y="64427"/>
                </a:lnTo>
                <a:lnTo>
                  <a:pt x="592620" y="67068"/>
                </a:lnTo>
                <a:lnTo>
                  <a:pt x="597128" y="69672"/>
                </a:lnTo>
                <a:lnTo>
                  <a:pt x="600811" y="73850"/>
                </a:lnTo>
                <a:lnTo>
                  <a:pt x="606564" y="85318"/>
                </a:lnTo>
                <a:lnTo>
                  <a:pt x="607910" y="92189"/>
                </a:lnTo>
                <a:lnTo>
                  <a:pt x="607910" y="52666"/>
                </a:lnTo>
                <a:lnTo>
                  <a:pt x="604507" y="50380"/>
                </a:lnTo>
                <a:lnTo>
                  <a:pt x="590321" y="41884"/>
                </a:lnTo>
                <a:lnTo>
                  <a:pt x="582536" y="39751"/>
                </a:lnTo>
                <a:lnTo>
                  <a:pt x="574040" y="39751"/>
                </a:lnTo>
                <a:lnTo>
                  <a:pt x="539153" y="55892"/>
                </a:lnTo>
                <a:lnTo>
                  <a:pt x="525259" y="92189"/>
                </a:lnTo>
                <a:lnTo>
                  <a:pt x="524852" y="101638"/>
                </a:lnTo>
                <a:lnTo>
                  <a:pt x="525259" y="111074"/>
                </a:lnTo>
                <a:lnTo>
                  <a:pt x="539127" y="147358"/>
                </a:lnTo>
                <a:lnTo>
                  <a:pt x="574040" y="163309"/>
                </a:lnTo>
                <a:lnTo>
                  <a:pt x="582536" y="163309"/>
                </a:lnTo>
                <a:lnTo>
                  <a:pt x="590321" y="161201"/>
                </a:lnTo>
                <a:lnTo>
                  <a:pt x="604507" y="152704"/>
                </a:lnTo>
                <a:lnTo>
                  <a:pt x="608012" y="150329"/>
                </a:lnTo>
                <a:lnTo>
                  <a:pt x="596277" y="179552"/>
                </a:lnTo>
                <a:lnTo>
                  <a:pt x="592353" y="181444"/>
                </a:lnTo>
                <a:lnTo>
                  <a:pt x="587019" y="182397"/>
                </a:lnTo>
                <a:lnTo>
                  <a:pt x="572985" y="182397"/>
                </a:lnTo>
                <a:lnTo>
                  <a:pt x="567296" y="181165"/>
                </a:lnTo>
                <a:lnTo>
                  <a:pt x="559206" y="176250"/>
                </a:lnTo>
                <a:lnTo>
                  <a:pt x="555955" y="171805"/>
                </a:lnTo>
                <a:lnTo>
                  <a:pt x="553491" y="165341"/>
                </a:lnTo>
                <a:lnTo>
                  <a:pt x="529424" y="165341"/>
                </a:lnTo>
                <a:lnTo>
                  <a:pt x="552589" y="200177"/>
                </a:lnTo>
                <a:lnTo>
                  <a:pt x="580085" y="205549"/>
                </a:lnTo>
                <a:lnTo>
                  <a:pt x="592391" y="204660"/>
                </a:lnTo>
                <a:lnTo>
                  <a:pt x="624941" y="183603"/>
                </a:lnTo>
                <a:lnTo>
                  <a:pt x="625449" y="182397"/>
                </a:lnTo>
                <a:lnTo>
                  <a:pt x="628980" y="174040"/>
                </a:lnTo>
                <a:lnTo>
                  <a:pt x="631393" y="162864"/>
                </a:lnTo>
                <a:lnTo>
                  <a:pt x="632218" y="149656"/>
                </a:lnTo>
                <a:lnTo>
                  <a:pt x="632218" y="139954"/>
                </a:lnTo>
                <a:lnTo>
                  <a:pt x="632218" y="63106"/>
                </a:lnTo>
                <a:lnTo>
                  <a:pt x="632218" y="53403"/>
                </a:lnTo>
                <a:lnTo>
                  <a:pt x="632218" y="42240"/>
                </a:lnTo>
                <a:close/>
              </a:path>
              <a:path w="679450" h="205740">
                <a:moveTo>
                  <a:pt x="678853" y="147078"/>
                </a:moveTo>
                <a:lnTo>
                  <a:pt x="677278" y="141452"/>
                </a:lnTo>
                <a:lnTo>
                  <a:pt x="670979" y="133591"/>
                </a:lnTo>
                <a:lnTo>
                  <a:pt x="666902" y="131635"/>
                </a:lnTo>
                <a:lnTo>
                  <a:pt x="657529" y="131635"/>
                </a:lnTo>
                <a:lnTo>
                  <a:pt x="653961" y="133172"/>
                </a:lnTo>
                <a:lnTo>
                  <a:pt x="648411" y="139293"/>
                </a:lnTo>
                <a:lnTo>
                  <a:pt x="647026" y="142938"/>
                </a:lnTo>
                <a:lnTo>
                  <a:pt x="647026" y="151333"/>
                </a:lnTo>
                <a:lnTo>
                  <a:pt x="648296" y="154965"/>
                </a:lnTo>
                <a:lnTo>
                  <a:pt x="653364" y="161163"/>
                </a:lnTo>
                <a:lnTo>
                  <a:pt x="656856" y="162699"/>
                </a:lnTo>
                <a:lnTo>
                  <a:pt x="661746" y="162699"/>
                </a:lnTo>
                <a:lnTo>
                  <a:pt x="661200" y="163804"/>
                </a:lnTo>
                <a:lnTo>
                  <a:pt x="659409" y="167157"/>
                </a:lnTo>
                <a:lnTo>
                  <a:pt x="657885" y="169760"/>
                </a:lnTo>
                <a:lnTo>
                  <a:pt x="656399" y="172402"/>
                </a:lnTo>
                <a:lnTo>
                  <a:pt x="653186" y="174510"/>
                </a:lnTo>
                <a:lnTo>
                  <a:pt x="648246" y="176098"/>
                </a:lnTo>
                <a:lnTo>
                  <a:pt x="648246" y="193001"/>
                </a:lnTo>
                <a:lnTo>
                  <a:pt x="677049" y="167932"/>
                </a:lnTo>
                <a:lnTo>
                  <a:pt x="678129" y="162699"/>
                </a:lnTo>
                <a:lnTo>
                  <a:pt x="678383" y="161505"/>
                </a:lnTo>
                <a:lnTo>
                  <a:pt x="678510" y="159702"/>
                </a:lnTo>
                <a:lnTo>
                  <a:pt x="678815" y="154965"/>
                </a:lnTo>
                <a:lnTo>
                  <a:pt x="678853" y="147078"/>
                </a:lnTo>
                <a:close/>
              </a:path>
            </a:pathLst>
          </a:custGeom>
          <a:solidFill>
            <a:srgbClr val="424242"/>
          </a:solidFill>
        </p:spPr>
        <p:txBody>
          <a:bodyPr wrap="square" lIns="0" tIns="0" rIns="0" bIns="0" rtlCol="0"/>
          <a:lstStyle/>
          <a:p>
            <a:endParaRPr sz="1196"/>
          </a:p>
        </p:txBody>
      </p:sp>
      <p:sp>
        <p:nvSpPr>
          <p:cNvPr id="12" name="object 12"/>
          <p:cNvSpPr/>
          <p:nvPr/>
        </p:nvSpPr>
        <p:spPr>
          <a:xfrm>
            <a:off x="6673033" y="505767"/>
            <a:ext cx="223536" cy="139981"/>
          </a:xfrm>
          <a:custGeom>
            <a:avLst/>
            <a:gdLst/>
            <a:ahLst/>
            <a:cxnLst/>
            <a:rect l="l" t="t" r="r" b="b"/>
            <a:pathLst>
              <a:path w="261620" h="163829">
                <a:moveTo>
                  <a:pt x="149199" y="160616"/>
                </a:moveTo>
                <a:lnTo>
                  <a:pt x="132816" y="117779"/>
                </a:lnTo>
                <a:lnTo>
                  <a:pt x="123647" y="93814"/>
                </a:lnTo>
                <a:lnTo>
                  <a:pt x="99593" y="30924"/>
                </a:lnTo>
                <a:lnTo>
                  <a:pt x="97409" y="25222"/>
                </a:lnTo>
                <a:lnTo>
                  <a:pt x="97409" y="93814"/>
                </a:lnTo>
                <a:lnTo>
                  <a:pt x="50507" y="93814"/>
                </a:lnTo>
                <a:lnTo>
                  <a:pt x="73863" y="30924"/>
                </a:lnTo>
                <a:lnTo>
                  <a:pt x="97409" y="93814"/>
                </a:lnTo>
                <a:lnTo>
                  <a:pt x="97409" y="25222"/>
                </a:lnTo>
                <a:lnTo>
                  <a:pt x="87769" y="0"/>
                </a:lnTo>
                <a:lnTo>
                  <a:pt x="61582" y="0"/>
                </a:lnTo>
                <a:lnTo>
                  <a:pt x="0" y="160616"/>
                </a:lnTo>
                <a:lnTo>
                  <a:pt x="25692" y="160616"/>
                </a:lnTo>
                <a:lnTo>
                  <a:pt x="41605" y="117779"/>
                </a:lnTo>
                <a:lnTo>
                  <a:pt x="106387" y="117779"/>
                </a:lnTo>
                <a:lnTo>
                  <a:pt x="122440" y="160616"/>
                </a:lnTo>
                <a:lnTo>
                  <a:pt x="149199" y="160616"/>
                </a:lnTo>
                <a:close/>
              </a:path>
              <a:path w="261620" h="163829">
                <a:moveTo>
                  <a:pt x="261010" y="0"/>
                </a:moveTo>
                <a:lnTo>
                  <a:pt x="236791" y="0"/>
                </a:lnTo>
                <a:lnTo>
                  <a:pt x="237236" y="54597"/>
                </a:lnTo>
                <a:lnTo>
                  <a:pt x="236702" y="54190"/>
                </a:lnTo>
                <a:lnTo>
                  <a:pt x="236702" y="92189"/>
                </a:lnTo>
                <a:lnTo>
                  <a:pt x="236702" y="111074"/>
                </a:lnTo>
                <a:lnTo>
                  <a:pt x="235394" y="117932"/>
                </a:lnTo>
                <a:lnTo>
                  <a:pt x="229768" y="129260"/>
                </a:lnTo>
                <a:lnTo>
                  <a:pt x="226085" y="133413"/>
                </a:lnTo>
                <a:lnTo>
                  <a:pt x="216979" y="138658"/>
                </a:lnTo>
                <a:lnTo>
                  <a:pt x="212077" y="139954"/>
                </a:lnTo>
                <a:lnTo>
                  <a:pt x="201079" y="139954"/>
                </a:lnTo>
                <a:lnTo>
                  <a:pt x="178777" y="92659"/>
                </a:lnTo>
                <a:lnTo>
                  <a:pt x="179857" y="86245"/>
                </a:lnTo>
                <a:lnTo>
                  <a:pt x="184594" y="74676"/>
                </a:lnTo>
                <a:lnTo>
                  <a:pt x="187871" y="70345"/>
                </a:lnTo>
                <a:lnTo>
                  <a:pt x="196303" y="64554"/>
                </a:lnTo>
                <a:lnTo>
                  <a:pt x="201206" y="63106"/>
                </a:lnTo>
                <a:lnTo>
                  <a:pt x="212077" y="63106"/>
                </a:lnTo>
                <a:lnTo>
                  <a:pt x="216941" y="64427"/>
                </a:lnTo>
                <a:lnTo>
                  <a:pt x="221411" y="67068"/>
                </a:lnTo>
                <a:lnTo>
                  <a:pt x="225920" y="69672"/>
                </a:lnTo>
                <a:lnTo>
                  <a:pt x="229603" y="73850"/>
                </a:lnTo>
                <a:lnTo>
                  <a:pt x="235356" y="85318"/>
                </a:lnTo>
                <a:lnTo>
                  <a:pt x="236702" y="92189"/>
                </a:lnTo>
                <a:lnTo>
                  <a:pt x="236702" y="54190"/>
                </a:lnTo>
                <a:lnTo>
                  <a:pt x="233730" y="51904"/>
                </a:lnTo>
                <a:lnTo>
                  <a:pt x="226491" y="47066"/>
                </a:lnTo>
                <a:lnTo>
                  <a:pt x="219252" y="42189"/>
                </a:lnTo>
                <a:lnTo>
                  <a:pt x="211226" y="39751"/>
                </a:lnTo>
                <a:lnTo>
                  <a:pt x="202425" y="39751"/>
                </a:lnTo>
                <a:lnTo>
                  <a:pt x="167741" y="55892"/>
                </a:lnTo>
                <a:lnTo>
                  <a:pt x="154051" y="92189"/>
                </a:lnTo>
                <a:lnTo>
                  <a:pt x="153644" y="101638"/>
                </a:lnTo>
                <a:lnTo>
                  <a:pt x="154051" y="111074"/>
                </a:lnTo>
                <a:lnTo>
                  <a:pt x="167741" y="147358"/>
                </a:lnTo>
                <a:lnTo>
                  <a:pt x="202425" y="163309"/>
                </a:lnTo>
                <a:lnTo>
                  <a:pt x="211226" y="163309"/>
                </a:lnTo>
                <a:lnTo>
                  <a:pt x="219252" y="160921"/>
                </a:lnTo>
                <a:lnTo>
                  <a:pt x="233730" y="151384"/>
                </a:lnTo>
                <a:lnTo>
                  <a:pt x="237210" y="148729"/>
                </a:lnTo>
                <a:lnTo>
                  <a:pt x="236791" y="160820"/>
                </a:lnTo>
                <a:lnTo>
                  <a:pt x="261010" y="160820"/>
                </a:lnTo>
                <a:lnTo>
                  <a:pt x="261010" y="147929"/>
                </a:lnTo>
                <a:lnTo>
                  <a:pt x="261010" y="139954"/>
                </a:lnTo>
                <a:lnTo>
                  <a:pt x="261010" y="63106"/>
                </a:lnTo>
                <a:lnTo>
                  <a:pt x="261010" y="55333"/>
                </a:lnTo>
                <a:lnTo>
                  <a:pt x="261010" y="0"/>
                </a:lnTo>
                <a:close/>
              </a:path>
            </a:pathLst>
          </a:custGeom>
          <a:solidFill>
            <a:srgbClr val="424242"/>
          </a:solidFill>
        </p:spPr>
        <p:txBody>
          <a:bodyPr wrap="square" lIns="0" tIns="0" rIns="0" bIns="0" rtlCol="0"/>
          <a:lstStyle/>
          <a:p>
            <a:endParaRPr sz="1196"/>
          </a:p>
        </p:txBody>
      </p:sp>
      <p:pic>
        <p:nvPicPr>
          <p:cNvPr id="13" name="object 13"/>
          <p:cNvPicPr/>
          <p:nvPr/>
        </p:nvPicPr>
        <p:blipFill>
          <a:blip r:embed="rId4" cstate="print"/>
          <a:stretch>
            <a:fillRect/>
          </a:stretch>
        </p:blipFill>
        <p:spPr>
          <a:xfrm>
            <a:off x="6957680" y="503639"/>
            <a:ext cx="906067" cy="177745"/>
          </a:xfrm>
          <a:prstGeom prst="rect">
            <a:avLst/>
          </a:prstGeom>
        </p:spPr>
      </p:pic>
      <p:grpSp>
        <p:nvGrpSpPr>
          <p:cNvPr id="14" name="object 14"/>
          <p:cNvGrpSpPr/>
          <p:nvPr/>
        </p:nvGrpSpPr>
        <p:grpSpPr>
          <a:xfrm>
            <a:off x="7921576" y="503639"/>
            <a:ext cx="882208" cy="142152"/>
            <a:chOff x="9266945" y="589444"/>
            <a:chExt cx="1032510" cy="166370"/>
          </a:xfrm>
        </p:grpSpPr>
        <p:pic>
          <p:nvPicPr>
            <p:cNvPr id="15" name="object 15"/>
            <p:cNvPicPr/>
            <p:nvPr/>
          </p:nvPicPr>
          <p:blipFill>
            <a:blip r:embed="rId5" cstate="print"/>
            <a:stretch>
              <a:fillRect/>
            </a:stretch>
          </p:blipFill>
          <p:spPr>
            <a:xfrm>
              <a:off x="9266945" y="589444"/>
              <a:ext cx="994674" cy="165793"/>
            </a:xfrm>
            <a:prstGeom prst="rect">
              <a:avLst/>
            </a:prstGeom>
          </p:spPr>
        </p:pic>
        <p:sp>
          <p:nvSpPr>
            <p:cNvPr id="16" name="object 16"/>
            <p:cNvSpPr/>
            <p:nvPr/>
          </p:nvSpPr>
          <p:spPr>
            <a:xfrm>
              <a:off x="10275152" y="591932"/>
              <a:ext cx="24765" cy="161290"/>
            </a:xfrm>
            <a:custGeom>
              <a:avLst/>
              <a:gdLst/>
              <a:ahLst/>
              <a:cxnLst/>
              <a:rect l="l" t="t" r="r" b="b"/>
              <a:pathLst>
                <a:path w="24765" h="161290">
                  <a:moveTo>
                    <a:pt x="24214" y="160818"/>
                  </a:moveTo>
                  <a:lnTo>
                    <a:pt x="0" y="160818"/>
                  </a:lnTo>
                  <a:lnTo>
                    <a:pt x="0" y="0"/>
                  </a:lnTo>
                  <a:lnTo>
                    <a:pt x="24214" y="0"/>
                  </a:lnTo>
                  <a:lnTo>
                    <a:pt x="24214" y="160818"/>
                  </a:lnTo>
                  <a:close/>
                </a:path>
              </a:pathLst>
            </a:custGeom>
            <a:solidFill>
              <a:srgbClr val="424242"/>
            </a:solidFill>
          </p:spPr>
          <p:txBody>
            <a:bodyPr wrap="square" lIns="0" tIns="0" rIns="0" bIns="0" rtlCol="0"/>
            <a:lstStyle/>
            <a:p>
              <a:endParaRPr sz="1196"/>
            </a:p>
          </p:txBody>
        </p:sp>
      </p:grpSp>
      <p:sp>
        <p:nvSpPr>
          <p:cNvPr id="17" name="object 17"/>
          <p:cNvSpPr/>
          <p:nvPr/>
        </p:nvSpPr>
        <p:spPr>
          <a:xfrm>
            <a:off x="2992717" y="783049"/>
            <a:ext cx="482881" cy="139981"/>
          </a:xfrm>
          <a:custGeom>
            <a:avLst/>
            <a:gdLst/>
            <a:ahLst/>
            <a:cxnLst/>
            <a:rect l="l" t="t" r="r" b="b"/>
            <a:pathLst>
              <a:path w="565150" h="163830">
                <a:moveTo>
                  <a:pt x="156654" y="0"/>
                </a:moveTo>
                <a:lnTo>
                  <a:pt x="135623" y="0"/>
                </a:lnTo>
                <a:lnTo>
                  <a:pt x="135623" y="36322"/>
                </a:lnTo>
                <a:lnTo>
                  <a:pt x="135191" y="37566"/>
                </a:lnTo>
                <a:lnTo>
                  <a:pt x="134429" y="39890"/>
                </a:lnTo>
                <a:lnTo>
                  <a:pt x="135102" y="37795"/>
                </a:lnTo>
                <a:lnTo>
                  <a:pt x="135623" y="36322"/>
                </a:lnTo>
                <a:lnTo>
                  <a:pt x="135623" y="0"/>
                </a:lnTo>
                <a:lnTo>
                  <a:pt x="125895" y="0"/>
                </a:lnTo>
                <a:lnTo>
                  <a:pt x="78740" y="125387"/>
                </a:lnTo>
                <a:lnTo>
                  <a:pt x="41846" y="26339"/>
                </a:lnTo>
                <a:lnTo>
                  <a:pt x="32042" y="0"/>
                </a:lnTo>
                <a:lnTo>
                  <a:pt x="20485" y="0"/>
                </a:lnTo>
                <a:lnTo>
                  <a:pt x="20485" y="35712"/>
                </a:lnTo>
                <a:lnTo>
                  <a:pt x="20015" y="34493"/>
                </a:lnTo>
                <a:lnTo>
                  <a:pt x="20434" y="35560"/>
                </a:lnTo>
                <a:lnTo>
                  <a:pt x="20485" y="35712"/>
                </a:lnTo>
                <a:lnTo>
                  <a:pt x="20485" y="0"/>
                </a:lnTo>
                <a:lnTo>
                  <a:pt x="0" y="0"/>
                </a:lnTo>
                <a:lnTo>
                  <a:pt x="0" y="160820"/>
                </a:lnTo>
                <a:lnTo>
                  <a:pt x="23355" y="160820"/>
                </a:lnTo>
                <a:lnTo>
                  <a:pt x="23355" y="43218"/>
                </a:lnTo>
                <a:lnTo>
                  <a:pt x="23355" y="35204"/>
                </a:lnTo>
                <a:lnTo>
                  <a:pt x="23469" y="43548"/>
                </a:lnTo>
                <a:lnTo>
                  <a:pt x="24968" y="47574"/>
                </a:lnTo>
                <a:lnTo>
                  <a:pt x="25679" y="49606"/>
                </a:lnTo>
                <a:lnTo>
                  <a:pt x="26352" y="51676"/>
                </a:lnTo>
                <a:lnTo>
                  <a:pt x="66865" y="160820"/>
                </a:lnTo>
                <a:lnTo>
                  <a:pt x="88988" y="160820"/>
                </a:lnTo>
                <a:lnTo>
                  <a:pt x="102285" y="125387"/>
                </a:lnTo>
                <a:lnTo>
                  <a:pt x="130454" y="50355"/>
                </a:lnTo>
                <a:lnTo>
                  <a:pt x="131991" y="46139"/>
                </a:lnTo>
                <a:lnTo>
                  <a:pt x="133108" y="43218"/>
                </a:lnTo>
                <a:lnTo>
                  <a:pt x="133108" y="55486"/>
                </a:lnTo>
                <a:lnTo>
                  <a:pt x="133311" y="160820"/>
                </a:lnTo>
                <a:lnTo>
                  <a:pt x="156654" y="160820"/>
                </a:lnTo>
                <a:lnTo>
                  <a:pt x="156654" y="26339"/>
                </a:lnTo>
                <a:lnTo>
                  <a:pt x="156654" y="0"/>
                </a:lnTo>
                <a:close/>
              </a:path>
              <a:path w="565150" h="163830">
                <a:moveTo>
                  <a:pt x="276783" y="99517"/>
                </a:moveTo>
                <a:lnTo>
                  <a:pt x="268008" y="62230"/>
                </a:lnTo>
                <a:lnTo>
                  <a:pt x="265963" y="58940"/>
                </a:lnTo>
                <a:lnTo>
                  <a:pt x="261086" y="53314"/>
                </a:lnTo>
                <a:lnTo>
                  <a:pt x="255384" y="48526"/>
                </a:lnTo>
                <a:lnTo>
                  <a:pt x="252234" y="46634"/>
                </a:lnTo>
                <a:lnTo>
                  <a:pt x="252234" y="83705"/>
                </a:lnTo>
                <a:lnTo>
                  <a:pt x="252234" y="87922"/>
                </a:lnTo>
                <a:lnTo>
                  <a:pt x="196253" y="87769"/>
                </a:lnTo>
                <a:lnTo>
                  <a:pt x="197332" y="80657"/>
                </a:lnTo>
                <a:lnTo>
                  <a:pt x="200431" y="74637"/>
                </a:lnTo>
                <a:lnTo>
                  <a:pt x="210680" y="64719"/>
                </a:lnTo>
                <a:lnTo>
                  <a:pt x="217436" y="62230"/>
                </a:lnTo>
                <a:lnTo>
                  <a:pt x="231203" y="62230"/>
                </a:lnTo>
                <a:lnTo>
                  <a:pt x="252234" y="83705"/>
                </a:lnTo>
                <a:lnTo>
                  <a:pt x="252234" y="46634"/>
                </a:lnTo>
                <a:lnTo>
                  <a:pt x="248996" y="44678"/>
                </a:lnTo>
                <a:lnTo>
                  <a:pt x="242074" y="41935"/>
                </a:lnTo>
                <a:lnTo>
                  <a:pt x="234607" y="40297"/>
                </a:lnTo>
                <a:lnTo>
                  <a:pt x="226606" y="39738"/>
                </a:lnTo>
                <a:lnTo>
                  <a:pt x="219189" y="40208"/>
                </a:lnTo>
                <a:lnTo>
                  <a:pt x="182702" y="61963"/>
                </a:lnTo>
                <a:lnTo>
                  <a:pt x="171373" y="101219"/>
                </a:lnTo>
                <a:lnTo>
                  <a:pt x="171818" y="110947"/>
                </a:lnTo>
                <a:lnTo>
                  <a:pt x="186791" y="147612"/>
                </a:lnTo>
                <a:lnTo>
                  <a:pt x="226606" y="163296"/>
                </a:lnTo>
                <a:lnTo>
                  <a:pt x="235381" y="162763"/>
                </a:lnTo>
                <a:lnTo>
                  <a:pt x="268960" y="142557"/>
                </a:lnTo>
                <a:lnTo>
                  <a:pt x="269633" y="141020"/>
                </a:lnTo>
                <a:lnTo>
                  <a:pt x="272846" y="133807"/>
                </a:lnTo>
                <a:lnTo>
                  <a:pt x="275640" y="123304"/>
                </a:lnTo>
                <a:lnTo>
                  <a:pt x="251790" y="123304"/>
                </a:lnTo>
                <a:lnTo>
                  <a:pt x="249885" y="129730"/>
                </a:lnTo>
                <a:lnTo>
                  <a:pt x="246964" y="134302"/>
                </a:lnTo>
                <a:lnTo>
                  <a:pt x="239077" y="139674"/>
                </a:lnTo>
                <a:lnTo>
                  <a:pt x="233743" y="141020"/>
                </a:lnTo>
                <a:lnTo>
                  <a:pt x="217906" y="141020"/>
                </a:lnTo>
                <a:lnTo>
                  <a:pt x="210578" y="138125"/>
                </a:lnTo>
                <a:lnTo>
                  <a:pt x="199478" y="126517"/>
                </a:lnTo>
                <a:lnTo>
                  <a:pt x="196329" y="119087"/>
                </a:lnTo>
                <a:lnTo>
                  <a:pt x="195592" y="110045"/>
                </a:lnTo>
                <a:lnTo>
                  <a:pt x="275844" y="110045"/>
                </a:lnTo>
                <a:lnTo>
                  <a:pt x="276783" y="99517"/>
                </a:lnTo>
                <a:close/>
              </a:path>
              <a:path w="565150" h="163830">
                <a:moveTo>
                  <a:pt x="397560" y="0"/>
                </a:moveTo>
                <a:lnTo>
                  <a:pt x="373341" y="0"/>
                </a:lnTo>
                <a:lnTo>
                  <a:pt x="373786" y="54597"/>
                </a:lnTo>
                <a:lnTo>
                  <a:pt x="373253" y="54190"/>
                </a:lnTo>
                <a:lnTo>
                  <a:pt x="373253" y="92176"/>
                </a:lnTo>
                <a:lnTo>
                  <a:pt x="373253" y="111061"/>
                </a:lnTo>
                <a:lnTo>
                  <a:pt x="371932" y="117919"/>
                </a:lnTo>
                <a:lnTo>
                  <a:pt x="366318" y="129260"/>
                </a:lnTo>
                <a:lnTo>
                  <a:pt x="362635" y="133400"/>
                </a:lnTo>
                <a:lnTo>
                  <a:pt x="353529" y="138645"/>
                </a:lnTo>
                <a:lnTo>
                  <a:pt x="348615" y="139954"/>
                </a:lnTo>
                <a:lnTo>
                  <a:pt x="337616" y="139954"/>
                </a:lnTo>
                <a:lnTo>
                  <a:pt x="315328" y="92659"/>
                </a:lnTo>
                <a:lnTo>
                  <a:pt x="316395" y="86245"/>
                </a:lnTo>
                <a:lnTo>
                  <a:pt x="321144" y="74663"/>
                </a:lnTo>
                <a:lnTo>
                  <a:pt x="324421" y="70332"/>
                </a:lnTo>
                <a:lnTo>
                  <a:pt x="332854" y="64554"/>
                </a:lnTo>
                <a:lnTo>
                  <a:pt x="337756" y="63093"/>
                </a:lnTo>
                <a:lnTo>
                  <a:pt x="348615" y="63093"/>
                </a:lnTo>
                <a:lnTo>
                  <a:pt x="353491" y="64414"/>
                </a:lnTo>
                <a:lnTo>
                  <a:pt x="357962" y="67056"/>
                </a:lnTo>
                <a:lnTo>
                  <a:pt x="362458" y="69659"/>
                </a:lnTo>
                <a:lnTo>
                  <a:pt x="366153" y="73837"/>
                </a:lnTo>
                <a:lnTo>
                  <a:pt x="371906" y="85318"/>
                </a:lnTo>
                <a:lnTo>
                  <a:pt x="373253" y="92176"/>
                </a:lnTo>
                <a:lnTo>
                  <a:pt x="373253" y="54190"/>
                </a:lnTo>
                <a:lnTo>
                  <a:pt x="370281" y="51892"/>
                </a:lnTo>
                <a:lnTo>
                  <a:pt x="363042" y="47053"/>
                </a:lnTo>
                <a:lnTo>
                  <a:pt x="355790" y="42176"/>
                </a:lnTo>
                <a:lnTo>
                  <a:pt x="347776" y="39738"/>
                </a:lnTo>
                <a:lnTo>
                  <a:pt x="338975" y="39738"/>
                </a:lnTo>
                <a:lnTo>
                  <a:pt x="304292" y="55892"/>
                </a:lnTo>
                <a:lnTo>
                  <a:pt x="290588" y="92176"/>
                </a:lnTo>
                <a:lnTo>
                  <a:pt x="290195" y="101625"/>
                </a:lnTo>
                <a:lnTo>
                  <a:pt x="290588" y="111061"/>
                </a:lnTo>
                <a:lnTo>
                  <a:pt x="304292" y="147345"/>
                </a:lnTo>
                <a:lnTo>
                  <a:pt x="338975" y="163296"/>
                </a:lnTo>
                <a:lnTo>
                  <a:pt x="347776" y="163296"/>
                </a:lnTo>
                <a:lnTo>
                  <a:pt x="355790" y="160921"/>
                </a:lnTo>
                <a:lnTo>
                  <a:pt x="370281" y="151371"/>
                </a:lnTo>
                <a:lnTo>
                  <a:pt x="373761" y="148717"/>
                </a:lnTo>
                <a:lnTo>
                  <a:pt x="373341" y="160820"/>
                </a:lnTo>
                <a:lnTo>
                  <a:pt x="397560" y="160820"/>
                </a:lnTo>
                <a:lnTo>
                  <a:pt x="397560" y="147916"/>
                </a:lnTo>
                <a:lnTo>
                  <a:pt x="397560" y="139954"/>
                </a:lnTo>
                <a:lnTo>
                  <a:pt x="397560" y="63093"/>
                </a:lnTo>
                <a:lnTo>
                  <a:pt x="397560" y="55333"/>
                </a:lnTo>
                <a:lnTo>
                  <a:pt x="397560" y="0"/>
                </a:lnTo>
                <a:close/>
              </a:path>
              <a:path w="565150" h="163830">
                <a:moveTo>
                  <a:pt x="438404" y="42227"/>
                </a:moveTo>
                <a:lnTo>
                  <a:pt x="414185" y="42227"/>
                </a:lnTo>
                <a:lnTo>
                  <a:pt x="414185" y="160820"/>
                </a:lnTo>
                <a:lnTo>
                  <a:pt x="438404" y="160820"/>
                </a:lnTo>
                <a:lnTo>
                  <a:pt x="438404" y="42227"/>
                </a:lnTo>
                <a:close/>
              </a:path>
              <a:path w="565150" h="163830">
                <a:moveTo>
                  <a:pt x="441490" y="12877"/>
                </a:moveTo>
                <a:lnTo>
                  <a:pt x="439991" y="9258"/>
                </a:lnTo>
                <a:lnTo>
                  <a:pt x="433959" y="3022"/>
                </a:lnTo>
                <a:lnTo>
                  <a:pt x="430364" y="1473"/>
                </a:lnTo>
                <a:lnTo>
                  <a:pt x="421995" y="1473"/>
                </a:lnTo>
                <a:lnTo>
                  <a:pt x="418414" y="3022"/>
                </a:lnTo>
                <a:lnTo>
                  <a:pt x="412394" y="9258"/>
                </a:lnTo>
                <a:lnTo>
                  <a:pt x="410883" y="12877"/>
                </a:lnTo>
                <a:lnTo>
                  <a:pt x="410883" y="21259"/>
                </a:lnTo>
                <a:lnTo>
                  <a:pt x="412343" y="24955"/>
                </a:lnTo>
                <a:lnTo>
                  <a:pt x="418198" y="31178"/>
                </a:lnTo>
                <a:lnTo>
                  <a:pt x="421830" y="32740"/>
                </a:lnTo>
                <a:lnTo>
                  <a:pt x="430364" y="32740"/>
                </a:lnTo>
                <a:lnTo>
                  <a:pt x="433959" y="31178"/>
                </a:lnTo>
                <a:lnTo>
                  <a:pt x="439991" y="24955"/>
                </a:lnTo>
                <a:lnTo>
                  <a:pt x="441490" y="21259"/>
                </a:lnTo>
                <a:lnTo>
                  <a:pt x="441490" y="12877"/>
                </a:lnTo>
                <a:close/>
              </a:path>
              <a:path w="565150" h="163830">
                <a:moveTo>
                  <a:pt x="564832" y="137871"/>
                </a:moveTo>
                <a:lnTo>
                  <a:pt x="554139" y="137871"/>
                </a:lnTo>
                <a:lnTo>
                  <a:pt x="552564" y="137553"/>
                </a:lnTo>
                <a:lnTo>
                  <a:pt x="551891" y="136906"/>
                </a:lnTo>
                <a:lnTo>
                  <a:pt x="551243" y="136232"/>
                </a:lnTo>
                <a:lnTo>
                  <a:pt x="550989" y="134734"/>
                </a:lnTo>
                <a:lnTo>
                  <a:pt x="550926" y="127152"/>
                </a:lnTo>
                <a:lnTo>
                  <a:pt x="550926" y="108991"/>
                </a:lnTo>
                <a:lnTo>
                  <a:pt x="550926" y="81013"/>
                </a:lnTo>
                <a:lnTo>
                  <a:pt x="531698" y="45453"/>
                </a:lnTo>
                <a:lnTo>
                  <a:pt x="527088" y="43522"/>
                </a:lnTo>
                <a:lnTo>
                  <a:pt x="527088" y="142633"/>
                </a:lnTo>
                <a:lnTo>
                  <a:pt x="526961" y="141427"/>
                </a:lnTo>
                <a:lnTo>
                  <a:pt x="526961" y="127152"/>
                </a:lnTo>
                <a:lnTo>
                  <a:pt x="527088" y="142633"/>
                </a:lnTo>
                <a:lnTo>
                  <a:pt x="527088" y="43522"/>
                </a:lnTo>
                <a:lnTo>
                  <a:pt x="524154" y="42278"/>
                </a:lnTo>
                <a:lnTo>
                  <a:pt x="515759" y="40373"/>
                </a:lnTo>
                <a:lnTo>
                  <a:pt x="506514" y="39738"/>
                </a:lnTo>
                <a:lnTo>
                  <a:pt x="497357" y="40335"/>
                </a:lnTo>
                <a:lnTo>
                  <a:pt x="464235" y="61366"/>
                </a:lnTo>
                <a:lnTo>
                  <a:pt x="458381" y="79286"/>
                </a:lnTo>
                <a:lnTo>
                  <a:pt x="483209" y="79286"/>
                </a:lnTo>
                <a:lnTo>
                  <a:pt x="484962" y="73101"/>
                </a:lnTo>
                <a:lnTo>
                  <a:pt x="487641" y="68707"/>
                </a:lnTo>
                <a:lnTo>
                  <a:pt x="494855" y="63538"/>
                </a:lnTo>
                <a:lnTo>
                  <a:pt x="499808" y="62230"/>
                </a:lnTo>
                <a:lnTo>
                  <a:pt x="512800" y="62230"/>
                </a:lnTo>
                <a:lnTo>
                  <a:pt x="517944" y="63842"/>
                </a:lnTo>
                <a:lnTo>
                  <a:pt x="521538" y="67056"/>
                </a:lnTo>
                <a:lnTo>
                  <a:pt x="525157" y="70231"/>
                </a:lnTo>
                <a:lnTo>
                  <a:pt x="526961" y="75666"/>
                </a:lnTo>
                <a:lnTo>
                  <a:pt x="526961" y="87261"/>
                </a:lnTo>
                <a:lnTo>
                  <a:pt x="526961" y="108991"/>
                </a:lnTo>
                <a:lnTo>
                  <a:pt x="526961" y="125971"/>
                </a:lnTo>
                <a:lnTo>
                  <a:pt x="524395" y="131953"/>
                </a:lnTo>
                <a:lnTo>
                  <a:pt x="514108" y="139522"/>
                </a:lnTo>
                <a:lnTo>
                  <a:pt x="507504" y="141427"/>
                </a:lnTo>
                <a:lnTo>
                  <a:pt x="492620" y="141427"/>
                </a:lnTo>
                <a:lnTo>
                  <a:pt x="487451" y="140081"/>
                </a:lnTo>
                <a:lnTo>
                  <a:pt x="480517" y="134734"/>
                </a:lnTo>
                <a:lnTo>
                  <a:pt x="478790" y="130911"/>
                </a:lnTo>
                <a:lnTo>
                  <a:pt x="478790" y="121170"/>
                </a:lnTo>
                <a:lnTo>
                  <a:pt x="526961" y="108991"/>
                </a:lnTo>
                <a:lnTo>
                  <a:pt x="526961" y="87261"/>
                </a:lnTo>
                <a:lnTo>
                  <a:pt x="482904" y="91224"/>
                </a:lnTo>
                <a:lnTo>
                  <a:pt x="454799" y="117830"/>
                </a:lnTo>
                <a:lnTo>
                  <a:pt x="454025" y="125945"/>
                </a:lnTo>
                <a:lnTo>
                  <a:pt x="454025" y="127152"/>
                </a:lnTo>
                <a:lnTo>
                  <a:pt x="479386" y="161010"/>
                </a:lnTo>
                <a:lnTo>
                  <a:pt x="495490" y="163296"/>
                </a:lnTo>
                <a:lnTo>
                  <a:pt x="503224" y="162801"/>
                </a:lnTo>
                <a:lnTo>
                  <a:pt x="528370" y="148183"/>
                </a:lnTo>
                <a:lnTo>
                  <a:pt x="531063" y="154317"/>
                </a:lnTo>
                <a:lnTo>
                  <a:pt x="533819" y="156972"/>
                </a:lnTo>
                <a:lnTo>
                  <a:pt x="537679" y="158534"/>
                </a:lnTo>
                <a:lnTo>
                  <a:pt x="541566" y="160058"/>
                </a:lnTo>
                <a:lnTo>
                  <a:pt x="546760" y="160820"/>
                </a:lnTo>
                <a:lnTo>
                  <a:pt x="564832" y="160820"/>
                </a:lnTo>
                <a:lnTo>
                  <a:pt x="564832" y="137871"/>
                </a:lnTo>
                <a:close/>
              </a:path>
            </a:pathLst>
          </a:custGeom>
          <a:solidFill>
            <a:srgbClr val="424242"/>
          </a:solidFill>
        </p:spPr>
        <p:txBody>
          <a:bodyPr wrap="square" lIns="0" tIns="0" rIns="0" bIns="0" rtlCol="0"/>
          <a:lstStyle/>
          <a:p>
            <a:endParaRPr sz="1196"/>
          </a:p>
        </p:txBody>
      </p:sp>
      <p:sp>
        <p:nvSpPr>
          <p:cNvPr id="18" name="object 18"/>
          <p:cNvSpPr/>
          <p:nvPr/>
        </p:nvSpPr>
        <p:spPr>
          <a:xfrm>
            <a:off x="3532927" y="783049"/>
            <a:ext cx="294612" cy="139981"/>
          </a:xfrm>
          <a:custGeom>
            <a:avLst/>
            <a:gdLst/>
            <a:ahLst/>
            <a:cxnLst/>
            <a:rect l="l" t="t" r="r" b="b"/>
            <a:pathLst>
              <a:path w="344804" h="163830">
                <a:moveTo>
                  <a:pt x="110820" y="137871"/>
                </a:moveTo>
                <a:lnTo>
                  <a:pt x="100114" y="137871"/>
                </a:lnTo>
                <a:lnTo>
                  <a:pt x="98552" y="137553"/>
                </a:lnTo>
                <a:lnTo>
                  <a:pt x="97866" y="136906"/>
                </a:lnTo>
                <a:lnTo>
                  <a:pt x="97231" y="136232"/>
                </a:lnTo>
                <a:lnTo>
                  <a:pt x="96964" y="134734"/>
                </a:lnTo>
                <a:lnTo>
                  <a:pt x="96901" y="127152"/>
                </a:lnTo>
                <a:lnTo>
                  <a:pt x="96901" y="108991"/>
                </a:lnTo>
                <a:lnTo>
                  <a:pt x="96901" y="81013"/>
                </a:lnTo>
                <a:lnTo>
                  <a:pt x="96126" y="71183"/>
                </a:lnTo>
                <a:lnTo>
                  <a:pt x="93776" y="62725"/>
                </a:lnTo>
                <a:lnTo>
                  <a:pt x="93497" y="62230"/>
                </a:lnTo>
                <a:lnTo>
                  <a:pt x="89852" y="55626"/>
                </a:lnTo>
                <a:lnTo>
                  <a:pt x="84366" y="49898"/>
                </a:lnTo>
                <a:lnTo>
                  <a:pt x="77673" y="45453"/>
                </a:lnTo>
                <a:lnTo>
                  <a:pt x="73075" y="43522"/>
                </a:lnTo>
                <a:lnTo>
                  <a:pt x="73075" y="142633"/>
                </a:lnTo>
                <a:lnTo>
                  <a:pt x="72948" y="141427"/>
                </a:lnTo>
                <a:lnTo>
                  <a:pt x="72948" y="127152"/>
                </a:lnTo>
                <a:lnTo>
                  <a:pt x="73075" y="142633"/>
                </a:lnTo>
                <a:lnTo>
                  <a:pt x="73075" y="43522"/>
                </a:lnTo>
                <a:lnTo>
                  <a:pt x="70129" y="42278"/>
                </a:lnTo>
                <a:lnTo>
                  <a:pt x="61734" y="40373"/>
                </a:lnTo>
                <a:lnTo>
                  <a:pt x="52489" y="39738"/>
                </a:lnTo>
                <a:lnTo>
                  <a:pt x="43345" y="40335"/>
                </a:lnTo>
                <a:lnTo>
                  <a:pt x="10210" y="61366"/>
                </a:lnTo>
                <a:lnTo>
                  <a:pt x="4368" y="79286"/>
                </a:lnTo>
                <a:lnTo>
                  <a:pt x="29184" y="79286"/>
                </a:lnTo>
                <a:lnTo>
                  <a:pt x="30949" y="73101"/>
                </a:lnTo>
                <a:lnTo>
                  <a:pt x="33616" y="68707"/>
                </a:lnTo>
                <a:lnTo>
                  <a:pt x="40830" y="63538"/>
                </a:lnTo>
                <a:lnTo>
                  <a:pt x="45783" y="62230"/>
                </a:lnTo>
                <a:lnTo>
                  <a:pt x="58788" y="62230"/>
                </a:lnTo>
                <a:lnTo>
                  <a:pt x="63931" y="63842"/>
                </a:lnTo>
                <a:lnTo>
                  <a:pt x="67513" y="67056"/>
                </a:lnTo>
                <a:lnTo>
                  <a:pt x="71132" y="70231"/>
                </a:lnTo>
                <a:lnTo>
                  <a:pt x="72948" y="75666"/>
                </a:lnTo>
                <a:lnTo>
                  <a:pt x="72948" y="87261"/>
                </a:lnTo>
                <a:lnTo>
                  <a:pt x="72948" y="108991"/>
                </a:lnTo>
                <a:lnTo>
                  <a:pt x="72948" y="125971"/>
                </a:lnTo>
                <a:lnTo>
                  <a:pt x="70370" y="131953"/>
                </a:lnTo>
                <a:lnTo>
                  <a:pt x="60083" y="139522"/>
                </a:lnTo>
                <a:lnTo>
                  <a:pt x="53479" y="141427"/>
                </a:lnTo>
                <a:lnTo>
                  <a:pt x="38595" y="141427"/>
                </a:lnTo>
                <a:lnTo>
                  <a:pt x="33439" y="140081"/>
                </a:lnTo>
                <a:lnTo>
                  <a:pt x="26492" y="134734"/>
                </a:lnTo>
                <a:lnTo>
                  <a:pt x="24765" y="130911"/>
                </a:lnTo>
                <a:lnTo>
                  <a:pt x="24765" y="121170"/>
                </a:lnTo>
                <a:lnTo>
                  <a:pt x="72948" y="108991"/>
                </a:lnTo>
                <a:lnTo>
                  <a:pt x="72948" y="87261"/>
                </a:lnTo>
                <a:lnTo>
                  <a:pt x="28879" y="91224"/>
                </a:lnTo>
                <a:lnTo>
                  <a:pt x="787" y="117830"/>
                </a:lnTo>
                <a:lnTo>
                  <a:pt x="0" y="125945"/>
                </a:lnTo>
                <a:lnTo>
                  <a:pt x="0" y="127152"/>
                </a:lnTo>
                <a:lnTo>
                  <a:pt x="25361" y="161010"/>
                </a:lnTo>
                <a:lnTo>
                  <a:pt x="41465" y="163296"/>
                </a:lnTo>
                <a:lnTo>
                  <a:pt x="49212" y="162801"/>
                </a:lnTo>
                <a:lnTo>
                  <a:pt x="74358" y="148183"/>
                </a:lnTo>
                <a:lnTo>
                  <a:pt x="77038" y="154317"/>
                </a:lnTo>
                <a:lnTo>
                  <a:pt x="79794" y="156972"/>
                </a:lnTo>
                <a:lnTo>
                  <a:pt x="83654" y="158534"/>
                </a:lnTo>
                <a:lnTo>
                  <a:pt x="87553" y="160058"/>
                </a:lnTo>
                <a:lnTo>
                  <a:pt x="92748" y="160820"/>
                </a:lnTo>
                <a:lnTo>
                  <a:pt x="110820" y="160820"/>
                </a:lnTo>
                <a:lnTo>
                  <a:pt x="110820" y="137871"/>
                </a:lnTo>
                <a:close/>
              </a:path>
              <a:path w="344804" h="163830">
                <a:moveTo>
                  <a:pt x="220903" y="86855"/>
                </a:moveTo>
                <a:lnTo>
                  <a:pt x="210769" y="53911"/>
                </a:lnTo>
                <a:lnTo>
                  <a:pt x="209423" y="52082"/>
                </a:lnTo>
                <a:lnTo>
                  <a:pt x="203301" y="46685"/>
                </a:lnTo>
                <a:lnTo>
                  <a:pt x="196367" y="42824"/>
                </a:lnTo>
                <a:lnTo>
                  <a:pt x="188607" y="40513"/>
                </a:lnTo>
                <a:lnTo>
                  <a:pt x="180035" y="39738"/>
                </a:lnTo>
                <a:lnTo>
                  <a:pt x="171538" y="39738"/>
                </a:lnTo>
                <a:lnTo>
                  <a:pt x="163880" y="41910"/>
                </a:lnTo>
                <a:lnTo>
                  <a:pt x="150241" y="50571"/>
                </a:lnTo>
                <a:lnTo>
                  <a:pt x="147142" y="52959"/>
                </a:lnTo>
                <a:lnTo>
                  <a:pt x="147751" y="42227"/>
                </a:lnTo>
                <a:lnTo>
                  <a:pt x="123532" y="42227"/>
                </a:lnTo>
                <a:lnTo>
                  <a:pt x="123532" y="160820"/>
                </a:lnTo>
                <a:lnTo>
                  <a:pt x="147751" y="160820"/>
                </a:lnTo>
                <a:lnTo>
                  <a:pt x="147751" y="84150"/>
                </a:lnTo>
                <a:lnTo>
                  <a:pt x="150152" y="76123"/>
                </a:lnTo>
                <a:lnTo>
                  <a:pt x="159791" y="65697"/>
                </a:lnTo>
                <a:lnTo>
                  <a:pt x="166204" y="63093"/>
                </a:lnTo>
                <a:lnTo>
                  <a:pt x="181571" y="63093"/>
                </a:lnTo>
                <a:lnTo>
                  <a:pt x="187172" y="65430"/>
                </a:lnTo>
                <a:lnTo>
                  <a:pt x="194818" y="74764"/>
                </a:lnTo>
                <a:lnTo>
                  <a:pt x="196735" y="82435"/>
                </a:lnTo>
                <a:lnTo>
                  <a:pt x="196735" y="160820"/>
                </a:lnTo>
                <a:lnTo>
                  <a:pt x="220903" y="160820"/>
                </a:lnTo>
                <a:lnTo>
                  <a:pt x="220903" y="86855"/>
                </a:lnTo>
                <a:close/>
              </a:path>
              <a:path w="344804" h="163830">
                <a:moveTo>
                  <a:pt x="344309" y="0"/>
                </a:moveTo>
                <a:lnTo>
                  <a:pt x="320090" y="0"/>
                </a:lnTo>
                <a:lnTo>
                  <a:pt x="320535" y="54597"/>
                </a:lnTo>
                <a:lnTo>
                  <a:pt x="320001" y="54190"/>
                </a:lnTo>
                <a:lnTo>
                  <a:pt x="320001" y="92176"/>
                </a:lnTo>
                <a:lnTo>
                  <a:pt x="320001" y="111061"/>
                </a:lnTo>
                <a:lnTo>
                  <a:pt x="318681" y="117919"/>
                </a:lnTo>
                <a:lnTo>
                  <a:pt x="313067" y="129260"/>
                </a:lnTo>
                <a:lnTo>
                  <a:pt x="309384" y="133400"/>
                </a:lnTo>
                <a:lnTo>
                  <a:pt x="300278" y="138645"/>
                </a:lnTo>
                <a:lnTo>
                  <a:pt x="295363" y="139954"/>
                </a:lnTo>
                <a:lnTo>
                  <a:pt x="284365" y="139954"/>
                </a:lnTo>
                <a:lnTo>
                  <a:pt x="262077" y="92659"/>
                </a:lnTo>
                <a:lnTo>
                  <a:pt x="263156" y="86245"/>
                </a:lnTo>
                <a:lnTo>
                  <a:pt x="267893" y="74663"/>
                </a:lnTo>
                <a:lnTo>
                  <a:pt x="271170" y="70332"/>
                </a:lnTo>
                <a:lnTo>
                  <a:pt x="279603" y="64554"/>
                </a:lnTo>
                <a:lnTo>
                  <a:pt x="284505" y="63093"/>
                </a:lnTo>
                <a:lnTo>
                  <a:pt x="295363" y="63093"/>
                </a:lnTo>
                <a:lnTo>
                  <a:pt x="300240" y="64414"/>
                </a:lnTo>
                <a:lnTo>
                  <a:pt x="304711" y="67056"/>
                </a:lnTo>
                <a:lnTo>
                  <a:pt x="309206" y="69659"/>
                </a:lnTo>
                <a:lnTo>
                  <a:pt x="312902" y="73837"/>
                </a:lnTo>
                <a:lnTo>
                  <a:pt x="318655" y="85318"/>
                </a:lnTo>
                <a:lnTo>
                  <a:pt x="320001" y="92176"/>
                </a:lnTo>
                <a:lnTo>
                  <a:pt x="320001" y="54190"/>
                </a:lnTo>
                <a:lnTo>
                  <a:pt x="317030" y="51892"/>
                </a:lnTo>
                <a:lnTo>
                  <a:pt x="309791" y="47053"/>
                </a:lnTo>
                <a:lnTo>
                  <a:pt x="302539" y="42176"/>
                </a:lnTo>
                <a:lnTo>
                  <a:pt x="294525" y="39738"/>
                </a:lnTo>
                <a:lnTo>
                  <a:pt x="285724" y="39738"/>
                </a:lnTo>
                <a:lnTo>
                  <a:pt x="251040" y="55892"/>
                </a:lnTo>
                <a:lnTo>
                  <a:pt x="237337" y="92176"/>
                </a:lnTo>
                <a:lnTo>
                  <a:pt x="236943" y="101625"/>
                </a:lnTo>
                <a:lnTo>
                  <a:pt x="237337" y="111061"/>
                </a:lnTo>
                <a:lnTo>
                  <a:pt x="251040" y="147345"/>
                </a:lnTo>
                <a:lnTo>
                  <a:pt x="285724" y="163296"/>
                </a:lnTo>
                <a:lnTo>
                  <a:pt x="294525" y="163296"/>
                </a:lnTo>
                <a:lnTo>
                  <a:pt x="302539" y="160921"/>
                </a:lnTo>
                <a:lnTo>
                  <a:pt x="317030" y="151371"/>
                </a:lnTo>
                <a:lnTo>
                  <a:pt x="320509" y="148717"/>
                </a:lnTo>
                <a:lnTo>
                  <a:pt x="320090" y="160820"/>
                </a:lnTo>
                <a:lnTo>
                  <a:pt x="344309" y="160820"/>
                </a:lnTo>
                <a:lnTo>
                  <a:pt x="344309" y="147916"/>
                </a:lnTo>
                <a:lnTo>
                  <a:pt x="344309" y="139954"/>
                </a:lnTo>
                <a:lnTo>
                  <a:pt x="344309" y="63093"/>
                </a:lnTo>
                <a:lnTo>
                  <a:pt x="344309" y="55333"/>
                </a:lnTo>
                <a:lnTo>
                  <a:pt x="344309" y="0"/>
                </a:lnTo>
                <a:close/>
              </a:path>
            </a:pathLst>
          </a:custGeom>
          <a:solidFill>
            <a:srgbClr val="424242"/>
          </a:solidFill>
        </p:spPr>
        <p:txBody>
          <a:bodyPr wrap="square" lIns="0" tIns="0" rIns="0" bIns="0" rtlCol="0"/>
          <a:lstStyle/>
          <a:p>
            <a:endParaRPr sz="1196"/>
          </a:p>
        </p:txBody>
      </p:sp>
      <p:grpSp>
        <p:nvGrpSpPr>
          <p:cNvPr id="19" name="object 19"/>
          <p:cNvGrpSpPr/>
          <p:nvPr/>
        </p:nvGrpSpPr>
        <p:grpSpPr>
          <a:xfrm>
            <a:off x="3893515" y="782518"/>
            <a:ext cx="425370" cy="140524"/>
            <a:chOff x="4552621" y="915836"/>
            <a:chExt cx="497840" cy="164465"/>
          </a:xfrm>
        </p:grpSpPr>
        <p:sp>
          <p:nvSpPr>
            <p:cNvPr id="20" name="object 20"/>
            <p:cNvSpPr/>
            <p:nvPr/>
          </p:nvSpPr>
          <p:spPr>
            <a:xfrm>
              <a:off x="4552619" y="915847"/>
              <a:ext cx="111125" cy="161290"/>
            </a:xfrm>
            <a:custGeom>
              <a:avLst/>
              <a:gdLst/>
              <a:ahLst/>
              <a:cxnLst/>
              <a:rect l="l" t="t" r="r" b="b"/>
              <a:pathLst>
                <a:path w="111125" h="161290">
                  <a:moveTo>
                    <a:pt x="110909" y="138430"/>
                  </a:moveTo>
                  <a:lnTo>
                    <a:pt x="25425" y="138430"/>
                  </a:lnTo>
                  <a:lnTo>
                    <a:pt x="25425" y="91440"/>
                  </a:lnTo>
                  <a:lnTo>
                    <a:pt x="99644" y="91440"/>
                  </a:lnTo>
                  <a:lnTo>
                    <a:pt x="99644" y="68580"/>
                  </a:lnTo>
                  <a:lnTo>
                    <a:pt x="25425" y="68580"/>
                  </a:lnTo>
                  <a:lnTo>
                    <a:pt x="25425" y="24130"/>
                  </a:lnTo>
                  <a:lnTo>
                    <a:pt x="108826" y="24130"/>
                  </a:lnTo>
                  <a:lnTo>
                    <a:pt x="108826" y="0"/>
                  </a:lnTo>
                  <a:lnTo>
                    <a:pt x="0" y="0"/>
                  </a:lnTo>
                  <a:lnTo>
                    <a:pt x="0" y="24130"/>
                  </a:lnTo>
                  <a:lnTo>
                    <a:pt x="0" y="68580"/>
                  </a:lnTo>
                  <a:lnTo>
                    <a:pt x="0" y="91440"/>
                  </a:lnTo>
                  <a:lnTo>
                    <a:pt x="0" y="138430"/>
                  </a:lnTo>
                  <a:lnTo>
                    <a:pt x="0" y="161290"/>
                  </a:lnTo>
                  <a:lnTo>
                    <a:pt x="110909" y="161290"/>
                  </a:lnTo>
                  <a:lnTo>
                    <a:pt x="110909" y="138430"/>
                  </a:lnTo>
                  <a:close/>
                </a:path>
              </a:pathLst>
            </a:custGeom>
            <a:solidFill>
              <a:srgbClr val="424242"/>
            </a:solidFill>
          </p:spPr>
          <p:txBody>
            <a:bodyPr wrap="square" lIns="0" tIns="0" rIns="0" bIns="0" rtlCol="0"/>
            <a:lstStyle/>
            <a:p>
              <a:endParaRPr sz="1196"/>
            </a:p>
          </p:txBody>
        </p:sp>
        <p:pic>
          <p:nvPicPr>
            <p:cNvPr id="21" name="object 21"/>
            <p:cNvPicPr/>
            <p:nvPr/>
          </p:nvPicPr>
          <p:blipFill>
            <a:blip r:embed="rId6" cstate="print"/>
            <a:stretch>
              <a:fillRect/>
            </a:stretch>
          </p:blipFill>
          <p:spPr>
            <a:xfrm>
              <a:off x="4684207" y="956195"/>
              <a:ext cx="153915" cy="120867"/>
            </a:xfrm>
            <a:prstGeom prst="rect">
              <a:avLst/>
            </a:prstGeom>
          </p:spPr>
        </p:pic>
        <p:sp>
          <p:nvSpPr>
            <p:cNvPr id="22" name="object 22"/>
            <p:cNvSpPr/>
            <p:nvPr/>
          </p:nvSpPr>
          <p:spPr>
            <a:xfrm>
              <a:off x="4857711" y="916457"/>
              <a:ext cx="193040" cy="163830"/>
            </a:xfrm>
            <a:custGeom>
              <a:avLst/>
              <a:gdLst/>
              <a:ahLst/>
              <a:cxnLst/>
              <a:rect l="l" t="t" r="r" b="b"/>
              <a:pathLst>
                <a:path w="193039" h="163830">
                  <a:moveTo>
                    <a:pt x="110807" y="137871"/>
                  </a:moveTo>
                  <a:lnTo>
                    <a:pt x="100114" y="137871"/>
                  </a:lnTo>
                  <a:lnTo>
                    <a:pt x="98539" y="137553"/>
                  </a:lnTo>
                  <a:lnTo>
                    <a:pt x="97866" y="136906"/>
                  </a:lnTo>
                  <a:lnTo>
                    <a:pt x="97218" y="136232"/>
                  </a:lnTo>
                  <a:lnTo>
                    <a:pt x="96964" y="134734"/>
                  </a:lnTo>
                  <a:lnTo>
                    <a:pt x="96901" y="127152"/>
                  </a:lnTo>
                  <a:lnTo>
                    <a:pt x="96901" y="108991"/>
                  </a:lnTo>
                  <a:lnTo>
                    <a:pt x="96901" y="81013"/>
                  </a:lnTo>
                  <a:lnTo>
                    <a:pt x="77660" y="45453"/>
                  </a:lnTo>
                  <a:lnTo>
                    <a:pt x="73063" y="43522"/>
                  </a:lnTo>
                  <a:lnTo>
                    <a:pt x="73063" y="142633"/>
                  </a:lnTo>
                  <a:lnTo>
                    <a:pt x="72936" y="141427"/>
                  </a:lnTo>
                  <a:lnTo>
                    <a:pt x="72936" y="127152"/>
                  </a:lnTo>
                  <a:lnTo>
                    <a:pt x="73063" y="142633"/>
                  </a:lnTo>
                  <a:lnTo>
                    <a:pt x="73063" y="43522"/>
                  </a:lnTo>
                  <a:lnTo>
                    <a:pt x="70116" y="42278"/>
                  </a:lnTo>
                  <a:lnTo>
                    <a:pt x="61722" y="40373"/>
                  </a:lnTo>
                  <a:lnTo>
                    <a:pt x="52476" y="39738"/>
                  </a:lnTo>
                  <a:lnTo>
                    <a:pt x="43332" y="40335"/>
                  </a:lnTo>
                  <a:lnTo>
                    <a:pt x="10210" y="61366"/>
                  </a:lnTo>
                  <a:lnTo>
                    <a:pt x="4356" y="79286"/>
                  </a:lnTo>
                  <a:lnTo>
                    <a:pt x="29184" y="79286"/>
                  </a:lnTo>
                  <a:lnTo>
                    <a:pt x="30937" y="73101"/>
                  </a:lnTo>
                  <a:lnTo>
                    <a:pt x="33616" y="68707"/>
                  </a:lnTo>
                  <a:lnTo>
                    <a:pt x="40817" y="63538"/>
                  </a:lnTo>
                  <a:lnTo>
                    <a:pt x="45783" y="62230"/>
                  </a:lnTo>
                  <a:lnTo>
                    <a:pt x="58775" y="62230"/>
                  </a:lnTo>
                  <a:lnTo>
                    <a:pt x="63919" y="63842"/>
                  </a:lnTo>
                  <a:lnTo>
                    <a:pt x="67513" y="67056"/>
                  </a:lnTo>
                  <a:lnTo>
                    <a:pt x="71132" y="70231"/>
                  </a:lnTo>
                  <a:lnTo>
                    <a:pt x="72936" y="75666"/>
                  </a:lnTo>
                  <a:lnTo>
                    <a:pt x="72936" y="87261"/>
                  </a:lnTo>
                  <a:lnTo>
                    <a:pt x="72936" y="108991"/>
                  </a:lnTo>
                  <a:lnTo>
                    <a:pt x="72936" y="125971"/>
                  </a:lnTo>
                  <a:lnTo>
                    <a:pt x="70370" y="131953"/>
                  </a:lnTo>
                  <a:lnTo>
                    <a:pt x="60083" y="139522"/>
                  </a:lnTo>
                  <a:lnTo>
                    <a:pt x="53479" y="141427"/>
                  </a:lnTo>
                  <a:lnTo>
                    <a:pt x="38582" y="141427"/>
                  </a:lnTo>
                  <a:lnTo>
                    <a:pt x="33426" y="140081"/>
                  </a:lnTo>
                  <a:lnTo>
                    <a:pt x="26492" y="134734"/>
                  </a:lnTo>
                  <a:lnTo>
                    <a:pt x="24765" y="130911"/>
                  </a:lnTo>
                  <a:lnTo>
                    <a:pt x="24765" y="121170"/>
                  </a:lnTo>
                  <a:lnTo>
                    <a:pt x="72936" y="108991"/>
                  </a:lnTo>
                  <a:lnTo>
                    <a:pt x="72936" y="87261"/>
                  </a:lnTo>
                  <a:lnTo>
                    <a:pt x="28879" y="91224"/>
                  </a:lnTo>
                  <a:lnTo>
                    <a:pt x="774" y="117830"/>
                  </a:lnTo>
                  <a:lnTo>
                    <a:pt x="0" y="125945"/>
                  </a:lnTo>
                  <a:lnTo>
                    <a:pt x="0" y="127152"/>
                  </a:lnTo>
                  <a:lnTo>
                    <a:pt x="25361" y="161010"/>
                  </a:lnTo>
                  <a:lnTo>
                    <a:pt x="41465" y="163296"/>
                  </a:lnTo>
                  <a:lnTo>
                    <a:pt x="49199" y="162801"/>
                  </a:lnTo>
                  <a:lnTo>
                    <a:pt x="74345" y="148183"/>
                  </a:lnTo>
                  <a:lnTo>
                    <a:pt x="77038" y="154317"/>
                  </a:lnTo>
                  <a:lnTo>
                    <a:pt x="79794" y="156972"/>
                  </a:lnTo>
                  <a:lnTo>
                    <a:pt x="83654" y="158534"/>
                  </a:lnTo>
                  <a:lnTo>
                    <a:pt x="87541" y="160058"/>
                  </a:lnTo>
                  <a:lnTo>
                    <a:pt x="92735" y="160820"/>
                  </a:lnTo>
                  <a:lnTo>
                    <a:pt x="110807" y="160820"/>
                  </a:lnTo>
                  <a:lnTo>
                    <a:pt x="110807" y="137871"/>
                  </a:lnTo>
                  <a:close/>
                </a:path>
                <a:path w="193039" h="163830">
                  <a:moveTo>
                    <a:pt x="147739" y="42227"/>
                  </a:moveTo>
                  <a:lnTo>
                    <a:pt x="123532" y="42227"/>
                  </a:lnTo>
                  <a:lnTo>
                    <a:pt x="123532" y="160820"/>
                  </a:lnTo>
                  <a:lnTo>
                    <a:pt x="147739" y="160820"/>
                  </a:lnTo>
                  <a:lnTo>
                    <a:pt x="147739" y="42227"/>
                  </a:lnTo>
                  <a:close/>
                </a:path>
                <a:path w="193039" h="163830">
                  <a:moveTo>
                    <a:pt x="150837" y="12877"/>
                  </a:moveTo>
                  <a:lnTo>
                    <a:pt x="149339" y="9258"/>
                  </a:lnTo>
                  <a:lnTo>
                    <a:pt x="143306" y="3022"/>
                  </a:lnTo>
                  <a:lnTo>
                    <a:pt x="139700" y="1473"/>
                  </a:lnTo>
                  <a:lnTo>
                    <a:pt x="131343" y="1473"/>
                  </a:lnTo>
                  <a:lnTo>
                    <a:pt x="127762" y="3022"/>
                  </a:lnTo>
                  <a:lnTo>
                    <a:pt x="121729" y="9258"/>
                  </a:lnTo>
                  <a:lnTo>
                    <a:pt x="120230" y="12877"/>
                  </a:lnTo>
                  <a:lnTo>
                    <a:pt x="120230" y="21259"/>
                  </a:lnTo>
                  <a:lnTo>
                    <a:pt x="121678" y="24955"/>
                  </a:lnTo>
                  <a:lnTo>
                    <a:pt x="127533" y="31178"/>
                  </a:lnTo>
                  <a:lnTo>
                    <a:pt x="131178" y="32740"/>
                  </a:lnTo>
                  <a:lnTo>
                    <a:pt x="139700" y="32740"/>
                  </a:lnTo>
                  <a:lnTo>
                    <a:pt x="143306" y="31178"/>
                  </a:lnTo>
                  <a:lnTo>
                    <a:pt x="149339" y="24955"/>
                  </a:lnTo>
                  <a:lnTo>
                    <a:pt x="150837" y="21259"/>
                  </a:lnTo>
                  <a:lnTo>
                    <a:pt x="150837" y="12877"/>
                  </a:lnTo>
                  <a:close/>
                </a:path>
                <a:path w="193039" h="163830">
                  <a:moveTo>
                    <a:pt x="192709" y="0"/>
                  </a:moveTo>
                  <a:lnTo>
                    <a:pt x="168490" y="0"/>
                  </a:lnTo>
                  <a:lnTo>
                    <a:pt x="168490" y="160820"/>
                  </a:lnTo>
                  <a:lnTo>
                    <a:pt x="192709" y="160820"/>
                  </a:lnTo>
                  <a:lnTo>
                    <a:pt x="192709" y="0"/>
                  </a:lnTo>
                  <a:close/>
                </a:path>
              </a:pathLst>
            </a:custGeom>
            <a:solidFill>
              <a:srgbClr val="424242"/>
            </a:solidFill>
          </p:spPr>
          <p:txBody>
            <a:bodyPr wrap="square" lIns="0" tIns="0" rIns="0" bIns="0" rtlCol="0"/>
            <a:lstStyle/>
            <a:p>
              <a:endParaRPr sz="1196"/>
            </a:p>
          </p:txBody>
        </p:sp>
      </p:grpSp>
      <p:sp>
        <p:nvSpPr>
          <p:cNvPr id="23" name="object 23"/>
          <p:cNvSpPr/>
          <p:nvPr/>
        </p:nvSpPr>
        <p:spPr>
          <a:xfrm>
            <a:off x="4388765" y="783049"/>
            <a:ext cx="622320" cy="139981"/>
          </a:xfrm>
          <a:custGeom>
            <a:avLst/>
            <a:gdLst/>
            <a:ahLst/>
            <a:cxnLst/>
            <a:rect l="l" t="t" r="r" b="b"/>
            <a:pathLst>
              <a:path w="728345" h="163830">
                <a:moveTo>
                  <a:pt x="25438" y="0"/>
                </a:moveTo>
                <a:lnTo>
                  <a:pt x="0" y="0"/>
                </a:lnTo>
                <a:lnTo>
                  <a:pt x="0" y="160820"/>
                </a:lnTo>
                <a:lnTo>
                  <a:pt x="25438" y="160820"/>
                </a:lnTo>
                <a:lnTo>
                  <a:pt x="25438" y="0"/>
                </a:lnTo>
                <a:close/>
              </a:path>
              <a:path w="728345" h="163830">
                <a:moveTo>
                  <a:pt x="145072" y="0"/>
                </a:moveTo>
                <a:lnTo>
                  <a:pt x="120853" y="0"/>
                </a:lnTo>
                <a:lnTo>
                  <a:pt x="121297" y="54597"/>
                </a:lnTo>
                <a:lnTo>
                  <a:pt x="120764" y="54190"/>
                </a:lnTo>
                <a:lnTo>
                  <a:pt x="120764" y="92176"/>
                </a:lnTo>
                <a:lnTo>
                  <a:pt x="120764" y="111061"/>
                </a:lnTo>
                <a:lnTo>
                  <a:pt x="119443" y="117919"/>
                </a:lnTo>
                <a:lnTo>
                  <a:pt x="113830" y="129260"/>
                </a:lnTo>
                <a:lnTo>
                  <a:pt x="110147" y="133400"/>
                </a:lnTo>
                <a:lnTo>
                  <a:pt x="101041" y="138645"/>
                </a:lnTo>
                <a:lnTo>
                  <a:pt x="96126" y="139954"/>
                </a:lnTo>
                <a:lnTo>
                  <a:pt x="85128" y="139954"/>
                </a:lnTo>
                <a:lnTo>
                  <a:pt x="62839" y="92659"/>
                </a:lnTo>
                <a:lnTo>
                  <a:pt x="63919" y="86245"/>
                </a:lnTo>
                <a:lnTo>
                  <a:pt x="68656" y="74663"/>
                </a:lnTo>
                <a:lnTo>
                  <a:pt x="71932" y="70332"/>
                </a:lnTo>
                <a:lnTo>
                  <a:pt x="80365" y="64554"/>
                </a:lnTo>
                <a:lnTo>
                  <a:pt x="85267" y="63093"/>
                </a:lnTo>
                <a:lnTo>
                  <a:pt x="96126" y="63093"/>
                </a:lnTo>
                <a:lnTo>
                  <a:pt x="101003" y="64414"/>
                </a:lnTo>
                <a:lnTo>
                  <a:pt x="105473" y="67056"/>
                </a:lnTo>
                <a:lnTo>
                  <a:pt x="109969" y="69659"/>
                </a:lnTo>
                <a:lnTo>
                  <a:pt x="113665" y="73837"/>
                </a:lnTo>
                <a:lnTo>
                  <a:pt x="119418" y="85318"/>
                </a:lnTo>
                <a:lnTo>
                  <a:pt x="120764" y="92176"/>
                </a:lnTo>
                <a:lnTo>
                  <a:pt x="120764" y="54190"/>
                </a:lnTo>
                <a:lnTo>
                  <a:pt x="117792" y="51892"/>
                </a:lnTo>
                <a:lnTo>
                  <a:pt x="110553" y="47053"/>
                </a:lnTo>
                <a:lnTo>
                  <a:pt x="103301" y="42176"/>
                </a:lnTo>
                <a:lnTo>
                  <a:pt x="95288" y="39738"/>
                </a:lnTo>
                <a:lnTo>
                  <a:pt x="86487" y="39738"/>
                </a:lnTo>
                <a:lnTo>
                  <a:pt x="51803" y="55892"/>
                </a:lnTo>
                <a:lnTo>
                  <a:pt x="38100" y="92176"/>
                </a:lnTo>
                <a:lnTo>
                  <a:pt x="37706" y="101625"/>
                </a:lnTo>
                <a:lnTo>
                  <a:pt x="38100" y="111061"/>
                </a:lnTo>
                <a:lnTo>
                  <a:pt x="51803" y="147345"/>
                </a:lnTo>
                <a:lnTo>
                  <a:pt x="86487" y="163296"/>
                </a:lnTo>
                <a:lnTo>
                  <a:pt x="95288" y="163296"/>
                </a:lnTo>
                <a:lnTo>
                  <a:pt x="103301" y="160921"/>
                </a:lnTo>
                <a:lnTo>
                  <a:pt x="117792" y="151371"/>
                </a:lnTo>
                <a:lnTo>
                  <a:pt x="121272" y="148717"/>
                </a:lnTo>
                <a:lnTo>
                  <a:pt x="120853" y="160820"/>
                </a:lnTo>
                <a:lnTo>
                  <a:pt x="145072" y="160820"/>
                </a:lnTo>
                <a:lnTo>
                  <a:pt x="145072" y="147916"/>
                </a:lnTo>
                <a:lnTo>
                  <a:pt x="145072" y="139954"/>
                </a:lnTo>
                <a:lnTo>
                  <a:pt x="145072" y="63093"/>
                </a:lnTo>
                <a:lnTo>
                  <a:pt x="145072" y="55333"/>
                </a:lnTo>
                <a:lnTo>
                  <a:pt x="145072" y="0"/>
                </a:lnTo>
                <a:close/>
              </a:path>
              <a:path w="728345" h="163830">
                <a:moveTo>
                  <a:pt x="261924" y="99517"/>
                </a:moveTo>
                <a:lnTo>
                  <a:pt x="253149" y="62230"/>
                </a:lnTo>
                <a:lnTo>
                  <a:pt x="251104" y="58940"/>
                </a:lnTo>
                <a:lnTo>
                  <a:pt x="246227" y="53314"/>
                </a:lnTo>
                <a:lnTo>
                  <a:pt x="240525" y="48526"/>
                </a:lnTo>
                <a:lnTo>
                  <a:pt x="237388" y="46634"/>
                </a:lnTo>
                <a:lnTo>
                  <a:pt x="237388" y="83705"/>
                </a:lnTo>
                <a:lnTo>
                  <a:pt x="237388" y="87922"/>
                </a:lnTo>
                <a:lnTo>
                  <a:pt x="181394" y="87769"/>
                </a:lnTo>
                <a:lnTo>
                  <a:pt x="182473" y="80657"/>
                </a:lnTo>
                <a:lnTo>
                  <a:pt x="185572" y="74637"/>
                </a:lnTo>
                <a:lnTo>
                  <a:pt x="195821" y="64719"/>
                </a:lnTo>
                <a:lnTo>
                  <a:pt x="202577" y="62230"/>
                </a:lnTo>
                <a:lnTo>
                  <a:pt x="216357" y="62230"/>
                </a:lnTo>
                <a:lnTo>
                  <a:pt x="237388" y="83705"/>
                </a:lnTo>
                <a:lnTo>
                  <a:pt x="237388" y="46634"/>
                </a:lnTo>
                <a:lnTo>
                  <a:pt x="234149" y="44678"/>
                </a:lnTo>
                <a:lnTo>
                  <a:pt x="227215" y="41935"/>
                </a:lnTo>
                <a:lnTo>
                  <a:pt x="219748" y="40297"/>
                </a:lnTo>
                <a:lnTo>
                  <a:pt x="211747" y="39738"/>
                </a:lnTo>
                <a:lnTo>
                  <a:pt x="204330" y="40208"/>
                </a:lnTo>
                <a:lnTo>
                  <a:pt x="167843" y="61963"/>
                </a:lnTo>
                <a:lnTo>
                  <a:pt x="156514" y="101219"/>
                </a:lnTo>
                <a:lnTo>
                  <a:pt x="156959" y="110947"/>
                </a:lnTo>
                <a:lnTo>
                  <a:pt x="171932" y="147612"/>
                </a:lnTo>
                <a:lnTo>
                  <a:pt x="211747" y="163296"/>
                </a:lnTo>
                <a:lnTo>
                  <a:pt x="220522" y="162763"/>
                </a:lnTo>
                <a:lnTo>
                  <a:pt x="254101" y="142557"/>
                </a:lnTo>
                <a:lnTo>
                  <a:pt x="254774" y="141020"/>
                </a:lnTo>
                <a:lnTo>
                  <a:pt x="257987" y="133807"/>
                </a:lnTo>
                <a:lnTo>
                  <a:pt x="260781" y="123304"/>
                </a:lnTo>
                <a:lnTo>
                  <a:pt x="236931" y="123304"/>
                </a:lnTo>
                <a:lnTo>
                  <a:pt x="235026" y="129730"/>
                </a:lnTo>
                <a:lnTo>
                  <a:pt x="232105" y="134302"/>
                </a:lnTo>
                <a:lnTo>
                  <a:pt x="224218" y="139674"/>
                </a:lnTo>
                <a:lnTo>
                  <a:pt x="218884" y="141020"/>
                </a:lnTo>
                <a:lnTo>
                  <a:pt x="203047" y="141020"/>
                </a:lnTo>
                <a:lnTo>
                  <a:pt x="195719" y="138125"/>
                </a:lnTo>
                <a:lnTo>
                  <a:pt x="184619" y="126517"/>
                </a:lnTo>
                <a:lnTo>
                  <a:pt x="181470" y="119087"/>
                </a:lnTo>
                <a:lnTo>
                  <a:pt x="180733" y="110045"/>
                </a:lnTo>
                <a:lnTo>
                  <a:pt x="260985" y="110045"/>
                </a:lnTo>
                <a:lnTo>
                  <a:pt x="261924" y="99517"/>
                </a:lnTo>
                <a:close/>
              </a:path>
              <a:path w="728345" h="163830">
                <a:moveTo>
                  <a:pt x="385559" y="137871"/>
                </a:moveTo>
                <a:lnTo>
                  <a:pt x="374865" y="137871"/>
                </a:lnTo>
                <a:lnTo>
                  <a:pt x="373291" y="137553"/>
                </a:lnTo>
                <a:lnTo>
                  <a:pt x="372618" y="136906"/>
                </a:lnTo>
                <a:lnTo>
                  <a:pt x="371970" y="136232"/>
                </a:lnTo>
                <a:lnTo>
                  <a:pt x="371716" y="134734"/>
                </a:lnTo>
                <a:lnTo>
                  <a:pt x="371652" y="127152"/>
                </a:lnTo>
                <a:lnTo>
                  <a:pt x="371652" y="108991"/>
                </a:lnTo>
                <a:lnTo>
                  <a:pt x="371652" y="81013"/>
                </a:lnTo>
                <a:lnTo>
                  <a:pt x="352425" y="45453"/>
                </a:lnTo>
                <a:lnTo>
                  <a:pt x="347814" y="43522"/>
                </a:lnTo>
                <a:lnTo>
                  <a:pt x="347814" y="142633"/>
                </a:lnTo>
                <a:lnTo>
                  <a:pt x="347687" y="141427"/>
                </a:lnTo>
                <a:lnTo>
                  <a:pt x="347687" y="127152"/>
                </a:lnTo>
                <a:lnTo>
                  <a:pt x="347814" y="142633"/>
                </a:lnTo>
                <a:lnTo>
                  <a:pt x="347814" y="43522"/>
                </a:lnTo>
                <a:lnTo>
                  <a:pt x="344881" y="42278"/>
                </a:lnTo>
                <a:lnTo>
                  <a:pt x="336486" y="40373"/>
                </a:lnTo>
                <a:lnTo>
                  <a:pt x="327240" y="39738"/>
                </a:lnTo>
                <a:lnTo>
                  <a:pt x="318084" y="40335"/>
                </a:lnTo>
                <a:lnTo>
                  <a:pt x="284962" y="61366"/>
                </a:lnTo>
                <a:lnTo>
                  <a:pt x="279107" y="79286"/>
                </a:lnTo>
                <a:lnTo>
                  <a:pt x="303936" y="79286"/>
                </a:lnTo>
                <a:lnTo>
                  <a:pt x="305689" y="73101"/>
                </a:lnTo>
                <a:lnTo>
                  <a:pt x="308368" y="68707"/>
                </a:lnTo>
                <a:lnTo>
                  <a:pt x="315582" y="63538"/>
                </a:lnTo>
                <a:lnTo>
                  <a:pt x="320535" y="62230"/>
                </a:lnTo>
                <a:lnTo>
                  <a:pt x="333527" y="62230"/>
                </a:lnTo>
                <a:lnTo>
                  <a:pt x="338670" y="63842"/>
                </a:lnTo>
                <a:lnTo>
                  <a:pt x="342265" y="67056"/>
                </a:lnTo>
                <a:lnTo>
                  <a:pt x="345884" y="70231"/>
                </a:lnTo>
                <a:lnTo>
                  <a:pt x="347687" y="75666"/>
                </a:lnTo>
                <a:lnTo>
                  <a:pt x="347687" y="87261"/>
                </a:lnTo>
                <a:lnTo>
                  <a:pt x="347687" y="108991"/>
                </a:lnTo>
                <a:lnTo>
                  <a:pt x="347687" y="125971"/>
                </a:lnTo>
                <a:lnTo>
                  <a:pt x="345122" y="131953"/>
                </a:lnTo>
                <a:lnTo>
                  <a:pt x="334835" y="139522"/>
                </a:lnTo>
                <a:lnTo>
                  <a:pt x="328231" y="141427"/>
                </a:lnTo>
                <a:lnTo>
                  <a:pt x="313347" y="141427"/>
                </a:lnTo>
                <a:lnTo>
                  <a:pt x="308178" y="140081"/>
                </a:lnTo>
                <a:lnTo>
                  <a:pt x="301244" y="134734"/>
                </a:lnTo>
                <a:lnTo>
                  <a:pt x="299516" y="130911"/>
                </a:lnTo>
                <a:lnTo>
                  <a:pt x="299516" y="121170"/>
                </a:lnTo>
                <a:lnTo>
                  <a:pt x="347687" y="108991"/>
                </a:lnTo>
                <a:lnTo>
                  <a:pt x="347687" y="87261"/>
                </a:lnTo>
                <a:lnTo>
                  <a:pt x="303631" y="91224"/>
                </a:lnTo>
                <a:lnTo>
                  <a:pt x="275526" y="117830"/>
                </a:lnTo>
                <a:lnTo>
                  <a:pt x="274751" y="125945"/>
                </a:lnTo>
                <a:lnTo>
                  <a:pt x="274751" y="127152"/>
                </a:lnTo>
                <a:lnTo>
                  <a:pt x="300113" y="161010"/>
                </a:lnTo>
                <a:lnTo>
                  <a:pt x="316217" y="163296"/>
                </a:lnTo>
                <a:lnTo>
                  <a:pt x="323951" y="162801"/>
                </a:lnTo>
                <a:lnTo>
                  <a:pt x="349097" y="148183"/>
                </a:lnTo>
                <a:lnTo>
                  <a:pt x="351790" y="154317"/>
                </a:lnTo>
                <a:lnTo>
                  <a:pt x="354545" y="156972"/>
                </a:lnTo>
                <a:lnTo>
                  <a:pt x="358406" y="158534"/>
                </a:lnTo>
                <a:lnTo>
                  <a:pt x="362292" y="160058"/>
                </a:lnTo>
                <a:lnTo>
                  <a:pt x="367487" y="160820"/>
                </a:lnTo>
                <a:lnTo>
                  <a:pt x="385559" y="160820"/>
                </a:lnTo>
                <a:lnTo>
                  <a:pt x="385559" y="137871"/>
                </a:lnTo>
                <a:close/>
              </a:path>
              <a:path w="728345" h="163830">
                <a:moveTo>
                  <a:pt x="452259" y="42227"/>
                </a:moveTo>
                <a:lnTo>
                  <a:pt x="425399" y="42227"/>
                </a:lnTo>
                <a:lnTo>
                  <a:pt x="425399" y="10198"/>
                </a:lnTo>
                <a:lnTo>
                  <a:pt x="401243" y="10198"/>
                </a:lnTo>
                <a:lnTo>
                  <a:pt x="401243" y="42227"/>
                </a:lnTo>
                <a:lnTo>
                  <a:pt x="383374" y="42227"/>
                </a:lnTo>
                <a:lnTo>
                  <a:pt x="383374" y="64516"/>
                </a:lnTo>
                <a:lnTo>
                  <a:pt x="401243" y="64516"/>
                </a:lnTo>
                <a:lnTo>
                  <a:pt x="401243" y="128879"/>
                </a:lnTo>
                <a:lnTo>
                  <a:pt x="401726" y="136829"/>
                </a:lnTo>
                <a:lnTo>
                  <a:pt x="422173" y="160820"/>
                </a:lnTo>
                <a:lnTo>
                  <a:pt x="452259" y="160820"/>
                </a:lnTo>
                <a:lnTo>
                  <a:pt x="452259" y="138480"/>
                </a:lnTo>
                <a:lnTo>
                  <a:pt x="431190" y="138480"/>
                </a:lnTo>
                <a:lnTo>
                  <a:pt x="428536" y="137807"/>
                </a:lnTo>
                <a:lnTo>
                  <a:pt x="426034" y="135064"/>
                </a:lnTo>
                <a:lnTo>
                  <a:pt x="425399" y="131851"/>
                </a:lnTo>
                <a:lnTo>
                  <a:pt x="425399" y="64516"/>
                </a:lnTo>
                <a:lnTo>
                  <a:pt x="452259" y="64516"/>
                </a:lnTo>
                <a:lnTo>
                  <a:pt x="452259" y="42227"/>
                </a:lnTo>
                <a:close/>
              </a:path>
              <a:path w="728345" h="163830">
                <a:moveTo>
                  <a:pt x="491998" y="42227"/>
                </a:moveTo>
                <a:lnTo>
                  <a:pt x="467779" y="42227"/>
                </a:lnTo>
                <a:lnTo>
                  <a:pt x="467779" y="160820"/>
                </a:lnTo>
                <a:lnTo>
                  <a:pt x="491998" y="160820"/>
                </a:lnTo>
                <a:lnTo>
                  <a:pt x="491998" y="42227"/>
                </a:lnTo>
                <a:close/>
              </a:path>
              <a:path w="728345" h="163830">
                <a:moveTo>
                  <a:pt x="495096" y="12877"/>
                </a:moveTo>
                <a:lnTo>
                  <a:pt x="493585" y="9258"/>
                </a:lnTo>
                <a:lnTo>
                  <a:pt x="487565" y="3022"/>
                </a:lnTo>
                <a:lnTo>
                  <a:pt x="483958" y="1473"/>
                </a:lnTo>
                <a:lnTo>
                  <a:pt x="475602" y="1473"/>
                </a:lnTo>
                <a:lnTo>
                  <a:pt x="472020" y="3022"/>
                </a:lnTo>
                <a:lnTo>
                  <a:pt x="465988" y="9258"/>
                </a:lnTo>
                <a:lnTo>
                  <a:pt x="464489" y="12877"/>
                </a:lnTo>
                <a:lnTo>
                  <a:pt x="464489" y="21259"/>
                </a:lnTo>
                <a:lnTo>
                  <a:pt x="465937" y="24955"/>
                </a:lnTo>
                <a:lnTo>
                  <a:pt x="471792" y="31178"/>
                </a:lnTo>
                <a:lnTo>
                  <a:pt x="475437" y="32740"/>
                </a:lnTo>
                <a:lnTo>
                  <a:pt x="483958" y="32740"/>
                </a:lnTo>
                <a:lnTo>
                  <a:pt x="487565" y="31178"/>
                </a:lnTo>
                <a:lnTo>
                  <a:pt x="493585" y="24955"/>
                </a:lnTo>
                <a:lnTo>
                  <a:pt x="495096" y="21259"/>
                </a:lnTo>
                <a:lnTo>
                  <a:pt x="495096" y="12877"/>
                </a:lnTo>
                <a:close/>
              </a:path>
              <a:path w="728345" h="163830">
                <a:moveTo>
                  <a:pt x="618439" y="101422"/>
                </a:moveTo>
                <a:lnTo>
                  <a:pt x="607491" y="63093"/>
                </a:lnTo>
                <a:lnTo>
                  <a:pt x="593661" y="49149"/>
                </a:lnTo>
                <a:lnTo>
                  <a:pt x="593661" y="93395"/>
                </a:lnTo>
                <a:lnTo>
                  <a:pt x="593661" y="109575"/>
                </a:lnTo>
                <a:lnTo>
                  <a:pt x="569264" y="139954"/>
                </a:lnTo>
                <a:lnTo>
                  <a:pt x="557047" y="139954"/>
                </a:lnTo>
                <a:lnTo>
                  <a:pt x="532396" y="109575"/>
                </a:lnTo>
                <a:lnTo>
                  <a:pt x="532396" y="93395"/>
                </a:lnTo>
                <a:lnTo>
                  <a:pt x="557187" y="63093"/>
                </a:lnTo>
                <a:lnTo>
                  <a:pt x="569264" y="63093"/>
                </a:lnTo>
                <a:lnTo>
                  <a:pt x="574560" y="64604"/>
                </a:lnTo>
                <a:lnTo>
                  <a:pt x="579094" y="67614"/>
                </a:lnTo>
                <a:lnTo>
                  <a:pt x="583666" y="70586"/>
                </a:lnTo>
                <a:lnTo>
                  <a:pt x="587235" y="74968"/>
                </a:lnTo>
                <a:lnTo>
                  <a:pt x="592378" y="86512"/>
                </a:lnTo>
                <a:lnTo>
                  <a:pt x="593661" y="93395"/>
                </a:lnTo>
                <a:lnTo>
                  <a:pt x="593661" y="49149"/>
                </a:lnTo>
                <a:lnTo>
                  <a:pt x="563206" y="39738"/>
                </a:lnTo>
                <a:lnTo>
                  <a:pt x="555879" y="40208"/>
                </a:lnTo>
                <a:lnTo>
                  <a:pt x="519379" y="62166"/>
                </a:lnTo>
                <a:lnTo>
                  <a:pt x="507568" y="101422"/>
                </a:lnTo>
                <a:lnTo>
                  <a:pt x="508050" y="110540"/>
                </a:lnTo>
                <a:lnTo>
                  <a:pt x="524154" y="146850"/>
                </a:lnTo>
                <a:lnTo>
                  <a:pt x="563206" y="163296"/>
                </a:lnTo>
                <a:lnTo>
                  <a:pt x="570547" y="162839"/>
                </a:lnTo>
                <a:lnTo>
                  <a:pt x="606793" y="141058"/>
                </a:lnTo>
                <a:lnTo>
                  <a:pt x="617969" y="110540"/>
                </a:lnTo>
                <a:lnTo>
                  <a:pt x="618439" y="101422"/>
                </a:lnTo>
                <a:close/>
              </a:path>
              <a:path w="728345" h="163830">
                <a:moveTo>
                  <a:pt x="727887" y="86855"/>
                </a:moveTo>
                <a:lnTo>
                  <a:pt x="717753" y="53911"/>
                </a:lnTo>
                <a:lnTo>
                  <a:pt x="716407" y="52082"/>
                </a:lnTo>
                <a:lnTo>
                  <a:pt x="710285" y="46685"/>
                </a:lnTo>
                <a:lnTo>
                  <a:pt x="703351" y="42824"/>
                </a:lnTo>
                <a:lnTo>
                  <a:pt x="695591" y="40513"/>
                </a:lnTo>
                <a:lnTo>
                  <a:pt x="687019" y="39738"/>
                </a:lnTo>
                <a:lnTo>
                  <a:pt x="678522" y="39738"/>
                </a:lnTo>
                <a:lnTo>
                  <a:pt x="670852" y="41910"/>
                </a:lnTo>
                <a:lnTo>
                  <a:pt x="657225" y="50571"/>
                </a:lnTo>
                <a:lnTo>
                  <a:pt x="654126" y="52959"/>
                </a:lnTo>
                <a:lnTo>
                  <a:pt x="654735" y="42227"/>
                </a:lnTo>
                <a:lnTo>
                  <a:pt x="630516" y="42227"/>
                </a:lnTo>
                <a:lnTo>
                  <a:pt x="630516" y="160820"/>
                </a:lnTo>
                <a:lnTo>
                  <a:pt x="654735" y="160820"/>
                </a:lnTo>
                <a:lnTo>
                  <a:pt x="654735" y="84150"/>
                </a:lnTo>
                <a:lnTo>
                  <a:pt x="657136" y="76123"/>
                </a:lnTo>
                <a:lnTo>
                  <a:pt x="666775" y="65697"/>
                </a:lnTo>
                <a:lnTo>
                  <a:pt x="673188" y="63093"/>
                </a:lnTo>
                <a:lnTo>
                  <a:pt x="688555" y="63093"/>
                </a:lnTo>
                <a:lnTo>
                  <a:pt x="694156" y="65430"/>
                </a:lnTo>
                <a:lnTo>
                  <a:pt x="701802" y="74764"/>
                </a:lnTo>
                <a:lnTo>
                  <a:pt x="703719" y="82435"/>
                </a:lnTo>
                <a:lnTo>
                  <a:pt x="703719" y="160820"/>
                </a:lnTo>
                <a:lnTo>
                  <a:pt x="727887" y="160820"/>
                </a:lnTo>
                <a:lnTo>
                  <a:pt x="727887" y="86855"/>
                </a:lnTo>
                <a:close/>
              </a:path>
            </a:pathLst>
          </a:custGeom>
          <a:solidFill>
            <a:srgbClr val="424242"/>
          </a:solidFill>
        </p:spPr>
        <p:txBody>
          <a:bodyPr wrap="square" lIns="0" tIns="0" rIns="0" bIns="0" rtlCol="0"/>
          <a:lstStyle/>
          <a:p>
            <a:endParaRPr sz="1196"/>
          </a:p>
        </p:txBody>
      </p:sp>
      <p:sp>
        <p:nvSpPr>
          <p:cNvPr id="24" name="object 24"/>
          <p:cNvSpPr/>
          <p:nvPr/>
        </p:nvSpPr>
        <p:spPr>
          <a:xfrm>
            <a:off x="5075749" y="783049"/>
            <a:ext cx="294612" cy="139981"/>
          </a:xfrm>
          <a:custGeom>
            <a:avLst/>
            <a:gdLst/>
            <a:ahLst/>
            <a:cxnLst/>
            <a:rect l="l" t="t" r="r" b="b"/>
            <a:pathLst>
              <a:path w="344804" h="163830">
                <a:moveTo>
                  <a:pt x="110807" y="137871"/>
                </a:moveTo>
                <a:lnTo>
                  <a:pt x="100114" y="137871"/>
                </a:lnTo>
                <a:lnTo>
                  <a:pt x="98539" y="137553"/>
                </a:lnTo>
                <a:lnTo>
                  <a:pt x="97866" y="136906"/>
                </a:lnTo>
                <a:lnTo>
                  <a:pt x="97231" y="136232"/>
                </a:lnTo>
                <a:lnTo>
                  <a:pt x="96964" y="134734"/>
                </a:lnTo>
                <a:lnTo>
                  <a:pt x="96901" y="127152"/>
                </a:lnTo>
                <a:lnTo>
                  <a:pt x="96901" y="108991"/>
                </a:lnTo>
                <a:lnTo>
                  <a:pt x="96901" y="81013"/>
                </a:lnTo>
                <a:lnTo>
                  <a:pt x="77673" y="45453"/>
                </a:lnTo>
                <a:lnTo>
                  <a:pt x="73063" y="43522"/>
                </a:lnTo>
                <a:lnTo>
                  <a:pt x="73063" y="142633"/>
                </a:lnTo>
                <a:lnTo>
                  <a:pt x="72948" y="141427"/>
                </a:lnTo>
                <a:lnTo>
                  <a:pt x="72948" y="127152"/>
                </a:lnTo>
                <a:lnTo>
                  <a:pt x="73063" y="142633"/>
                </a:lnTo>
                <a:lnTo>
                  <a:pt x="73063" y="43522"/>
                </a:lnTo>
                <a:lnTo>
                  <a:pt x="70129" y="42278"/>
                </a:lnTo>
                <a:lnTo>
                  <a:pt x="61734" y="40373"/>
                </a:lnTo>
                <a:lnTo>
                  <a:pt x="52489" y="39738"/>
                </a:lnTo>
                <a:lnTo>
                  <a:pt x="43332" y="40335"/>
                </a:lnTo>
                <a:lnTo>
                  <a:pt x="10210" y="61366"/>
                </a:lnTo>
                <a:lnTo>
                  <a:pt x="4356" y="79286"/>
                </a:lnTo>
                <a:lnTo>
                  <a:pt x="29184" y="79286"/>
                </a:lnTo>
                <a:lnTo>
                  <a:pt x="30949" y="73101"/>
                </a:lnTo>
                <a:lnTo>
                  <a:pt x="33616" y="68707"/>
                </a:lnTo>
                <a:lnTo>
                  <a:pt x="40830" y="63538"/>
                </a:lnTo>
                <a:lnTo>
                  <a:pt x="45783" y="62230"/>
                </a:lnTo>
                <a:lnTo>
                  <a:pt x="58775" y="62230"/>
                </a:lnTo>
                <a:lnTo>
                  <a:pt x="63919" y="63842"/>
                </a:lnTo>
                <a:lnTo>
                  <a:pt x="67513" y="67056"/>
                </a:lnTo>
                <a:lnTo>
                  <a:pt x="71132" y="70231"/>
                </a:lnTo>
                <a:lnTo>
                  <a:pt x="72948" y="75666"/>
                </a:lnTo>
                <a:lnTo>
                  <a:pt x="72948" y="87261"/>
                </a:lnTo>
                <a:lnTo>
                  <a:pt x="72948" y="108991"/>
                </a:lnTo>
                <a:lnTo>
                  <a:pt x="72948" y="125971"/>
                </a:lnTo>
                <a:lnTo>
                  <a:pt x="70370" y="131953"/>
                </a:lnTo>
                <a:lnTo>
                  <a:pt x="60083" y="139522"/>
                </a:lnTo>
                <a:lnTo>
                  <a:pt x="53479" y="141427"/>
                </a:lnTo>
                <a:lnTo>
                  <a:pt x="38595" y="141427"/>
                </a:lnTo>
                <a:lnTo>
                  <a:pt x="33426" y="140081"/>
                </a:lnTo>
                <a:lnTo>
                  <a:pt x="26492" y="134734"/>
                </a:lnTo>
                <a:lnTo>
                  <a:pt x="24765" y="130911"/>
                </a:lnTo>
                <a:lnTo>
                  <a:pt x="24765" y="121170"/>
                </a:lnTo>
                <a:lnTo>
                  <a:pt x="72948" y="108991"/>
                </a:lnTo>
                <a:lnTo>
                  <a:pt x="72948" y="87261"/>
                </a:lnTo>
                <a:lnTo>
                  <a:pt x="28879" y="91224"/>
                </a:lnTo>
                <a:lnTo>
                  <a:pt x="774" y="117830"/>
                </a:lnTo>
                <a:lnTo>
                  <a:pt x="0" y="125945"/>
                </a:lnTo>
                <a:lnTo>
                  <a:pt x="0" y="127152"/>
                </a:lnTo>
                <a:lnTo>
                  <a:pt x="25361" y="161010"/>
                </a:lnTo>
                <a:lnTo>
                  <a:pt x="41465" y="163296"/>
                </a:lnTo>
                <a:lnTo>
                  <a:pt x="49199" y="162801"/>
                </a:lnTo>
                <a:lnTo>
                  <a:pt x="74358" y="148183"/>
                </a:lnTo>
                <a:lnTo>
                  <a:pt x="77038" y="154317"/>
                </a:lnTo>
                <a:lnTo>
                  <a:pt x="79794" y="156972"/>
                </a:lnTo>
                <a:lnTo>
                  <a:pt x="83654" y="158534"/>
                </a:lnTo>
                <a:lnTo>
                  <a:pt x="87541" y="160058"/>
                </a:lnTo>
                <a:lnTo>
                  <a:pt x="92735" y="160820"/>
                </a:lnTo>
                <a:lnTo>
                  <a:pt x="110807" y="160820"/>
                </a:lnTo>
                <a:lnTo>
                  <a:pt x="110807" y="137871"/>
                </a:lnTo>
                <a:close/>
              </a:path>
              <a:path w="344804" h="163830">
                <a:moveTo>
                  <a:pt x="220891" y="86855"/>
                </a:moveTo>
                <a:lnTo>
                  <a:pt x="210769" y="53911"/>
                </a:lnTo>
                <a:lnTo>
                  <a:pt x="209423" y="52082"/>
                </a:lnTo>
                <a:lnTo>
                  <a:pt x="203301" y="46685"/>
                </a:lnTo>
                <a:lnTo>
                  <a:pt x="196367" y="42824"/>
                </a:lnTo>
                <a:lnTo>
                  <a:pt x="188607" y="40513"/>
                </a:lnTo>
                <a:lnTo>
                  <a:pt x="180035" y="39738"/>
                </a:lnTo>
                <a:lnTo>
                  <a:pt x="171538" y="39738"/>
                </a:lnTo>
                <a:lnTo>
                  <a:pt x="163868" y="41910"/>
                </a:lnTo>
                <a:lnTo>
                  <a:pt x="150228" y="50571"/>
                </a:lnTo>
                <a:lnTo>
                  <a:pt x="147142" y="52959"/>
                </a:lnTo>
                <a:lnTo>
                  <a:pt x="147751" y="42227"/>
                </a:lnTo>
                <a:lnTo>
                  <a:pt x="123532" y="42227"/>
                </a:lnTo>
                <a:lnTo>
                  <a:pt x="123532" y="160820"/>
                </a:lnTo>
                <a:lnTo>
                  <a:pt x="147751" y="160820"/>
                </a:lnTo>
                <a:lnTo>
                  <a:pt x="147751" y="84150"/>
                </a:lnTo>
                <a:lnTo>
                  <a:pt x="150152" y="76123"/>
                </a:lnTo>
                <a:lnTo>
                  <a:pt x="159791" y="65697"/>
                </a:lnTo>
                <a:lnTo>
                  <a:pt x="166204" y="63093"/>
                </a:lnTo>
                <a:lnTo>
                  <a:pt x="181571" y="63093"/>
                </a:lnTo>
                <a:lnTo>
                  <a:pt x="187172" y="65430"/>
                </a:lnTo>
                <a:lnTo>
                  <a:pt x="194818" y="74764"/>
                </a:lnTo>
                <a:lnTo>
                  <a:pt x="196735" y="82435"/>
                </a:lnTo>
                <a:lnTo>
                  <a:pt x="196735" y="160820"/>
                </a:lnTo>
                <a:lnTo>
                  <a:pt x="220891" y="160820"/>
                </a:lnTo>
                <a:lnTo>
                  <a:pt x="220891" y="86855"/>
                </a:lnTo>
                <a:close/>
              </a:path>
              <a:path w="344804" h="163830">
                <a:moveTo>
                  <a:pt x="344297" y="0"/>
                </a:moveTo>
                <a:lnTo>
                  <a:pt x="320090" y="0"/>
                </a:lnTo>
                <a:lnTo>
                  <a:pt x="320535" y="54597"/>
                </a:lnTo>
                <a:lnTo>
                  <a:pt x="320001" y="54190"/>
                </a:lnTo>
                <a:lnTo>
                  <a:pt x="320001" y="92176"/>
                </a:lnTo>
                <a:lnTo>
                  <a:pt x="320001" y="111061"/>
                </a:lnTo>
                <a:lnTo>
                  <a:pt x="318681" y="117919"/>
                </a:lnTo>
                <a:lnTo>
                  <a:pt x="313067" y="129260"/>
                </a:lnTo>
                <a:lnTo>
                  <a:pt x="309372" y="133400"/>
                </a:lnTo>
                <a:lnTo>
                  <a:pt x="300278" y="138645"/>
                </a:lnTo>
                <a:lnTo>
                  <a:pt x="295363" y="139954"/>
                </a:lnTo>
                <a:lnTo>
                  <a:pt x="284365" y="139954"/>
                </a:lnTo>
                <a:lnTo>
                  <a:pt x="262077" y="92659"/>
                </a:lnTo>
                <a:lnTo>
                  <a:pt x="263144" y="86245"/>
                </a:lnTo>
                <a:lnTo>
                  <a:pt x="267881" y="74663"/>
                </a:lnTo>
                <a:lnTo>
                  <a:pt x="271170" y="70332"/>
                </a:lnTo>
                <a:lnTo>
                  <a:pt x="279590" y="64554"/>
                </a:lnTo>
                <a:lnTo>
                  <a:pt x="284505" y="63093"/>
                </a:lnTo>
                <a:lnTo>
                  <a:pt x="295363" y="63093"/>
                </a:lnTo>
                <a:lnTo>
                  <a:pt x="300240" y="64414"/>
                </a:lnTo>
                <a:lnTo>
                  <a:pt x="304711" y="67056"/>
                </a:lnTo>
                <a:lnTo>
                  <a:pt x="309206" y="69659"/>
                </a:lnTo>
                <a:lnTo>
                  <a:pt x="312902" y="73837"/>
                </a:lnTo>
                <a:lnTo>
                  <a:pt x="318655" y="85318"/>
                </a:lnTo>
                <a:lnTo>
                  <a:pt x="320001" y="92176"/>
                </a:lnTo>
                <a:lnTo>
                  <a:pt x="320001" y="54190"/>
                </a:lnTo>
                <a:lnTo>
                  <a:pt x="317030" y="51892"/>
                </a:lnTo>
                <a:lnTo>
                  <a:pt x="309778" y="47053"/>
                </a:lnTo>
                <a:lnTo>
                  <a:pt x="302539" y="42176"/>
                </a:lnTo>
                <a:lnTo>
                  <a:pt x="294525" y="39738"/>
                </a:lnTo>
                <a:lnTo>
                  <a:pt x="285724" y="39738"/>
                </a:lnTo>
                <a:lnTo>
                  <a:pt x="251040" y="55892"/>
                </a:lnTo>
                <a:lnTo>
                  <a:pt x="237337" y="92176"/>
                </a:lnTo>
                <a:lnTo>
                  <a:pt x="236943" y="101625"/>
                </a:lnTo>
                <a:lnTo>
                  <a:pt x="237337" y="111061"/>
                </a:lnTo>
                <a:lnTo>
                  <a:pt x="251040" y="147345"/>
                </a:lnTo>
                <a:lnTo>
                  <a:pt x="285724" y="163296"/>
                </a:lnTo>
                <a:lnTo>
                  <a:pt x="294525" y="163296"/>
                </a:lnTo>
                <a:lnTo>
                  <a:pt x="302539" y="160921"/>
                </a:lnTo>
                <a:lnTo>
                  <a:pt x="317030" y="151371"/>
                </a:lnTo>
                <a:lnTo>
                  <a:pt x="320509" y="148717"/>
                </a:lnTo>
                <a:lnTo>
                  <a:pt x="320090" y="160820"/>
                </a:lnTo>
                <a:lnTo>
                  <a:pt x="344297" y="160820"/>
                </a:lnTo>
                <a:lnTo>
                  <a:pt x="344297" y="147916"/>
                </a:lnTo>
                <a:lnTo>
                  <a:pt x="344297" y="139954"/>
                </a:lnTo>
                <a:lnTo>
                  <a:pt x="344297" y="63093"/>
                </a:lnTo>
                <a:lnTo>
                  <a:pt x="344297" y="55333"/>
                </a:lnTo>
                <a:lnTo>
                  <a:pt x="344297" y="0"/>
                </a:lnTo>
                <a:close/>
              </a:path>
            </a:pathLst>
          </a:custGeom>
          <a:solidFill>
            <a:srgbClr val="424242"/>
          </a:solidFill>
        </p:spPr>
        <p:txBody>
          <a:bodyPr wrap="square" lIns="0" tIns="0" rIns="0" bIns="0" rtlCol="0"/>
          <a:lstStyle/>
          <a:p>
            <a:endParaRPr sz="1196"/>
          </a:p>
        </p:txBody>
      </p:sp>
      <p:sp>
        <p:nvSpPr>
          <p:cNvPr id="25" name="object 25"/>
          <p:cNvSpPr/>
          <p:nvPr/>
        </p:nvSpPr>
        <p:spPr>
          <a:xfrm>
            <a:off x="5431561" y="774541"/>
            <a:ext cx="729748" cy="171993"/>
          </a:xfrm>
          <a:custGeom>
            <a:avLst/>
            <a:gdLst/>
            <a:ahLst/>
            <a:cxnLst/>
            <a:rect l="l" t="t" r="r" b="b"/>
            <a:pathLst>
              <a:path w="854075" h="201294">
                <a:moveTo>
                  <a:pt x="135636" y="116255"/>
                </a:moveTo>
                <a:lnTo>
                  <a:pt x="108686" y="116255"/>
                </a:lnTo>
                <a:lnTo>
                  <a:pt x="107137" y="124447"/>
                </a:lnTo>
                <a:lnTo>
                  <a:pt x="104775" y="131356"/>
                </a:lnTo>
                <a:lnTo>
                  <a:pt x="101600" y="136982"/>
                </a:lnTo>
                <a:lnTo>
                  <a:pt x="97612" y="141325"/>
                </a:lnTo>
                <a:lnTo>
                  <a:pt x="91757" y="146240"/>
                </a:lnTo>
                <a:lnTo>
                  <a:pt x="83858" y="148691"/>
                </a:lnTo>
                <a:lnTo>
                  <a:pt x="73914" y="148691"/>
                </a:lnTo>
                <a:lnTo>
                  <a:pt x="38900" y="133210"/>
                </a:lnTo>
                <a:lnTo>
                  <a:pt x="26441" y="90360"/>
                </a:lnTo>
                <a:lnTo>
                  <a:pt x="26784" y="81800"/>
                </a:lnTo>
                <a:lnTo>
                  <a:pt x="42684" y="43053"/>
                </a:lnTo>
                <a:lnTo>
                  <a:pt x="62357" y="32080"/>
                </a:lnTo>
                <a:lnTo>
                  <a:pt x="81407" y="32080"/>
                </a:lnTo>
                <a:lnTo>
                  <a:pt x="106756" y="61836"/>
                </a:lnTo>
                <a:lnTo>
                  <a:pt x="133807" y="61836"/>
                </a:lnTo>
                <a:lnTo>
                  <a:pt x="119418" y="26073"/>
                </a:lnTo>
                <a:lnTo>
                  <a:pt x="80632" y="7861"/>
                </a:lnTo>
                <a:lnTo>
                  <a:pt x="72694" y="7467"/>
                </a:lnTo>
                <a:lnTo>
                  <a:pt x="62179" y="8102"/>
                </a:lnTo>
                <a:lnTo>
                  <a:pt x="26670" y="23355"/>
                </a:lnTo>
                <a:lnTo>
                  <a:pt x="5029" y="56527"/>
                </a:lnTo>
                <a:lnTo>
                  <a:pt x="0" y="90360"/>
                </a:lnTo>
                <a:lnTo>
                  <a:pt x="558" y="102400"/>
                </a:lnTo>
                <a:lnTo>
                  <a:pt x="13906" y="142875"/>
                </a:lnTo>
                <a:lnTo>
                  <a:pt x="43230" y="167525"/>
                </a:lnTo>
                <a:lnTo>
                  <a:pt x="73304" y="173253"/>
                </a:lnTo>
                <a:lnTo>
                  <a:pt x="81889" y="172872"/>
                </a:lnTo>
                <a:lnTo>
                  <a:pt x="121488" y="154533"/>
                </a:lnTo>
                <a:lnTo>
                  <a:pt x="134353" y="125958"/>
                </a:lnTo>
                <a:lnTo>
                  <a:pt x="135636" y="116255"/>
                </a:lnTo>
                <a:close/>
              </a:path>
              <a:path w="854075" h="201294">
                <a:moveTo>
                  <a:pt x="215315" y="52184"/>
                </a:moveTo>
                <a:lnTo>
                  <a:pt x="196545" y="52184"/>
                </a:lnTo>
                <a:lnTo>
                  <a:pt x="189420" y="54305"/>
                </a:lnTo>
                <a:lnTo>
                  <a:pt x="177774" y="62763"/>
                </a:lnTo>
                <a:lnTo>
                  <a:pt x="175323" y="64960"/>
                </a:lnTo>
                <a:lnTo>
                  <a:pt x="176034" y="52184"/>
                </a:lnTo>
                <a:lnTo>
                  <a:pt x="152019" y="52184"/>
                </a:lnTo>
                <a:lnTo>
                  <a:pt x="152019" y="170776"/>
                </a:lnTo>
                <a:lnTo>
                  <a:pt x="176034" y="170776"/>
                </a:lnTo>
                <a:lnTo>
                  <a:pt x="176034" y="113258"/>
                </a:lnTo>
                <a:lnTo>
                  <a:pt x="176491" y="103860"/>
                </a:lnTo>
                <a:lnTo>
                  <a:pt x="195630" y="74726"/>
                </a:lnTo>
                <a:lnTo>
                  <a:pt x="215315" y="74726"/>
                </a:lnTo>
                <a:lnTo>
                  <a:pt x="215315" y="66001"/>
                </a:lnTo>
                <a:lnTo>
                  <a:pt x="215315" y="52184"/>
                </a:lnTo>
                <a:close/>
              </a:path>
              <a:path w="854075" h="201294">
                <a:moveTo>
                  <a:pt x="319024" y="109474"/>
                </a:moveTo>
                <a:lnTo>
                  <a:pt x="310248" y="72186"/>
                </a:lnTo>
                <a:lnTo>
                  <a:pt x="308203" y="68897"/>
                </a:lnTo>
                <a:lnTo>
                  <a:pt x="303326" y="63271"/>
                </a:lnTo>
                <a:lnTo>
                  <a:pt x="297637" y="58483"/>
                </a:lnTo>
                <a:lnTo>
                  <a:pt x="294487" y="56591"/>
                </a:lnTo>
                <a:lnTo>
                  <a:pt x="294487" y="93662"/>
                </a:lnTo>
                <a:lnTo>
                  <a:pt x="294487" y="97878"/>
                </a:lnTo>
                <a:lnTo>
                  <a:pt x="238493" y="97726"/>
                </a:lnTo>
                <a:lnTo>
                  <a:pt x="239572" y="90614"/>
                </a:lnTo>
                <a:lnTo>
                  <a:pt x="242671" y="84594"/>
                </a:lnTo>
                <a:lnTo>
                  <a:pt x="252920" y="74676"/>
                </a:lnTo>
                <a:lnTo>
                  <a:pt x="259676" y="72186"/>
                </a:lnTo>
                <a:lnTo>
                  <a:pt x="273456" y="72186"/>
                </a:lnTo>
                <a:lnTo>
                  <a:pt x="294487" y="93662"/>
                </a:lnTo>
                <a:lnTo>
                  <a:pt x="294487" y="56591"/>
                </a:lnTo>
                <a:lnTo>
                  <a:pt x="291249" y="54635"/>
                </a:lnTo>
                <a:lnTo>
                  <a:pt x="284314" y="51892"/>
                </a:lnTo>
                <a:lnTo>
                  <a:pt x="276847" y="50253"/>
                </a:lnTo>
                <a:lnTo>
                  <a:pt x="268846" y="49695"/>
                </a:lnTo>
                <a:lnTo>
                  <a:pt x="261429" y="50165"/>
                </a:lnTo>
                <a:lnTo>
                  <a:pt x="224942" y="71920"/>
                </a:lnTo>
                <a:lnTo>
                  <a:pt x="213614" y="111175"/>
                </a:lnTo>
                <a:lnTo>
                  <a:pt x="214058" y="120904"/>
                </a:lnTo>
                <a:lnTo>
                  <a:pt x="229031" y="157568"/>
                </a:lnTo>
                <a:lnTo>
                  <a:pt x="268846" y="173253"/>
                </a:lnTo>
                <a:lnTo>
                  <a:pt x="277622" y="172720"/>
                </a:lnTo>
                <a:lnTo>
                  <a:pt x="311200" y="152514"/>
                </a:lnTo>
                <a:lnTo>
                  <a:pt x="317881" y="133261"/>
                </a:lnTo>
                <a:lnTo>
                  <a:pt x="294030" y="133261"/>
                </a:lnTo>
                <a:lnTo>
                  <a:pt x="292138" y="139687"/>
                </a:lnTo>
                <a:lnTo>
                  <a:pt x="289204" y="144259"/>
                </a:lnTo>
                <a:lnTo>
                  <a:pt x="281317" y="149631"/>
                </a:lnTo>
                <a:lnTo>
                  <a:pt x="275983" y="150977"/>
                </a:lnTo>
                <a:lnTo>
                  <a:pt x="260146" y="150977"/>
                </a:lnTo>
                <a:lnTo>
                  <a:pt x="252818" y="148082"/>
                </a:lnTo>
                <a:lnTo>
                  <a:pt x="241719" y="136474"/>
                </a:lnTo>
                <a:lnTo>
                  <a:pt x="238582" y="129044"/>
                </a:lnTo>
                <a:lnTo>
                  <a:pt x="237832" y="120002"/>
                </a:lnTo>
                <a:lnTo>
                  <a:pt x="318084" y="120002"/>
                </a:lnTo>
                <a:lnTo>
                  <a:pt x="319024" y="109474"/>
                </a:lnTo>
                <a:close/>
              </a:path>
              <a:path w="854075" h="201294">
                <a:moveTo>
                  <a:pt x="442658" y="147828"/>
                </a:moveTo>
                <a:lnTo>
                  <a:pt x="431965" y="147828"/>
                </a:lnTo>
                <a:lnTo>
                  <a:pt x="430390" y="147510"/>
                </a:lnTo>
                <a:lnTo>
                  <a:pt x="429717" y="146862"/>
                </a:lnTo>
                <a:lnTo>
                  <a:pt x="429069" y="146189"/>
                </a:lnTo>
                <a:lnTo>
                  <a:pt x="428815" y="144691"/>
                </a:lnTo>
                <a:lnTo>
                  <a:pt x="428752" y="137109"/>
                </a:lnTo>
                <a:lnTo>
                  <a:pt x="428752" y="118948"/>
                </a:lnTo>
                <a:lnTo>
                  <a:pt x="428752" y="90970"/>
                </a:lnTo>
                <a:lnTo>
                  <a:pt x="409524" y="55410"/>
                </a:lnTo>
                <a:lnTo>
                  <a:pt x="404914" y="53479"/>
                </a:lnTo>
                <a:lnTo>
                  <a:pt x="404914" y="152590"/>
                </a:lnTo>
                <a:lnTo>
                  <a:pt x="404787" y="151384"/>
                </a:lnTo>
                <a:lnTo>
                  <a:pt x="404787" y="137109"/>
                </a:lnTo>
                <a:lnTo>
                  <a:pt x="404914" y="152590"/>
                </a:lnTo>
                <a:lnTo>
                  <a:pt x="404914" y="53479"/>
                </a:lnTo>
                <a:lnTo>
                  <a:pt x="401980" y="52235"/>
                </a:lnTo>
                <a:lnTo>
                  <a:pt x="393585" y="50330"/>
                </a:lnTo>
                <a:lnTo>
                  <a:pt x="384340" y="49695"/>
                </a:lnTo>
                <a:lnTo>
                  <a:pt x="375183" y="50292"/>
                </a:lnTo>
                <a:lnTo>
                  <a:pt x="342061" y="71323"/>
                </a:lnTo>
                <a:lnTo>
                  <a:pt x="336207" y="89242"/>
                </a:lnTo>
                <a:lnTo>
                  <a:pt x="361035" y="89242"/>
                </a:lnTo>
                <a:lnTo>
                  <a:pt x="362800" y="83058"/>
                </a:lnTo>
                <a:lnTo>
                  <a:pt x="365467" y="78663"/>
                </a:lnTo>
                <a:lnTo>
                  <a:pt x="372681" y="73494"/>
                </a:lnTo>
                <a:lnTo>
                  <a:pt x="377634" y="72186"/>
                </a:lnTo>
                <a:lnTo>
                  <a:pt x="390626" y="72186"/>
                </a:lnTo>
                <a:lnTo>
                  <a:pt x="395770" y="73799"/>
                </a:lnTo>
                <a:lnTo>
                  <a:pt x="399364" y="77012"/>
                </a:lnTo>
                <a:lnTo>
                  <a:pt x="402983" y="80187"/>
                </a:lnTo>
                <a:lnTo>
                  <a:pt x="404787" y="85623"/>
                </a:lnTo>
                <a:lnTo>
                  <a:pt x="404787" y="97218"/>
                </a:lnTo>
                <a:lnTo>
                  <a:pt x="404787" y="118948"/>
                </a:lnTo>
                <a:lnTo>
                  <a:pt x="404787" y="135928"/>
                </a:lnTo>
                <a:lnTo>
                  <a:pt x="402221" y="141909"/>
                </a:lnTo>
                <a:lnTo>
                  <a:pt x="391934" y="149479"/>
                </a:lnTo>
                <a:lnTo>
                  <a:pt x="385330" y="151384"/>
                </a:lnTo>
                <a:lnTo>
                  <a:pt x="370446" y="151384"/>
                </a:lnTo>
                <a:lnTo>
                  <a:pt x="365277" y="150037"/>
                </a:lnTo>
                <a:lnTo>
                  <a:pt x="358343" y="144691"/>
                </a:lnTo>
                <a:lnTo>
                  <a:pt x="356616" y="140868"/>
                </a:lnTo>
                <a:lnTo>
                  <a:pt x="356616" y="131127"/>
                </a:lnTo>
                <a:lnTo>
                  <a:pt x="404787" y="118948"/>
                </a:lnTo>
                <a:lnTo>
                  <a:pt x="404787" y="97218"/>
                </a:lnTo>
                <a:lnTo>
                  <a:pt x="360730" y="101180"/>
                </a:lnTo>
                <a:lnTo>
                  <a:pt x="332625" y="127787"/>
                </a:lnTo>
                <a:lnTo>
                  <a:pt x="331851" y="135902"/>
                </a:lnTo>
                <a:lnTo>
                  <a:pt x="331851" y="137109"/>
                </a:lnTo>
                <a:lnTo>
                  <a:pt x="357212" y="170967"/>
                </a:lnTo>
                <a:lnTo>
                  <a:pt x="373316" y="173253"/>
                </a:lnTo>
                <a:lnTo>
                  <a:pt x="381050" y="172758"/>
                </a:lnTo>
                <a:lnTo>
                  <a:pt x="406196" y="158140"/>
                </a:lnTo>
                <a:lnTo>
                  <a:pt x="408889" y="164274"/>
                </a:lnTo>
                <a:lnTo>
                  <a:pt x="411645" y="166928"/>
                </a:lnTo>
                <a:lnTo>
                  <a:pt x="415505" y="168490"/>
                </a:lnTo>
                <a:lnTo>
                  <a:pt x="419392" y="170014"/>
                </a:lnTo>
                <a:lnTo>
                  <a:pt x="424586" y="170776"/>
                </a:lnTo>
                <a:lnTo>
                  <a:pt x="442658" y="170776"/>
                </a:lnTo>
                <a:lnTo>
                  <a:pt x="442658" y="147828"/>
                </a:lnTo>
                <a:close/>
              </a:path>
              <a:path w="854075" h="201294">
                <a:moveTo>
                  <a:pt x="509358" y="52184"/>
                </a:moveTo>
                <a:lnTo>
                  <a:pt x="482498" y="52184"/>
                </a:lnTo>
                <a:lnTo>
                  <a:pt x="482498" y="20154"/>
                </a:lnTo>
                <a:lnTo>
                  <a:pt x="458343" y="20154"/>
                </a:lnTo>
                <a:lnTo>
                  <a:pt x="458343" y="52184"/>
                </a:lnTo>
                <a:lnTo>
                  <a:pt x="440474" y="52184"/>
                </a:lnTo>
                <a:lnTo>
                  <a:pt x="440474" y="74472"/>
                </a:lnTo>
                <a:lnTo>
                  <a:pt x="458343" y="74472"/>
                </a:lnTo>
                <a:lnTo>
                  <a:pt x="458343" y="138836"/>
                </a:lnTo>
                <a:lnTo>
                  <a:pt x="458825" y="146786"/>
                </a:lnTo>
                <a:lnTo>
                  <a:pt x="479272" y="170776"/>
                </a:lnTo>
                <a:lnTo>
                  <a:pt x="509358" y="170776"/>
                </a:lnTo>
                <a:lnTo>
                  <a:pt x="509358" y="148437"/>
                </a:lnTo>
                <a:lnTo>
                  <a:pt x="488289" y="148437"/>
                </a:lnTo>
                <a:lnTo>
                  <a:pt x="485635" y="147764"/>
                </a:lnTo>
                <a:lnTo>
                  <a:pt x="483133" y="145021"/>
                </a:lnTo>
                <a:lnTo>
                  <a:pt x="482498" y="141808"/>
                </a:lnTo>
                <a:lnTo>
                  <a:pt x="482498" y="74472"/>
                </a:lnTo>
                <a:lnTo>
                  <a:pt x="509358" y="74472"/>
                </a:lnTo>
                <a:lnTo>
                  <a:pt x="509358" y="52184"/>
                </a:lnTo>
                <a:close/>
              </a:path>
              <a:path w="854075" h="201294">
                <a:moveTo>
                  <a:pt x="549097" y="52184"/>
                </a:moveTo>
                <a:lnTo>
                  <a:pt x="524891" y="52184"/>
                </a:lnTo>
                <a:lnTo>
                  <a:pt x="524891" y="170776"/>
                </a:lnTo>
                <a:lnTo>
                  <a:pt x="549097" y="170776"/>
                </a:lnTo>
                <a:lnTo>
                  <a:pt x="549097" y="52184"/>
                </a:lnTo>
                <a:close/>
              </a:path>
              <a:path w="854075" h="201294">
                <a:moveTo>
                  <a:pt x="552196" y="22834"/>
                </a:moveTo>
                <a:lnTo>
                  <a:pt x="550684" y="19215"/>
                </a:lnTo>
                <a:lnTo>
                  <a:pt x="544664" y="12979"/>
                </a:lnTo>
                <a:lnTo>
                  <a:pt x="541058" y="11430"/>
                </a:lnTo>
                <a:lnTo>
                  <a:pt x="532701" y="11430"/>
                </a:lnTo>
                <a:lnTo>
                  <a:pt x="529120" y="12979"/>
                </a:lnTo>
                <a:lnTo>
                  <a:pt x="523087" y="19215"/>
                </a:lnTo>
                <a:lnTo>
                  <a:pt x="521589" y="22834"/>
                </a:lnTo>
                <a:lnTo>
                  <a:pt x="521589" y="31216"/>
                </a:lnTo>
                <a:lnTo>
                  <a:pt x="523036" y="34912"/>
                </a:lnTo>
                <a:lnTo>
                  <a:pt x="528891" y="41135"/>
                </a:lnTo>
                <a:lnTo>
                  <a:pt x="532536" y="42697"/>
                </a:lnTo>
                <a:lnTo>
                  <a:pt x="541058" y="42697"/>
                </a:lnTo>
                <a:lnTo>
                  <a:pt x="544664" y="41135"/>
                </a:lnTo>
                <a:lnTo>
                  <a:pt x="550684" y="34912"/>
                </a:lnTo>
                <a:lnTo>
                  <a:pt x="552196" y="31216"/>
                </a:lnTo>
                <a:lnTo>
                  <a:pt x="552196" y="22834"/>
                </a:lnTo>
                <a:close/>
              </a:path>
              <a:path w="854075" h="201294">
                <a:moveTo>
                  <a:pt x="675538" y="111379"/>
                </a:moveTo>
                <a:lnTo>
                  <a:pt x="664591" y="73050"/>
                </a:lnTo>
                <a:lnTo>
                  <a:pt x="650760" y="59105"/>
                </a:lnTo>
                <a:lnTo>
                  <a:pt x="650760" y="103352"/>
                </a:lnTo>
                <a:lnTo>
                  <a:pt x="650760" y="119532"/>
                </a:lnTo>
                <a:lnTo>
                  <a:pt x="626364" y="149910"/>
                </a:lnTo>
                <a:lnTo>
                  <a:pt x="614146" y="149910"/>
                </a:lnTo>
                <a:lnTo>
                  <a:pt x="589495" y="119532"/>
                </a:lnTo>
                <a:lnTo>
                  <a:pt x="589495" y="103352"/>
                </a:lnTo>
                <a:lnTo>
                  <a:pt x="614286" y="73050"/>
                </a:lnTo>
                <a:lnTo>
                  <a:pt x="626364" y="73050"/>
                </a:lnTo>
                <a:lnTo>
                  <a:pt x="631659" y="74561"/>
                </a:lnTo>
                <a:lnTo>
                  <a:pt x="636193" y="77571"/>
                </a:lnTo>
                <a:lnTo>
                  <a:pt x="640765" y="80543"/>
                </a:lnTo>
                <a:lnTo>
                  <a:pt x="644334" y="84924"/>
                </a:lnTo>
                <a:lnTo>
                  <a:pt x="649478" y="96469"/>
                </a:lnTo>
                <a:lnTo>
                  <a:pt x="650760" y="103352"/>
                </a:lnTo>
                <a:lnTo>
                  <a:pt x="650760" y="59105"/>
                </a:lnTo>
                <a:lnTo>
                  <a:pt x="620306" y="49695"/>
                </a:lnTo>
                <a:lnTo>
                  <a:pt x="612978" y="50165"/>
                </a:lnTo>
                <a:lnTo>
                  <a:pt x="576478" y="72123"/>
                </a:lnTo>
                <a:lnTo>
                  <a:pt x="564667" y="111379"/>
                </a:lnTo>
                <a:lnTo>
                  <a:pt x="565150" y="120497"/>
                </a:lnTo>
                <a:lnTo>
                  <a:pt x="581253" y="156806"/>
                </a:lnTo>
                <a:lnTo>
                  <a:pt x="620306" y="173253"/>
                </a:lnTo>
                <a:lnTo>
                  <a:pt x="627646" y="172796"/>
                </a:lnTo>
                <a:lnTo>
                  <a:pt x="663892" y="151015"/>
                </a:lnTo>
                <a:lnTo>
                  <a:pt x="675068" y="120497"/>
                </a:lnTo>
                <a:lnTo>
                  <a:pt x="675538" y="111379"/>
                </a:lnTo>
                <a:close/>
              </a:path>
              <a:path w="854075" h="201294">
                <a:moveTo>
                  <a:pt x="784987" y="96812"/>
                </a:moveTo>
                <a:lnTo>
                  <a:pt x="784263" y="86220"/>
                </a:lnTo>
                <a:lnTo>
                  <a:pt x="782116" y="76898"/>
                </a:lnTo>
                <a:lnTo>
                  <a:pt x="780402" y="73050"/>
                </a:lnTo>
                <a:lnTo>
                  <a:pt x="778535" y="68834"/>
                </a:lnTo>
                <a:lnTo>
                  <a:pt x="744118" y="49695"/>
                </a:lnTo>
                <a:lnTo>
                  <a:pt x="735622" y="49695"/>
                </a:lnTo>
                <a:lnTo>
                  <a:pt x="727964" y="51866"/>
                </a:lnTo>
                <a:lnTo>
                  <a:pt x="714324" y="60528"/>
                </a:lnTo>
                <a:lnTo>
                  <a:pt x="711225" y="62915"/>
                </a:lnTo>
                <a:lnTo>
                  <a:pt x="711835" y="52184"/>
                </a:lnTo>
                <a:lnTo>
                  <a:pt x="687616" y="52184"/>
                </a:lnTo>
                <a:lnTo>
                  <a:pt x="687616" y="170776"/>
                </a:lnTo>
                <a:lnTo>
                  <a:pt x="711835" y="170776"/>
                </a:lnTo>
                <a:lnTo>
                  <a:pt x="711835" y="94107"/>
                </a:lnTo>
                <a:lnTo>
                  <a:pt x="714235" y="86080"/>
                </a:lnTo>
                <a:lnTo>
                  <a:pt x="723874" y="75653"/>
                </a:lnTo>
                <a:lnTo>
                  <a:pt x="730288" y="73050"/>
                </a:lnTo>
                <a:lnTo>
                  <a:pt x="745655" y="73050"/>
                </a:lnTo>
                <a:lnTo>
                  <a:pt x="751255" y="75387"/>
                </a:lnTo>
                <a:lnTo>
                  <a:pt x="758901" y="84721"/>
                </a:lnTo>
                <a:lnTo>
                  <a:pt x="760818" y="92392"/>
                </a:lnTo>
                <a:lnTo>
                  <a:pt x="760818" y="170776"/>
                </a:lnTo>
                <a:lnTo>
                  <a:pt x="784987" y="170776"/>
                </a:lnTo>
                <a:lnTo>
                  <a:pt x="784987" y="96812"/>
                </a:lnTo>
                <a:close/>
              </a:path>
              <a:path w="854075" h="201294">
                <a:moveTo>
                  <a:pt x="853490" y="100571"/>
                </a:moveTo>
                <a:lnTo>
                  <a:pt x="848575" y="59613"/>
                </a:lnTo>
                <a:lnTo>
                  <a:pt x="834009" y="23304"/>
                </a:lnTo>
                <a:lnTo>
                  <a:pt x="819124" y="0"/>
                </a:lnTo>
                <a:lnTo>
                  <a:pt x="793584" y="0"/>
                </a:lnTo>
                <a:lnTo>
                  <a:pt x="802538" y="13931"/>
                </a:lnTo>
                <a:lnTo>
                  <a:pt x="809993" y="27190"/>
                </a:lnTo>
                <a:lnTo>
                  <a:pt x="823658" y="63411"/>
                </a:lnTo>
                <a:lnTo>
                  <a:pt x="827849" y="100571"/>
                </a:lnTo>
                <a:lnTo>
                  <a:pt x="827379" y="113258"/>
                </a:lnTo>
                <a:lnTo>
                  <a:pt x="815784" y="161366"/>
                </a:lnTo>
                <a:lnTo>
                  <a:pt x="793280" y="201129"/>
                </a:lnTo>
                <a:lnTo>
                  <a:pt x="819124" y="201129"/>
                </a:lnTo>
                <a:lnTo>
                  <a:pt x="839901" y="166039"/>
                </a:lnTo>
                <a:lnTo>
                  <a:pt x="851306" y="128663"/>
                </a:lnTo>
                <a:lnTo>
                  <a:pt x="852944" y="114947"/>
                </a:lnTo>
                <a:lnTo>
                  <a:pt x="853490" y="100571"/>
                </a:lnTo>
                <a:close/>
              </a:path>
            </a:pathLst>
          </a:custGeom>
          <a:solidFill>
            <a:srgbClr val="424242"/>
          </a:solidFill>
        </p:spPr>
        <p:txBody>
          <a:bodyPr wrap="square" lIns="0" tIns="0" rIns="0" bIns="0" rtlCol="0"/>
          <a:lstStyle/>
          <a:p>
            <a:endParaRPr sz="1196"/>
          </a:p>
        </p:txBody>
      </p:sp>
      <p:sp>
        <p:nvSpPr>
          <p:cNvPr id="34" name="object 34"/>
          <p:cNvSpPr txBox="1"/>
          <p:nvPr/>
        </p:nvSpPr>
        <p:spPr>
          <a:xfrm>
            <a:off x="611680" y="1932012"/>
            <a:ext cx="7343594" cy="1904080"/>
          </a:xfrm>
          <a:prstGeom prst="rect">
            <a:avLst/>
          </a:prstGeom>
        </p:spPr>
        <p:txBody>
          <a:bodyPr vert="horz" wrap="square" lIns="0" tIns="12478" rIns="0" bIns="0" rtlCol="0">
            <a:spAutoFit/>
          </a:bodyPr>
          <a:lstStyle/>
          <a:p>
            <a:pPr marL="10851">
              <a:spcBef>
                <a:spcPts val="97"/>
              </a:spcBef>
            </a:pPr>
            <a:r>
              <a:rPr sz="1538" spc="68" dirty="0">
                <a:latin typeface="Microsoft Sans Serif"/>
                <a:cs typeface="Microsoft Sans Serif"/>
              </a:rPr>
              <a:t>Ad</a:t>
            </a:r>
            <a:r>
              <a:rPr sz="1538" spc="30" dirty="0">
                <a:latin typeface="Microsoft Sans Serif"/>
                <a:cs typeface="Microsoft Sans Serif"/>
              </a:rPr>
              <a:t> </a:t>
            </a:r>
            <a:r>
              <a:rPr sz="1538" spc="43" dirty="0">
                <a:latin typeface="Microsoft Sans Serif"/>
                <a:cs typeface="Microsoft Sans Serif"/>
              </a:rPr>
              <a:t>Campaigns</a:t>
            </a:r>
            <a:r>
              <a:rPr sz="1538" spc="-26" dirty="0">
                <a:latin typeface="Microsoft Sans Serif"/>
                <a:cs typeface="Microsoft Sans Serif"/>
              </a:rPr>
              <a:t> </a:t>
            </a:r>
            <a:r>
              <a:rPr sz="1538" spc="17" dirty="0">
                <a:latin typeface="Microsoft Sans Serif"/>
                <a:cs typeface="Microsoft Sans Serif"/>
              </a:rPr>
              <a:t>o</a:t>
            </a:r>
            <a:r>
              <a:rPr sz="1538" spc="17" dirty="0">
                <a:latin typeface="Lucida Sans Unicode"/>
                <a:cs typeface="Lucida Sans Unicode"/>
              </a:rPr>
              <a:t>v</a:t>
            </a:r>
            <a:r>
              <a:rPr sz="1538" spc="17" dirty="0">
                <a:latin typeface="Microsoft Sans Serif"/>
                <a:cs typeface="Microsoft Sans Serif"/>
              </a:rPr>
              <a:t>er</a:t>
            </a:r>
            <a:r>
              <a:rPr sz="1538" spc="9" dirty="0">
                <a:latin typeface="Microsoft Sans Serif"/>
                <a:cs typeface="Microsoft Sans Serif"/>
              </a:rPr>
              <a:t> </a:t>
            </a:r>
            <a:r>
              <a:rPr sz="1538" spc="21" dirty="0">
                <a:latin typeface="Microsoft Sans Serif"/>
                <a:cs typeface="Microsoft Sans Serif"/>
              </a:rPr>
              <a:t>Social</a:t>
            </a:r>
            <a:r>
              <a:rPr sz="1538" spc="-64" dirty="0">
                <a:latin typeface="Microsoft Sans Serif"/>
                <a:cs typeface="Microsoft Sans Serif"/>
              </a:rPr>
              <a:t> </a:t>
            </a:r>
            <a:r>
              <a:rPr sz="1538" spc="30" dirty="0">
                <a:latin typeface="Microsoft Sans Serif"/>
                <a:cs typeface="Microsoft Sans Serif"/>
              </a:rPr>
              <a:t>Media</a:t>
            </a:r>
            <a:r>
              <a:rPr sz="1495" spc="30" dirty="0">
                <a:latin typeface="Lucida Sans Unicode"/>
                <a:cs typeface="Lucida Sans Unicode"/>
              </a:rPr>
              <a:t>:</a:t>
            </a:r>
            <a:endParaRPr sz="1495" dirty="0">
              <a:latin typeface="Lucida Sans Unicode"/>
              <a:cs typeface="Lucida Sans Unicode"/>
            </a:endParaRPr>
          </a:p>
          <a:p>
            <a:pPr>
              <a:spcBef>
                <a:spcPts val="64"/>
              </a:spcBef>
            </a:pPr>
            <a:endParaRPr sz="1324" dirty="0">
              <a:latin typeface="Lucida Sans Unicode"/>
              <a:cs typeface="Lucida Sans Unicode"/>
            </a:endParaRPr>
          </a:p>
          <a:p>
            <a:pPr marL="10851" marR="4340">
              <a:lnSpc>
                <a:spcPct val="113700"/>
              </a:lnSpc>
            </a:pPr>
            <a:r>
              <a:rPr sz="1538" spc="13" dirty="0">
                <a:latin typeface="Microsoft Sans Serif"/>
                <a:cs typeface="Microsoft Sans Serif"/>
              </a:rPr>
              <a:t>Come</a:t>
            </a:r>
            <a:r>
              <a:rPr sz="1538" spc="4" dirty="0">
                <a:latin typeface="Microsoft Sans Serif"/>
                <a:cs typeface="Microsoft Sans Serif"/>
              </a:rPr>
              <a:t> </a:t>
            </a:r>
            <a:r>
              <a:rPr sz="1538" spc="68" dirty="0">
                <a:latin typeface="Microsoft Sans Serif"/>
                <a:cs typeface="Microsoft Sans Serif"/>
              </a:rPr>
              <a:t>up</a:t>
            </a:r>
            <a:r>
              <a:rPr sz="1538" spc="43" dirty="0">
                <a:latin typeface="Microsoft Sans Serif"/>
                <a:cs typeface="Microsoft Sans Serif"/>
              </a:rPr>
              <a:t> </a:t>
            </a:r>
            <a:r>
              <a:rPr sz="1538" spc="43" dirty="0">
                <a:latin typeface="Lucida Sans Unicode"/>
                <a:cs typeface="Lucida Sans Unicode"/>
              </a:rPr>
              <a:t>w</a:t>
            </a:r>
            <a:r>
              <a:rPr sz="1538" spc="43" dirty="0">
                <a:latin typeface="Microsoft Sans Serif"/>
                <a:cs typeface="Microsoft Sans Serif"/>
              </a:rPr>
              <a:t>ith</a:t>
            </a:r>
            <a:r>
              <a:rPr sz="1538" spc="-9" dirty="0">
                <a:latin typeface="Microsoft Sans Serif"/>
                <a:cs typeface="Microsoft Sans Serif"/>
              </a:rPr>
              <a:t> </a:t>
            </a:r>
            <a:r>
              <a:rPr sz="1538" spc="34" dirty="0">
                <a:latin typeface="Lucida Sans Unicode"/>
                <a:cs typeface="Lucida Sans Unicode"/>
              </a:rPr>
              <a:t>3</a:t>
            </a:r>
            <a:r>
              <a:rPr sz="1538" spc="-94" dirty="0">
                <a:latin typeface="Lucida Sans Unicode"/>
                <a:cs typeface="Lucida Sans Unicode"/>
              </a:rPr>
              <a:t> </a:t>
            </a:r>
            <a:r>
              <a:rPr sz="1538" spc="60" dirty="0">
                <a:latin typeface="Microsoft Sans Serif"/>
                <a:cs typeface="Microsoft Sans Serif"/>
              </a:rPr>
              <a:t>ad</a:t>
            </a:r>
            <a:r>
              <a:rPr sz="1538" spc="43" dirty="0">
                <a:latin typeface="Microsoft Sans Serif"/>
                <a:cs typeface="Microsoft Sans Serif"/>
              </a:rPr>
              <a:t> </a:t>
            </a:r>
            <a:r>
              <a:rPr sz="1538" spc="56" dirty="0">
                <a:latin typeface="Microsoft Sans Serif"/>
                <a:cs typeface="Microsoft Sans Serif"/>
              </a:rPr>
              <a:t>campaigns</a:t>
            </a:r>
            <a:r>
              <a:rPr sz="1538" spc="-13" dirty="0">
                <a:latin typeface="Microsoft Sans Serif"/>
                <a:cs typeface="Microsoft Sans Serif"/>
              </a:rPr>
              <a:t> </a:t>
            </a:r>
            <a:r>
              <a:rPr sz="1538" spc="60" dirty="0">
                <a:latin typeface="Microsoft Sans Serif"/>
                <a:cs typeface="Microsoft Sans Serif"/>
              </a:rPr>
              <a:t>each</a:t>
            </a:r>
            <a:r>
              <a:rPr sz="1538" spc="-9" dirty="0">
                <a:latin typeface="Microsoft Sans Serif"/>
                <a:cs typeface="Microsoft Sans Serif"/>
              </a:rPr>
              <a:t> </a:t>
            </a:r>
            <a:r>
              <a:rPr sz="1538" spc="34" dirty="0">
                <a:latin typeface="Microsoft Sans Serif"/>
                <a:cs typeface="Microsoft Sans Serif"/>
              </a:rPr>
              <a:t>co</a:t>
            </a:r>
            <a:r>
              <a:rPr sz="1538" spc="34" dirty="0">
                <a:latin typeface="Lucida Sans Unicode"/>
                <a:cs typeface="Lucida Sans Unicode"/>
              </a:rPr>
              <a:t>v</a:t>
            </a:r>
            <a:r>
              <a:rPr sz="1538" spc="34" dirty="0">
                <a:latin typeface="Microsoft Sans Serif"/>
                <a:cs typeface="Microsoft Sans Serif"/>
              </a:rPr>
              <a:t>ering</a:t>
            </a:r>
            <a:r>
              <a:rPr sz="1538" spc="43" dirty="0">
                <a:latin typeface="Microsoft Sans Serif"/>
                <a:cs typeface="Microsoft Sans Serif"/>
              </a:rPr>
              <a:t> </a:t>
            </a:r>
            <a:r>
              <a:rPr sz="1538" spc="34" dirty="0">
                <a:latin typeface="Microsoft Sans Serif"/>
                <a:cs typeface="Microsoft Sans Serif"/>
              </a:rPr>
              <a:t>one</a:t>
            </a:r>
            <a:r>
              <a:rPr sz="1538" spc="4" dirty="0">
                <a:latin typeface="Microsoft Sans Serif"/>
                <a:cs typeface="Microsoft Sans Serif"/>
              </a:rPr>
              <a:t> </a:t>
            </a:r>
            <a:r>
              <a:rPr sz="1538" spc="51" dirty="0">
                <a:latin typeface="Microsoft Sans Serif"/>
                <a:cs typeface="Microsoft Sans Serif"/>
              </a:rPr>
              <a:t>of</a:t>
            </a:r>
            <a:r>
              <a:rPr sz="1538" spc="-21" dirty="0">
                <a:latin typeface="Microsoft Sans Serif"/>
                <a:cs typeface="Microsoft Sans Serif"/>
              </a:rPr>
              <a:t> </a:t>
            </a:r>
            <a:r>
              <a:rPr sz="1538" spc="77" dirty="0">
                <a:latin typeface="Microsoft Sans Serif"/>
                <a:cs typeface="Microsoft Sans Serif"/>
              </a:rPr>
              <a:t>the</a:t>
            </a:r>
            <a:r>
              <a:rPr sz="1538" spc="4" dirty="0">
                <a:latin typeface="Microsoft Sans Serif"/>
                <a:cs typeface="Microsoft Sans Serif"/>
              </a:rPr>
              <a:t> </a:t>
            </a:r>
            <a:r>
              <a:rPr sz="1538" spc="43" dirty="0">
                <a:latin typeface="Microsoft Sans Serif"/>
                <a:cs typeface="Microsoft Sans Serif"/>
              </a:rPr>
              <a:t>mentioned</a:t>
            </a:r>
            <a:r>
              <a:rPr sz="1538" spc="47" dirty="0">
                <a:latin typeface="Microsoft Sans Serif"/>
                <a:cs typeface="Microsoft Sans Serif"/>
              </a:rPr>
              <a:t> </a:t>
            </a:r>
            <a:r>
              <a:rPr sz="1538" spc="13" dirty="0">
                <a:latin typeface="Microsoft Sans Serif"/>
                <a:cs typeface="Microsoft Sans Serif"/>
              </a:rPr>
              <a:t>goals</a:t>
            </a:r>
            <a:r>
              <a:rPr sz="1495" spc="13" dirty="0">
                <a:latin typeface="Lucida Sans Unicode"/>
                <a:cs typeface="Lucida Sans Unicode"/>
              </a:rPr>
              <a:t>:</a:t>
            </a:r>
            <a:r>
              <a:rPr sz="1495" spc="-34" dirty="0">
                <a:latin typeface="Lucida Sans Unicode"/>
                <a:cs typeface="Lucida Sans Unicode"/>
              </a:rPr>
              <a:t> </a:t>
            </a:r>
            <a:r>
              <a:rPr sz="1538" spc="64" dirty="0">
                <a:latin typeface="Microsoft Sans Serif"/>
                <a:cs typeface="Microsoft Sans Serif"/>
              </a:rPr>
              <a:t>brand </a:t>
            </a:r>
            <a:r>
              <a:rPr sz="1538" spc="-397" dirty="0">
                <a:latin typeface="Microsoft Sans Serif"/>
                <a:cs typeface="Microsoft Sans Serif"/>
              </a:rPr>
              <a:t> </a:t>
            </a:r>
            <a:r>
              <a:rPr sz="1538" spc="9" dirty="0">
                <a:latin typeface="Microsoft Sans Serif"/>
                <a:cs typeface="Microsoft Sans Serif"/>
              </a:rPr>
              <a:t>a</a:t>
            </a:r>
            <a:r>
              <a:rPr sz="1538" spc="9" dirty="0">
                <a:latin typeface="Lucida Sans Unicode"/>
                <a:cs typeface="Lucida Sans Unicode"/>
              </a:rPr>
              <a:t>w</a:t>
            </a:r>
            <a:r>
              <a:rPr sz="1538" spc="9" dirty="0">
                <a:latin typeface="Microsoft Sans Serif"/>
                <a:cs typeface="Microsoft Sans Serif"/>
              </a:rPr>
              <a:t>areness</a:t>
            </a:r>
            <a:r>
              <a:rPr sz="1495" spc="9" dirty="0">
                <a:latin typeface="Lucida Sans Unicode"/>
                <a:cs typeface="Lucida Sans Unicode"/>
              </a:rPr>
              <a:t>,</a:t>
            </a:r>
            <a:r>
              <a:rPr sz="1495" spc="-47" dirty="0">
                <a:latin typeface="Lucida Sans Unicode"/>
                <a:cs typeface="Lucida Sans Unicode"/>
              </a:rPr>
              <a:t> </a:t>
            </a:r>
            <a:r>
              <a:rPr sz="1538" spc="34" dirty="0">
                <a:latin typeface="Microsoft Sans Serif"/>
                <a:cs typeface="Microsoft Sans Serif"/>
              </a:rPr>
              <a:t>dri</a:t>
            </a:r>
            <a:r>
              <a:rPr sz="1538" spc="34" dirty="0">
                <a:latin typeface="Lucida Sans Unicode"/>
                <a:cs typeface="Lucida Sans Unicode"/>
              </a:rPr>
              <a:t>v</a:t>
            </a:r>
            <a:r>
              <a:rPr sz="1538" spc="34" dirty="0">
                <a:latin typeface="Microsoft Sans Serif"/>
                <a:cs typeface="Microsoft Sans Serif"/>
              </a:rPr>
              <a:t>ing</a:t>
            </a:r>
            <a:r>
              <a:rPr sz="1538" spc="38" dirty="0">
                <a:latin typeface="Microsoft Sans Serif"/>
                <a:cs typeface="Microsoft Sans Serif"/>
              </a:rPr>
              <a:t> </a:t>
            </a:r>
            <a:r>
              <a:rPr sz="1538" spc="38" dirty="0">
                <a:latin typeface="Lucida Sans Unicode"/>
                <a:cs typeface="Lucida Sans Unicode"/>
              </a:rPr>
              <a:t>w</a:t>
            </a:r>
            <a:r>
              <a:rPr sz="1538" spc="38" dirty="0">
                <a:latin typeface="Microsoft Sans Serif"/>
                <a:cs typeface="Microsoft Sans Serif"/>
              </a:rPr>
              <a:t>ebsite</a:t>
            </a:r>
            <a:r>
              <a:rPr sz="1538" dirty="0">
                <a:latin typeface="Microsoft Sans Serif"/>
                <a:cs typeface="Microsoft Sans Serif"/>
              </a:rPr>
              <a:t> </a:t>
            </a:r>
            <a:r>
              <a:rPr sz="1538" spc="77" dirty="0">
                <a:latin typeface="Microsoft Sans Serif"/>
                <a:cs typeface="Microsoft Sans Serif"/>
              </a:rPr>
              <a:t>tra</a:t>
            </a:r>
            <a:r>
              <a:rPr sz="1538" spc="508" dirty="0">
                <a:latin typeface="Microsoft Sans Serif"/>
                <a:cs typeface="Microsoft Sans Serif"/>
              </a:rPr>
              <a:t> </a:t>
            </a:r>
            <a:r>
              <a:rPr sz="1538" spc="13" dirty="0">
                <a:latin typeface="Microsoft Sans Serif"/>
                <a:cs typeface="Microsoft Sans Serif"/>
              </a:rPr>
              <a:t>c</a:t>
            </a:r>
            <a:r>
              <a:rPr sz="1495" spc="13" dirty="0">
                <a:latin typeface="Lucida Sans Unicode"/>
                <a:cs typeface="Lucida Sans Unicode"/>
              </a:rPr>
              <a:t>,</a:t>
            </a:r>
            <a:r>
              <a:rPr sz="1495" spc="-47" dirty="0">
                <a:latin typeface="Lucida Sans Unicode"/>
                <a:cs typeface="Lucida Sans Unicode"/>
              </a:rPr>
              <a:t> </a:t>
            </a:r>
            <a:r>
              <a:rPr sz="1538" spc="47" dirty="0">
                <a:latin typeface="Microsoft Sans Serif"/>
                <a:cs typeface="Microsoft Sans Serif"/>
              </a:rPr>
              <a:t>or</a:t>
            </a:r>
            <a:r>
              <a:rPr sz="1538" spc="17" dirty="0">
                <a:latin typeface="Microsoft Sans Serif"/>
                <a:cs typeface="Microsoft Sans Serif"/>
              </a:rPr>
              <a:t> </a:t>
            </a:r>
            <a:r>
              <a:rPr sz="1538" spc="51" dirty="0">
                <a:latin typeface="Microsoft Sans Serif"/>
                <a:cs typeface="Microsoft Sans Serif"/>
              </a:rPr>
              <a:t>generating</a:t>
            </a:r>
            <a:r>
              <a:rPr sz="1538" spc="38" dirty="0">
                <a:latin typeface="Microsoft Sans Serif"/>
                <a:cs typeface="Microsoft Sans Serif"/>
              </a:rPr>
              <a:t> leads</a:t>
            </a:r>
            <a:endParaRPr sz="1538" dirty="0">
              <a:latin typeface="Microsoft Sans Serif"/>
              <a:cs typeface="Microsoft Sans Serif"/>
            </a:endParaRPr>
          </a:p>
          <a:p>
            <a:pPr>
              <a:spcBef>
                <a:spcPts val="30"/>
              </a:spcBef>
            </a:pPr>
            <a:endParaRPr sz="1495" dirty="0">
              <a:latin typeface="Microsoft Sans Serif"/>
              <a:cs typeface="Microsoft Sans Serif"/>
            </a:endParaRPr>
          </a:p>
          <a:p>
            <a:pPr marL="1694907" marR="2354098" indent="697712">
              <a:lnSpc>
                <a:spcPct val="112599"/>
              </a:lnSpc>
              <a:spcBef>
                <a:spcPts val="4"/>
              </a:spcBef>
            </a:pPr>
            <a:r>
              <a:rPr sz="1922" spc="30" dirty="0">
                <a:latin typeface="Microsoft Sans Serif"/>
                <a:cs typeface="Microsoft Sans Serif"/>
              </a:rPr>
              <a:t>Brand </a:t>
            </a:r>
            <a:r>
              <a:rPr sz="1922" spc="13" dirty="0">
                <a:latin typeface="Microsoft Sans Serif"/>
                <a:cs typeface="Microsoft Sans Serif"/>
              </a:rPr>
              <a:t>A</a:t>
            </a:r>
            <a:r>
              <a:rPr sz="1922" spc="13" dirty="0">
                <a:latin typeface="Lucida Sans Unicode"/>
                <a:cs typeface="Lucida Sans Unicode"/>
              </a:rPr>
              <a:t>w</a:t>
            </a:r>
            <a:r>
              <a:rPr sz="1922" spc="13" dirty="0">
                <a:latin typeface="Microsoft Sans Serif"/>
                <a:cs typeface="Microsoft Sans Serif"/>
              </a:rPr>
              <a:t>areness </a:t>
            </a:r>
            <a:r>
              <a:rPr sz="1922" spc="17" dirty="0">
                <a:latin typeface="Microsoft Sans Serif"/>
                <a:cs typeface="Microsoft Sans Serif"/>
              </a:rPr>
              <a:t> </a:t>
            </a:r>
            <a:r>
              <a:rPr sz="1922" spc="4" dirty="0">
                <a:latin typeface="Microsoft Sans Serif"/>
                <a:cs typeface="Microsoft Sans Serif"/>
              </a:rPr>
              <a:t>C</a:t>
            </a:r>
            <a:r>
              <a:rPr sz="1922" spc="26" dirty="0">
                <a:latin typeface="Microsoft Sans Serif"/>
                <a:cs typeface="Microsoft Sans Serif"/>
              </a:rPr>
              <a:t>a</a:t>
            </a:r>
            <a:r>
              <a:rPr sz="1922" spc="94" dirty="0">
                <a:latin typeface="Microsoft Sans Serif"/>
                <a:cs typeface="Microsoft Sans Serif"/>
              </a:rPr>
              <a:t>m</a:t>
            </a:r>
            <a:r>
              <a:rPr sz="1922" spc="128" dirty="0">
                <a:latin typeface="Microsoft Sans Serif"/>
                <a:cs typeface="Microsoft Sans Serif"/>
              </a:rPr>
              <a:t>p</a:t>
            </a:r>
            <a:r>
              <a:rPr sz="1922" spc="26" dirty="0">
                <a:latin typeface="Microsoft Sans Serif"/>
                <a:cs typeface="Microsoft Sans Serif"/>
              </a:rPr>
              <a:t>a</a:t>
            </a:r>
            <a:r>
              <a:rPr sz="1922" spc="-43" dirty="0">
                <a:latin typeface="Microsoft Sans Serif"/>
                <a:cs typeface="Microsoft Sans Serif"/>
              </a:rPr>
              <a:t>i</a:t>
            </a:r>
            <a:r>
              <a:rPr sz="1922" spc="128" dirty="0">
                <a:latin typeface="Microsoft Sans Serif"/>
                <a:cs typeface="Microsoft Sans Serif"/>
              </a:rPr>
              <a:t>g</a:t>
            </a:r>
            <a:r>
              <a:rPr sz="1922" spc="60" dirty="0">
                <a:latin typeface="Microsoft Sans Serif"/>
                <a:cs typeface="Microsoft Sans Serif"/>
              </a:rPr>
              <a:t>n</a:t>
            </a:r>
            <a:r>
              <a:rPr sz="1922" spc="-43" dirty="0">
                <a:latin typeface="Microsoft Sans Serif"/>
                <a:cs typeface="Microsoft Sans Serif"/>
              </a:rPr>
              <a:t> </a:t>
            </a:r>
            <a:r>
              <a:rPr sz="1922" spc="9" dirty="0">
                <a:latin typeface="Microsoft Sans Serif"/>
                <a:cs typeface="Microsoft Sans Serif"/>
              </a:rPr>
              <a:t>N</a:t>
            </a:r>
            <a:r>
              <a:rPr sz="1922" spc="26" dirty="0">
                <a:latin typeface="Microsoft Sans Serif"/>
                <a:cs typeface="Microsoft Sans Serif"/>
              </a:rPr>
              <a:t>a</a:t>
            </a:r>
            <a:r>
              <a:rPr sz="1922" spc="85" dirty="0">
                <a:latin typeface="Microsoft Sans Serif"/>
                <a:cs typeface="Microsoft Sans Serif"/>
              </a:rPr>
              <a:t>m</a:t>
            </a:r>
            <a:r>
              <a:rPr sz="1922" spc="38" dirty="0">
                <a:latin typeface="Microsoft Sans Serif"/>
                <a:cs typeface="Microsoft Sans Serif"/>
              </a:rPr>
              <a:t>e</a:t>
            </a:r>
            <a:r>
              <a:rPr sz="1922" spc="-21" dirty="0">
                <a:latin typeface="Microsoft Sans Serif"/>
                <a:cs typeface="Microsoft Sans Serif"/>
              </a:rPr>
              <a:t> </a:t>
            </a:r>
            <a:r>
              <a:rPr sz="1880" spc="-145" dirty="0">
                <a:latin typeface="Lucida Sans Unicode"/>
                <a:cs typeface="Lucida Sans Unicode"/>
              </a:rPr>
              <a:t>:</a:t>
            </a:r>
            <a:r>
              <a:rPr sz="1880" spc="-51" dirty="0">
                <a:latin typeface="Lucida Sans Unicode"/>
                <a:cs typeface="Lucida Sans Unicode"/>
              </a:rPr>
              <a:t> </a:t>
            </a:r>
            <a:r>
              <a:rPr sz="1922" spc="-56" dirty="0">
                <a:latin typeface="Microsoft Sans Serif"/>
                <a:cs typeface="Microsoft Sans Serif"/>
              </a:rPr>
              <a:t>P</a:t>
            </a:r>
            <a:r>
              <a:rPr sz="1922" spc="26" dirty="0">
                <a:latin typeface="Microsoft Sans Serif"/>
                <a:cs typeface="Microsoft Sans Serif"/>
              </a:rPr>
              <a:t>a</a:t>
            </a:r>
            <a:r>
              <a:rPr sz="1922" spc="56" dirty="0">
                <a:latin typeface="Microsoft Sans Serif"/>
                <a:cs typeface="Microsoft Sans Serif"/>
              </a:rPr>
              <a:t>r</a:t>
            </a:r>
            <a:r>
              <a:rPr sz="1922" spc="-43" dirty="0">
                <a:latin typeface="Microsoft Sans Serif"/>
                <a:cs typeface="Microsoft Sans Serif"/>
              </a:rPr>
              <a:t>l</a:t>
            </a:r>
            <a:r>
              <a:rPr sz="1922" spc="38" dirty="0">
                <a:latin typeface="Microsoft Sans Serif"/>
                <a:cs typeface="Microsoft Sans Serif"/>
              </a:rPr>
              <a:t>e</a:t>
            </a:r>
            <a:r>
              <a:rPr sz="1922" spc="-21" dirty="0">
                <a:latin typeface="Microsoft Sans Serif"/>
                <a:cs typeface="Microsoft Sans Serif"/>
              </a:rPr>
              <a:t> </a:t>
            </a:r>
            <a:r>
              <a:rPr sz="1922" spc="81" dirty="0">
                <a:latin typeface="Microsoft Sans Serif"/>
                <a:cs typeface="Microsoft Sans Serif"/>
              </a:rPr>
              <a:t>A</a:t>
            </a:r>
            <a:r>
              <a:rPr sz="1922" spc="128" dirty="0">
                <a:latin typeface="Microsoft Sans Serif"/>
                <a:cs typeface="Microsoft Sans Serif"/>
              </a:rPr>
              <a:t>g</a:t>
            </a:r>
            <a:r>
              <a:rPr sz="1922" spc="-21" dirty="0">
                <a:latin typeface="Microsoft Sans Serif"/>
                <a:cs typeface="Microsoft Sans Serif"/>
              </a:rPr>
              <a:t>r</a:t>
            </a:r>
            <a:r>
              <a:rPr sz="1922" spc="103" dirty="0">
                <a:latin typeface="Microsoft Sans Serif"/>
                <a:cs typeface="Microsoft Sans Serif"/>
              </a:rPr>
              <a:t>o</a:t>
            </a:r>
            <a:endParaRPr sz="1922" dirty="0">
              <a:latin typeface="Microsoft Sans Serif"/>
              <a:cs typeface="Microsoft Sans Serif"/>
            </a:endParaRPr>
          </a:p>
        </p:txBody>
      </p:sp>
      <p:sp>
        <p:nvSpPr>
          <p:cNvPr id="47" name="object 47"/>
          <p:cNvSpPr txBox="1">
            <a:spLocks noGrp="1"/>
          </p:cNvSpPr>
          <p:nvPr>
            <p:ph type="title"/>
          </p:nvPr>
        </p:nvSpPr>
        <p:spPr>
          <a:xfrm>
            <a:off x="606308" y="1313154"/>
            <a:ext cx="4995706" cy="336611"/>
          </a:xfrm>
          <a:prstGeom prst="rect">
            <a:avLst/>
          </a:prstGeom>
        </p:spPr>
        <p:txBody>
          <a:bodyPr spcFirstLastPara="1" vert="horz" wrap="square" lIns="0" tIns="14649" rIns="0" bIns="0" rtlCol="0" anchor="t" anchorCtr="0">
            <a:spAutoFit/>
          </a:bodyPr>
          <a:lstStyle/>
          <a:p>
            <a:pPr marL="10851">
              <a:spcBef>
                <a:spcPts val="115"/>
              </a:spcBef>
            </a:pPr>
            <a:r>
              <a:rPr sz="2008" spc="43" dirty="0" smtClean="0"/>
              <a:t>Social</a:t>
            </a:r>
            <a:r>
              <a:rPr lang="en-US" sz="2008" spc="43" dirty="0" smtClean="0"/>
              <a:t> </a:t>
            </a:r>
            <a:r>
              <a:rPr sz="2008" spc="77" dirty="0" smtClean="0"/>
              <a:t>Media</a:t>
            </a:r>
            <a:r>
              <a:rPr lang="en-US" sz="2008" spc="77" dirty="0" smtClean="0"/>
              <a:t> </a:t>
            </a:r>
            <a:r>
              <a:rPr sz="2008" spc="124" dirty="0" err="1" smtClean="0"/>
              <a:t>Ad</a:t>
            </a:r>
            <a:r>
              <a:rPr sz="2008" spc="73" dirty="0" err="1" smtClean="0"/>
              <a:t>Campaigns</a:t>
            </a:r>
            <a:r>
              <a:rPr lang="en-US" sz="2008" spc="73" dirty="0" smtClean="0"/>
              <a:t>:</a:t>
            </a:r>
            <a:endParaRPr sz="2008" dirty="0"/>
          </a:p>
        </p:txBody>
      </p:sp>
      <p:pic>
        <p:nvPicPr>
          <p:cNvPr id="48" name="object 48"/>
          <p:cNvPicPr/>
          <p:nvPr/>
        </p:nvPicPr>
        <p:blipFill>
          <a:blip r:embed="rId7" cstate="print"/>
          <a:stretch>
            <a:fillRect/>
          </a:stretch>
        </p:blipFill>
        <p:spPr>
          <a:xfrm>
            <a:off x="7138707" y="1153811"/>
            <a:ext cx="995140" cy="953930"/>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4386" y="162102"/>
            <a:ext cx="6467642" cy="292311"/>
          </a:xfrm>
          <a:prstGeom prst="rect">
            <a:avLst/>
          </a:prstGeom>
        </p:spPr>
        <p:txBody>
          <a:bodyPr spcFirstLastPara="1" vert="horz" wrap="square" lIns="0" tIns="9766" rIns="0" bIns="0" rtlCol="0" anchor="t" anchorCtr="0">
            <a:spAutoFit/>
          </a:bodyPr>
          <a:lstStyle/>
          <a:p>
            <a:pPr marL="10851">
              <a:spcBef>
                <a:spcPts val="77"/>
              </a:spcBef>
            </a:pPr>
            <a:r>
              <a:rPr sz="1752" spc="4" dirty="0"/>
              <a:t>Parle</a:t>
            </a:r>
            <a:r>
              <a:rPr sz="1752" spc="30" dirty="0"/>
              <a:t> </a:t>
            </a:r>
            <a:r>
              <a:rPr sz="1752" spc="43" dirty="0" smtClean="0"/>
              <a:t>Argo</a:t>
            </a:r>
            <a:r>
              <a:rPr lang="en-US" sz="1752" spc="68" dirty="0"/>
              <a:t> </a:t>
            </a:r>
            <a:r>
              <a:rPr sz="1752" spc="38" dirty="0" smtClean="0"/>
              <a:t>Mainl</a:t>
            </a:r>
            <a:r>
              <a:rPr sz="1709" spc="38" dirty="0" smtClean="0">
                <a:latin typeface="Lucida Sans Unicode"/>
                <a:cs typeface="Lucida Sans Unicode"/>
              </a:rPr>
              <a:t>y</a:t>
            </a:r>
            <a:r>
              <a:rPr lang="en-US" sz="1709" spc="38" dirty="0" smtClean="0">
                <a:latin typeface="Lucida Sans Unicode"/>
                <a:cs typeface="Lucida Sans Unicode"/>
              </a:rPr>
              <a:t> </a:t>
            </a:r>
            <a:r>
              <a:rPr sz="1752" spc="51" dirty="0" err="1" smtClean="0"/>
              <a:t>Depends</a:t>
            </a:r>
            <a:r>
              <a:rPr sz="1752" spc="77" dirty="0" err="1" smtClean="0"/>
              <a:t>on</a:t>
            </a:r>
            <a:r>
              <a:rPr lang="en-US" sz="1752" spc="77" dirty="0" smtClean="0"/>
              <a:t> </a:t>
            </a:r>
            <a:r>
              <a:rPr sz="1752" spc="21" dirty="0" smtClean="0"/>
              <a:t>Brand</a:t>
            </a:r>
            <a:r>
              <a:rPr lang="en-US" sz="1752" spc="21" dirty="0" smtClean="0"/>
              <a:t> </a:t>
            </a:r>
            <a:r>
              <a:rPr sz="1752" spc="30" dirty="0" smtClean="0"/>
              <a:t>Equalit</a:t>
            </a:r>
            <a:r>
              <a:rPr sz="1709" spc="30" dirty="0" smtClean="0">
                <a:latin typeface="Lucida Sans Unicode"/>
                <a:cs typeface="Lucida Sans Unicode"/>
              </a:rPr>
              <a:t>y</a:t>
            </a:r>
            <a:r>
              <a:rPr lang="en-US" sz="1709" spc="30" dirty="0" smtClean="0">
                <a:latin typeface="Lucida Sans Unicode"/>
                <a:cs typeface="Lucida Sans Unicode"/>
              </a:rPr>
              <a:t>:</a:t>
            </a:r>
            <a:endParaRPr sz="1709" dirty="0">
              <a:latin typeface="Lucida Sans Unicode"/>
              <a:cs typeface="Lucida Sans Unicode"/>
            </a:endParaRPr>
          </a:p>
        </p:txBody>
      </p:sp>
      <p:sp>
        <p:nvSpPr>
          <p:cNvPr id="3" name="object 3"/>
          <p:cNvSpPr txBox="1"/>
          <p:nvPr/>
        </p:nvSpPr>
        <p:spPr>
          <a:xfrm>
            <a:off x="164386" y="616318"/>
            <a:ext cx="8468328" cy="4331950"/>
          </a:xfrm>
          <a:prstGeom prst="rect">
            <a:avLst/>
          </a:prstGeom>
        </p:spPr>
        <p:txBody>
          <a:bodyPr vert="horz" wrap="square" lIns="0" tIns="121534" rIns="0" bIns="0" rtlCol="0">
            <a:spAutoFit/>
          </a:bodyPr>
          <a:lstStyle/>
          <a:p>
            <a:pPr marL="10851">
              <a:spcBef>
                <a:spcPts val="957"/>
              </a:spcBef>
            </a:pPr>
            <a:r>
              <a:rPr sz="1538" spc="51" dirty="0">
                <a:latin typeface="Microsoft Sans Serif"/>
                <a:cs typeface="Microsoft Sans Serif"/>
              </a:rPr>
              <a:t>Brand</a:t>
            </a:r>
            <a:r>
              <a:rPr sz="1538" spc="9" dirty="0">
                <a:latin typeface="Microsoft Sans Serif"/>
                <a:cs typeface="Microsoft Sans Serif"/>
              </a:rPr>
              <a:t> </a:t>
            </a:r>
            <a:r>
              <a:rPr sz="1538" spc="34" dirty="0">
                <a:latin typeface="Microsoft Sans Serif"/>
                <a:cs typeface="Microsoft Sans Serif"/>
              </a:rPr>
              <a:t>Equalit</a:t>
            </a:r>
            <a:r>
              <a:rPr sz="1538" spc="34" dirty="0">
                <a:latin typeface="Lucida Sans Unicode"/>
                <a:cs typeface="Lucida Sans Unicode"/>
              </a:rPr>
              <a:t>y</a:t>
            </a:r>
            <a:endParaRPr sz="1538" dirty="0">
              <a:latin typeface="Lucida Sans Unicode"/>
              <a:cs typeface="Lucida Sans Unicode"/>
            </a:endParaRPr>
          </a:p>
          <a:p>
            <a:pPr marL="43404" marR="4340">
              <a:lnSpc>
                <a:spcPct val="119500"/>
              </a:lnSpc>
              <a:spcBef>
                <a:spcPts val="474"/>
              </a:spcBef>
            </a:pPr>
            <a:r>
              <a:rPr sz="1324" spc="43" dirty="0">
                <a:latin typeface="Microsoft Sans Serif"/>
                <a:cs typeface="Microsoft Sans Serif"/>
              </a:rPr>
              <a:t>Brand</a:t>
            </a:r>
            <a:r>
              <a:rPr sz="1324" spc="17" dirty="0">
                <a:latin typeface="Microsoft Sans Serif"/>
                <a:cs typeface="Microsoft Sans Serif"/>
              </a:rPr>
              <a:t> </a:t>
            </a:r>
            <a:r>
              <a:rPr sz="1324" spc="43" dirty="0">
                <a:latin typeface="Microsoft Sans Serif"/>
                <a:cs typeface="Microsoft Sans Serif"/>
              </a:rPr>
              <a:t>Equalit</a:t>
            </a:r>
            <a:r>
              <a:rPr sz="1324" spc="43" dirty="0">
                <a:latin typeface="Lucida Sans Unicode"/>
                <a:cs typeface="Lucida Sans Unicode"/>
              </a:rPr>
              <a:t>y</a:t>
            </a:r>
            <a:r>
              <a:rPr sz="1324" spc="-51" dirty="0">
                <a:latin typeface="Lucida Sans Unicode"/>
                <a:cs typeface="Lucida Sans Unicode"/>
              </a:rPr>
              <a:t> </a:t>
            </a:r>
            <a:r>
              <a:rPr sz="1324" spc="21" dirty="0">
                <a:latin typeface="Microsoft Sans Serif"/>
                <a:cs typeface="Microsoft Sans Serif"/>
              </a:rPr>
              <a:t>is</a:t>
            </a:r>
            <a:r>
              <a:rPr sz="1324" spc="47" dirty="0">
                <a:latin typeface="Microsoft Sans Serif"/>
                <a:cs typeface="Microsoft Sans Serif"/>
              </a:rPr>
              <a:t> </a:t>
            </a:r>
            <a:r>
              <a:rPr sz="1324" spc="73" dirty="0">
                <a:latin typeface="Microsoft Sans Serif"/>
                <a:cs typeface="Microsoft Sans Serif"/>
              </a:rPr>
              <a:t>the </a:t>
            </a:r>
            <a:r>
              <a:rPr sz="1324" spc="21" dirty="0">
                <a:latin typeface="Lucida Sans Unicode"/>
                <a:cs typeface="Lucida Sans Unicode"/>
              </a:rPr>
              <a:t>v</a:t>
            </a:r>
            <a:r>
              <a:rPr sz="1324" spc="21" dirty="0">
                <a:latin typeface="Microsoft Sans Serif"/>
                <a:cs typeface="Microsoft Sans Serif"/>
              </a:rPr>
              <a:t>alue</a:t>
            </a:r>
            <a:r>
              <a:rPr sz="1324" spc="77" dirty="0">
                <a:latin typeface="Microsoft Sans Serif"/>
                <a:cs typeface="Microsoft Sans Serif"/>
              </a:rPr>
              <a:t> </a:t>
            </a:r>
            <a:r>
              <a:rPr sz="1324" spc="43" dirty="0">
                <a:latin typeface="Microsoft Sans Serif"/>
                <a:cs typeface="Microsoft Sans Serif"/>
              </a:rPr>
              <a:t>built</a:t>
            </a:r>
            <a:r>
              <a:rPr sz="1324" spc="60" dirty="0">
                <a:latin typeface="Microsoft Sans Serif"/>
                <a:cs typeface="Microsoft Sans Serif"/>
              </a:rPr>
              <a:t> </a:t>
            </a:r>
            <a:r>
              <a:rPr sz="1324" spc="26" dirty="0">
                <a:latin typeface="Lucida Sans Unicode"/>
                <a:cs typeface="Lucida Sans Unicode"/>
              </a:rPr>
              <a:t>-</a:t>
            </a:r>
            <a:r>
              <a:rPr sz="1324" spc="26" dirty="0">
                <a:latin typeface="Microsoft Sans Serif"/>
                <a:cs typeface="Microsoft Sans Serif"/>
              </a:rPr>
              <a:t>up</a:t>
            </a:r>
            <a:r>
              <a:rPr sz="1324" spc="17" dirty="0">
                <a:latin typeface="Microsoft Sans Serif"/>
                <a:cs typeface="Microsoft Sans Serif"/>
              </a:rPr>
              <a:t> </a:t>
            </a:r>
            <a:r>
              <a:rPr sz="1324" spc="21" dirty="0">
                <a:latin typeface="Microsoft Sans Serif"/>
                <a:cs typeface="Microsoft Sans Serif"/>
              </a:rPr>
              <a:t>in</a:t>
            </a:r>
            <a:r>
              <a:rPr sz="1324" spc="64" dirty="0">
                <a:latin typeface="Microsoft Sans Serif"/>
                <a:cs typeface="Microsoft Sans Serif"/>
              </a:rPr>
              <a:t> </a:t>
            </a:r>
            <a:r>
              <a:rPr sz="1324" spc="47" dirty="0">
                <a:latin typeface="Microsoft Sans Serif"/>
                <a:cs typeface="Microsoft Sans Serif"/>
              </a:rPr>
              <a:t>a</a:t>
            </a:r>
            <a:r>
              <a:rPr sz="1324" spc="64" dirty="0">
                <a:latin typeface="Microsoft Sans Serif"/>
                <a:cs typeface="Microsoft Sans Serif"/>
              </a:rPr>
              <a:t> </a:t>
            </a:r>
            <a:r>
              <a:rPr sz="1324" spc="51" dirty="0">
                <a:latin typeface="Microsoft Sans Serif"/>
                <a:cs typeface="Microsoft Sans Serif"/>
              </a:rPr>
              <a:t>brand</a:t>
            </a:r>
            <a:r>
              <a:rPr sz="1324" spc="21" dirty="0">
                <a:latin typeface="Microsoft Sans Serif"/>
                <a:cs typeface="Microsoft Sans Serif"/>
              </a:rPr>
              <a:t> </a:t>
            </a:r>
            <a:r>
              <a:rPr sz="1324" spc="-103" dirty="0">
                <a:latin typeface="Lucida Sans Unicode"/>
                <a:cs typeface="Lucida Sans Unicode"/>
              </a:rPr>
              <a:t>.</a:t>
            </a:r>
            <a:r>
              <a:rPr sz="1324" spc="-34" dirty="0">
                <a:latin typeface="Lucida Sans Unicode"/>
                <a:cs typeface="Lucida Sans Unicode"/>
              </a:rPr>
              <a:t> </a:t>
            </a:r>
            <a:r>
              <a:rPr sz="1324" spc="21" dirty="0">
                <a:latin typeface="Microsoft Sans Serif"/>
                <a:cs typeface="Microsoft Sans Serif"/>
              </a:rPr>
              <a:t>It</a:t>
            </a:r>
            <a:r>
              <a:rPr sz="1324" spc="60" dirty="0">
                <a:latin typeface="Microsoft Sans Serif"/>
                <a:cs typeface="Microsoft Sans Serif"/>
              </a:rPr>
              <a:t> </a:t>
            </a:r>
            <a:r>
              <a:rPr sz="1324" spc="21" dirty="0">
                <a:latin typeface="Microsoft Sans Serif"/>
                <a:cs typeface="Microsoft Sans Serif"/>
              </a:rPr>
              <a:t>is</a:t>
            </a:r>
            <a:r>
              <a:rPr sz="1324" spc="47" dirty="0">
                <a:latin typeface="Microsoft Sans Serif"/>
                <a:cs typeface="Microsoft Sans Serif"/>
              </a:rPr>
              <a:t> </a:t>
            </a:r>
            <a:r>
              <a:rPr sz="1324" spc="56" dirty="0">
                <a:latin typeface="Microsoft Sans Serif"/>
                <a:cs typeface="Microsoft Sans Serif"/>
              </a:rPr>
              <a:t>measured</a:t>
            </a:r>
            <a:r>
              <a:rPr sz="1324" spc="17" dirty="0">
                <a:latin typeface="Microsoft Sans Serif"/>
                <a:cs typeface="Microsoft Sans Serif"/>
              </a:rPr>
              <a:t> </a:t>
            </a:r>
            <a:r>
              <a:rPr sz="1324" spc="60" dirty="0">
                <a:latin typeface="Microsoft Sans Serif"/>
                <a:cs typeface="Microsoft Sans Serif"/>
              </a:rPr>
              <a:t>based</a:t>
            </a:r>
            <a:r>
              <a:rPr sz="1324" spc="17" dirty="0">
                <a:latin typeface="Microsoft Sans Serif"/>
                <a:cs typeface="Microsoft Sans Serif"/>
              </a:rPr>
              <a:t> </a:t>
            </a:r>
            <a:r>
              <a:rPr sz="1324" spc="51" dirty="0">
                <a:latin typeface="Microsoft Sans Serif"/>
                <a:cs typeface="Microsoft Sans Serif"/>
              </a:rPr>
              <a:t>on</a:t>
            </a:r>
            <a:r>
              <a:rPr sz="1324" spc="64" dirty="0">
                <a:latin typeface="Microsoft Sans Serif"/>
                <a:cs typeface="Microsoft Sans Serif"/>
              </a:rPr>
              <a:t> </a:t>
            </a:r>
            <a:r>
              <a:rPr sz="1324" spc="43" dirty="0">
                <a:latin typeface="Microsoft Sans Serif"/>
                <a:cs typeface="Microsoft Sans Serif"/>
              </a:rPr>
              <a:t>ho</a:t>
            </a:r>
            <a:r>
              <a:rPr sz="1324" spc="43" dirty="0">
                <a:latin typeface="Lucida Sans Unicode"/>
                <a:cs typeface="Lucida Sans Unicode"/>
              </a:rPr>
              <a:t>w</a:t>
            </a:r>
            <a:r>
              <a:rPr sz="1324" spc="17" dirty="0">
                <a:latin typeface="Lucida Sans Unicode"/>
                <a:cs typeface="Lucida Sans Unicode"/>
              </a:rPr>
              <a:t> </a:t>
            </a:r>
            <a:r>
              <a:rPr sz="1324" spc="47" dirty="0">
                <a:latin typeface="Microsoft Sans Serif"/>
                <a:cs typeface="Microsoft Sans Serif"/>
              </a:rPr>
              <a:t>a</a:t>
            </a:r>
            <a:r>
              <a:rPr sz="1324" spc="68" dirty="0">
                <a:latin typeface="Microsoft Sans Serif"/>
                <a:cs typeface="Microsoft Sans Serif"/>
              </a:rPr>
              <a:t> </a:t>
            </a:r>
            <a:r>
              <a:rPr sz="1324" spc="73" dirty="0">
                <a:latin typeface="Microsoft Sans Serif"/>
                <a:cs typeface="Microsoft Sans Serif"/>
              </a:rPr>
              <a:t>customer</a:t>
            </a:r>
            <a:r>
              <a:rPr sz="1324" spc="47" dirty="0">
                <a:latin typeface="Microsoft Sans Serif"/>
                <a:cs typeface="Microsoft Sans Serif"/>
              </a:rPr>
              <a:t> </a:t>
            </a:r>
            <a:r>
              <a:rPr sz="1324" spc="21" dirty="0">
                <a:latin typeface="Microsoft Sans Serif"/>
                <a:cs typeface="Microsoft Sans Serif"/>
              </a:rPr>
              <a:t>is</a:t>
            </a:r>
            <a:r>
              <a:rPr sz="1324" spc="47" dirty="0">
                <a:latin typeface="Microsoft Sans Serif"/>
                <a:cs typeface="Microsoft Sans Serif"/>
              </a:rPr>
              <a:t> </a:t>
            </a:r>
            <a:r>
              <a:rPr sz="1324" spc="30" dirty="0">
                <a:latin typeface="Microsoft Sans Serif"/>
                <a:cs typeface="Microsoft Sans Serif"/>
              </a:rPr>
              <a:t>a</a:t>
            </a:r>
            <a:r>
              <a:rPr sz="1324" spc="30" dirty="0">
                <a:latin typeface="Lucida Sans Unicode"/>
                <a:cs typeface="Lucida Sans Unicode"/>
              </a:rPr>
              <a:t>w</a:t>
            </a:r>
            <a:r>
              <a:rPr sz="1324" spc="30" dirty="0">
                <a:latin typeface="Microsoft Sans Serif"/>
                <a:cs typeface="Microsoft Sans Serif"/>
              </a:rPr>
              <a:t>are</a:t>
            </a:r>
            <a:r>
              <a:rPr sz="1324" spc="73" dirty="0">
                <a:latin typeface="Microsoft Sans Serif"/>
                <a:cs typeface="Microsoft Sans Serif"/>
              </a:rPr>
              <a:t> </a:t>
            </a:r>
            <a:r>
              <a:rPr sz="1324" spc="60" dirty="0">
                <a:latin typeface="Microsoft Sans Serif"/>
                <a:cs typeface="Microsoft Sans Serif"/>
              </a:rPr>
              <a:t>of</a:t>
            </a:r>
            <a:r>
              <a:rPr sz="1324" spc="103" dirty="0">
                <a:latin typeface="Microsoft Sans Serif"/>
                <a:cs typeface="Microsoft Sans Serif"/>
              </a:rPr>
              <a:t> </a:t>
            </a:r>
            <a:r>
              <a:rPr sz="1324" spc="73" dirty="0">
                <a:latin typeface="Microsoft Sans Serif"/>
                <a:cs typeface="Microsoft Sans Serif"/>
              </a:rPr>
              <a:t>the </a:t>
            </a:r>
            <a:r>
              <a:rPr sz="1324" spc="-337" dirty="0">
                <a:latin typeface="Microsoft Sans Serif"/>
                <a:cs typeface="Microsoft Sans Serif"/>
              </a:rPr>
              <a:t> </a:t>
            </a:r>
            <a:r>
              <a:rPr sz="1324" spc="21" dirty="0">
                <a:latin typeface="Microsoft Sans Serif"/>
                <a:cs typeface="Microsoft Sans Serif"/>
              </a:rPr>
              <a:t>brand</a:t>
            </a:r>
            <a:r>
              <a:rPr sz="1324" spc="21" dirty="0">
                <a:latin typeface="Lucida Sans Unicode"/>
                <a:cs typeface="Lucida Sans Unicode"/>
              </a:rPr>
              <a:t>. </a:t>
            </a:r>
            <a:r>
              <a:rPr sz="1324" spc="60" dirty="0">
                <a:latin typeface="Microsoft Sans Serif"/>
                <a:cs typeface="Microsoft Sans Serif"/>
              </a:rPr>
              <a:t>The </a:t>
            </a:r>
            <a:r>
              <a:rPr sz="1324" spc="21" dirty="0">
                <a:latin typeface="Lucida Sans Unicode"/>
                <a:cs typeface="Lucida Sans Unicode"/>
              </a:rPr>
              <a:t>v</a:t>
            </a:r>
            <a:r>
              <a:rPr sz="1324" spc="21" dirty="0">
                <a:latin typeface="Microsoft Sans Serif"/>
                <a:cs typeface="Microsoft Sans Serif"/>
              </a:rPr>
              <a:t>alue </a:t>
            </a:r>
            <a:r>
              <a:rPr sz="1324" spc="60" dirty="0">
                <a:latin typeface="Microsoft Sans Serif"/>
                <a:cs typeface="Microsoft Sans Serif"/>
              </a:rPr>
              <a:t>of </a:t>
            </a:r>
            <a:r>
              <a:rPr sz="1324" spc="47" dirty="0">
                <a:latin typeface="Microsoft Sans Serif"/>
                <a:cs typeface="Microsoft Sans Serif"/>
              </a:rPr>
              <a:t>a </a:t>
            </a:r>
            <a:r>
              <a:rPr sz="1324" spc="51" dirty="0">
                <a:latin typeface="Microsoft Sans Serif"/>
                <a:cs typeface="Microsoft Sans Serif"/>
              </a:rPr>
              <a:t>compan</a:t>
            </a:r>
            <a:r>
              <a:rPr sz="1324" spc="51" dirty="0">
                <a:latin typeface="Lucida Sans Unicode"/>
                <a:cs typeface="Lucida Sans Unicode"/>
              </a:rPr>
              <a:t>y'</a:t>
            </a:r>
            <a:r>
              <a:rPr sz="1324" spc="51" dirty="0">
                <a:latin typeface="Microsoft Sans Serif"/>
                <a:cs typeface="Microsoft Sans Serif"/>
              </a:rPr>
              <a:t>s brand equalit</a:t>
            </a:r>
            <a:r>
              <a:rPr sz="1324" spc="51" dirty="0">
                <a:latin typeface="Lucida Sans Unicode"/>
                <a:cs typeface="Lucida Sans Unicode"/>
              </a:rPr>
              <a:t>y </a:t>
            </a:r>
            <a:r>
              <a:rPr sz="1324" spc="77" dirty="0">
                <a:latin typeface="Microsoft Sans Serif"/>
                <a:cs typeface="Microsoft Sans Serif"/>
              </a:rPr>
              <a:t>can </a:t>
            </a:r>
            <a:r>
              <a:rPr sz="1324" spc="47" dirty="0">
                <a:latin typeface="Microsoft Sans Serif"/>
                <a:cs typeface="Microsoft Sans Serif"/>
              </a:rPr>
              <a:t>be </a:t>
            </a:r>
            <a:r>
              <a:rPr sz="1324" spc="64" dirty="0">
                <a:latin typeface="Microsoft Sans Serif"/>
                <a:cs typeface="Microsoft Sans Serif"/>
              </a:rPr>
              <a:t>calculated </a:t>
            </a:r>
            <a:r>
              <a:rPr sz="1324" spc="34" dirty="0">
                <a:latin typeface="Microsoft Sans Serif"/>
                <a:cs typeface="Microsoft Sans Serif"/>
              </a:rPr>
              <a:t>b</a:t>
            </a:r>
            <a:r>
              <a:rPr sz="1324" spc="34" dirty="0">
                <a:latin typeface="Lucida Sans Unicode"/>
                <a:cs typeface="Lucida Sans Unicode"/>
              </a:rPr>
              <a:t>y </a:t>
            </a:r>
            <a:r>
              <a:rPr sz="1324" spc="64" dirty="0">
                <a:latin typeface="Microsoft Sans Serif"/>
                <a:cs typeface="Microsoft Sans Serif"/>
              </a:rPr>
              <a:t>comparing </a:t>
            </a:r>
            <a:r>
              <a:rPr sz="1324" spc="73" dirty="0">
                <a:latin typeface="Microsoft Sans Serif"/>
                <a:cs typeface="Microsoft Sans Serif"/>
              </a:rPr>
              <a:t>the </a:t>
            </a:r>
            <a:r>
              <a:rPr sz="1324" spc="51" dirty="0">
                <a:latin typeface="Microsoft Sans Serif"/>
                <a:cs typeface="Microsoft Sans Serif"/>
              </a:rPr>
              <a:t>e</a:t>
            </a:r>
            <a:r>
              <a:rPr sz="1324" spc="51" dirty="0">
                <a:latin typeface="Lucida Sans Unicode"/>
                <a:cs typeface="Lucida Sans Unicode"/>
              </a:rPr>
              <a:t>x</a:t>
            </a:r>
            <a:r>
              <a:rPr sz="1324" spc="51" dirty="0">
                <a:latin typeface="Microsoft Sans Serif"/>
                <a:cs typeface="Microsoft Sans Serif"/>
              </a:rPr>
              <a:t>pected </a:t>
            </a:r>
            <a:r>
              <a:rPr sz="1324" spc="68" dirty="0">
                <a:latin typeface="Microsoft Sans Serif"/>
                <a:cs typeface="Microsoft Sans Serif"/>
              </a:rPr>
              <a:t>future </a:t>
            </a:r>
            <a:r>
              <a:rPr sz="1324" spc="73" dirty="0">
                <a:latin typeface="Microsoft Sans Serif"/>
                <a:cs typeface="Microsoft Sans Serif"/>
              </a:rPr>
              <a:t> </a:t>
            </a:r>
            <a:r>
              <a:rPr sz="1324" spc="34" dirty="0">
                <a:latin typeface="Microsoft Sans Serif"/>
                <a:cs typeface="Microsoft Sans Serif"/>
              </a:rPr>
              <a:t>re</a:t>
            </a:r>
            <a:r>
              <a:rPr sz="1324" spc="34" dirty="0">
                <a:latin typeface="Lucida Sans Unicode"/>
                <a:cs typeface="Lucida Sans Unicode"/>
              </a:rPr>
              <a:t>v</a:t>
            </a:r>
            <a:r>
              <a:rPr sz="1324" spc="34" dirty="0">
                <a:latin typeface="Microsoft Sans Serif"/>
                <a:cs typeface="Microsoft Sans Serif"/>
              </a:rPr>
              <a:t>enue</a:t>
            </a:r>
            <a:r>
              <a:rPr sz="1324" spc="73" dirty="0">
                <a:latin typeface="Microsoft Sans Serif"/>
                <a:cs typeface="Microsoft Sans Serif"/>
              </a:rPr>
              <a:t> </a:t>
            </a:r>
            <a:r>
              <a:rPr sz="1324" spc="64" dirty="0">
                <a:latin typeface="Microsoft Sans Serif"/>
                <a:cs typeface="Microsoft Sans Serif"/>
              </a:rPr>
              <a:t>from</a:t>
            </a:r>
            <a:r>
              <a:rPr sz="1324" spc="81" dirty="0">
                <a:latin typeface="Microsoft Sans Serif"/>
                <a:cs typeface="Microsoft Sans Serif"/>
              </a:rPr>
              <a:t> </a:t>
            </a:r>
            <a:r>
              <a:rPr sz="1324" spc="73" dirty="0">
                <a:latin typeface="Microsoft Sans Serif"/>
                <a:cs typeface="Microsoft Sans Serif"/>
              </a:rPr>
              <a:t>the</a:t>
            </a:r>
            <a:r>
              <a:rPr sz="1324" spc="77" dirty="0">
                <a:latin typeface="Microsoft Sans Serif"/>
                <a:cs typeface="Microsoft Sans Serif"/>
              </a:rPr>
              <a:t> </a:t>
            </a:r>
            <a:r>
              <a:rPr sz="1324" spc="56" dirty="0">
                <a:latin typeface="Microsoft Sans Serif"/>
                <a:cs typeface="Microsoft Sans Serif"/>
              </a:rPr>
              <a:t>branded</a:t>
            </a:r>
            <a:r>
              <a:rPr sz="1324" spc="21" dirty="0">
                <a:latin typeface="Microsoft Sans Serif"/>
                <a:cs typeface="Microsoft Sans Serif"/>
              </a:rPr>
              <a:t> </a:t>
            </a:r>
            <a:r>
              <a:rPr sz="1324" spc="64" dirty="0">
                <a:latin typeface="Microsoft Sans Serif"/>
                <a:cs typeface="Microsoft Sans Serif"/>
              </a:rPr>
              <a:t>products</a:t>
            </a:r>
            <a:r>
              <a:rPr sz="1324" spc="47" dirty="0">
                <a:latin typeface="Microsoft Sans Serif"/>
                <a:cs typeface="Microsoft Sans Serif"/>
              </a:rPr>
              <a:t> </a:t>
            </a:r>
            <a:r>
              <a:rPr sz="1324" spc="60" dirty="0">
                <a:latin typeface="Lucida Sans Unicode"/>
                <a:cs typeface="Lucida Sans Unicode"/>
              </a:rPr>
              <a:t>w</a:t>
            </a:r>
            <a:r>
              <a:rPr sz="1324" spc="60" dirty="0">
                <a:latin typeface="Microsoft Sans Serif"/>
                <a:cs typeface="Microsoft Sans Serif"/>
              </a:rPr>
              <a:t>ith</a:t>
            </a:r>
            <a:r>
              <a:rPr sz="1324" spc="64" dirty="0">
                <a:latin typeface="Microsoft Sans Serif"/>
                <a:cs typeface="Microsoft Sans Serif"/>
              </a:rPr>
              <a:t> </a:t>
            </a:r>
            <a:r>
              <a:rPr sz="1324" spc="73" dirty="0">
                <a:latin typeface="Microsoft Sans Serif"/>
                <a:cs typeface="Microsoft Sans Serif"/>
              </a:rPr>
              <a:t>the</a:t>
            </a:r>
            <a:r>
              <a:rPr sz="1324" spc="77" dirty="0">
                <a:latin typeface="Microsoft Sans Serif"/>
                <a:cs typeface="Microsoft Sans Serif"/>
              </a:rPr>
              <a:t> </a:t>
            </a:r>
            <a:r>
              <a:rPr sz="1324" spc="51" dirty="0">
                <a:latin typeface="Microsoft Sans Serif"/>
                <a:cs typeface="Microsoft Sans Serif"/>
              </a:rPr>
              <a:t>e</a:t>
            </a:r>
            <a:r>
              <a:rPr sz="1324" spc="51" dirty="0">
                <a:latin typeface="Lucida Sans Unicode"/>
                <a:cs typeface="Lucida Sans Unicode"/>
              </a:rPr>
              <a:t>x</a:t>
            </a:r>
            <a:r>
              <a:rPr sz="1324" spc="51" dirty="0">
                <a:latin typeface="Microsoft Sans Serif"/>
                <a:cs typeface="Microsoft Sans Serif"/>
              </a:rPr>
              <a:t>pected</a:t>
            </a:r>
            <a:r>
              <a:rPr sz="1324" spc="21" dirty="0">
                <a:latin typeface="Microsoft Sans Serif"/>
                <a:cs typeface="Microsoft Sans Serif"/>
              </a:rPr>
              <a:t> </a:t>
            </a:r>
            <a:r>
              <a:rPr sz="1324" spc="68" dirty="0">
                <a:latin typeface="Microsoft Sans Serif"/>
                <a:cs typeface="Microsoft Sans Serif"/>
              </a:rPr>
              <a:t>future</a:t>
            </a:r>
            <a:r>
              <a:rPr sz="1324" spc="77" dirty="0">
                <a:latin typeface="Microsoft Sans Serif"/>
                <a:cs typeface="Microsoft Sans Serif"/>
              </a:rPr>
              <a:t> </a:t>
            </a:r>
            <a:r>
              <a:rPr sz="1324" spc="34" dirty="0">
                <a:latin typeface="Microsoft Sans Serif"/>
                <a:cs typeface="Microsoft Sans Serif"/>
              </a:rPr>
              <a:t>re</a:t>
            </a:r>
            <a:r>
              <a:rPr sz="1324" spc="34" dirty="0">
                <a:latin typeface="Lucida Sans Unicode"/>
                <a:cs typeface="Lucida Sans Unicode"/>
              </a:rPr>
              <a:t>v</a:t>
            </a:r>
            <a:r>
              <a:rPr sz="1324" spc="34" dirty="0">
                <a:latin typeface="Microsoft Sans Serif"/>
                <a:cs typeface="Microsoft Sans Serif"/>
              </a:rPr>
              <a:t>enue</a:t>
            </a:r>
            <a:r>
              <a:rPr sz="1324" spc="77" dirty="0">
                <a:latin typeface="Microsoft Sans Serif"/>
                <a:cs typeface="Microsoft Sans Serif"/>
              </a:rPr>
              <a:t> </a:t>
            </a:r>
            <a:r>
              <a:rPr sz="1324" spc="64" dirty="0">
                <a:latin typeface="Microsoft Sans Serif"/>
                <a:cs typeface="Microsoft Sans Serif"/>
              </a:rPr>
              <a:t>from</a:t>
            </a:r>
            <a:r>
              <a:rPr sz="1324" spc="81" dirty="0">
                <a:latin typeface="Microsoft Sans Serif"/>
                <a:cs typeface="Microsoft Sans Serif"/>
              </a:rPr>
              <a:t> </a:t>
            </a:r>
            <a:r>
              <a:rPr sz="1324" spc="56" dirty="0">
                <a:latin typeface="Microsoft Sans Serif"/>
                <a:cs typeface="Microsoft Sans Serif"/>
              </a:rPr>
              <a:t>an</a:t>
            </a:r>
            <a:r>
              <a:rPr sz="1324" spc="60" dirty="0">
                <a:latin typeface="Microsoft Sans Serif"/>
                <a:cs typeface="Microsoft Sans Serif"/>
              </a:rPr>
              <a:t> </a:t>
            </a:r>
            <a:r>
              <a:rPr sz="1324" spc="43" dirty="0">
                <a:latin typeface="Microsoft Sans Serif"/>
                <a:cs typeface="Microsoft Sans Serif"/>
              </a:rPr>
              <a:t>equi</a:t>
            </a:r>
            <a:r>
              <a:rPr sz="1324" spc="43" dirty="0">
                <a:latin typeface="Lucida Sans Unicode"/>
                <a:cs typeface="Lucida Sans Unicode"/>
              </a:rPr>
              <a:t>v</a:t>
            </a:r>
            <a:r>
              <a:rPr sz="1324" spc="43" dirty="0">
                <a:latin typeface="Microsoft Sans Serif"/>
                <a:cs typeface="Microsoft Sans Serif"/>
              </a:rPr>
              <a:t>alent</a:t>
            </a:r>
            <a:r>
              <a:rPr sz="1324" spc="64" dirty="0">
                <a:latin typeface="Microsoft Sans Serif"/>
                <a:cs typeface="Microsoft Sans Serif"/>
              </a:rPr>
              <a:t> </a:t>
            </a:r>
            <a:r>
              <a:rPr sz="1324" spc="43" dirty="0">
                <a:latin typeface="Microsoft Sans Serif"/>
                <a:cs typeface="Microsoft Sans Serif"/>
              </a:rPr>
              <a:t>non</a:t>
            </a:r>
            <a:r>
              <a:rPr sz="1324" spc="43" dirty="0">
                <a:latin typeface="Lucida Sans Unicode"/>
                <a:cs typeface="Lucida Sans Unicode"/>
              </a:rPr>
              <a:t>-</a:t>
            </a:r>
            <a:r>
              <a:rPr sz="1324" spc="43" dirty="0">
                <a:latin typeface="Microsoft Sans Serif"/>
                <a:cs typeface="Microsoft Sans Serif"/>
              </a:rPr>
              <a:t>branded </a:t>
            </a:r>
            <a:r>
              <a:rPr sz="1324" spc="47" dirty="0">
                <a:latin typeface="Microsoft Sans Serif"/>
                <a:cs typeface="Microsoft Sans Serif"/>
              </a:rPr>
              <a:t> </a:t>
            </a:r>
            <a:r>
              <a:rPr sz="1324" spc="68" dirty="0">
                <a:latin typeface="Microsoft Sans Serif"/>
                <a:cs typeface="Microsoft Sans Serif"/>
              </a:rPr>
              <a:t>product</a:t>
            </a:r>
            <a:r>
              <a:rPr sz="1324" spc="56" dirty="0">
                <a:latin typeface="Microsoft Sans Serif"/>
                <a:cs typeface="Microsoft Sans Serif"/>
              </a:rPr>
              <a:t> </a:t>
            </a:r>
            <a:r>
              <a:rPr sz="1324" spc="-103" dirty="0">
                <a:latin typeface="Lucida Sans Unicode"/>
                <a:cs typeface="Lucida Sans Unicode"/>
              </a:rPr>
              <a:t>.</a:t>
            </a:r>
            <a:r>
              <a:rPr sz="1324" spc="-38" dirty="0">
                <a:latin typeface="Lucida Sans Unicode"/>
                <a:cs typeface="Lucida Sans Unicode"/>
              </a:rPr>
              <a:t> </a:t>
            </a:r>
            <a:r>
              <a:rPr sz="1324" spc="47" dirty="0">
                <a:latin typeface="Microsoft Sans Serif"/>
                <a:cs typeface="Microsoft Sans Serif"/>
              </a:rPr>
              <a:t>This</a:t>
            </a:r>
            <a:r>
              <a:rPr sz="1324" spc="38" dirty="0">
                <a:latin typeface="Microsoft Sans Serif"/>
                <a:cs typeface="Microsoft Sans Serif"/>
              </a:rPr>
              <a:t> </a:t>
            </a:r>
            <a:r>
              <a:rPr sz="1324" spc="21" dirty="0">
                <a:latin typeface="Microsoft Sans Serif"/>
                <a:cs typeface="Microsoft Sans Serif"/>
              </a:rPr>
              <a:t>is</a:t>
            </a:r>
            <a:r>
              <a:rPr sz="1324" spc="38" dirty="0">
                <a:latin typeface="Microsoft Sans Serif"/>
                <a:cs typeface="Microsoft Sans Serif"/>
              </a:rPr>
              <a:t> </a:t>
            </a:r>
            <a:r>
              <a:rPr sz="1324" spc="73" dirty="0">
                <a:latin typeface="Microsoft Sans Serif"/>
                <a:cs typeface="Microsoft Sans Serif"/>
              </a:rPr>
              <a:t>the</a:t>
            </a:r>
            <a:r>
              <a:rPr sz="1324" spc="68" dirty="0">
                <a:latin typeface="Microsoft Sans Serif"/>
                <a:cs typeface="Microsoft Sans Serif"/>
              </a:rPr>
              <a:t> best</a:t>
            </a:r>
            <a:r>
              <a:rPr sz="1324" spc="56" dirty="0">
                <a:latin typeface="Microsoft Sans Serif"/>
                <a:cs typeface="Microsoft Sans Serif"/>
              </a:rPr>
              <a:t> calculation </a:t>
            </a:r>
            <a:r>
              <a:rPr sz="1324" spc="21" dirty="0">
                <a:latin typeface="Microsoft Sans Serif"/>
                <a:cs typeface="Microsoft Sans Serif"/>
              </a:rPr>
              <a:t>in</a:t>
            </a:r>
            <a:r>
              <a:rPr sz="1324" spc="56" dirty="0">
                <a:latin typeface="Microsoft Sans Serif"/>
                <a:cs typeface="Microsoft Sans Serif"/>
              </a:rPr>
              <a:t> </a:t>
            </a:r>
            <a:r>
              <a:rPr sz="1324" spc="9" dirty="0">
                <a:latin typeface="Microsoft Sans Serif"/>
                <a:cs typeface="Microsoft Sans Serif"/>
              </a:rPr>
              <a:t>appro</a:t>
            </a:r>
            <a:r>
              <a:rPr sz="1324" spc="9" dirty="0">
                <a:latin typeface="Lucida Sans Unicode"/>
                <a:cs typeface="Lucida Sans Unicode"/>
              </a:rPr>
              <a:t>x</a:t>
            </a:r>
            <a:r>
              <a:rPr sz="1324" spc="9" dirty="0">
                <a:latin typeface="Microsoft Sans Serif"/>
                <a:cs typeface="Microsoft Sans Serif"/>
              </a:rPr>
              <a:t>imatel</a:t>
            </a:r>
            <a:r>
              <a:rPr sz="1324" spc="9" dirty="0">
                <a:latin typeface="Lucida Sans Unicode"/>
                <a:cs typeface="Lucida Sans Unicode"/>
              </a:rPr>
              <a:t>y.</a:t>
            </a:r>
            <a:endParaRPr sz="1324" dirty="0">
              <a:latin typeface="Lucida Sans Unicode"/>
              <a:cs typeface="Lucida Sans Unicode"/>
            </a:endParaRPr>
          </a:p>
          <a:p>
            <a:pPr marL="10851">
              <a:spcBef>
                <a:spcPts val="1030"/>
              </a:spcBef>
            </a:pPr>
            <a:r>
              <a:rPr sz="1324" spc="43" dirty="0">
                <a:latin typeface="Microsoft Sans Serif"/>
                <a:cs typeface="Microsoft Sans Serif"/>
              </a:rPr>
              <a:t>Brand</a:t>
            </a:r>
            <a:r>
              <a:rPr sz="1324" spc="4" dirty="0">
                <a:latin typeface="Microsoft Sans Serif"/>
                <a:cs typeface="Microsoft Sans Serif"/>
              </a:rPr>
              <a:t> </a:t>
            </a:r>
            <a:r>
              <a:rPr sz="1324" spc="43" dirty="0">
                <a:latin typeface="Microsoft Sans Serif"/>
                <a:cs typeface="Microsoft Sans Serif"/>
              </a:rPr>
              <a:t>Equalit</a:t>
            </a:r>
            <a:r>
              <a:rPr sz="1324" spc="43" dirty="0">
                <a:latin typeface="Lucida Sans Unicode"/>
                <a:cs typeface="Lucida Sans Unicode"/>
              </a:rPr>
              <a:t>y</a:t>
            </a:r>
            <a:r>
              <a:rPr sz="1324" spc="-60" dirty="0">
                <a:latin typeface="Lucida Sans Unicode"/>
                <a:cs typeface="Lucida Sans Unicode"/>
              </a:rPr>
              <a:t> </a:t>
            </a:r>
            <a:r>
              <a:rPr sz="1324" spc="56" dirty="0">
                <a:latin typeface="Microsoft Sans Serif"/>
                <a:cs typeface="Microsoft Sans Serif"/>
              </a:rPr>
              <a:t>comprises</a:t>
            </a:r>
            <a:r>
              <a:rPr sz="1324" spc="34" dirty="0">
                <a:latin typeface="Microsoft Sans Serif"/>
                <a:cs typeface="Microsoft Sans Serif"/>
              </a:rPr>
              <a:t> </a:t>
            </a:r>
            <a:r>
              <a:rPr sz="1324" spc="60" dirty="0">
                <a:latin typeface="Microsoft Sans Serif"/>
                <a:cs typeface="Microsoft Sans Serif"/>
              </a:rPr>
              <a:t>of</a:t>
            </a:r>
            <a:endParaRPr sz="1324" dirty="0">
              <a:latin typeface="Microsoft Sans Serif"/>
              <a:cs typeface="Microsoft Sans Serif"/>
            </a:endParaRPr>
          </a:p>
          <a:p>
            <a:pPr marL="2079029" indent="-190975">
              <a:spcBef>
                <a:spcPts val="308"/>
              </a:spcBef>
              <a:buFont typeface="Lucida Sans Unicode"/>
              <a:buAutoNum type="arabicParenR"/>
              <a:tabLst>
                <a:tab pos="2079571" algn="l"/>
              </a:tabLst>
            </a:pPr>
            <a:r>
              <a:rPr sz="1324" spc="43" dirty="0">
                <a:latin typeface="Microsoft Sans Serif"/>
                <a:cs typeface="Microsoft Sans Serif"/>
              </a:rPr>
              <a:t>Brand</a:t>
            </a:r>
            <a:r>
              <a:rPr sz="1324" spc="-9" dirty="0">
                <a:latin typeface="Microsoft Sans Serif"/>
                <a:cs typeface="Microsoft Sans Serif"/>
              </a:rPr>
              <a:t> </a:t>
            </a:r>
            <a:r>
              <a:rPr sz="1324" spc="43" dirty="0">
                <a:latin typeface="Microsoft Sans Serif"/>
                <a:cs typeface="Microsoft Sans Serif"/>
              </a:rPr>
              <a:t>A</a:t>
            </a:r>
            <a:r>
              <a:rPr sz="1324" spc="43" dirty="0">
                <a:latin typeface="Lucida Sans Unicode"/>
                <a:cs typeface="Lucida Sans Unicode"/>
              </a:rPr>
              <a:t>w</a:t>
            </a:r>
            <a:r>
              <a:rPr sz="1324" spc="43" dirty="0">
                <a:latin typeface="Microsoft Sans Serif"/>
                <a:cs typeface="Microsoft Sans Serif"/>
              </a:rPr>
              <a:t>areness</a:t>
            </a:r>
            <a:endParaRPr sz="1324" dirty="0">
              <a:latin typeface="Microsoft Sans Serif"/>
              <a:cs typeface="Microsoft Sans Serif"/>
            </a:endParaRPr>
          </a:p>
          <a:p>
            <a:pPr marL="1888596" marR="4923044">
              <a:lnSpc>
                <a:spcPct val="119500"/>
              </a:lnSpc>
              <a:buFont typeface="Lucida Sans Unicode"/>
              <a:buAutoNum type="arabicParenR"/>
              <a:tabLst>
                <a:tab pos="2117549" algn="l"/>
              </a:tabLst>
            </a:pPr>
            <a:r>
              <a:rPr sz="1324" spc="43" dirty="0">
                <a:latin typeface="Microsoft Sans Serif"/>
                <a:cs typeface="Microsoft Sans Serif"/>
              </a:rPr>
              <a:t>Brand </a:t>
            </a:r>
            <a:r>
              <a:rPr sz="1324" spc="38" dirty="0">
                <a:latin typeface="Microsoft Sans Serif"/>
                <a:cs typeface="Microsoft Sans Serif"/>
              </a:rPr>
              <a:t>Lo</a:t>
            </a:r>
            <a:r>
              <a:rPr sz="1324" spc="38" dirty="0">
                <a:latin typeface="Lucida Sans Unicode"/>
                <a:cs typeface="Lucida Sans Unicode"/>
              </a:rPr>
              <a:t>y</a:t>
            </a:r>
            <a:r>
              <a:rPr sz="1324" spc="38" dirty="0">
                <a:latin typeface="Microsoft Sans Serif"/>
                <a:cs typeface="Microsoft Sans Serif"/>
              </a:rPr>
              <a:t>alt</a:t>
            </a:r>
            <a:r>
              <a:rPr sz="1324" spc="38" dirty="0">
                <a:latin typeface="Lucida Sans Unicode"/>
                <a:cs typeface="Lucida Sans Unicode"/>
              </a:rPr>
              <a:t>y </a:t>
            </a:r>
            <a:r>
              <a:rPr sz="1324" spc="43" dirty="0">
                <a:latin typeface="Lucida Sans Unicode"/>
                <a:cs typeface="Lucida Sans Unicode"/>
              </a:rPr>
              <a:t> </a:t>
            </a:r>
            <a:r>
              <a:rPr sz="1324" spc="47" dirty="0">
                <a:latin typeface="Lucida Sans Unicode"/>
                <a:cs typeface="Lucida Sans Unicode"/>
              </a:rPr>
              <a:t>3)</a:t>
            </a:r>
            <a:r>
              <a:rPr sz="1324" spc="47" dirty="0">
                <a:latin typeface="Microsoft Sans Serif"/>
                <a:cs typeface="Microsoft Sans Serif"/>
              </a:rPr>
              <a:t>Brand</a:t>
            </a:r>
            <a:r>
              <a:rPr sz="1324" spc="-17" dirty="0">
                <a:latin typeface="Microsoft Sans Serif"/>
                <a:cs typeface="Microsoft Sans Serif"/>
              </a:rPr>
              <a:t> </a:t>
            </a:r>
            <a:r>
              <a:rPr sz="1324" spc="56" dirty="0">
                <a:latin typeface="Microsoft Sans Serif"/>
                <a:cs typeface="Microsoft Sans Serif"/>
              </a:rPr>
              <a:t>Association</a:t>
            </a:r>
            <a:endParaRPr sz="1324" dirty="0">
              <a:latin typeface="Microsoft Sans Serif"/>
              <a:cs typeface="Microsoft Sans Serif"/>
            </a:endParaRPr>
          </a:p>
          <a:p>
            <a:pPr>
              <a:lnSpc>
                <a:spcPct val="100000"/>
              </a:lnSpc>
            </a:pPr>
            <a:endParaRPr sz="1196" dirty="0">
              <a:latin typeface="Microsoft Sans Serif"/>
              <a:cs typeface="Microsoft Sans Serif"/>
            </a:endParaRPr>
          </a:p>
          <a:p>
            <a:pPr marL="10851"/>
            <a:r>
              <a:rPr sz="1752" spc="21" dirty="0">
                <a:latin typeface="Microsoft Sans Serif"/>
                <a:cs typeface="Microsoft Sans Serif"/>
              </a:rPr>
              <a:t>Brand</a:t>
            </a:r>
            <a:r>
              <a:rPr sz="1752" spc="34" dirty="0">
                <a:latin typeface="Microsoft Sans Serif"/>
                <a:cs typeface="Microsoft Sans Serif"/>
              </a:rPr>
              <a:t> </a:t>
            </a:r>
            <a:r>
              <a:rPr sz="1752" spc="4" dirty="0">
                <a:latin typeface="Microsoft Sans Serif"/>
                <a:cs typeface="Microsoft Sans Serif"/>
              </a:rPr>
              <a:t>A</a:t>
            </a:r>
            <a:r>
              <a:rPr sz="1709" spc="4" dirty="0">
                <a:latin typeface="Lucida Sans Unicode"/>
                <a:cs typeface="Lucida Sans Unicode"/>
              </a:rPr>
              <a:t>w</a:t>
            </a:r>
            <a:r>
              <a:rPr sz="1752" spc="4" dirty="0">
                <a:latin typeface="Microsoft Sans Serif"/>
                <a:cs typeface="Microsoft Sans Serif"/>
              </a:rPr>
              <a:t>areness</a:t>
            </a:r>
            <a:endParaRPr sz="1752" dirty="0">
              <a:latin typeface="Microsoft Sans Serif"/>
              <a:cs typeface="Microsoft Sans Serif"/>
            </a:endParaRPr>
          </a:p>
          <a:p>
            <a:pPr marL="10851" marR="56967">
              <a:lnSpc>
                <a:spcPct val="113700"/>
              </a:lnSpc>
              <a:spcBef>
                <a:spcPts val="478"/>
              </a:spcBef>
            </a:pPr>
            <a:r>
              <a:rPr sz="1538" spc="56" dirty="0">
                <a:latin typeface="Microsoft Sans Serif"/>
                <a:cs typeface="Microsoft Sans Serif"/>
              </a:rPr>
              <a:t>creating </a:t>
            </a:r>
            <a:r>
              <a:rPr sz="1538" spc="51" dirty="0">
                <a:latin typeface="Microsoft Sans Serif"/>
                <a:cs typeface="Microsoft Sans Serif"/>
              </a:rPr>
              <a:t>public </a:t>
            </a:r>
            <a:r>
              <a:rPr sz="1538" spc="21" dirty="0">
                <a:latin typeface="Microsoft Sans Serif"/>
                <a:cs typeface="Microsoft Sans Serif"/>
              </a:rPr>
              <a:t>a</a:t>
            </a:r>
            <a:r>
              <a:rPr sz="1538" spc="21" dirty="0">
                <a:latin typeface="Lucida Sans Unicode"/>
                <a:cs typeface="Lucida Sans Unicode"/>
              </a:rPr>
              <a:t>w</a:t>
            </a:r>
            <a:r>
              <a:rPr sz="1538" spc="21" dirty="0">
                <a:latin typeface="Microsoft Sans Serif"/>
                <a:cs typeface="Microsoft Sans Serif"/>
              </a:rPr>
              <a:t>areness </a:t>
            </a:r>
            <a:r>
              <a:rPr sz="1538" spc="51" dirty="0">
                <a:latin typeface="Microsoft Sans Serif"/>
                <a:cs typeface="Microsoft Sans Serif"/>
              </a:rPr>
              <a:t>of </a:t>
            </a:r>
            <a:r>
              <a:rPr sz="1538" spc="43" dirty="0">
                <a:latin typeface="Microsoft Sans Serif"/>
                <a:cs typeface="Microsoft Sans Serif"/>
              </a:rPr>
              <a:t>a </a:t>
            </a:r>
            <a:r>
              <a:rPr sz="1538" spc="56" dirty="0">
                <a:latin typeface="Microsoft Sans Serif"/>
                <a:cs typeface="Microsoft Sans Serif"/>
              </a:rPr>
              <a:t>speci  </a:t>
            </a:r>
            <a:r>
              <a:rPr sz="1538" spc="94" dirty="0">
                <a:latin typeface="Microsoft Sans Serif"/>
                <a:cs typeface="Microsoft Sans Serif"/>
              </a:rPr>
              <a:t>c </a:t>
            </a:r>
            <a:r>
              <a:rPr sz="1538" spc="64" dirty="0">
                <a:latin typeface="Microsoft Sans Serif"/>
                <a:cs typeface="Microsoft Sans Serif"/>
              </a:rPr>
              <a:t>brand </a:t>
            </a:r>
            <a:r>
              <a:rPr sz="1538" spc="-4" dirty="0">
                <a:latin typeface="Microsoft Sans Serif"/>
                <a:cs typeface="Microsoft Sans Serif"/>
              </a:rPr>
              <a:t>in </a:t>
            </a:r>
            <a:r>
              <a:rPr sz="1538" spc="60" dirty="0">
                <a:latin typeface="Microsoft Sans Serif"/>
                <a:cs typeface="Microsoft Sans Serif"/>
              </a:rPr>
              <a:t>order </a:t>
            </a:r>
            <a:r>
              <a:rPr sz="1538" spc="107" dirty="0">
                <a:latin typeface="Microsoft Sans Serif"/>
                <a:cs typeface="Microsoft Sans Serif"/>
              </a:rPr>
              <a:t>to </a:t>
            </a:r>
            <a:r>
              <a:rPr sz="1538" spc="-34" dirty="0">
                <a:latin typeface="Microsoft Sans Serif"/>
                <a:cs typeface="Microsoft Sans Serif"/>
              </a:rPr>
              <a:t>ma</a:t>
            </a:r>
            <a:r>
              <a:rPr sz="1538" spc="-34" dirty="0">
                <a:latin typeface="Lucida Sans Unicode"/>
                <a:cs typeface="Lucida Sans Unicode"/>
              </a:rPr>
              <a:t>x</a:t>
            </a:r>
            <a:r>
              <a:rPr sz="1538" spc="-34" dirty="0">
                <a:latin typeface="Microsoft Sans Serif"/>
                <a:cs typeface="Microsoft Sans Serif"/>
              </a:rPr>
              <a:t>imi</a:t>
            </a:r>
            <a:r>
              <a:rPr sz="1538" spc="-34" dirty="0">
                <a:latin typeface="Lucida Sans Unicode"/>
                <a:cs typeface="Lucida Sans Unicode"/>
              </a:rPr>
              <a:t>z</a:t>
            </a:r>
            <a:r>
              <a:rPr sz="1538" spc="-34" dirty="0">
                <a:latin typeface="Microsoft Sans Serif"/>
                <a:cs typeface="Microsoft Sans Serif"/>
              </a:rPr>
              <a:t>e </a:t>
            </a:r>
            <a:r>
              <a:rPr sz="1538" spc="38" dirty="0">
                <a:latin typeface="Microsoft Sans Serif"/>
                <a:cs typeface="Microsoft Sans Serif"/>
              </a:rPr>
              <a:t>itsrecognition</a:t>
            </a:r>
            <a:r>
              <a:rPr sz="1495" spc="38" dirty="0">
                <a:latin typeface="Lucida Sans Unicode"/>
                <a:cs typeface="Lucida Sans Unicode"/>
              </a:rPr>
              <a:t>, </a:t>
            </a:r>
            <a:r>
              <a:rPr sz="1495" spc="43" dirty="0">
                <a:latin typeface="Lucida Sans Unicode"/>
                <a:cs typeface="Lucida Sans Unicode"/>
              </a:rPr>
              <a:t> </a:t>
            </a:r>
            <a:r>
              <a:rPr sz="1538" spc="47" dirty="0">
                <a:latin typeface="Microsoft Sans Serif"/>
                <a:cs typeface="Microsoft Sans Serif"/>
              </a:rPr>
              <a:t>successful </a:t>
            </a:r>
            <a:r>
              <a:rPr sz="1538" spc="64" dirty="0">
                <a:latin typeface="Microsoft Sans Serif"/>
                <a:cs typeface="Microsoft Sans Serif"/>
              </a:rPr>
              <a:t>brand </a:t>
            </a:r>
            <a:r>
              <a:rPr sz="1538" spc="21" dirty="0">
                <a:latin typeface="Microsoft Sans Serif"/>
                <a:cs typeface="Microsoft Sans Serif"/>
              </a:rPr>
              <a:t>a</a:t>
            </a:r>
            <a:r>
              <a:rPr sz="1538" spc="21" dirty="0">
                <a:latin typeface="Lucida Sans Unicode"/>
                <a:cs typeface="Lucida Sans Unicode"/>
              </a:rPr>
              <a:t>w</a:t>
            </a:r>
            <a:r>
              <a:rPr sz="1538" spc="21" dirty="0">
                <a:latin typeface="Microsoft Sans Serif"/>
                <a:cs typeface="Microsoft Sans Serif"/>
              </a:rPr>
              <a:t>areness </a:t>
            </a:r>
            <a:r>
              <a:rPr sz="1538" spc="56" dirty="0">
                <a:latin typeface="Microsoft Sans Serif"/>
                <a:cs typeface="Microsoft Sans Serif"/>
              </a:rPr>
              <a:t>strategies </a:t>
            </a:r>
            <a:r>
              <a:rPr sz="1538" spc="30" dirty="0">
                <a:latin typeface="Microsoft Sans Serif"/>
                <a:cs typeface="Microsoft Sans Serif"/>
              </a:rPr>
              <a:t>should </a:t>
            </a:r>
            <a:r>
              <a:rPr sz="1538" spc="90" dirty="0">
                <a:latin typeface="Microsoft Sans Serif"/>
                <a:cs typeface="Microsoft Sans Serif"/>
              </a:rPr>
              <a:t>de</a:t>
            </a:r>
            <a:r>
              <a:rPr sz="1538" spc="94" dirty="0">
                <a:latin typeface="Microsoft Sans Serif"/>
                <a:cs typeface="Microsoft Sans Serif"/>
              </a:rPr>
              <a:t> </a:t>
            </a:r>
            <a:r>
              <a:rPr sz="1538" spc="30" dirty="0">
                <a:latin typeface="Microsoft Sans Serif"/>
                <a:cs typeface="Microsoft Sans Serif"/>
              </a:rPr>
              <a:t>ne </a:t>
            </a:r>
            <a:r>
              <a:rPr sz="1538" spc="43" dirty="0">
                <a:latin typeface="Microsoft Sans Serif"/>
                <a:cs typeface="Microsoft Sans Serif"/>
              </a:rPr>
              <a:t>a </a:t>
            </a:r>
            <a:r>
              <a:rPr sz="1538" spc="38" dirty="0">
                <a:latin typeface="Microsoft Sans Serif"/>
                <a:cs typeface="Microsoft Sans Serif"/>
              </a:rPr>
              <a:t>compan</a:t>
            </a:r>
            <a:r>
              <a:rPr sz="1538" spc="38" dirty="0">
                <a:latin typeface="Lucida Sans Unicode"/>
                <a:cs typeface="Lucida Sans Unicode"/>
              </a:rPr>
              <a:t>y</a:t>
            </a:r>
            <a:r>
              <a:rPr sz="1495" spc="38" dirty="0">
                <a:latin typeface="Lucida Sans Unicode"/>
                <a:cs typeface="Lucida Sans Unicode"/>
              </a:rPr>
              <a:t>'</a:t>
            </a:r>
            <a:r>
              <a:rPr sz="1538" spc="38" dirty="0">
                <a:latin typeface="Microsoft Sans Serif"/>
                <a:cs typeface="Microsoft Sans Serif"/>
              </a:rPr>
              <a:t>s </a:t>
            </a:r>
            <a:r>
              <a:rPr sz="1538" spc="43" dirty="0">
                <a:latin typeface="Microsoft Sans Serif"/>
                <a:cs typeface="Microsoft Sans Serif"/>
              </a:rPr>
              <a:t>uniquenessand </a:t>
            </a:r>
            <a:r>
              <a:rPr sz="1538" spc="60" dirty="0">
                <a:latin typeface="Microsoft Sans Serif"/>
                <a:cs typeface="Microsoft Sans Serif"/>
              </a:rPr>
              <a:t>set </a:t>
            </a:r>
            <a:r>
              <a:rPr sz="1538" spc="34" dirty="0">
                <a:latin typeface="Microsoft Sans Serif"/>
                <a:cs typeface="Microsoft Sans Serif"/>
              </a:rPr>
              <a:t>it </a:t>
            </a:r>
            <a:r>
              <a:rPr sz="1538" spc="38" dirty="0">
                <a:latin typeface="Microsoft Sans Serif"/>
                <a:cs typeface="Microsoft Sans Serif"/>
              </a:rPr>
              <a:t> </a:t>
            </a:r>
            <a:r>
              <a:rPr sz="1538" spc="90" dirty="0">
                <a:latin typeface="Microsoft Sans Serif"/>
                <a:cs typeface="Microsoft Sans Serif"/>
              </a:rPr>
              <a:t>apart </a:t>
            </a:r>
            <a:r>
              <a:rPr sz="1538" spc="47" dirty="0">
                <a:latin typeface="Microsoft Sans Serif"/>
                <a:cs typeface="Microsoft Sans Serif"/>
              </a:rPr>
              <a:t>from competitors</a:t>
            </a:r>
            <a:r>
              <a:rPr sz="1495" spc="47" dirty="0">
                <a:latin typeface="Lucida Sans Unicode"/>
                <a:cs typeface="Lucida Sans Unicode"/>
              </a:rPr>
              <a:t>. </a:t>
            </a:r>
            <a:r>
              <a:rPr sz="1538" spc="30" dirty="0">
                <a:latin typeface="Microsoft Sans Serif"/>
                <a:cs typeface="Microsoft Sans Serif"/>
              </a:rPr>
              <a:t>Quite </a:t>
            </a:r>
            <a:r>
              <a:rPr sz="1538" spc="-21" dirty="0">
                <a:latin typeface="Microsoft Sans Serif"/>
                <a:cs typeface="Microsoft Sans Serif"/>
              </a:rPr>
              <a:t>simpl</a:t>
            </a:r>
            <a:r>
              <a:rPr sz="1538" spc="-21" dirty="0">
                <a:latin typeface="Lucida Sans Unicode"/>
                <a:cs typeface="Lucida Sans Unicode"/>
              </a:rPr>
              <a:t>y</a:t>
            </a:r>
            <a:r>
              <a:rPr sz="1495" spc="-21" dirty="0">
                <a:latin typeface="Lucida Sans Unicode"/>
                <a:cs typeface="Lucida Sans Unicode"/>
              </a:rPr>
              <a:t>, </a:t>
            </a:r>
            <a:r>
              <a:rPr sz="1538" spc="13" dirty="0">
                <a:latin typeface="Microsoft Sans Serif"/>
                <a:cs typeface="Microsoft Sans Serif"/>
              </a:rPr>
              <a:t>if </a:t>
            </a:r>
            <a:r>
              <a:rPr sz="1538" spc="56" dirty="0">
                <a:latin typeface="Microsoft Sans Serif"/>
                <a:cs typeface="Microsoft Sans Serif"/>
              </a:rPr>
              <a:t>potential customers </a:t>
            </a:r>
            <a:r>
              <a:rPr sz="1538" spc="111" dirty="0">
                <a:latin typeface="Microsoft Sans Serif"/>
                <a:cs typeface="Microsoft Sans Serif"/>
              </a:rPr>
              <a:t>do </a:t>
            </a:r>
            <a:r>
              <a:rPr sz="1538" spc="56" dirty="0">
                <a:latin typeface="Microsoft Sans Serif"/>
                <a:cs typeface="Microsoft Sans Serif"/>
              </a:rPr>
              <a:t>not </a:t>
            </a:r>
            <a:r>
              <a:rPr sz="1538" spc="26" dirty="0">
                <a:latin typeface="Microsoft Sans Serif"/>
                <a:cs typeface="Microsoft Sans Serif"/>
              </a:rPr>
              <a:t>kno</a:t>
            </a:r>
            <a:r>
              <a:rPr sz="1538" spc="26" dirty="0">
                <a:latin typeface="Lucida Sans Unicode"/>
                <a:cs typeface="Lucida Sans Unicode"/>
              </a:rPr>
              <a:t>w </a:t>
            </a:r>
            <a:r>
              <a:rPr sz="1538" spc="77" dirty="0">
                <a:latin typeface="Microsoft Sans Serif"/>
                <a:cs typeface="Microsoft Sans Serif"/>
              </a:rPr>
              <a:t>about </a:t>
            </a:r>
            <a:r>
              <a:rPr sz="1538" spc="17" dirty="0">
                <a:latin typeface="Microsoft Sans Serif"/>
                <a:cs typeface="Microsoft Sans Serif"/>
              </a:rPr>
              <a:t>acompan</a:t>
            </a:r>
            <a:r>
              <a:rPr sz="1538" spc="17" dirty="0">
                <a:latin typeface="Lucida Sans Unicode"/>
                <a:cs typeface="Lucida Sans Unicode"/>
              </a:rPr>
              <a:t>y</a:t>
            </a:r>
            <a:r>
              <a:rPr sz="1495" spc="17" dirty="0">
                <a:latin typeface="Lucida Sans Unicode"/>
                <a:cs typeface="Lucida Sans Unicode"/>
              </a:rPr>
              <a:t>, </a:t>
            </a:r>
            <a:r>
              <a:rPr sz="1495" spc="21" dirty="0">
                <a:latin typeface="Lucida Sans Unicode"/>
                <a:cs typeface="Lucida Sans Unicode"/>
              </a:rPr>
              <a:t> </a:t>
            </a:r>
            <a:r>
              <a:rPr sz="1538" spc="64" dirty="0">
                <a:latin typeface="Microsoft Sans Serif"/>
                <a:cs typeface="Microsoft Sans Serif"/>
              </a:rPr>
              <a:t>the</a:t>
            </a:r>
            <a:r>
              <a:rPr sz="1538" spc="64" dirty="0">
                <a:latin typeface="Lucida Sans Unicode"/>
                <a:cs typeface="Lucida Sans Unicode"/>
              </a:rPr>
              <a:t>y</a:t>
            </a:r>
            <a:r>
              <a:rPr sz="1538" spc="-124" dirty="0">
                <a:latin typeface="Lucida Sans Unicode"/>
                <a:cs typeface="Lucida Sans Unicode"/>
              </a:rPr>
              <a:t> </a:t>
            </a:r>
            <a:r>
              <a:rPr sz="1538" spc="-26" dirty="0">
                <a:latin typeface="Lucida Sans Unicode"/>
                <a:cs typeface="Lucida Sans Unicode"/>
              </a:rPr>
              <a:t>w</a:t>
            </a:r>
            <a:r>
              <a:rPr sz="1538" spc="-26" dirty="0">
                <a:latin typeface="Microsoft Sans Serif"/>
                <a:cs typeface="Microsoft Sans Serif"/>
              </a:rPr>
              <a:t>ill</a:t>
            </a:r>
            <a:r>
              <a:rPr sz="1538" spc="-60" dirty="0">
                <a:latin typeface="Microsoft Sans Serif"/>
                <a:cs typeface="Microsoft Sans Serif"/>
              </a:rPr>
              <a:t> </a:t>
            </a:r>
            <a:r>
              <a:rPr sz="1538" spc="56" dirty="0">
                <a:latin typeface="Microsoft Sans Serif"/>
                <a:cs typeface="Microsoft Sans Serif"/>
              </a:rPr>
              <a:t>not</a:t>
            </a:r>
            <a:r>
              <a:rPr sz="1538" spc="34" dirty="0">
                <a:latin typeface="Microsoft Sans Serif"/>
                <a:cs typeface="Microsoft Sans Serif"/>
              </a:rPr>
              <a:t> </a:t>
            </a:r>
            <a:r>
              <a:rPr sz="1538" spc="60" dirty="0">
                <a:latin typeface="Microsoft Sans Serif"/>
                <a:cs typeface="Microsoft Sans Serif"/>
              </a:rPr>
              <a:t>purchase</a:t>
            </a:r>
            <a:r>
              <a:rPr sz="1538" dirty="0">
                <a:latin typeface="Microsoft Sans Serif"/>
                <a:cs typeface="Microsoft Sans Serif"/>
              </a:rPr>
              <a:t> </a:t>
            </a:r>
            <a:r>
              <a:rPr sz="1538" spc="47" dirty="0">
                <a:latin typeface="Microsoft Sans Serif"/>
                <a:cs typeface="Microsoft Sans Serif"/>
              </a:rPr>
              <a:t>from</a:t>
            </a:r>
            <a:r>
              <a:rPr sz="1538" spc="-51" dirty="0">
                <a:latin typeface="Microsoft Sans Serif"/>
                <a:cs typeface="Microsoft Sans Serif"/>
              </a:rPr>
              <a:t> </a:t>
            </a:r>
            <a:r>
              <a:rPr sz="1538" dirty="0">
                <a:latin typeface="Microsoft Sans Serif"/>
                <a:cs typeface="Microsoft Sans Serif"/>
              </a:rPr>
              <a:t>it</a:t>
            </a:r>
            <a:r>
              <a:rPr sz="1495" dirty="0">
                <a:latin typeface="Lucida Sans Unicode"/>
                <a:cs typeface="Lucida Sans Unicode"/>
              </a:rPr>
              <a:t>.</a:t>
            </a:r>
            <a:r>
              <a:rPr sz="1495" spc="-34" dirty="0">
                <a:latin typeface="Lucida Sans Unicode"/>
                <a:cs typeface="Lucida Sans Unicode"/>
              </a:rPr>
              <a:t> </a:t>
            </a:r>
            <a:r>
              <a:rPr sz="1538" spc="21" dirty="0">
                <a:latin typeface="Microsoft Sans Serif"/>
                <a:cs typeface="Microsoft Sans Serif"/>
              </a:rPr>
              <a:t>Therefore</a:t>
            </a:r>
            <a:r>
              <a:rPr sz="1495" spc="21" dirty="0">
                <a:latin typeface="Lucida Sans Unicode"/>
                <a:cs typeface="Lucida Sans Unicode"/>
              </a:rPr>
              <a:t>,</a:t>
            </a:r>
            <a:r>
              <a:rPr sz="1495" spc="-47" dirty="0">
                <a:latin typeface="Lucida Sans Unicode"/>
                <a:cs typeface="Lucida Sans Unicode"/>
              </a:rPr>
              <a:t> </a:t>
            </a:r>
            <a:r>
              <a:rPr sz="1538" spc="34" dirty="0">
                <a:latin typeface="Microsoft Sans Serif"/>
                <a:cs typeface="Microsoft Sans Serif"/>
              </a:rPr>
              <a:t>one</a:t>
            </a:r>
            <a:r>
              <a:rPr sz="1538" spc="4" dirty="0">
                <a:latin typeface="Microsoft Sans Serif"/>
                <a:cs typeface="Microsoft Sans Serif"/>
              </a:rPr>
              <a:t> </a:t>
            </a:r>
            <a:r>
              <a:rPr sz="1538" spc="51" dirty="0">
                <a:latin typeface="Microsoft Sans Serif"/>
                <a:cs typeface="Microsoft Sans Serif"/>
              </a:rPr>
              <a:t>of</a:t>
            </a:r>
            <a:r>
              <a:rPr sz="1538" spc="-26" dirty="0">
                <a:latin typeface="Microsoft Sans Serif"/>
                <a:cs typeface="Microsoft Sans Serif"/>
              </a:rPr>
              <a:t> </a:t>
            </a:r>
            <a:r>
              <a:rPr sz="1538" spc="77" dirty="0">
                <a:latin typeface="Microsoft Sans Serif"/>
                <a:cs typeface="Microsoft Sans Serif"/>
              </a:rPr>
              <a:t>the</a:t>
            </a:r>
            <a:r>
              <a:rPr sz="1538" spc="4" dirty="0">
                <a:latin typeface="Microsoft Sans Serif"/>
                <a:cs typeface="Microsoft Sans Serif"/>
              </a:rPr>
              <a:t> </a:t>
            </a:r>
            <a:r>
              <a:rPr sz="1538" spc="43" dirty="0">
                <a:latin typeface="Microsoft Sans Serif"/>
                <a:cs typeface="Microsoft Sans Serif"/>
              </a:rPr>
              <a:t>preeminent</a:t>
            </a:r>
            <a:r>
              <a:rPr sz="1538" spc="30" dirty="0">
                <a:latin typeface="Microsoft Sans Serif"/>
                <a:cs typeface="Microsoft Sans Serif"/>
              </a:rPr>
              <a:t> </a:t>
            </a:r>
            <a:r>
              <a:rPr sz="1538" spc="43" dirty="0">
                <a:latin typeface="Microsoft Sans Serif"/>
                <a:cs typeface="Microsoft Sans Serif"/>
              </a:rPr>
              <a:t>goals</a:t>
            </a:r>
            <a:r>
              <a:rPr sz="1538" spc="-21" dirty="0">
                <a:latin typeface="Microsoft Sans Serif"/>
                <a:cs typeface="Microsoft Sans Serif"/>
              </a:rPr>
              <a:t> </a:t>
            </a:r>
            <a:r>
              <a:rPr sz="1538" spc="51" dirty="0">
                <a:latin typeface="Microsoft Sans Serif"/>
                <a:cs typeface="Microsoft Sans Serif"/>
              </a:rPr>
              <a:t>of</a:t>
            </a:r>
            <a:r>
              <a:rPr sz="1538" spc="-21" dirty="0">
                <a:latin typeface="Microsoft Sans Serif"/>
                <a:cs typeface="Microsoft Sans Serif"/>
              </a:rPr>
              <a:t> </a:t>
            </a:r>
            <a:r>
              <a:rPr sz="1538" spc="26" dirty="0">
                <a:latin typeface="Microsoft Sans Serif"/>
                <a:cs typeface="Microsoft Sans Serif"/>
              </a:rPr>
              <a:t>an</a:t>
            </a:r>
            <a:r>
              <a:rPr sz="1538" spc="26" dirty="0">
                <a:latin typeface="Lucida Sans Unicode"/>
                <a:cs typeface="Lucida Sans Unicode"/>
              </a:rPr>
              <a:t>y</a:t>
            </a:r>
            <a:r>
              <a:rPr sz="1538" spc="-124" dirty="0">
                <a:latin typeface="Lucida Sans Unicode"/>
                <a:cs typeface="Lucida Sans Unicode"/>
              </a:rPr>
              <a:t> </a:t>
            </a:r>
            <a:r>
              <a:rPr sz="1538" spc="38" dirty="0">
                <a:latin typeface="Microsoft Sans Serif"/>
                <a:cs typeface="Microsoft Sans Serif"/>
              </a:rPr>
              <a:t>business</a:t>
            </a:r>
            <a:r>
              <a:rPr sz="1538" spc="-17" dirty="0">
                <a:latin typeface="Microsoft Sans Serif"/>
                <a:cs typeface="Microsoft Sans Serif"/>
              </a:rPr>
              <a:t> </a:t>
            </a:r>
            <a:r>
              <a:rPr sz="1538" spc="30" dirty="0">
                <a:latin typeface="Microsoft Sans Serif"/>
                <a:cs typeface="Microsoft Sans Serif"/>
              </a:rPr>
              <a:t>should </a:t>
            </a:r>
            <a:r>
              <a:rPr sz="1538" spc="-397" dirty="0">
                <a:latin typeface="Microsoft Sans Serif"/>
                <a:cs typeface="Microsoft Sans Serif"/>
              </a:rPr>
              <a:t> </a:t>
            </a:r>
            <a:r>
              <a:rPr sz="1538" spc="85" dirty="0">
                <a:latin typeface="Microsoft Sans Serif"/>
                <a:cs typeface="Microsoft Sans Serif"/>
              </a:rPr>
              <a:t>be</a:t>
            </a:r>
            <a:r>
              <a:rPr sz="1538" dirty="0">
                <a:latin typeface="Microsoft Sans Serif"/>
                <a:cs typeface="Microsoft Sans Serif"/>
              </a:rPr>
              <a:t> </a:t>
            </a:r>
            <a:r>
              <a:rPr sz="1538" spc="107" dirty="0">
                <a:latin typeface="Microsoft Sans Serif"/>
                <a:cs typeface="Microsoft Sans Serif"/>
              </a:rPr>
              <a:t>to</a:t>
            </a:r>
            <a:r>
              <a:rPr sz="1538" spc="-51" dirty="0">
                <a:latin typeface="Microsoft Sans Serif"/>
                <a:cs typeface="Microsoft Sans Serif"/>
              </a:rPr>
              <a:t> </a:t>
            </a:r>
            <a:r>
              <a:rPr sz="1538" spc="30" dirty="0">
                <a:latin typeface="Microsoft Sans Serif"/>
                <a:cs typeface="Microsoft Sans Serif"/>
              </a:rPr>
              <a:t>build</a:t>
            </a:r>
            <a:r>
              <a:rPr sz="1538" spc="38" dirty="0">
                <a:latin typeface="Microsoft Sans Serif"/>
                <a:cs typeface="Microsoft Sans Serif"/>
              </a:rPr>
              <a:t> </a:t>
            </a:r>
            <a:r>
              <a:rPr sz="1538" spc="64" dirty="0">
                <a:latin typeface="Microsoft Sans Serif"/>
                <a:cs typeface="Microsoft Sans Serif"/>
              </a:rPr>
              <a:t>brand</a:t>
            </a:r>
            <a:r>
              <a:rPr sz="1538" spc="43" dirty="0">
                <a:latin typeface="Microsoft Sans Serif"/>
                <a:cs typeface="Microsoft Sans Serif"/>
              </a:rPr>
              <a:t> </a:t>
            </a:r>
            <a:r>
              <a:rPr sz="1538" spc="9" dirty="0">
                <a:latin typeface="Microsoft Sans Serif"/>
                <a:cs typeface="Microsoft Sans Serif"/>
              </a:rPr>
              <a:t>a</a:t>
            </a:r>
            <a:r>
              <a:rPr sz="1538" spc="9" dirty="0">
                <a:latin typeface="Lucida Sans Unicode"/>
                <a:cs typeface="Lucida Sans Unicode"/>
              </a:rPr>
              <a:t>w</a:t>
            </a:r>
            <a:r>
              <a:rPr sz="1538" spc="9" dirty="0">
                <a:latin typeface="Microsoft Sans Serif"/>
                <a:cs typeface="Microsoft Sans Serif"/>
              </a:rPr>
              <a:t>areness</a:t>
            </a:r>
            <a:r>
              <a:rPr sz="1495" spc="9" dirty="0">
                <a:latin typeface="Lucida Sans Unicode"/>
                <a:cs typeface="Lucida Sans Unicode"/>
              </a:rPr>
              <a:t>,</a:t>
            </a:r>
            <a:r>
              <a:rPr sz="1495" spc="-47" dirty="0">
                <a:latin typeface="Lucida Sans Unicode"/>
                <a:cs typeface="Lucida Sans Unicode"/>
              </a:rPr>
              <a:t> </a:t>
            </a:r>
            <a:r>
              <a:rPr sz="1538" spc="38" dirty="0">
                <a:latin typeface="Microsoft Sans Serif"/>
                <a:cs typeface="Microsoft Sans Serif"/>
              </a:rPr>
              <a:t>albeit</a:t>
            </a:r>
            <a:r>
              <a:rPr sz="1538" spc="30" dirty="0">
                <a:latin typeface="Microsoft Sans Serif"/>
                <a:cs typeface="Microsoft Sans Serif"/>
              </a:rPr>
              <a:t> </a:t>
            </a:r>
            <a:r>
              <a:rPr sz="1538" spc="-4" dirty="0">
                <a:latin typeface="Microsoft Sans Serif"/>
                <a:cs typeface="Microsoft Sans Serif"/>
              </a:rPr>
              <a:t>in</a:t>
            </a:r>
            <a:r>
              <a:rPr sz="1538" spc="-13" dirty="0">
                <a:latin typeface="Microsoft Sans Serif"/>
                <a:cs typeface="Microsoft Sans Serif"/>
              </a:rPr>
              <a:t> </a:t>
            </a:r>
            <a:r>
              <a:rPr sz="1538" spc="38" dirty="0">
                <a:latin typeface="Microsoft Sans Serif"/>
                <a:cs typeface="Microsoft Sans Serif"/>
              </a:rPr>
              <a:t>as</a:t>
            </a:r>
            <a:r>
              <a:rPr sz="1538" spc="-17" dirty="0">
                <a:latin typeface="Microsoft Sans Serif"/>
                <a:cs typeface="Microsoft Sans Serif"/>
              </a:rPr>
              <a:t> </a:t>
            </a:r>
            <a:r>
              <a:rPr sz="1538" spc="26" dirty="0">
                <a:latin typeface="Microsoft Sans Serif"/>
                <a:cs typeface="Microsoft Sans Serif"/>
              </a:rPr>
              <a:t>cost</a:t>
            </a:r>
            <a:r>
              <a:rPr sz="1495" spc="26" dirty="0">
                <a:latin typeface="Lucida Sans Unicode"/>
                <a:cs typeface="Lucida Sans Unicode"/>
              </a:rPr>
              <a:t>-</a:t>
            </a:r>
            <a:r>
              <a:rPr sz="1538" spc="26" dirty="0">
                <a:latin typeface="Microsoft Sans Serif"/>
                <a:cs typeface="Microsoft Sans Serif"/>
              </a:rPr>
              <a:t>e</a:t>
            </a:r>
            <a:r>
              <a:rPr sz="1538" spc="115" dirty="0">
                <a:latin typeface="Microsoft Sans Serif"/>
                <a:cs typeface="Microsoft Sans Serif"/>
              </a:rPr>
              <a:t> </a:t>
            </a:r>
            <a:r>
              <a:rPr sz="1538" spc="47" dirty="0">
                <a:latin typeface="Microsoft Sans Serif"/>
                <a:cs typeface="Microsoft Sans Serif"/>
              </a:rPr>
              <a:t>ecti</a:t>
            </a:r>
            <a:r>
              <a:rPr sz="1538" spc="47" dirty="0">
                <a:latin typeface="Lucida Sans Unicode"/>
                <a:cs typeface="Lucida Sans Unicode"/>
              </a:rPr>
              <a:t>v</a:t>
            </a:r>
            <a:r>
              <a:rPr sz="1538" spc="47" dirty="0">
                <a:latin typeface="Microsoft Sans Serif"/>
                <a:cs typeface="Microsoft Sans Serif"/>
              </a:rPr>
              <a:t>e</a:t>
            </a:r>
            <a:r>
              <a:rPr sz="1538" dirty="0">
                <a:latin typeface="Microsoft Sans Serif"/>
                <a:cs typeface="Microsoft Sans Serif"/>
              </a:rPr>
              <a:t> </a:t>
            </a:r>
            <a:r>
              <a:rPr sz="1538" spc="38" dirty="0">
                <a:latin typeface="Microsoft Sans Serif"/>
                <a:cs typeface="Microsoft Sans Serif"/>
              </a:rPr>
              <a:t>manner</a:t>
            </a:r>
            <a:r>
              <a:rPr sz="1538" spc="17" dirty="0">
                <a:latin typeface="Microsoft Sans Serif"/>
                <a:cs typeface="Microsoft Sans Serif"/>
              </a:rPr>
              <a:t> </a:t>
            </a:r>
            <a:r>
              <a:rPr sz="1538" spc="38" dirty="0">
                <a:latin typeface="Microsoft Sans Serif"/>
                <a:cs typeface="Microsoft Sans Serif"/>
              </a:rPr>
              <a:t>as</a:t>
            </a:r>
            <a:r>
              <a:rPr sz="1538" spc="-17" dirty="0">
                <a:latin typeface="Microsoft Sans Serif"/>
                <a:cs typeface="Microsoft Sans Serif"/>
              </a:rPr>
              <a:t> </a:t>
            </a:r>
            <a:r>
              <a:rPr sz="1538" spc="21" dirty="0">
                <a:latin typeface="Microsoft Sans Serif"/>
                <a:cs typeface="Microsoft Sans Serif"/>
              </a:rPr>
              <a:t>possible</a:t>
            </a:r>
            <a:r>
              <a:rPr sz="1495" spc="21" dirty="0">
                <a:latin typeface="Lucida Sans Unicode"/>
                <a:cs typeface="Lucida Sans Unicode"/>
              </a:rPr>
              <a:t>.</a:t>
            </a:r>
            <a:endParaRPr sz="1495" dirty="0">
              <a:latin typeface="Lucida Sans Unicode"/>
              <a:cs typeface="Lucida Sans Unicode"/>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39758" y="449677"/>
            <a:ext cx="7957776" cy="1498061"/>
          </a:xfrm>
          <a:prstGeom prst="rect">
            <a:avLst/>
          </a:prstGeom>
        </p:spPr>
        <p:txBody>
          <a:bodyPr vert="horz" wrap="square" lIns="0" tIns="10309" rIns="0" bIns="0" rtlCol="0">
            <a:spAutoFit/>
          </a:bodyPr>
          <a:lstStyle/>
          <a:p>
            <a:pPr marL="10851" marR="4340">
              <a:lnSpc>
                <a:spcPct val="115500"/>
              </a:lnSpc>
              <a:spcBef>
                <a:spcPts val="81"/>
              </a:spcBef>
            </a:pPr>
            <a:r>
              <a:rPr sz="1153" spc="21" dirty="0">
                <a:latin typeface="Microsoft Sans Serif"/>
                <a:cs typeface="Microsoft Sans Serif"/>
              </a:rPr>
              <a:t>Parle</a:t>
            </a:r>
            <a:r>
              <a:rPr sz="1153" spc="30" dirty="0">
                <a:latin typeface="Microsoft Sans Serif"/>
                <a:cs typeface="Microsoft Sans Serif"/>
              </a:rPr>
              <a:t> </a:t>
            </a:r>
            <a:r>
              <a:rPr sz="1153" spc="21" dirty="0">
                <a:latin typeface="Microsoft Sans Serif"/>
                <a:cs typeface="Microsoft Sans Serif"/>
              </a:rPr>
              <a:t>Agro</a:t>
            </a:r>
            <a:r>
              <a:rPr sz="1153" spc="-9" dirty="0">
                <a:latin typeface="Microsoft Sans Serif"/>
                <a:cs typeface="Microsoft Sans Serif"/>
              </a:rPr>
              <a:t> </a:t>
            </a:r>
            <a:r>
              <a:rPr sz="1153" spc="30" dirty="0">
                <a:latin typeface="Microsoft Sans Serif"/>
                <a:cs typeface="Microsoft Sans Serif"/>
              </a:rPr>
              <a:t>is</a:t>
            </a:r>
            <a:r>
              <a:rPr sz="1153" spc="-13" dirty="0">
                <a:latin typeface="Microsoft Sans Serif"/>
                <a:cs typeface="Microsoft Sans Serif"/>
              </a:rPr>
              <a:t> </a:t>
            </a:r>
            <a:r>
              <a:rPr sz="1153" spc="30" dirty="0">
                <a:latin typeface="Microsoft Sans Serif"/>
                <a:cs typeface="Microsoft Sans Serif"/>
              </a:rPr>
              <a:t>a</a:t>
            </a:r>
            <a:r>
              <a:rPr sz="1153" spc="26" dirty="0">
                <a:latin typeface="Microsoft Sans Serif"/>
                <a:cs typeface="Microsoft Sans Serif"/>
              </a:rPr>
              <a:t> </a:t>
            </a:r>
            <a:r>
              <a:rPr sz="1153" spc="38" dirty="0">
                <a:latin typeface="Microsoft Sans Serif"/>
                <a:cs typeface="Microsoft Sans Serif"/>
              </a:rPr>
              <a:t>compan</a:t>
            </a:r>
            <a:r>
              <a:rPr sz="1153" spc="38" dirty="0">
                <a:latin typeface="Lucida Sans Unicode"/>
                <a:cs typeface="Lucida Sans Unicode"/>
              </a:rPr>
              <a:t>y</a:t>
            </a:r>
            <a:r>
              <a:rPr sz="1153" spc="-90" dirty="0">
                <a:latin typeface="Lucida Sans Unicode"/>
                <a:cs typeface="Lucida Sans Unicode"/>
              </a:rPr>
              <a:t> </a:t>
            </a:r>
            <a:r>
              <a:rPr sz="1153" spc="64" dirty="0">
                <a:latin typeface="Microsoft Sans Serif"/>
                <a:cs typeface="Microsoft Sans Serif"/>
              </a:rPr>
              <a:t>that</a:t>
            </a:r>
            <a:r>
              <a:rPr sz="1153" spc="-21" dirty="0">
                <a:latin typeface="Microsoft Sans Serif"/>
                <a:cs typeface="Microsoft Sans Serif"/>
              </a:rPr>
              <a:t> </a:t>
            </a:r>
            <a:r>
              <a:rPr sz="1153" spc="47" dirty="0">
                <a:latin typeface="Microsoft Sans Serif"/>
                <a:cs typeface="Microsoft Sans Serif"/>
              </a:rPr>
              <a:t>has</a:t>
            </a:r>
            <a:r>
              <a:rPr sz="1153" spc="-13" dirty="0">
                <a:latin typeface="Microsoft Sans Serif"/>
                <a:cs typeface="Microsoft Sans Serif"/>
              </a:rPr>
              <a:t> </a:t>
            </a:r>
            <a:r>
              <a:rPr sz="1153" spc="17" dirty="0">
                <a:latin typeface="Microsoft Sans Serif"/>
                <a:cs typeface="Microsoft Sans Serif"/>
              </a:rPr>
              <a:t>al</a:t>
            </a:r>
            <a:r>
              <a:rPr sz="1153" spc="17" dirty="0">
                <a:latin typeface="Lucida Sans Unicode"/>
                <a:cs typeface="Lucida Sans Unicode"/>
              </a:rPr>
              <a:t>w</a:t>
            </a:r>
            <a:r>
              <a:rPr sz="1153" spc="17" dirty="0">
                <a:latin typeface="Microsoft Sans Serif"/>
                <a:cs typeface="Microsoft Sans Serif"/>
              </a:rPr>
              <a:t>a</a:t>
            </a:r>
            <a:r>
              <a:rPr sz="1153" spc="17" dirty="0">
                <a:latin typeface="Lucida Sans Unicode"/>
                <a:cs typeface="Lucida Sans Unicode"/>
              </a:rPr>
              <a:t>y</a:t>
            </a:r>
            <a:r>
              <a:rPr sz="1153" spc="17" dirty="0">
                <a:latin typeface="Microsoft Sans Serif"/>
                <a:cs typeface="Microsoft Sans Serif"/>
              </a:rPr>
              <a:t>s</a:t>
            </a:r>
            <a:r>
              <a:rPr sz="1153" spc="-13" dirty="0">
                <a:latin typeface="Microsoft Sans Serif"/>
                <a:cs typeface="Microsoft Sans Serif"/>
              </a:rPr>
              <a:t> </a:t>
            </a:r>
            <a:r>
              <a:rPr sz="1153" spc="38" dirty="0">
                <a:latin typeface="Microsoft Sans Serif"/>
                <a:cs typeface="Microsoft Sans Serif"/>
              </a:rPr>
              <a:t>belie</a:t>
            </a:r>
            <a:r>
              <a:rPr sz="1153" spc="38" dirty="0">
                <a:latin typeface="Lucida Sans Unicode"/>
                <a:cs typeface="Lucida Sans Unicode"/>
              </a:rPr>
              <a:t>v</a:t>
            </a:r>
            <a:r>
              <a:rPr sz="1153" spc="38" dirty="0">
                <a:latin typeface="Microsoft Sans Serif"/>
                <a:cs typeface="Microsoft Sans Serif"/>
              </a:rPr>
              <a:t>ed</a:t>
            </a:r>
            <a:r>
              <a:rPr sz="1153" spc="-13" dirty="0">
                <a:latin typeface="Microsoft Sans Serif"/>
                <a:cs typeface="Microsoft Sans Serif"/>
              </a:rPr>
              <a:t> </a:t>
            </a:r>
            <a:r>
              <a:rPr sz="1153" spc="34" dirty="0">
                <a:latin typeface="Microsoft Sans Serif"/>
                <a:cs typeface="Microsoft Sans Serif"/>
              </a:rPr>
              <a:t>in</a:t>
            </a:r>
            <a:r>
              <a:rPr sz="1153" spc="17" dirty="0">
                <a:latin typeface="Microsoft Sans Serif"/>
                <a:cs typeface="Microsoft Sans Serif"/>
              </a:rPr>
              <a:t> </a:t>
            </a:r>
            <a:r>
              <a:rPr sz="1153" spc="21" dirty="0">
                <a:latin typeface="Microsoft Sans Serif"/>
                <a:cs typeface="Microsoft Sans Serif"/>
              </a:rPr>
              <a:t>Inno</a:t>
            </a:r>
            <a:r>
              <a:rPr sz="1153" spc="21" dirty="0">
                <a:latin typeface="Lucida Sans Unicode"/>
                <a:cs typeface="Lucida Sans Unicode"/>
              </a:rPr>
              <a:t>v</a:t>
            </a:r>
            <a:r>
              <a:rPr sz="1153" spc="21" dirty="0">
                <a:latin typeface="Microsoft Sans Serif"/>
                <a:cs typeface="Microsoft Sans Serif"/>
              </a:rPr>
              <a:t>ation</a:t>
            </a:r>
            <a:r>
              <a:rPr sz="1111" spc="21" dirty="0">
                <a:latin typeface="Lucida Sans Unicode"/>
                <a:cs typeface="Lucida Sans Unicode"/>
              </a:rPr>
              <a:t>,</a:t>
            </a:r>
            <a:r>
              <a:rPr sz="1111" spc="-26" dirty="0">
                <a:latin typeface="Lucida Sans Unicode"/>
                <a:cs typeface="Lucida Sans Unicode"/>
              </a:rPr>
              <a:t> </a:t>
            </a:r>
            <a:r>
              <a:rPr sz="1153" spc="38" dirty="0">
                <a:latin typeface="Microsoft Sans Serif"/>
                <a:cs typeface="Microsoft Sans Serif"/>
              </a:rPr>
              <a:t>Qualit</a:t>
            </a:r>
            <a:r>
              <a:rPr sz="1153" spc="38" dirty="0">
                <a:latin typeface="Lucida Sans Unicode"/>
                <a:cs typeface="Lucida Sans Unicode"/>
              </a:rPr>
              <a:t>y</a:t>
            </a:r>
            <a:r>
              <a:rPr sz="1153" spc="-90" dirty="0">
                <a:latin typeface="Lucida Sans Unicode"/>
                <a:cs typeface="Lucida Sans Unicode"/>
              </a:rPr>
              <a:t> </a:t>
            </a:r>
            <a:r>
              <a:rPr sz="1153" spc="4" dirty="0">
                <a:latin typeface="Microsoft Sans Serif"/>
                <a:cs typeface="Microsoft Sans Serif"/>
              </a:rPr>
              <a:t>andTaste</a:t>
            </a:r>
            <a:r>
              <a:rPr sz="1111" spc="4" dirty="0">
                <a:latin typeface="Lucida Sans Unicode"/>
                <a:cs typeface="Lucida Sans Unicode"/>
              </a:rPr>
              <a:t>.</a:t>
            </a:r>
            <a:r>
              <a:rPr sz="1111" spc="-17" dirty="0">
                <a:latin typeface="Lucida Sans Unicode"/>
                <a:cs typeface="Lucida Sans Unicode"/>
              </a:rPr>
              <a:t> </a:t>
            </a:r>
            <a:r>
              <a:rPr sz="1153" spc="34" dirty="0">
                <a:latin typeface="Microsoft Sans Serif"/>
                <a:cs typeface="Microsoft Sans Serif"/>
              </a:rPr>
              <a:t>It</a:t>
            </a:r>
            <a:r>
              <a:rPr sz="1153" spc="-21" dirty="0">
                <a:latin typeface="Microsoft Sans Serif"/>
                <a:cs typeface="Microsoft Sans Serif"/>
              </a:rPr>
              <a:t> </a:t>
            </a:r>
            <a:r>
              <a:rPr sz="1153" spc="47" dirty="0">
                <a:latin typeface="Microsoft Sans Serif"/>
                <a:cs typeface="Microsoft Sans Serif"/>
              </a:rPr>
              <a:t>has</a:t>
            </a:r>
            <a:r>
              <a:rPr sz="1153" spc="-13" dirty="0">
                <a:latin typeface="Microsoft Sans Serif"/>
                <a:cs typeface="Microsoft Sans Serif"/>
              </a:rPr>
              <a:t> </a:t>
            </a:r>
            <a:r>
              <a:rPr sz="1153" spc="47" dirty="0">
                <a:latin typeface="Microsoft Sans Serif"/>
                <a:cs typeface="Microsoft Sans Serif"/>
              </a:rPr>
              <a:t>launched</a:t>
            </a:r>
            <a:r>
              <a:rPr sz="1153" spc="-17" dirty="0">
                <a:latin typeface="Microsoft Sans Serif"/>
                <a:cs typeface="Microsoft Sans Serif"/>
              </a:rPr>
              <a:t> </a:t>
            </a:r>
            <a:r>
              <a:rPr sz="1153" spc="51" dirty="0">
                <a:latin typeface="Microsoft Sans Serif"/>
                <a:cs typeface="Microsoft Sans Serif"/>
              </a:rPr>
              <a:t>fantastic</a:t>
            </a:r>
            <a:r>
              <a:rPr sz="1153" spc="-56" dirty="0">
                <a:latin typeface="Microsoft Sans Serif"/>
                <a:cs typeface="Microsoft Sans Serif"/>
              </a:rPr>
              <a:t> </a:t>
            </a:r>
            <a:r>
              <a:rPr sz="1153" spc="43" dirty="0">
                <a:latin typeface="Microsoft Sans Serif"/>
                <a:cs typeface="Microsoft Sans Serif"/>
              </a:rPr>
              <a:t>product </a:t>
            </a:r>
            <a:r>
              <a:rPr sz="1153" spc="-290" dirty="0">
                <a:latin typeface="Microsoft Sans Serif"/>
                <a:cs typeface="Microsoft Sans Serif"/>
              </a:rPr>
              <a:t> </a:t>
            </a:r>
            <a:r>
              <a:rPr sz="1153" spc="64" dirty="0">
                <a:latin typeface="Microsoft Sans Serif"/>
                <a:cs typeface="Microsoft Sans Serif"/>
              </a:rPr>
              <a:t>that </a:t>
            </a:r>
            <a:r>
              <a:rPr sz="1153" spc="21" dirty="0">
                <a:latin typeface="Microsoft Sans Serif"/>
                <a:cs typeface="Microsoft Sans Serif"/>
              </a:rPr>
              <a:t>ha</a:t>
            </a:r>
            <a:r>
              <a:rPr sz="1153" spc="21" dirty="0">
                <a:latin typeface="Lucida Sans Unicode"/>
                <a:cs typeface="Lucida Sans Unicode"/>
              </a:rPr>
              <a:t>v</a:t>
            </a:r>
            <a:r>
              <a:rPr sz="1153" spc="21" dirty="0">
                <a:latin typeface="Microsoft Sans Serif"/>
                <a:cs typeface="Microsoft Sans Serif"/>
              </a:rPr>
              <a:t>e </a:t>
            </a:r>
            <a:r>
              <a:rPr sz="1153" spc="47" dirty="0">
                <a:latin typeface="Microsoft Sans Serif"/>
                <a:cs typeface="Microsoft Sans Serif"/>
              </a:rPr>
              <a:t>been </a:t>
            </a:r>
            <a:r>
              <a:rPr sz="1153" spc="21" dirty="0">
                <a:latin typeface="Microsoft Sans Serif"/>
                <a:cs typeface="Microsoft Sans Serif"/>
              </a:rPr>
              <a:t>e</a:t>
            </a:r>
            <a:r>
              <a:rPr sz="1153" spc="21" dirty="0">
                <a:latin typeface="Lucida Sans Unicode"/>
                <a:cs typeface="Lucida Sans Unicode"/>
              </a:rPr>
              <a:t>x</a:t>
            </a:r>
            <a:r>
              <a:rPr sz="1153" spc="21" dirty="0">
                <a:latin typeface="Microsoft Sans Serif"/>
                <a:cs typeface="Microsoft Sans Serif"/>
              </a:rPr>
              <a:t>tremel</a:t>
            </a:r>
            <a:r>
              <a:rPr sz="1153" spc="21" dirty="0">
                <a:latin typeface="Lucida Sans Unicode"/>
                <a:cs typeface="Lucida Sans Unicode"/>
              </a:rPr>
              <a:t>y </a:t>
            </a:r>
            <a:r>
              <a:rPr sz="1153" spc="30" dirty="0">
                <a:latin typeface="Microsoft Sans Serif"/>
                <a:cs typeface="Microsoft Sans Serif"/>
              </a:rPr>
              <a:t>successful </a:t>
            </a:r>
            <a:r>
              <a:rPr sz="1153" spc="21" dirty="0">
                <a:latin typeface="Microsoft Sans Serif"/>
                <a:cs typeface="Microsoft Sans Serif"/>
              </a:rPr>
              <a:t>across </a:t>
            </a:r>
            <a:r>
              <a:rPr sz="1153" spc="26" dirty="0">
                <a:latin typeface="Microsoft Sans Serif"/>
                <a:cs typeface="Microsoft Sans Serif"/>
              </a:rPr>
              <a:t>thecountr</a:t>
            </a:r>
            <a:r>
              <a:rPr sz="1153" spc="26" dirty="0">
                <a:latin typeface="Lucida Sans Unicode"/>
                <a:cs typeface="Lucida Sans Unicode"/>
              </a:rPr>
              <a:t>y</a:t>
            </a:r>
            <a:r>
              <a:rPr sz="1111" spc="26" dirty="0">
                <a:latin typeface="Lucida Sans Unicode"/>
                <a:cs typeface="Lucida Sans Unicode"/>
              </a:rPr>
              <a:t>. </a:t>
            </a:r>
            <a:r>
              <a:rPr sz="1153" spc="34" dirty="0">
                <a:latin typeface="Microsoft Sans Serif"/>
                <a:cs typeface="Microsoft Sans Serif"/>
              </a:rPr>
              <a:t>Their brands </a:t>
            </a:r>
            <a:r>
              <a:rPr sz="1153" spc="4" dirty="0">
                <a:latin typeface="Microsoft Sans Serif"/>
                <a:cs typeface="Microsoft Sans Serif"/>
              </a:rPr>
              <a:t>Frooti</a:t>
            </a:r>
            <a:r>
              <a:rPr sz="1111" spc="4" dirty="0">
                <a:latin typeface="Lucida Sans Unicode"/>
                <a:cs typeface="Lucida Sans Unicode"/>
              </a:rPr>
              <a:t>, </a:t>
            </a:r>
            <a:r>
              <a:rPr sz="1153" spc="-13" dirty="0">
                <a:latin typeface="Microsoft Sans Serif"/>
                <a:cs typeface="Microsoft Sans Serif"/>
              </a:rPr>
              <a:t>App</a:t>
            </a:r>
            <a:r>
              <a:rPr sz="1153" spc="-13" dirty="0">
                <a:latin typeface="Lucida Sans Unicode"/>
                <a:cs typeface="Lucida Sans Unicode"/>
              </a:rPr>
              <a:t>y</a:t>
            </a:r>
            <a:r>
              <a:rPr sz="1111" spc="-13" dirty="0">
                <a:latin typeface="Lucida Sans Unicode"/>
                <a:cs typeface="Lucida Sans Unicode"/>
              </a:rPr>
              <a:t>, </a:t>
            </a:r>
            <a:r>
              <a:rPr sz="1153" spc="9" dirty="0">
                <a:latin typeface="Microsoft Sans Serif"/>
                <a:cs typeface="Microsoft Sans Serif"/>
              </a:rPr>
              <a:t>N</a:t>
            </a:r>
            <a:r>
              <a:rPr sz="1111" spc="9" dirty="0">
                <a:latin typeface="Lucida Sans Unicode"/>
                <a:cs typeface="Lucida Sans Unicode"/>
              </a:rPr>
              <a:t>-</a:t>
            </a:r>
            <a:r>
              <a:rPr sz="1153" spc="9" dirty="0">
                <a:latin typeface="Microsoft Sans Serif"/>
                <a:cs typeface="Microsoft Sans Serif"/>
              </a:rPr>
              <a:t>joi</a:t>
            </a:r>
            <a:r>
              <a:rPr sz="1111" spc="9" dirty="0">
                <a:latin typeface="Lucida Sans Unicode"/>
                <a:cs typeface="Lucida Sans Unicode"/>
              </a:rPr>
              <a:t>, </a:t>
            </a:r>
            <a:r>
              <a:rPr sz="1153" spc="34" dirty="0">
                <a:latin typeface="Microsoft Sans Serif"/>
                <a:cs typeface="Microsoft Sans Serif"/>
              </a:rPr>
              <a:t>App</a:t>
            </a:r>
            <a:r>
              <a:rPr sz="1153" spc="34" dirty="0">
                <a:latin typeface="Lucida Sans Unicode"/>
                <a:cs typeface="Lucida Sans Unicode"/>
              </a:rPr>
              <a:t>y </a:t>
            </a:r>
            <a:r>
              <a:rPr sz="1153" spc="-30" dirty="0">
                <a:latin typeface="Microsoft Sans Serif"/>
                <a:cs typeface="Microsoft Sans Serif"/>
              </a:rPr>
              <a:t>Fi</a:t>
            </a:r>
            <a:r>
              <a:rPr sz="1153" spc="-30" dirty="0">
                <a:latin typeface="Lucida Sans Unicode"/>
                <a:cs typeface="Lucida Sans Unicode"/>
              </a:rPr>
              <a:t>zz </a:t>
            </a:r>
            <a:r>
              <a:rPr sz="1153" spc="56" dirty="0">
                <a:latin typeface="Microsoft Sans Serif"/>
                <a:cs typeface="Microsoft Sans Serif"/>
              </a:rPr>
              <a:t>and </a:t>
            </a:r>
            <a:r>
              <a:rPr sz="1153" spc="34" dirty="0">
                <a:latin typeface="Microsoft Sans Serif"/>
                <a:cs typeface="Microsoft Sans Serif"/>
              </a:rPr>
              <a:t>Baille</a:t>
            </a:r>
            <a:r>
              <a:rPr sz="1153" spc="34" dirty="0">
                <a:latin typeface="Lucida Sans Unicode"/>
                <a:cs typeface="Lucida Sans Unicode"/>
              </a:rPr>
              <a:t>y </a:t>
            </a:r>
            <a:r>
              <a:rPr sz="1153" spc="13" dirty="0">
                <a:latin typeface="Microsoft Sans Serif"/>
                <a:cs typeface="Microsoft Sans Serif"/>
              </a:rPr>
              <a:t>are </a:t>
            </a:r>
            <a:r>
              <a:rPr sz="1153" spc="-295" dirty="0">
                <a:latin typeface="Microsoft Sans Serif"/>
                <a:cs typeface="Microsoft Sans Serif"/>
              </a:rPr>
              <a:t> </a:t>
            </a:r>
            <a:r>
              <a:rPr sz="1153" spc="38" dirty="0">
                <a:latin typeface="Microsoft Sans Serif"/>
                <a:cs typeface="Microsoft Sans Serif"/>
              </a:rPr>
              <a:t>leaders </a:t>
            </a:r>
            <a:r>
              <a:rPr sz="1153" spc="34" dirty="0">
                <a:latin typeface="Microsoft Sans Serif"/>
                <a:cs typeface="Microsoft Sans Serif"/>
              </a:rPr>
              <a:t>in </a:t>
            </a:r>
            <a:r>
              <a:rPr sz="1153" spc="51" dirty="0">
                <a:latin typeface="Microsoft Sans Serif"/>
                <a:cs typeface="Microsoft Sans Serif"/>
              </a:rPr>
              <a:t>their </a:t>
            </a:r>
            <a:r>
              <a:rPr sz="1153" spc="38" dirty="0">
                <a:latin typeface="Microsoft Sans Serif"/>
                <a:cs typeface="Microsoft Sans Serif"/>
              </a:rPr>
              <a:t>categories </a:t>
            </a:r>
            <a:r>
              <a:rPr sz="1153" spc="56" dirty="0">
                <a:latin typeface="Microsoft Sans Serif"/>
                <a:cs typeface="Microsoft Sans Serif"/>
              </a:rPr>
              <a:t>and </a:t>
            </a:r>
            <a:r>
              <a:rPr sz="1153" spc="13" dirty="0">
                <a:latin typeface="Microsoft Sans Serif"/>
                <a:cs typeface="Microsoft Sans Serif"/>
              </a:rPr>
              <a:t>are </a:t>
            </a:r>
            <a:r>
              <a:rPr sz="1153" spc="47" dirty="0">
                <a:latin typeface="Microsoft Sans Serif"/>
                <a:cs typeface="Microsoft Sans Serif"/>
              </a:rPr>
              <a:t>household </a:t>
            </a:r>
            <a:r>
              <a:rPr sz="1153" spc="43" dirty="0">
                <a:latin typeface="Microsoft Sans Serif"/>
                <a:cs typeface="Microsoft Sans Serif"/>
              </a:rPr>
              <a:t>names </a:t>
            </a:r>
            <a:r>
              <a:rPr sz="1153" spc="34" dirty="0">
                <a:latin typeface="Microsoft Sans Serif"/>
                <a:cs typeface="Microsoft Sans Serif"/>
              </a:rPr>
              <a:t>in </a:t>
            </a:r>
            <a:r>
              <a:rPr sz="1153" spc="9" dirty="0">
                <a:latin typeface="Microsoft Sans Serif"/>
                <a:cs typeface="Microsoft Sans Serif"/>
              </a:rPr>
              <a:t>India</a:t>
            </a:r>
            <a:r>
              <a:rPr sz="1111" spc="9" dirty="0">
                <a:latin typeface="Lucida Sans Unicode"/>
                <a:cs typeface="Lucida Sans Unicode"/>
              </a:rPr>
              <a:t>.</a:t>
            </a:r>
            <a:r>
              <a:rPr sz="1153" spc="9" dirty="0">
                <a:latin typeface="Microsoft Sans Serif"/>
                <a:cs typeface="Microsoft Sans Serif"/>
              </a:rPr>
              <a:t>The</a:t>
            </a:r>
            <a:r>
              <a:rPr sz="1153" spc="9" dirty="0">
                <a:latin typeface="Lucida Sans Unicode"/>
                <a:cs typeface="Lucida Sans Unicode"/>
              </a:rPr>
              <a:t>y </a:t>
            </a:r>
            <a:r>
              <a:rPr sz="1153" spc="21" dirty="0">
                <a:latin typeface="Microsoft Sans Serif"/>
                <a:cs typeface="Microsoft Sans Serif"/>
              </a:rPr>
              <a:t>ha</a:t>
            </a:r>
            <a:r>
              <a:rPr sz="1153" spc="21" dirty="0">
                <a:latin typeface="Lucida Sans Unicode"/>
                <a:cs typeface="Lucida Sans Unicode"/>
              </a:rPr>
              <a:t>v</a:t>
            </a:r>
            <a:r>
              <a:rPr sz="1153" spc="21" dirty="0">
                <a:latin typeface="Microsoft Sans Serif"/>
                <a:cs typeface="Microsoft Sans Serif"/>
              </a:rPr>
              <a:t>e </a:t>
            </a:r>
            <a:r>
              <a:rPr sz="1153" spc="17" dirty="0">
                <a:latin typeface="Microsoft Sans Serif"/>
                <a:cs typeface="Microsoft Sans Serif"/>
              </a:rPr>
              <a:t>al</a:t>
            </a:r>
            <a:r>
              <a:rPr sz="1153" spc="17" dirty="0">
                <a:latin typeface="Lucida Sans Unicode"/>
                <a:cs typeface="Lucida Sans Unicode"/>
              </a:rPr>
              <a:t>w</a:t>
            </a:r>
            <a:r>
              <a:rPr sz="1153" spc="17" dirty="0">
                <a:latin typeface="Microsoft Sans Serif"/>
                <a:cs typeface="Microsoft Sans Serif"/>
              </a:rPr>
              <a:t>a</a:t>
            </a:r>
            <a:r>
              <a:rPr sz="1153" spc="17" dirty="0">
                <a:latin typeface="Lucida Sans Unicode"/>
                <a:cs typeface="Lucida Sans Unicode"/>
              </a:rPr>
              <a:t>y</a:t>
            </a:r>
            <a:r>
              <a:rPr sz="1153" spc="17" dirty="0">
                <a:latin typeface="Microsoft Sans Serif"/>
                <a:cs typeface="Microsoft Sans Serif"/>
              </a:rPr>
              <a:t>s </a:t>
            </a:r>
            <a:r>
              <a:rPr sz="1153" spc="47" dirty="0">
                <a:latin typeface="Microsoft Sans Serif"/>
                <a:cs typeface="Microsoft Sans Serif"/>
              </a:rPr>
              <a:t>been </a:t>
            </a:r>
            <a:r>
              <a:rPr sz="1153" spc="30" dirty="0">
                <a:latin typeface="Microsoft Sans Serif"/>
                <a:cs typeface="Microsoft Sans Serif"/>
              </a:rPr>
              <a:t>a </a:t>
            </a:r>
            <a:r>
              <a:rPr sz="1153" spc="47" dirty="0">
                <a:latin typeface="Microsoft Sans Serif"/>
                <a:cs typeface="Microsoft Sans Serif"/>
              </a:rPr>
              <a:t>pioneer </a:t>
            </a:r>
            <a:r>
              <a:rPr sz="1153" spc="34" dirty="0">
                <a:latin typeface="Microsoft Sans Serif"/>
                <a:cs typeface="Microsoft Sans Serif"/>
              </a:rPr>
              <a:t>in </a:t>
            </a:r>
            <a:r>
              <a:rPr sz="1153" spc="30" dirty="0">
                <a:latin typeface="Lucida Sans Unicode"/>
                <a:cs typeface="Lucida Sans Unicode"/>
              </a:rPr>
              <a:t>w</a:t>
            </a:r>
            <a:r>
              <a:rPr sz="1153" spc="30" dirty="0">
                <a:latin typeface="Microsoft Sans Serif"/>
                <a:cs typeface="Microsoft Sans Serif"/>
              </a:rPr>
              <a:t>hate</a:t>
            </a:r>
            <a:r>
              <a:rPr sz="1153" spc="30" dirty="0">
                <a:latin typeface="Lucida Sans Unicode"/>
                <a:cs typeface="Lucida Sans Unicode"/>
              </a:rPr>
              <a:t>v</a:t>
            </a:r>
            <a:r>
              <a:rPr sz="1153" spc="30" dirty="0">
                <a:latin typeface="Microsoft Sans Serif"/>
                <a:cs typeface="Microsoft Sans Serif"/>
              </a:rPr>
              <a:t>er </a:t>
            </a:r>
            <a:r>
              <a:rPr sz="1153" spc="47" dirty="0">
                <a:latin typeface="Microsoft Sans Serif"/>
                <a:cs typeface="Microsoft Sans Serif"/>
              </a:rPr>
              <a:t>the</a:t>
            </a:r>
            <a:r>
              <a:rPr sz="1153" spc="47" dirty="0">
                <a:latin typeface="Lucida Sans Unicode"/>
                <a:cs typeface="Lucida Sans Unicode"/>
              </a:rPr>
              <a:t>y </a:t>
            </a:r>
            <a:r>
              <a:rPr sz="1153" spc="51" dirty="0">
                <a:latin typeface="Lucida Sans Unicode"/>
                <a:cs typeface="Lucida Sans Unicode"/>
              </a:rPr>
              <a:t> </a:t>
            </a:r>
            <a:r>
              <a:rPr sz="1153" spc="21" dirty="0">
                <a:latin typeface="Microsoft Sans Serif"/>
                <a:cs typeface="Microsoft Sans Serif"/>
              </a:rPr>
              <a:t>ha</a:t>
            </a:r>
            <a:r>
              <a:rPr sz="1153" spc="21" dirty="0">
                <a:latin typeface="Lucida Sans Unicode"/>
                <a:cs typeface="Lucida Sans Unicode"/>
              </a:rPr>
              <a:t>v</a:t>
            </a:r>
            <a:r>
              <a:rPr sz="1153" spc="21" dirty="0">
                <a:latin typeface="Microsoft Sans Serif"/>
                <a:cs typeface="Microsoft Sans Serif"/>
              </a:rPr>
              <a:t>e </a:t>
            </a:r>
            <a:r>
              <a:rPr sz="1153" spc="26" dirty="0">
                <a:latin typeface="Microsoft Sans Serif"/>
                <a:cs typeface="Microsoft Sans Serif"/>
              </a:rPr>
              <a:t>done</a:t>
            </a:r>
            <a:r>
              <a:rPr sz="1111" spc="26" dirty="0">
                <a:latin typeface="Lucida Sans Unicode"/>
                <a:cs typeface="Lucida Sans Unicode"/>
              </a:rPr>
              <a:t>.</a:t>
            </a:r>
            <a:endParaRPr sz="1111">
              <a:latin typeface="Lucida Sans Unicode"/>
              <a:cs typeface="Lucida Sans Unicode"/>
            </a:endParaRPr>
          </a:p>
          <a:p>
            <a:pPr marL="10851">
              <a:spcBef>
                <a:spcPts val="923"/>
              </a:spcBef>
            </a:pPr>
            <a:r>
              <a:rPr sz="1068" spc="-30" dirty="0">
                <a:latin typeface="Microsoft Sans Serif"/>
                <a:cs typeface="Microsoft Sans Serif"/>
              </a:rPr>
              <a:t>PARLE</a:t>
            </a:r>
            <a:r>
              <a:rPr sz="1068" spc="38" dirty="0">
                <a:latin typeface="Microsoft Sans Serif"/>
                <a:cs typeface="Microsoft Sans Serif"/>
              </a:rPr>
              <a:t> </a:t>
            </a:r>
            <a:r>
              <a:rPr sz="1068" spc="-17" dirty="0">
                <a:latin typeface="Microsoft Sans Serif"/>
                <a:cs typeface="Microsoft Sans Serif"/>
              </a:rPr>
              <a:t>AGRO</a:t>
            </a:r>
            <a:r>
              <a:rPr sz="1068" spc="-38" dirty="0">
                <a:latin typeface="Microsoft Sans Serif"/>
                <a:cs typeface="Microsoft Sans Serif"/>
              </a:rPr>
              <a:t> </a:t>
            </a:r>
            <a:r>
              <a:rPr sz="1068" spc="-4" dirty="0">
                <a:latin typeface="Microsoft Sans Serif"/>
                <a:cs typeface="Microsoft Sans Serif"/>
              </a:rPr>
              <a:t>BUSINESS</a:t>
            </a:r>
            <a:r>
              <a:rPr sz="1068" spc="4" dirty="0">
                <a:latin typeface="Microsoft Sans Serif"/>
                <a:cs typeface="Microsoft Sans Serif"/>
              </a:rPr>
              <a:t> STATEMENT</a:t>
            </a:r>
            <a:endParaRPr sz="1068">
              <a:latin typeface="Microsoft Sans Serif"/>
              <a:cs typeface="Microsoft Sans Serif"/>
            </a:endParaRPr>
          </a:p>
          <a:p>
            <a:pPr marL="10851" marR="550682">
              <a:lnSpc>
                <a:spcPct val="116900"/>
              </a:lnSpc>
            </a:pPr>
            <a:r>
              <a:rPr sz="1068" spc="26" dirty="0">
                <a:latin typeface="Microsoft Sans Serif"/>
                <a:cs typeface="Microsoft Sans Serif"/>
              </a:rPr>
              <a:t>We</a:t>
            </a:r>
            <a:r>
              <a:rPr sz="1068" spc="9" dirty="0">
                <a:latin typeface="Microsoft Sans Serif"/>
                <a:cs typeface="Microsoft Sans Serif"/>
              </a:rPr>
              <a:t> </a:t>
            </a:r>
            <a:r>
              <a:rPr sz="1068" spc="4" dirty="0">
                <a:latin typeface="Microsoft Sans Serif"/>
                <a:cs typeface="Microsoft Sans Serif"/>
              </a:rPr>
              <a:t>are</a:t>
            </a:r>
            <a:r>
              <a:rPr sz="1068" spc="9" dirty="0">
                <a:latin typeface="Microsoft Sans Serif"/>
                <a:cs typeface="Microsoft Sans Serif"/>
              </a:rPr>
              <a:t> </a:t>
            </a:r>
            <a:r>
              <a:rPr sz="1068" spc="-9" dirty="0">
                <a:latin typeface="Microsoft Sans Serif"/>
                <a:cs typeface="Microsoft Sans Serif"/>
              </a:rPr>
              <a:t>in</a:t>
            </a:r>
            <a:r>
              <a:rPr sz="1068" dirty="0">
                <a:latin typeface="Microsoft Sans Serif"/>
                <a:cs typeface="Microsoft Sans Serif"/>
              </a:rPr>
              <a:t> </a:t>
            </a:r>
            <a:r>
              <a:rPr sz="1068" spc="38" dirty="0">
                <a:latin typeface="Microsoft Sans Serif"/>
                <a:cs typeface="Microsoft Sans Serif"/>
              </a:rPr>
              <a:t>the</a:t>
            </a:r>
            <a:r>
              <a:rPr sz="1068" spc="9" dirty="0">
                <a:latin typeface="Microsoft Sans Serif"/>
                <a:cs typeface="Microsoft Sans Serif"/>
              </a:rPr>
              <a:t> </a:t>
            </a:r>
            <a:r>
              <a:rPr sz="1068" spc="26" dirty="0">
                <a:latin typeface="Microsoft Sans Serif"/>
                <a:cs typeface="Microsoft Sans Serif"/>
              </a:rPr>
              <a:t>business</a:t>
            </a:r>
            <a:r>
              <a:rPr sz="1068" spc="64" dirty="0">
                <a:latin typeface="Microsoft Sans Serif"/>
                <a:cs typeface="Microsoft Sans Serif"/>
              </a:rPr>
              <a:t> </a:t>
            </a:r>
            <a:r>
              <a:rPr sz="1068" spc="21" dirty="0">
                <a:latin typeface="Microsoft Sans Serif"/>
                <a:cs typeface="Microsoft Sans Serif"/>
              </a:rPr>
              <a:t>of</a:t>
            </a:r>
            <a:r>
              <a:rPr sz="1068" spc="64" dirty="0">
                <a:latin typeface="Microsoft Sans Serif"/>
                <a:cs typeface="Microsoft Sans Serif"/>
              </a:rPr>
              <a:t> </a:t>
            </a:r>
            <a:r>
              <a:rPr sz="1068" spc="17" dirty="0">
                <a:latin typeface="Microsoft Sans Serif"/>
                <a:cs typeface="Microsoft Sans Serif"/>
              </a:rPr>
              <a:t>refreshing</a:t>
            </a:r>
            <a:r>
              <a:rPr sz="1068" spc="68" dirty="0">
                <a:latin typeface="Microsoft Sans Serif"/>
                <a:cs typeface="Microsoft Sans Serif"/>
              </a:rPr>
              <a:t> </a:t>
            </a:r>
            <a:r>
              <a:rPr sz="1068" spc="17" dirty="0">
                <a:latin typeface="Microsoft Sans Serif"/>
                <a:cs typeface="Microsoft Sans Serif"/>
              </a:rPr>
              <a:t>India</a:t>
            </a:r>
            <a:r>
              <a:rPr sz="1068" dirty="0">
                <a:latin typeface="Microsoft Sans Serif"/>
                <a:cs typeface="Microsoft Sans Serif"/>
              </a:rPr>
              <a:t> </a:t>
            </a:r>
            <a:r>
              <a:rPr sz="1025" spc="21" dirty="0">
                <a:latin typeface="Lucida Sans Unicode"/>
                <a:cs typeface="Lucida Sans Unicode"/>
              </a:rPr>
              <a:t>w</a:t>
            </a:r>
            <a:r>
              <a:rPr sz="1068" spc="21" dirty="0">
                <a:latin typeface="Microsoft Sans Serif"/>
                <a:cs typeface="Microsoft Sans Serif"/>
              </a:rPr>
              <a:t>ith</a:t>
            </a:r>
            <a:r>
              <a:rPr sz="1068" spc="-4" dirty="0">
                <a:latin typeface="Microsoft Sans Serif"/>
                <a:cs typeface="Microsoft Sans Serif"/>
              </a:rPr>
              <a:t> </a:t>
            </a:r>
            <a:r>
              <a:rPr sz="1068" spc="13" dirty="0">
                <a:latin typeface="Microsoft Sans Serif"/>
                <a:cs typeface="Microsoft Sans Serif"/>
              </a:rPr>
              <a:t>our</a:t>
            </a:r>
            <a:r>
              <a:rPr sz="1068" spc="30" dirty="0">
                <a:latin typeface="Microsoft Sans Serif"/>
                <a:cs typeface="Microsoft Sans Serif"/>
              </a:rPr>
              <a:t> </a:t>
            </a:r>
            <a:r>
              <a:rPr sz="1068" spc="38" dirty="0">
                <a:latin typeface="Microsoft Sans Serif"/>
                <a:cs typeface="Microsoft Sans Serif"/>
              </a:rPr>
              <a:t>products</a:t>
            </a:r>
            <a:r>
              <a:rPr sz="1025" spc="38" dirty="0">
                <a:latin typeface="Lucida Sans Unicode"/>
                <a:cs typeface="Lucida Sans Unicode"/>
              </a:rPr>
              <a:t>,</a:t>
            </a:r>
            <a:r>
              <a:rPr sz="1025" spc="21" dirty="0">
                <a:latin typeface="Lucida Sans Unicode"/>
                <a:cs typeface="Lucida Sans Unicode"/>
              </a:rPr>
              <a:t> </a:t>
            </a:r>
            <a:r>
              <a:rPr sz="1068" spc="17" dirty="0">
                <a:latin typeface="Microsoft Sans Serif"/>
                <a:cs typeface="Microsoft Sans Serif"/>
              </a:rPr>
              <a:t>refreshing</a:t>
            </a:r>
            <a:r>
              <a:rPr sz="1068" spc="68" dirty="0">
                <a:latin typeface="Microsoft Sans Serif"/>
                <a:cs typeface="Microsoft Sans Serif"/>
              </a:rPr>
              <a:t> </a:t>
            </a:r>
            <a:r>
              <a:rPr sz="1068" spc="38" dirty="0">
                <a:latin typeface="Microsoft Sans Serif"/>
                <a:cs typeface="Microsoft Sans Serif"/>
              </a:rPr>
              <a:t>the</a:t>
            </a:r>
            <a:r>
              <a:rPr sz="1068" spc="9" dirty="0">
                <a:latin typeface="Microsoft Sans Serif"/>
                <a:cs typeface="Microsoft Sans Serif"/>
              </a:rPr>
              <a:t> </a:t>
            </a:r>
            <a:r>
              <a:rPr sz="1068" spc="26" dirty="0">
                <a:latin typeface="Microsoft Sans Serif"/>
                <a:cs typeface="Microsoft Sans Serif"/>
              </a:rPr>
              <a:t>market</a:t>
            </a:r>
            <a:r>
              <a:rPr sz="1025" spc="26" dirty="0">
                <a:latin typeface="Lucida Sans Unicode"/>
                <a:cs typeface="Lucida Sans Unicode"/>
              </a:rPr>
              <a:t>w</a:t>
            </a:r>
            <a:r>
              <a:rPr sz="1068" spc="26" dirty="0">
                <a:latin typeface="Microsoft Sans Serif"/>
                <a:cs typeface="Microsoft Sans Serif"/>
              </a:rPr>
              <a:t>ith</a:t>
            </a:r>
            <a:r>
              <a:rPr sz="1068" dirty="0">
                <a:latin typeface="Microsoft Sans Serif"/>
                <a:cs typeface="Microsoft Sans Serif"/>
              </a:rPr>
              <a:t> </a:t>
            </a:r>
            <a:r>
              <a:rPr sz="1068" spc="13" dirty="0">
                <a:latin typeface="Microsoft Sans Serif"/>
                <a:cs typeface="Microsoft Sans Serif"/>
              </a:rPr>
              <a:t>ne</a:t>
            </a:r>
            <a:r>
              <a:rPr sz="1025" spc="13" dirty="0">
                <a:latin typeface="Lucida Sans Unicode"/>
                <a:cs typeface="Lucida Sans Unicode"/>
              </a:rPr>
              <a:t>w</a:t>
            </a:r>
            <a:r>
              <a:rPr sz="1025" spc="-60" dirty="0">
                <a:latin typeface="Lucida Sans Unicode"/>
                <a:cs typeface="Lucida Sans Unicode"/>
              </a:rPr>
              <a:t> </a:t>
            </a:r>
            <a:r>
              <a:rPr sz="1068" spc="21" dirty="0">
                <a:latin typeface="Microsoft Sans Serif"/>
                <a:cs typeface="Microsoft Sans Serif"/>
              </a:rPr>
              <a:t>categories</a:t>
            </a:r>
            <a:r>
              <a:rPr sz="1068" spc="64" dirty="0">
                <a:latin typeface="Microsoft Sans Serif"/>
                <a:cs typeface="Microsoft Sans Serif"/>
              </a:rPr>
              <a:t> </a:t>
            </a:r>
            <a:r>
              <a:rPr sz="1068" spc="21" dirty="0">
                <a:latin typeface="Microsoft Sans Serif"/>
                <a:cs typeface="Microsoft Sans Serif"/>
              </a:rPr>
              <a:t>and</a:t>
            </a:r>
            <a:r>
              <a:rPr sz="1068" spc="64" dirty="0">
                <a:latin typeface="Microsoft Sans Serif"/>
                <a:cs typeface="Microsoft Sans Serif"/>
              </a:rPr>
              <a:t> </a:t>
            </a:r>
            <a:r>
              <a:rPr sz="1068" spc="17" dirty="0">
                <a:latin typeface="Microsoft Sans Serif"/>
                <a:cs typeface="Microsoft Sans Serif"/>
              </a:rPr>
              <a:t>refreshing </a:t>
            </a:r>
            <a:r>
              <a:rPr sz="1068" spc="-269" dirty="0">
                <a:latin typeface="Microsoft Sans Serif"/>
                <a:cs typeface="Microsoft Sans Serif"/>
              </a:rPr>
              <a:t> </a:t>
            </a:r>
            <a:r>
              <a:rPr sz="1068" spc="13" dirty="0">
                <a:latin typeface="Microsoft Sans Serif"/>
                <a:cs typeface="Microsoft Sans Serif"/>
              </a:rPr>
              <a:t>oursel</a:t>
            </a:r>
            <a:r>
              <a:rPr sz="1025" spc="13" dirty="0">
                <a:latin typeface="Lucida Sans Unicode"/>
                <a:cs typeface="Lucida Sans Unicode"/>
              </a:rPr>
              <a:t>v</a:t>
            </a:r>
            <a:r>
              <a:rPr sz="1068" spc="13" dirty="0">
                <a:latin typeface="Microsoft Sans Serif"/>
                <a:cs typeface="Microsoft Sans Serif"/>
              </a:rPr>
              <a:t>es</a:t>
            </a:r>
            <a:r>
              <a:rPr sz="1068" spc="51" dirty="0">
                <a:latin typeface="Microsoft Sans Serif"/>
                <a:cs typeface="Microsoft Sans Serif"/>
              </a:rPr>
              <a:t> </a:t>
            </a:r>
            <a:r>
              <a:rPr sz="1068" spc="30" dirty="0">
                <a:latin typeface="Microsoft Sans Serif"/>
                <a:cs typeface="Microsoft Sans Serif"/>
              </a:rPr>
              <a:t>through</a:t>
            </a:r>
            <a:r>
              <a:rPr sz="1068" spc="-9" dirty="0">
                <a:latin typeface="Microsoft Sans Serif"/>
                <a:cs typeface="Microsoft Sans Serif"/>
              </a:rPr>
              <a:t> inno</a:t>
            </a:r>
            <a:r>
              <a:rPr sz="1025" spc="-9" dirty="0">
                <a:latin typeface="Lucida Sans Unicode"/>
                <a:cs typeface="Lucida Sans Unicode"/>
              </a:rPr>
              <a:t>v</a:t>
            </a:r>
            <a:r>
              <a:rPr sz="1068" spc="-9" dirty="0">
                <a:latin typeface="Microsoft Sans Serif"/>
                <a:cs typeface="Microsoft Sans Serif"/>
              </a:rPr>
              <a:t>ation</a:t>
            </a:r>
            <a:r>
              <a:rPr sz="1025" spc="-9" dirty="0">
                <a:latin typeface="Lucida Sans Unicode"/>
                <a:cs typeface="Lucida Sans Unicode"/>
              </a:rPr>
              <a:t>.</a:t>
            </a:r>
            <a:endParaRPr sz="1025">
              <a:latin typeface="Lucida Sans Unicode"/>
              <a:cs typeface="Lucida Sans Unicode"/>
            </a:endParaRPr>
          </a:p>
        </p:txBody>
      </p:sp>
      <p:sp>
        <p:nvSpPr>
          <p:cNvPr id="3" name="object 3"/>
          <p:cNvSpPr txBox="1">
            <a:spLocks noGrp="1"/>
          </p:cNvSpPr>
          <p:nvPr>
            <p:ph type="title"/>
          </p:nvPr>
        </p:nvSpPr>
        <p:spPr>
          <a:xfrm>
            <a:off x="3710920" y="56181"/>
            <a:ext cx="2153851" cy="330462"/>
          </a:xfrm>
          <a:prstGeom prst="rect">
            <a:avLst/>
          </a:prstGeom>
        </p:spPr>
        <p:txBody>
          <a:bodyPr spcFirstLastPara="1" vert="horz" wrap="square" lIns="0" tIns="9766" rIns="0" bIns="0" rtlCol="0" anchor="t" anchorCtr="0">
            <a:spAutoFit/>
          </a:bodyPr>
          <a:lstStyle/>
          <a:p>
            <a:pPr marL="10851">
              <a:spcBef>
                <a:spcPts val="77"/>
              </a:spcBef>
            </a:pPr>
            <a:r>
              <a:rPr spc="38" dirty="0"/>
              <a:t>Compan</a:t>
            </a:r>
            <a:r>
              <a:rPr spc="38" dirty="0">
                <a:latin typeface="Lucida Sans Unicode"/>
                <a:cs typeface="Lucida Sans Unicode"/>
              </a:rPr>
              <a:t>y</a:t>
            </a:r>
            <a:r>
              <a:rPr spc="-107" dirty="0">
                <a:latin typeface="Lucida Sans Unicode"/>
                <a:cs typeface="Lucida Sans Unicode"/>
              </a:rPr>
              <a:t> </a:t>
            </a:r>
            <a:r>
              <a:rPr spc="17" dirty="0" smtClean="0"/>
              <a:t>Pro</a:t>
            </a:r>
            <a:r>
              <a:rPr lang="en-US" spc="17" dirty="0" smtClean="0"/>
              <a:t>file</a:t>
            </a:r>
            <a:endParaRPr dirty="0">
              <a:latin typeface="Lucida Sans Unicode"/>
              <a:cs typeface="Lucida Sans Unicode"/>
            </a:endParaRPr>
          </a:p>
        </p:txBody>
      </p:sp>
      <p:pic>
        <p:nvPicPr>
          <p:cNvPr id="4" name="object 4"/>
          <p:cNvPicPr/>
          <p:nvPr/>
        </p:nvPicPr>
        <p:blipFill>
          <a:blip r:embed="rId2" cstate="print"/>
          <a:stretch>
            <a:fillRect/>
          </a:stretch>
        </p:blipFill>
        <p:spPr>
          <a:xfrm>
            <a:off x="2314119" y="2114255"/>
            <a:ext cx="2197128" cy="876914"/>
          </a:xfrm>
          <a:prstGeom prst="rect">
            <a:avLst/>
          </a:prstGeom>
        </p:spPr>
      </p:pic>
      <p:sp>
        <p:nvSpPr>
          <p:cNvPr id="5" name="object 5"/>
          <p:cNvSpPr txBox="1"/>
          <p:nvPr/>
        </p:nvSpPr>
        <p:spPr>
          <a:xfrm>
            <a:off x="439758" y="3253809"/>
            <a:ext cx="8206812" cy="1353288"/>
          </a:xfrm>
          <a:prstGeom prst="rect">
            <a:avLst/>
          </a:prstGeom>
        </p:spPr>
        <p:txBody>
          <a:bodyPr vert="horz" wrap="square" lIns="0" tIns="12478" rIns="0" bIns="0" rtlCol="0">
            <a:spAutoFit/>
          </a:bodyPr>
          <a:lstStyle/>
          <a:p>
            <a:pPr marL="61307">
              <a:spcBef>
                <a:spcPts val="97"/>
              </a:spcBef>
            </a:pPr>
            <a:r>
              <a:rPr sz="1538" spc="56" dirty="0">
                <a:latin typeface="Microsoft Sans Serif"/>
                <a:cs typeface="Microsoft Sans Serif"/>
              </a:rPr>
              <a:t>Brands</a:t>
            </a:r>
            <a:r>
              <a:rPr sz="1538" spc="-30" dirty="0">
                <a:latin typeface="Microsoft Sans Serif"/>
                <a:cs typeface="Microsoft Sans Serif"/>
              </a:rPr>
              <a:t> </a:t>
            </a:r>
            <a:r>
              <a:rPr sz="1538" spc="30" dirty="0">
                <a:latin typeface="Microsoft Sans Serif"/>
                <a:cs typeface="Microsoft Sans Serif"/>
              </a:rPr>
              <a:t>are</a:t>
            </a:r>
            <a:r>
              <a:rPr sz="1538" spc="-9" dirty="0">
                <a:latin typeface="Microsoft Sans Serif"/>
                <a:cs typeface="Microsoft Sans Serif"/>
              </a:rPr>
              <a:t> </a:t>
            </a:r>
            <a:r>
              <a:rPr sz="1538" spc="64" dirty="0">
                <a:latin typeface="Microsoft Sans Serif"/>
                <a:cs typeface="Microsoft Sans Serif"/>
              </a:rPr>
              <a:t>under</a:t>
            </a:r>
            <a:r>
              <a:rPr sz="1538" spc="9" dirty="0">
                <a:latin typeface="Microsoft Sans Serif"/>
                <a:cs typeface="Microsoft Sans Serif"/>
              </a:rPr>
              <a:t> </a:t>
            </a:r>
            <a:r>
              <a:rPr sz="1538" spc="4" dirty="0">
                <a:latin typeface="Microsoft Sans Serif"/>
                <a:cs typeface="Microsoft Sans Serif"/>
              </a:rPr>
              <a:t>Parle</a:t>
            </a:r>
            <a:r>
              <a:rPr sz="1538" spc="-4" dirty="0">
                <a:latin typeface="Microsoft Sans Serif"/>
                <a:cs typeface="Microsoft Sans Serif"/>
              </a:rPr>
              <a:t> </a:t>
            </a:r>
            <a:r>
              <a:rPr sz="1538" spc="73" dirty="0">
                <a:latin typeface="Microsoft Sans Serif"/>
                <a:cs typeface="Microsoft Sans Serif"/>
              </a:rPr>
              <a:t>Agro</a:t>
            </a:r>
            <a:endParaRPr sz="1538">
              <a:latin typeface="Microsoft Sans Serif"/>
              <a:cs typeface="Microsoft Sans Serif"/>
            </a:endParaRPr>
          </a:p>
          <a:p>
            <a:pPr>
              <a:spcBef>
                <a:spcPts val="38"/>
              </a:spcBef>
            </a:pPr>
            <a:endParaRPr sz="1324">
              <a:latin typeface="Microsoft Sans Serif"/>
              <a:cs typeface="Microsoft Sans Serif"/>
            </a:endParaRPr>
          </a:p>
          <a:p>
            <a:pPr marL="10851" marR="370558">
              <a:lnSpc>
                <a:spcPct val="115500"/>
              </a:lnSpc>
            </a:pPr>
            <a:r>
              <a:rPr sz="1153" spc="21" dirty="0">
                <a:latin typeface="Microsoft Sans Serif"/>
                <a:cs typeface="Microsoft Sans Serif"/>
              </a:rPr>
              <a:t>Parle</a:t>
            </a:r>
            <a:r>
              <a:rPr sz="1153" spc="30" dirty="0">
                <a:latin typeface="Microsoft Sans Serif"/>
                <a:cs typeface="Microsoft Sans Serif"/>
              </a:rPr>
              <a:t> </a:t>
            </a:r>
            <a:r>
              <a:rPr sz="1153" spc="21" dirty="0">
                <a:latin typeface="Microsoft Sans Serif"/>
                <a:cs typeface="Microsoft Sans Serif"/>
              </a:rPr>
              <a:t>Agro</a:t>
            </a:r>
            <a:r>
              <a:rPr sz="1153" spc="-9" dirty="0">
                <a:latin typeface="Microsoft Sans Serif"/>
                <a:cs typeface="Microsoft Sans Serif"/>
              </a:rPr>
              <a:t> </a:t>
            </a:r>
            <a:r>
              <a:rPr sz="1153" spc="30" dirty="0">
                <a:latin typeface="Microsoft Sans Serif"/>
                <a:cs typeface="Microsoft Sans Serif"/>
              </a:rPr>
              <a:t>is</a:t>
            </a:r>
            <a:r>
              <a:rPr sz="1153" spc="-13" dirty="0">
                <a:latin typeface="Microsoft Sans Serif"/>
                <a:cs typeface="Microsoft Sans Serif"/>
              </a:rPr>
              <a:t> </a:t>
            </a:r>
            <a:r>
              <a:rPr sz="1153" spc="47" dirty="0">
                <a:latin typeface="Microsoft Sans Serif"/>
                <a:cs typeface="Microsoft Sans Serif"/>
              </a:rPr>
              <a:t>the</a:t>
            </a:r>
            <a:r>
              <a:rPr sz="1153" spc="30" dirty="0">
                <a:latin typeface="Microsoft Sans Serif"/>
                <a:cs typeface="Microsoft Sans Serif"/>
              </a:rPr>
              <a:t> </a:t>
            </a:r>
            <a:r>
              <a:rPr sz="1153" spc="56" dirty="0">
                <a:latin typeface="Microsoft Sans Serif"/>
                <a:cs typeface="Microsoft Sans Serif"/>
              </a:rPr>
              <a:t>best</a:t>
            </a:r>
            <a:r>
              <a:rPr sz="1153" spc="-21" dirty="0">
                <a:latin typeface="Microsoft Sans Serif"/>
                <a:cs typeface="Microsoft Sans Serif"/>
              </a:rPr>
              <a:t> </a:t>
            </a:r>
            <a:r>
              <a:rPr sz="1153" spc="34" dirty="0">
                <a:latin typeface="Microsoft Sans Serif"/>
                <a:cs typeface="Microsoft Sans Serif"/>
              </a:rPr>
              <a:t>Indian</a:t>
            </a:r>
            <a:r>
              <a:rPr sz="1153" spc="21" dirty="0">
                <a:latin typeface="Microsoft Sans Serif"/>
                <a:cs typeface="Microsoft Sans Serif"/>
              </a:rPr>
              <a:t> </a:t>
            </a:r>
            <a:r>
              <a:rPr sz="1153" spc="43" dirty="0">
                <a:latin typeface="Microsoft Sans Serif"/>
                <a:cs typeface="Microsoft Sans Serif"/>
              </a:rPr>
              <a:t>liquor</a:t>
            </a:r>
            <a:r>
              <a:rPr sz="1153" spc="-34" dirty="0">
                <a:latin typeface="Microsoft Sans Serif"/>
                <a:cs typeface="Microsoft Sans Serif"/>
              </a:rPr>
              <a:t> </a:t>
            </a:r>
            <a:r>
              <a:rPr sz="1153" spc="30" dirty="0">
                <a:latin typeface="Microsoft Sans Serif"/>
                <a:cs typeface="Microsoft Sans Serif"/>
              </a:rPr>
              <a:t>guest</a:t>
            </a:r>
            <a:r>
              <a:rPr sz="1111" spc="30" dirty="0">
                <a:latin typeface="Lucida Sans Unicode"/>
                <a:cs typeface="Lucida Sans Unicode"/>
              </a:rPr>
              <a:t>.</a:t>
            </a:r>
            <a:r>
              <a:rPr sz="1111" spc="-21" dirty="0">
                <a:latin typeface="Lucida Sans Unicode"/>
                <a:cs typeface="Lucida Sans Unicode"/>
              </a:rPr>
              <a:t> </a:t>
            </a:r>
            <a:r>
              <a:rPr sz="1153" spc="30" dirty="0">
                <a:latin typeface="Microsoft Sans Serif"/>
                <a:cs typeface="Microsoft Sans Serif"/>
              </a:rPr>
              <a:t>Our</a:t>
            </a:r>
            <a:r>
              <a:rPr sz="1153" spc="-34" dirty="0">
                <a:latin typeface="Microsoft Sans Serif"/>
                <a:cs typeface="Microsoft Sans Serif"/>
              </a:rPr>
              <a:t> </a:t>
            </a:r>
            <a:r>
              <a:rPr sz="1153" spc="38" dirty="0">
                <a:latin typeface="Microsoft Sans Serif"/>
                <a:cs typeface="Microsoft Sans Serif"/>
              </a:rPr>
              <a:t>substance</a:t>
            </a:r>
            <a:r>
              <a:rPr sz="1153" spc="30" dirty="0">
                <a:latin typeface="Microsoft Sans Serif"/>
                <a:cs typeface="Microsoft Sans Serif"/>
              </a:rPr>
              <a:t> </a:t>
            </a:r>
            <a:r>
              <a:rPr sz="1153" spc="34" dirty="0">
                <a:latin typeface="Microsoft Sans Serif"/>
                <a:cs typeface="Microsoft Sans Serif"/>
              </a:rPr>
              <a:t>displa</a:t>
            </a:r>
            <a:r>
              <a:rPr sz="1153" spc="34" dirty="0">
                <a:latin typeface="Lucida Sans Unicode"/>
                <a:cs typeface="Lucida Sans Unicode"/>
              </a:rPr>
              <a:t>y</a:t>
            </a:r>
            <a:r>
              <a:rPr sz="1153" spc="-90" dirty="0">
                <a:latin typeface="Lucida Sans Unicode"/>
                <a:cs typeface="Lucida Sans Unicode"/>
              </a:rPr>
              <a:t> </a:t>
            </a:r>
            <a:r>
              <a:rPr sz="1153" spc="47" dirty="0">
                <a:latin typeface="Microsoft Sans Serif"/>
                <a:cs typeface="Microsoft Sans Serif"/>
              </a:rPr>
              <a:t>or</a:t>
            </a:r>
            <a:r>
              <a:rPr sz="1153" spc="-34" dirty="0">
                <a:latin typeface="Microsoft Sans Serif"/>
                <a:cs typeface="Microsoft Sans Serif"/>
              </a:rPr>
              <a:t> </a:t>
            </a:r>
            <a:r>
              <a:rPr sz="1153" spc="30" dirty="0">
                <a:latin typeface="Microsoft Sans Serif"/>
                <a:cs typeface="Microsoft Sans Serif"/>
              </a:rPr>
              <a:t>take </a:t>
            </a:r>
            <a:r>
              <a:rPr sz="1153" spc="51" dirty="0">
                <a:latin typeface="Microsoft Sans Serif"/>
                <a:cs typeface="Microsoft Sans Serif"/>
              </a:rPr>
              <a:t>public</a:t>
            </a:r>
            <a:r>
              <a:rPr sz="1153" spc="-56" dirty="0">
                <a:latin typeface="Microsoft Sans Serif"/>
                <a:cs typeface="Microsoft Sans Serif"/>
              </a:rPr>
              <a:t> </a:t>
            </a:r>
            <a:r>
              <a:rPr sz="1153" spc="43" dirty="0">
                <a:latin typeface="Microsoft Sans Serif"/>
                <a:cs typeface="Microsoft Sans Serif"/>
              </a:rPr>
              <a:t>demonstrating</a:t>
            </a:r>
            <a:r>
              <a:rPr sz="1153" spc="-17" dirty="0">
                <a:latin typeface="Microsoft Sans Serif"/>
                <a:cs typeface="Microsoft Sans Serif"/>
              </a:rPr>
              <a:t> </a:t>
            </a:r>
            <a:r>
              <a:rPr sz="1153" spc="38" dirty="0">
                <a:latin typeface="Microsoft Sans Serif"/>
                <a:cs typeface="Microsoft Sans Serif"/>
              </a:rPr>
              <a:t>ne</a:t>
            </a:r>
            <a:r>
              <a:rPr sz="1153" spc="38" dirty="0">
                <a:latin typeface="Lucida Sans Unicode"/>
                <a:cs typeface="Lucida Sans Unicode"/>
              </a:rPr>
              <a:t>w</a:t>
            </a:r>
            <a:r>
              <a:rPr sz="1153" spc="-73" dirty="0">
                <a:latin typeface="Lucida Sans Unicode"/>
                <a:cs typeface="Lucida Sans Unicode"/>
              </a:rPr>
              <a:t> </a:t>
            </a:r>
            <a:r>
              <a:rPr sz="1153" spc="30" dirty="0">
                <a:latin typeface="Microsoft Sans Serif"/>
                <a:cs typeface="Microsoft Sans Serif"/>
              </a:rPr>
              <a:t>classi</a:t>
            </a:r>
            <a:r>
              <a:rPr sz="1153" spc="299" dirty="0">
                <a:latin typeface="Microsoft Sans Serif"/>
                <a:cs typeface="Microsoft Sans Serif"/>
              </a:rPr>
              <a:t> </a:t>
            </a:r>
            <a:r>
              <a:rPr sz="1153" spc="26" dirty="0">
                <a:latin typeface="Microsoft Sans Serif"/>
                <a:cs typeface="Microsoft Sans Serif"/>
              </a:rPr>
              <a:t>cations</a:t>
            </a:r>
            <a:r>
              <a:rPr sz="1111" spc="26" dirty="0">
                <a:latin typeface="Lucida Sans Unicode"/>
                <a:cs typeface="Lucida Sans Unicode"/>
              </a:rPr>
              <a:t>, </a:t>
            </a:r>
            <a:r>
              <a:rPr sz="1111" spc="-337" dirty="0">
                <a:latin typeface="Lucida Sans Unicode"/>
                <a:cs typeface="Lucida Sans Unicode"/>
              </a:rPr>
              <a:t> </a:t>
            </a:r>
            <a:r>
              <a:rPr sz="1153" spc="38" dirty="0">
                <a:latin typeface="Microsoft Sans Serif"/>
                <a:cs typeface="Microsoft Sans Serif"/>
              </a:rPr>
              <a:t>construction</a:t>
            </a:r>
            <a:r>
              <a:rPr sz="1153" spc="13" dirty="0">
                <a:latin typeface="Microsoft Sans Serif"/>
                <a:cs typeface="Microsoft Sans Serif"/>
              </a:rPr>
              <a:t> </a:t>
            </a:r>
            <a:r>
              <a:rPr sz="1153" spc="34" dirty="0">
                <a:latin typeface="Microsoft Sans Serif"/>
                <a:cs typeface="Microsoft Sans Serif"/>
              </a:rPr>
              <a:t>brands</a:t>
            </a:r>
            <a:r>
              <a:rPr sz="1153" spc="-17" dirty="0">
                <a:latin typeface="Microsoft Sans Serif"/>
                <a:cs typeface="Microsoft Sans Serif"/>
              </a:rPr>
              <a:t> </a:t>
            </a:r>
            <a:r>
              <a:rPr sz="1153" spc="56" dirty="0">
                <a:latin typeface="Microsoft Sans Serif"/>
                <a:cs typeface="Microsoft Sans Serif"/>
              </a:rPr>
              <a:t>and</a:t>
            </a:r>
            <a:r>
              <a:rPr sz="1153" spc="-21" dirty="0">
                <a:latin typeface="Microsoft Sans Serif"/>
                <a:cs typeface="Microsoft Sans Serif"/>
              </a:rPr>
              <a:t> </a:t>
            </a:r>
            <a:r>
              <a:rPr sz="1153" spc="26" dirty="0">
                <a:latin typeface="Microsoft Sans Serif"/>
                <a:cs typeface="Microsoft Sans Serif"/>
              </a:rPr>
              <a:t>sei</a:t>
            </a:r>
            <a:r>
              <a:rPr sz="1153" spc="26" dirty="0">
                <a:latin typeface="Lucida Sans Unicode"/>
                <a:cs typeface="Lucida Sans Unicode"/>
              </a:rPr>
              <a:t>z</a:t>
            </a:r>
            <a:r>
              <a:rPr sz="1153" spc="26" dirty="0">
                <a:latin typeface="Microsoft Sans Serif"/>
                <a:cs typeface="Microsoft Sans Serif"/>
              </a:rPr>
              <a:t>ing</a:t>
            </a:r>
            <a:r>
              <a:rPr sz="1153" spc="-21" dirty="0">
                <a:latin typeface="Microsoft Sans Serif"/>
                <a:cs typeface="Microsoft Sans Serif"/>
              </a:rPr>
              <a:t> </a:t>
            </a:r>
            <a:r>
              <a:rPr sz="1153" spc="26" dirty="0">
                <a:latin typeface="Microsoft Sans Serif"/>
                <a:cs typeface="Microsoft Sans Serif"/>
              </a:rPr>
              <a:t>retail</a:t>
            </a:r>
            <a:r>
              <a:rPr sz="1153" spc="34" dirty="0">
                <a:latin typeface="Microsoft Sans Serif"/>
                <a:cs typeface="Microsoft Sans Serif"/>
              </a:rPr>
              <a:t> </a:t>
            </a:r>
            <a:r>
              <a:rPr sz="1153" spc="21" dirty="0">
                <a:latin typeface="Microsoft Sans Serif"/>
                <a:cs typeface="Microsoft Sans Serif"/>
              </a:rPr>
              <a:t>share</a:t>
            </a:r>
            <a:r>
              <a:rPr sz="1153" spc="26" dirty="0">
                <a:latin typeface="Microsoft Sans Serif"/>
                <a:cs typeface="Microsoft Sans Serif"/>
              </a:rPr>
              <a:t> </a:t>
            </a:r>
            <a:r>
              <a:rPr sz="1153" spc="38" dirty="0">
                <a:latin typeface="Microsoft Sans Serif"/>
                <a:cs typeface="Microsoft Sans Serif"/>
              </a:rPr>
              <a:t>inside</a:t>
            </a:r>
            <a:r>
              <a:rPr sz="1153" spc="26" dirty="0">
                <a:latin typeface="Microsoft Sans Serif"/>
                <a:cs typeface="Microsoft Sans Serif"/>
              </a:rPr>
              <a:t> </a:t>
            </a:r>
            <a:r>
              <a:rPr sz="1153" spc="43" dirty="0">
                <a:latin typeface="Microsoft Sans Serif"/>
                <a:cs typeface="Microsoft Sans Serif"/>
              </a:rPr>
              <a:t>those</a:t>
            </a:r>
            <a:r>
              <a:rPr sz="1153" spc="26" dirty="0">
                <a:latin typeface="Microsoft Sans Serif"/>
                <a:cs typeface="Microsoft Sans Serif"/>
              </a:rPr>
              <a:t> </a:t>
            </a:r>
            <a:r>
              <a:rPr sz="1153" spc="30" dirty="0">
                <a:latin typeface="Microsoft Sans Serif"/>
                <a:cs typeface="Microsoft Sans Serif"/>
              </a:rPr>
              <a:t>classi</a:t>
            </a:r>
            <a:r>
              <a:rPr sz="1153" spc="295" dirty="0">
                <a:latin typeface="Microsoft Sans Serif"/>
                <a:cs typeface="Microsoft Sans Serif"/>
              </a:rPr>
              <a:t> </a:t>
            </a:r>
            <a:r>
              <a:rPr sz="1153" spc="21" dirty="0">
                <a:latin typeface="Microsoft Sans Serif"/>
                <a:cs typeface="Microsoft Sans Serif"/>
              </a:rPr>
              <a:t>cations</a:t>
            </a:r>
            <a:r>
              <a:rPr sz="1111" spc="21" dirty="0">
                <a:latin typeface="Lucida Sans Unicode"/>
                <a:cs typeface="Lucida Sans Unicode"/>
              </a:rPr>
              <a:t>.</a:t>
            </a:r>
            <a:endParaRPr sz="1111">
              <a:latin typeface="Lucida Sans Unicode"/>
              <a:cs typeface="Lucida Sans Unicode"/>
            </a:endParaRPr>
          </a:p>
          <a:p>
            <a:pPr marL="30382" marR="4340">
              <a:lnSpc>
                <a:spcPct val="115500"/>
              </a:lnSpc>
              <a:spcBef>
                <a:spcPts val="611"/>
              </a:spcBef>
            </a:pPr>
            <a:r>
              <a:rPr sz="1153" spc="38" dirty="0">
                <a:latin typeface="Microsoft Sans Serif"/>
                <a:cs typeface="Microsoft Sans Serif"/>
              </a:rPr>
              <a:t>We</a:t>
            </a:r>
            <a:r>
              <a:rPr sz="1153" spc="30" dirty="0">
                <a:latin typeface="Microsoft Sans Serif"/>
                <a:cs typeface="Microsoft Sans Serif"/>
              </a:rPr>
              <a:t> </a:t>
            </a:r>
            <a:r>
              <a:rPr sz="1153" spc="13" dirty="0">
                <a:latin typeface="Microsoft Sans Serif"/>
                <a:cs typeface="Microsoft Sans Serif"/>
              </a:rPr>
              <a:t>are</a:t>
            </a:r>
            <a:r>
              <a:rPr sz="1153" spc="34" dirty="0">
                <a:latin typeface="Microsoft Sans Serif"/>
                <a:cs typeface="Microsoft Sans Serif"/>
              </a:rPr>
              <a:t> </a:t>
            </a:r>
            <a:r>
              <a:rPr sz="1153" spc="38" dirty="0">
                <a:latin typeface="Microsoft Sans Serif"/>
                <a:cs typeface="Microsoft Sans Serif"/>
              </a:rPr>
              <a:t>passionate</a:t>
            </a:r>
            <a:r>
              <a:rPr sz="1153" spc="34" dirty="0">
                <a:latin typeface="Microsoft Sans Serif"/>
                <a:cs typeface="Microsoft Sans Serif"/>
              </a:rPr>
              <a:t> </a:t>
            </a:r>
            <a:r>
              <a:rPr sz="1153" spc="64" dirty="0">
                <a:latin typeface="Microsoft Sans Serif"/>
                <a:cs typeface="Microsoft Sans Serif"/>
              </a:rPr>
              <a:t>about</a:t>
            </a:r>
            <a:r>
              <a:rPr sz="1153" spc="-17" dirty="0">
                <a:latin typeface="Microsoft Sans Serif"/>
                <a:cs typeface="Microsoft Sans Serif"/>
              </a:rPr>
              <a:t> </a:t>
            </a:r>
            <a:r>
              <a:rPr sz="1153" spc="43" dirty="0">
                <a:latin typeface="Microsoft Sans Serif"/>
                <a:cs typeface="Microsoft Sans Serif"/>
              </a:rPr>
              <a:t>de</a:t>
            </a:r>
            <a:r>
              <a:rPr sz="1153" spc="43" dirty="0">
                <a:latin typeface="Lucida Sans Unicode"/>
                <a:cs typeface="Lucida Sans Unicode"/>
              </a:rPr>
              <a:t>v</a:t>
            </a:r>
            <a:r>
              <a:rPr sz="1153" spc="43" dirty="0">
                <a:latin typeface="Microsoft Sans Serif"/>
                <a:cs typeface="Microsoft Sans Serif"/>
              </a:rPr>
              <a:t>eloping</a:t>
            </a:r>
            <a:r>
              <a:rPr sz="1153" spc="-17" dirty="0">
                <a:latin typeface="Microsoft Sans Serif"/>
                <a:cs typeface="Microsoft Sans Serif"/>
              </a:rPr>
              <a:t> </a:t>
            </a:r>
            <a:r>
              <a:rPr sz="1153" spc="47" dirty="0">
                <a:latin typeface="Microsoft Sans Serif"/>
                <a:cs typeface="Microsoft Sans Serif"/>
              </a:rPr>
              <a:t>our</a:t>
            </a:r>
            <a:r>
              <a:rPr sz="1153" spc="-30" dirty="0">
                <a:latin typeface="Microsoft Sans Serif"/>
                <a:cs typeface="Microsoft Sans Serif"/>
              </a:rPr>
              <a:t> </a:t>
            </a:r>
            <a:r>
              <a:rPr sz="1153" spc="30" dirty="0">
                <a:latin typeface="Microsoft Sans Serif"/>
                <a:cs typeface="Microsoft Sans Serif"/>
              </a:rPr>
              <a:t>o</a:t>
            </a:r>
            <a:r>
              <a:rPr sz="1153" spc="30" dirty="0">
                <a:latin typeface="Lucida Sans Unicode"/>
                <a:cs typeface="Lucida Sans Unicode"/>
              </a:rPr>
              <a:t>w</a:t>
            </a:r>
            <a:r>
              <a:rPr sz="1153" spc="30" dirty="0">
                <a:latin typeface="Microsoft Sans Serif"/>
                <a:cs typeface="Microsoft Sans Serif"/>
              </a:rPr>
              <a:t>n</a:t>
            </a:r>
            <a:r>
              <a:rPr sz="1153" spc="17" dirty="0">
                <a:latin typeface="Microsoft Sans Serif"/>
                <a:cs typeface="Microsoft Sans Serif"/>
              </a:rPr>
              <a:t> brands</a:t>
            </a:r>
            <a:r>
              <a:rPr sz="1111" spc="17" dirty="0">
                <a:latin typeface="Lucida Sans Unicode"/>
                <a:cs typeface="Lucida Sans Unicode"/>
              </a:rPr>
              <a:t>,</a:t>
            </a:r>
            <a:r>
              <a:rPr sz="1111" spc="-21" dirty="0">
                <a:latin typeface="Lucida Sans Unicode"/>
                <a:cs typeface="Lucida Sans Unicode"/>
              </a:rPr>
              <a:t> </a:t>
            </a:r>
            <a:r>
              <a:rPr sz="1153" spc="30" dirty="0">
                <a:latin typeface="Microsoft Sans Serif"/>
                <a:cs typeface="Microsoft Sans Serif"/>
              </a:rPr>
              <a:t>such</a:t>
            </a:r>
            <a:r>
              <a:rPr sz="1153" spc="21" dirty="0">
                <a:latin typeface="Microsoft Sans Serif"/>
                <a:cs typeface="Microsoft Sans Serif"/>
              </a:rPr>
              <a:t> </a:t>
            </a:r>
            <a:r>
              <a:rPr sz="1153" spc="38" dirty="0">
                <a:latin typeface="Microsoft Sans Serif"/>
                <a:cs typeface="Microsoft Sans Serif"/>
              </a:rPr>
              <a:t>as</a:t>
            </a:r>
            <a:r>
              <a:rPr sz="1153" spc="-9" dirty="0">
                <a:latin typeface="Microsoft Sans Serif"/>
                <a:cs typeface="Microsoft Sans Serif"/>
              </a:rPr>
              <a:t> </a:t>
            </a:r>
            <a:r>
              <a:rPr sz="1153" spc="4" dirty="0">
                <a:latin typeface="Microsoft Sans Serif"/>
                <a:cs typeface="Microsoft Sans Serif"/>
              </a:rPr>
              <a:t>Frooti</a:t>
            </a:r>
            <a:r>
              <a:rPr sz="1111" spc="4" dirty="0">
                <a:latin typeface="Lucida Sans Unicode"/>
                <a:cs typeface="Lucida Sans Unicode"/>
              </a:rPr>
              <a:t>,</a:t>
            </a:r>
            <a:r>
              <a:rPr sz="1111" spc="-26" dirty="0">
                <a:latin typeface="Lucida Sans Unicode"/>
                <a:cs typeface="Lucida Sans Unicode"/>
              </a:rPr>
              <a:t> </a:t>
            </a:r>
            <a:r>
              <a:rPr sz="1153" spc="-13" dirty="0">
                <a:latin typeface="Microsoft Sans Serif"/>
                <a:cs typeface="Microsoft Sans Serif"/>
              </a:rPr>
              <a:t>App</a:t>
            </a:r>
            <a:r>
              <a:rPr sz="1153" spc="-13" dirty="0">
                <a:latin typeface="Lucida Sans Unicode"/>
                <a:cs typeface="Lucida Sans Unicode"/>
              </a:rPr>
              <a:t>y</a:t>
            </a:r>
            <a:r>
              <a:rPr sz="1111" spc="-13" dirty="0">
                <a:latin typeface="Lucida Sans Unicode"/>
                <a:cs typeface="Lucida Sans Unicode"/>
              </a:rPr>
              <a:t>,</a:t>
            </a:r>
            <a:r>
              <a:rPr sz="1111" spc="-21" dirty="0">
                <a:latin typeface="Lucida Sans Unicode"/>
                <a:cs typeface="Lucida Sans Unicode"/>
              </a:rPr>
              <a:t> </a:t>
            </a:r>
            <a:r>
              <a:rPr sz="1153" spc="34" dirty="0">
                <a:latin typeface="Microsoft Sans Serif"/>
                <a:cs typeface="Microsoft Sans Serif"/>
              </a:rPr>
              <a:t>App</a:t>
            </a:r>
            <a:r>
              <a:rPr sz="1153" spc="34" dirty="0">
                <a:latin typeface="Lucida Sans Unicode"/>
                <a:cs typeface="Lucida Sans Unicode"/>
              </a:rPr>
              <a:t>y</a:t>
            </a:r>
            <a:r>
              <a:rPr sz="1153" spc="-85" dirty="0">
                <a:latin typeface="Lucida Sans Unicode"/>
                <a:cs typeface="Lucida Sans Unicode"/>
              </a:rPr>
              <a:t> </a:t>
            </a:r>
            <a:r>
              <a:rPr sz="1153" spc="-38" dirty="0">
                <a:latin typeface="Microsoft Sans Serif"/>
                <a:cs typeface="Microsoft Sans Serif"/>
              </a:rPr>
              <a:t>Fi</a:t>
            </a:r>
            <a:r>
              <a:rPr sz="1153" spc="-38" dirty="0">
                <a:latin typeface="Lucida Sans Unicode"/>
                <a:cs typeface="Lucida Sans Unicode"/>
              </a:rPr>
              <a:t>zz</a:t>
            </a:r>
            <a:r>
              <a:rPr sz="1111" spc="-38" dirty="0">
                <a:latin typeface="Lucida Sans Unicode"/>
                <a:cs typeface="Lucida Sans Unicode"/>
              </a:rPr>
              <a:t>,</a:t>
            </a:r>
            <a:r>
              <a:rPr sz="1111" spc="-26" dirty="0">
                <a:latin typeface="Lucida Sans Unicode"/>
                <a:cs typeface="Lucida Sans Unicode"/>
              </a:rPr>
              <a:t> </a:t>
            </a:r>
            <a:r>
              <a:rPr sz="1153" spc="-26" dirty="0">
                <a:latin typeface="Microsoft Sans Serif"/>
                <a:cs typeface="Microsoft Sans Serif"/>
              </a:rPr>
              <a:t>BFi</a:t>
            </a:r>
            <a:r>
              <a:rPr sz="1153" spc="-26" dirty="0">
                <a:latin typeface="Lucida Sans Unicode"/>
                <a:cs typeface="Lucida Sans Unicode"/>
              </a:rPr>
              <a:t>zz</a:t>
            </a:r>
            <a:r>
              <a:rPr sz="1111" spc="-26" dirty="0">
                <a:latin typeface="Lucida Sans Unicode"/>
                <a:cs typeface="Lucida Sans Unicode"/>
              </a:rPr>
              <a:t>,</a:t>
            </a:r>
            <a:r>
              <a:rPr sz="1111" spc="-21" dirty="0">
                <a:latin typeface="Lucida Sans Unicode"/>
                <a:cs typeface="Lucida Sans Unicode"/>
              </a:rPr>
              <a:t> </a:t>
            </a:r>
            <a:r>
              <a:rPr sz="1153" spc="13" dirty="0">
                <a:latin typeface="Microsoft Sans Serif"/>
                <a:cs typeface="Microsoft Sans Serif"/>
              </a:rPr>
              <a:t>SMOODH</a:t>
            </a:r>
            <a:r>
              <a:rPr sz="1111" spc="13" dirty="0">
                <a:latin typeface="Lucida Sans Unicode"/>
                <a:cs typeface="Lucida Sans Unicode"/>
              </a:rPr>
              <a:t>,</a:t>
            </a:r>
            <a:r>
              <a:rPr sz="1111" spc="-21" dirty="0">
                <a:latin typeface="Lucida Sans Unicode"/>
                <a:cs typeface="Lucida Sans Unicode"/>
              </a:rPr>
              <a:t> </a:t>
            </a:r>
            <a:r>
              <a:rPr sz="1153" spc="9" dirty="0">
                <a:latin typeface="Microsoft Sans Serif"/>
                <a:cs typeface="Microsoft Sans Serif"/>
              </a:rPr>
              <a:t>Baille</a:t>
            </a:r>
            <a:r>
              <a:rPr sz="1153" spc="9" dirty="0">
                <a:latin typeface="Lucida Sans Unicode"/>
                <a:cs typeface="Lucida Sans Unicode"/>
              </a:rPr>
              <a:t>y</a:t>
            </a:r>
            <a:r>
              <a:rPr sz="1111" spc="9" dirty="0">
                <a:latin typeface="Lucida Sans Unicode"/>
                <a:cs typeface="Lucida Sans Unicode"/>
              </a:rPr>
              <a:t>,</a:t>
            </a:r>
            <a:r>
              <a:rPr sz="1111" spc="-21" dirty="0">
                <a:latin typeface="Lucida Sans Unicode"/>
                <a:cs typeface="Lucida Sans Unicode"/>
              </a:rPr>
              <a:t> </a:t>
            </a:r>
            <a:r>
              <a:rPr sz="1153" spc="34" dirty="0">
                <a:latin typeface="Microsoft Sans Serif"/>
                <a:cs typeface="Microsoft Sans Serif"/>
              </a:rPr>
              <a:t>Baille</a:t>
            </a:r>
            <a:r>
              <a:rPr sz="1153" spc="34" dirty="0">
                <a:latin typeface="Lucida Sans Unicode"/>
                <a:cs typeface="Lucida Sans Unicode"/>
              </a:rPr>
              <a:t>y </a:t>
            </a:r>
            <a:r>
              <a:rPr sz="1153" spc="-355" dirty="0">
                <a:latin typeface="Lucida Sans Unicode"/>
                <a:cs typeface="Lucida Sans Unicode"/>
              </a:rPr>
              <a:t> </a:t>
            </a:r>
            <a:r>
              <a:rPr sz="1153" spc="21" dirty="0">
                <a:latin typeface="Microsoft Sans Serif"/>
                <a:cs typeface="Microsoft Sans Serif"/>
              </a:rPr>
              <a:t>Soda</a:t>
            </a:r>
            <a:r>
              <a:rPr sz="1111" spc="21" dirty="0">
                <a:latin typeface="Lucida Sans Unicode"/>
                <a:cs typeface="Lucida Sans Unicode"/>
              </a:rPr>
              <a:t>,</a:t>
            </a:r>
            <a:r>
              <a:rPr sz="1111" spc="-30" dirty="0">
                <a:latin typeface="Lucida Sans Unicode"/>
                <a:cs typeface="Lucida Sans Unicode"/>
              </a:rPr>
              <a:t> </a:t>
            </a:r>
            <a:r>
              <a:rPr sz="1153" spc="47" dirty="0">
                <a:latin typeface="Microsoft Sans Serif"/>
                <a:cs typeface="Microsoft Sans Serif"/>
              </a:rPr>
              <a:t>Dhishoom</a:t>
            </a:r>
            <a:r>
              <a:rPr sz="1153" spc="-13" dirty="0">
                <a:latin typeface="Microsoft Sans Serif"/>
                <a:cs typeface="Microsoft Sans Serif"/>
              </a:rPr>
              <a:t> </a:t>
            </a:r>
            <a:r>
              <a:rPr sz="1153" spc="56" dirty="0">
                <a:latin typeface="Microsoft Sans Serif"/>
                <a:cs typeface="Microsoft Sans Serif"/>
              </a:rPr>
              <a:t>and</a:t>
            </a:r>
            <a:r>
              <a:rPr sz="1153" spc="-21" dirty="0">
                <a:latin typeface="Microsoft Sans Serif"/>
                <a:cs typeface="Microsoft Sans Serif"/>
              </a:rPr>
              <a:t> </a:t>
            </a:r>
            <a:r>
              <a:rPr sz="1153" spc="-9" dirty="0">
                <a:latin typeface="Microsoft Sans Serif"/>
                <a:cs typeface="Microsoft Sans Serif"/>
              </a:rPr>
              <a:t>Frio</a:t>
            </a:r>
            <a:r>
              <a:rPr sz="1111" spc="-9" dirty="0">
                <a:latin typeface="Lucida Sans Unicode"/>
                <a:cs typeface="Lucida Sans Unicode"/>
              </a:rPr>
              <a:t>.</a:t>
            </a:r>
            <a:r>
              <a:rPr sz="1111" spc="-26" dirty="0">
                <a:latin typeface="Lucida Sans Unicode"/>
                <a:cs typeface="Lucida Sans Unicode"/>
              </a:rPr>
              <a:t> </a:t>
            </a:r>
            <a:r>
              <a:rPr sz="1153" spc="38" dirty="0">
                <a:latin typeface="Microsoft Sans Serif"/>
                <a:cs typeface="Microsoft Sans Serif"/>
              </a:rPr>
              <a:t>We</a:t>
            </a:r>
            <a:r>
              <a:rPr sz="1153" spc="26" dirty="0">
                <a:latin typeface="Microsoft Sans Serif"/>
                <a:cs typeface="Microsoft Sans Serif"/>
              </a:rPr>
              <a:t> </a:t>
            </a:r>
            <a:r>
              <a:rPr sz="1153" spc="38" dirty="0">
                <a:latin typeface="Microsoft Sans Serif"/>
                <a:cs typeface="Microsoft Sans Serif"/>
              </a:rPr>
              <a:t>enjo</a:t>
            </a:r>
            <a:r>
              <a:rPr sz="1153" spc="38" dirty="0">
                <a:latin typeface="Lucida Sans Unicode"/>
                <a:cs typeface="Lucida Sans Unicode"/>
              </a:rPr>
              <a:t>y</a:t>
            </a:r>
            <a:r>
              <a:rPr sz="1153" spc="-94" dirty="0">
                <a:latin typeface="Lucida Sans Unicode"/>
                <a:cs typeface="Lucida Sans Unicode"/>
              </a:rPr>
              <a:t> </a:t>
            </a:r>
            <a:r>
              <a:rPr sz="1153" spc="34" dirty="0">
                <a:latin typeface="Microsoft Sans Serif"/>
                <a:cs typeface="Microsoft Sans Serif"/>
              </a:rPr>
              <a:t>creating</a:t>
            </a:r>
            <a:r>
              <a:rPr sz="1153" spc="-21" dirty="0">
                <a:latin typeface="Microsoft Sans Serif"/>
                <a:cs typeface="Microsoft Sans Serif"/>
              </a:rPr>
              <a:t> </a:t>
            </a:r>
            <a:r>
              <a:rPr sz="1153" spc="56" dirty="0">
                <a:latin typeface="Microsoft Sans Serif"/>
                <a:cs typeface="Microsoft Sans Serif"/>
              </a:rPr>
              <a:t>and</a:t>
            </a:r>
            <a:r>
              <a:rPr sz="1153" spc="-21" dirty="0">
                <a:latin typeface="Microsoft Sans Serif"/>
                <a:cs typeface="Microsoft Sans Serif"/>
              </a:rPr>
              <a:t> </a:t>
            </a:r>
            <a:r>
              <a:rPr sz="1153" spc="47" dirty="0">
                <a:latin typeface="Microsoft Sans Serif"/>
                <a:cs typeface="Microsoft Sans Serif"/>
              </a:rPr>
              <a:t>nurturing</a:t>
            </a:r>
            <a:r>
              <a:rPr sz="1153" spc="-17" dirty="0">
                <a:latin typeface="Microsoft Sans Serif"/>
                <a:cs typeface="Microsoft Sans Serif"/>
              </a:rPr>
              <a:t> </a:t>
            </a:r>
            <a:r>
              <a:rPr sz="1153" spc="47" dirty="0">
                <a:latin typeface="Lucida Sans Unicode"/>
                <a:cs typeface="Lucida Sans Unicode"/>
              </a:rPr>
              <a:t>w</a:t>
            </a:r>
            <a:r>
              <a:rPr sz="1153" spc="47" dirty="0">
                <a:latin typeface="Microsoft Sans Serif"/>
                <a:cs typeface="Microsoft Sans Serif"/>
              </a:rPr>
              <a:t>hat</a:t>
            </a:r>
            <a:r>
              <a:rPr sz="1153" spc="-26" dirty="0">
                <a:latin typeface="Microsoft Sans Serif"/>
                <a:cs typeface="Microsoft Sans Serif"/>
              </a:rPr>
              <a:t> </a:t>
            </a:r>
            <a:r>
              <a:rPr sz="1153" spc="4" dirty="0">
                <a:latin typeface="Lucida Sans Unicode"/>
                <a:cs typeface="Lucida Sans Unicode"/>
              </a:rPr>
              <a:t>w</a:t>
            </a:r>
            <a:r>
              <a:rPr sz="1153" spc="4" dirty="0">
                <a:latin typeface="Microsoft Sans Serif"/>
                <a:cs typeface="Microsoft Sans Serif"/>
              </a:rPr>
              <a:t>e</a:t>
            </a:r>
            <a:r>
              <a:rPr sz="1153" spc="26" dirty="0">
                <a:latin typeface="Microsoft Sans Serif"/>
                <a:cs typeface="Microsoft Sans Serif"/>
              </a:rPr>
              <a:t> </a:t>
            </a:r>
            <a:r>
              <a:rPr sz="1153" spc="13" dirty="0">
                <a:latin typeface="Microsoft Sans Serif"/>
                <a:cs typeface="Microsoft Sans Serif"/>
              </a:rPr>
              <a:t>create</a:t>
            </a:r>
            <a:r>
              <a:rPr sz="1111" spc="13" dirty="0">
                <a:latin typeface="Lucida Sans Unicode"/>
                <a:cs typeface="Lucida Sans Unicode"/>
              </a:rPr>
              <a:t>.</a:t>
            </a:r>
            <a:endParaRPr sz="1111">
              <a:latin typeface="Lucida Sans Unicode"/>
              <a:cs typeface="Lucida Sans Unicode"/>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866259" y="1222632"/>
            <a:ext cx="7189889" cy="2473896"/>
          </a:xfrm>
          <a:prstGeom prst="rect">
            <a:avLst/>
          </a:prstGeom>
        </p:spPr>
      </p:pic>
      <p:sp>
        <p:nvSpPr>
          <p:cNvPr id="3" name="object 3"/>
          <p:cNvSpPr txBox="1"/>
          <p:nvPr/>
        </p:nvSpPr>
        <p:spPr>
          <a:xfrm>
            <a:off x="696692" y="745896"/>
            <a:ext cx="5529263" cy="604721"/>
          </a:xfrm>
          <a:prstGeom prst="rect">
            <a:avLst/>
          </a:prstGeom>
        </p:spPr>
        <p:txBody>
          <a:bodyPr vert="horz" wrap="square" lIns="0" tIns="13022" rIns="0" bIns="0" rtlCol="0">
            <a:spAutoFit/>
          </a:bodyPr>
          <a:lstStyle/>
          <a:p>
            <a:pPr marL="112307" indent="-101998">
              <a:spcBef>
                <a:spcPts val="103"/>
              </a:spcBef>
              <a:buSzPct val="97777"/>
              <a:buFont typeface="Lucida Sans Unicode"/>
              <a:buChar char="•"/>
              <a:tabLst>
                <a:tab pos="112849" algn="l"/>
              </a:tabLst>
            </a:pPr>
            <a:r>
              <a:rPr sz="1922" spc="90" dirty="0">
                <a:latin typeface="Microsoft Sans Serif"/>
                <a:cs typeface="Microsoft Sans Serif"/>
              </a:rPr>
              <a:t>W</a:t>
            </a:r>
            <a:r>
              <a:rPr sz="1922" spc="38" dirty="0">
                <a:latin typeface="Microsoft Sans Serif"/>
                <a:cs typeface="Microsoft Sans Serif"/>
              </a:rPr>
              <a:t>e</a:t>
            </a:r>
            <a:r>
              <a:rPr sz="1922" spc="-21" dirty="0">
                <a:latin typeface="Microsoft Sans Serif"/>
                <a:cs typeface="Microsoft Sans Serif"/>
              </a:rPr>
              <a:t> </a:t>
            </a:r>
            <a:r>
              <a:rPr sz="1922" spc="26" dirty="0">
                <a:latin typeface="Microsoft Sans Serif"/>
                <a:cs typeface="Microsoft Sans Serif"/>
              </a:rPr>
              <a:t>en</a:t>
            </a:r>
            <a:r>
              <a:rPr sz="1922" spc="-43" dirty="0">
                <a:latin typeface="Microsoft Sans Serif"/>
                <a:cs typeface="Microsoft Sans Serif"/>
              </a:rPr>
              <a:t>j</a:t>
            </a:r>
            <a:r>
              <a:rPr sz="1922" spc="85" dirty="0">
                <a:latin typeface="Microsoft Sans Serif"/>
                <a:cs typeface="Microsoft Sans Serif"/>
              </a:rPr>
              <a:t>o</a:t>
            </a:r>
            <a:r>
              <a:rPr sz="1922" spc="38" dirty="0">
                <a:latin typeface="Lucida Sans Unicode"/>
                <a:cs typeface="Lucida Sans Unicode"/>
              </a:rPr>
              <a:t>y</a:t>
            </a:r>
            <a:r>
              <a:rPr sz="1922" spc="-158" dirty="0">
                <a:latin typeface="Lucida Sans Unicode"/>
                <a:cs typeface="Lucida Sans Unicode"/>
              </a:rPr>
              <a:t> </a:t>
            </a:r>
            <a:r>
              <a:rPr sz="1922" spc="137" dirty="0">
                <a:latin typeface="Microsoft Sans Serif"/>
                <a:cs typeface="Microsoft Sans Serif"/>
              </a:rPr>
              <a:t>c</a:t>
            </a:r>
            <a:r>
              <a:rPr sz="1922" spc="-21" dirty="0">
                <a:latin typeface="Microsoft Sans Serif"/>
                <a:cs typeface="Microsoft Sans Serif"/>
              </a:rPr>
              <a:t>r</a:t>
            </a:r>
            <a:r>
              <a:rPr sz="1922" spc="21" dirty="0">
                <a:latin typeface="Microsoft Sans Serif"/>
                <a:cs typeface="Microsoft Sans Serif"/>
              </a:rPr>
              <a:t>e</a:t>
            </a:r>
            <a:r>
              <a:rPr sz="1922" spc="-21" dirty="0">
                <a:latin typeface="Microsoft Sans Serif"/>
                <a:cs typeface="Microsoft Sans Serif"/>
              </a:rPr>
              <a:t>a</a:t>
            </a:r>
            <a:r>
              <a:rPr sz="1922" spc="162" dirty="0">
                <a:latin typeface="Microsoft Sans Serif"/>
                <a:cs typeface="Microsoft Sans Serif"/>
              </a:rPr>
              <a:t>t</a:t>
            </a:r>
            <a:r>
              <a:rPr sz="1922" spc="-43" dirty="0">
                <a:latin typeface="Microsoft Sans Serif"/>
                <a:cs typeface="Microsoft Sans Serif"/>
              </a:rPr>
              <a:t>i</a:t>
            </a:r>
            <a:r>
              <a:rPr sz="1922" spc="21" dirty="0">
                <a:latin typeface="Microsoft Sans Serif"/>
                <a:cs typeface="Microsoft Sans Serif"/>
              </a:rPr>
              <a:t>n</a:t>
            </a:r>
            <a:r>
              <a:rPr sz="1922" spc="115" dirty="0">
                <a:latin typeface="Microsoft Sans Serif"/>
                <a:cs typeface="Microsoft Sans Serif"/>
              </a:rPr>
              <a:t>g</a:t>
            </a:r>
            <a:r>
              <a:rPr sz="1922" dirty="0">
                <a:latin typeface="Microsoft Sans Serif"/>
                <a:cs typeface="Microsoft Sans Serif"/>
              </a:rPr>
              <a:t> </a:t>
            </a:r>
            <a:r>
              <a:rPr sz="1922" spc="26" dirty="0">
                <a:latin typeface="Microsoft Sans Serif"/>
                <a:cs typeface="Microsoft Sans Serif"/>
              </a:rPr>
              <a:t>a</a:t>
            </a:r>
            <a:r>
              <a:rPr sz="1922" spc="21" dirty="0">
                <a:latin typeface="Microsoft Sans Serif"/>
                <a:cs typeface="Microsoft Sans Serif"/>
              </a:rPr>
              <a:t>n</a:t>
            </a:r>
            <a:r>
              <a:rPr sz="1922" spc="115" dirty="0">
                <a:latin typeface="Microsoft Sans Serif"/>
                <a:cs typeface="Microsoft Sans Serif"/>
              </a:rPr>
              <a:t>d</a:t>
            </a:r>
            <a:r>
              <a:rPr sz="1922" dirty="0">
                <a:latin typeface="Microsoft Sans Serif"/>
                <a:cs typeface="Microsoft Sans Serif"/>
              </a:rPr>
              <a:t> </a:t>
            </a:r>
            <a:r>
              <a:rPr sz="1922" spc="26" dirty="0">
                <a:latin typeface="Microsoft Sans Serif"/>
                <a:cs typeface="Microsoft Sans Serif"/>
              </a:rPr>
              <a:t>nu</a:t>
            </a:r>
            <a:r>
              <a:rPr sz="1922" spc="81" dirty="0">
                <a:latin typeface="Microsoft Sans Serif"/>
                <a:cs typeface="Microsoft Sans Serif"/>
              </a:rPr>
              <a:t>r</a:t>
            </a:r>
            <a:r>
              <a:rPr sz="1922" spc="154" dirty="0">
                <a:latin typeface="Microsoft Sans Serif"/>
                <a:cs typeface="Microsoft Sans Serif"/>
              </a:rPr>
              <a:t>t</a:t>
            </a:r>
            <a:r>
              <a:rPr sz="1922" spc="26" dirty="0">
                <a:latin typeface="Microsoft Sans Serif"/>
                <a:cs typeface="Microsoft Sans Serif"/>
              </a:rPr>
              <a:t>u</a:t>
            </a:r>
            <a:r>
              <a:rPr sz="1922" spc="56" dirty="0">
                <a:latin typeface="Microsoft Sans Serif"/>
                <a:cs typeface="Microsoft Sans Serif"/>
              </a:rPr>
              <a:t>r</a:t>
            </a:r>
            <a:r>
              <a:rPr sz="1922" spc="-43" dirty="0">
                <a:latin typeface="Microsoft Sans Serif"/>
                <a:cs typeface="Microsoft Sans Serif"/>
              </a:rPr>
              <a:t>i</a:t>
            </a:r>
            <a:r>
              <a:rPr sz="1922" spc="21" dirty="0">
                <a:latin typeface="Microsoft Sans Serif"/>
                <a:cs typeface="Microsoft Sans Serif"/>
              </a:rPr>
              <a:t>n</a:t>
            </a:r>
            <a:r>
              <a:rPr sz="1922" spc="115" dirty="0">
                <a:latin typeface="Microsoft Sans Serif"/>
                <a:cs typeface="Microsoft Sans Serif"/>
              </a:rPr>
              <a:t>g</a:t>
            </a:r>
            <a:r>
              <a:rPr sz="1922" dirty="0">
                <a:latin typeface="Microsoft Sans Serif"/>
                <a:cs typeface="Microsoft Sans Serif"/>
              </a:rPr>
              <a:t> </a:t>
            </a:r>
            <a:r>
              <a:rPr sz="1922" spc="13" dirty="0">
                <a:latin typeface="Lucida Sans Unicode"/>
                <a:cs typeface="Lucida Sans Unicode"/>
              </a:rPr>
              <a:t>w</a:t>
            </a:r>
            <a:r>
              <a:rPr sz="1922" spc="26" dirty="0">
                <a:latin typeface="Microsoft Sans Serif"/>
                <a:cs typeface="Microsoft Sans Serif"/>
              </a:rPr>
              <a:t>h</a:t>
            </a:r>
            <a:r>
              <a:rPr sz="1922" spc="-21" dirty="0">
                <a:latin typeface="Microsoft Sans Serif"/>
                <a:cs typeface="Microsoft Sans Serif"/>
              </a:rPr>
              <a:t>a</a:t>
            </a:r>
            <a:r>
              <a:rPr sz="1922" spc="162" dirty="0">
                <a:latin typeface="Microsoft Sans Serif"/>
                <a:cs typeface="Microsoft Sans Serif"/>
              </a:rPr>
              <a:t>t</a:t>
            </a:r>
            <a:r>
              <a:rPr sz="1922" spc="-13" dirty="0">
                <a:latin typeface="Microsoft Sans Serif"/>
                <a:cs typeface="Microsoft Sans Serif"/>
              </a:rPr>
              <a:t> </a:t>
            </a:r>
            <a:r>
              <a:rPr sz="1922" spc="-26" dirty="0">
                <a:latin typeface="Lucida Sans Unicode"/>
                <a:cs typeface="Lucida Sans Unicode"/>
              </a:rPr>
              <a:t>w</a:t>
            </a:r>
            <a:r>
              <a:rPr sz="1922" spc="38" dirty="0">
                <a:latin typeface="Microsoft Sans Serif"/>
                <a:cs typeface="Microsoft Sans Serif"/>
              </a:rPr>
              <a:t>e</a:t>
            </a:r>
            <a:r>
              <a:rPr sz="1922" spc="-21" dirty="0">
                <a:latin typeface="Microsoft Sans Serif"/>
                <a:cs typeface="Microsoft Sans Serif"/>
              </a:rPr>
              <a:t> </a:t>
            </a:r>
            <a:r>
              <a:rPr sz="1922" spc="137" dirty="0">
                <a:latin typeface="Microsoft Sans Serif"/>
                <a:cs typeface="Microsoft Sans Serif"/>
              </a:rPr>
              <a:t>c</a:t>
            </a:r>
            <a:r>
              <a:rPr sz="1922" spc="-21" dirty="0">
                <a:latin typeface="Microsoft Sans Serif"/>
                <a:cs typeface="Microsoft Sans Serif"/>
              </a:rPr>
              <a:t>r</a:t>
            </a:r>
            <a:r>
              <a:rPr sz="1922" spc="21" dirty="0">
                <a:latin typeface="Microsoft Sans Serif"/>
                <a:cs typeface="Microsoft Sans Serif"/>
              </a:rPr>
              <a:t>e</a:t>
            </a:r>
            <a:r>
              <a:rPr sz="1922" spc="-21" dirty="0">
                <a:latin typeface="Microsoft Sans Serif"/>
                <a:cs typeface="Microsoft Sans Serif"/>
              </a:rPr>
              <a:t>a</a:t>
            </a:r>
            <a:r>
              <a:rPr sz="1922" spc="115" dirty="0">
                <a:latin typeface="Microsoft Sans Serif"/>
                <a:cs typeface="Microsoft Sans Serif"/>
              </a:rPr>
              <a:t>t</a:t>
            </a:r>
            <a:r>
              <a:rPr sz="1922" spc="38" dirty="0">
                <a:latin typeface="Microsoft Sans Serif"/>
                <a:cs typeface="Microsoft Sans Serif"/>
              </a:rPr>
              <a:t>e</a:t>
            </a:r>
            <a:endParaRPr sz="1922">
              <a:latin typeface="Microsoft Sans Serif"/>
              <a:cs typeface="Microsoft Sans Serif"/>
            </a:endParaRPr>
          </a:p>
        </p:txBody>
      </p:sp>
      <p:sp>
        <p:nvSpPr>
          <p:cNvPr id="4" name="object 4"/>
          <p:cNvSpPr txBox="1"/>
          <p:nvPr/>
        </p:nvSpPr>
        <p:spPr>
          <a:xfrm>
            <a:off x="1924347" y="4039719"/>
            <a:ext cx="5293790" cy="487579"/>
          </a:xfrm>
          <a:prstGeom prst="rect">
            <a:avLst/>
          </a:prstGeom>
        </p:spPr>
        <p:txBody>
          <a:bodyPr vert="horz" wrap="square" lIns="0" tIns="14107" rIns="0" bIns="0" rtlCol="0">
            <a:spAutoFit/>
          </a:bodyPr>
          <a:lstStyle/>
          <a:p>
            <a:pPr marL="10851">
              <a:spcBef>
                <a:spcPts val="111"/>
              </a:spcBef>
            </a:pPr>
            <a:r>
              <a:rPr sz="3076" spc="68" dirty="0">
                <a:latin typeface="Microsoft Sans Serif"/>
                <a:cs typeface="Microsoft Sans Serif"/>
              </a:rPr>
              <a:t>Brands</a:t>
            </a:r>
            <a:r>
              <a:rPr sz="3076" spc="-51" dirty="0">
                <a:latin typeface="Microsoft Sans Serif"/>
                <a:cs typeface="Microsoft Sans Serif"/>
              </a:rPr>
              <a:t> </a:t>
            </a:r>
            <a:r>
              <a:rPr sz="3076" spc="51" dirty="0">
                <a:latin typeface="Microsoft Sans Serif"/>
                <a:cs typeface="Microsoft Sans Serif"/>
              </a:rPr>
              <a:t>Are</a:t>
            </a:r>
            <a:r>
              <a:rPr sz="3076" spc="-9" dirty="0">
                <a:latin typeface="Microsoft Sans Serif"/>
                <a:cs typeface="Microsoft Sans Serif"/>
              </a:rPr>
              <a:t> </a:t>
            </a:r>
            <a:r>
              <a:rPr sz="3076" spc="107" dirty="0">
                <a:latin typeface="Microsoft Sans Serif"/>
                <a:cs typeface="Microsoft Sans Serif"/>
              </a:rPr>
              <a:t>Under</a:t>
            </a:r>
            <a:r>
              <a:rPr sz="3076" spc="-77" dirty="0">
                <a:latin typeface="Microsoft Sans Serif"/>
                <a:cs typeface="Microsoft Sans Serif"/>
              </a:rPr>
              <a:t> </a:t>
            </a:r>
            <a:r>
              <a:rPr sz="3076" spc="30" dirty="0">
                <a:latin typeface="Microsoft Sans Serif"/>
                <a:cs typeface="Microsoft Sans Serif"/>
              </a:rPr>
              <a:t>Parle</a:t>
            </a:r>
            <a:r>
              <a:rPr sz="3076" spc="-9" dirty="0">
                <a:latin typeface="Microsoft Sans Serif"/>
                <a:cs typeface="Microsoft Sans Serif"/>
              </a:rPr>
              <a:t> </a:t>
            </a:r>
            <a:r>
              <a:rPr sz="3076" spc="97" dirty="0">
                <a:latin typeface="Microsoft Sans Serif"/>
                <a:cs typeface="Microsoft Sans Serif"/>
              </a:rPr>
              <a:t>Agro</a:t>
            </a:r>
            <a:endParaRPr sz="3076">
              <a:latin typeface="Microsoft Sans Serif"/>
              <a:cs typeface="Microsoft Sans Serif"/>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6"/>
          <p:cNvSpPr txBox="1"/>
          <p:nvPr/>
        </p:nvSpPr>
        <p:spPr>
          <a:xfrm>
            <a:off x="181350" y="323700"/>
            <a:ext cx="8781300" cy="6480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b="1">
                <a:solidFill>
                  <a:srgbClr val="434343"/>
                </a:solidFill>
              </a:rPr>
              <a:t>Part 4: Content Creation and Curation (Post creations, Designs/Video Editing, Ad Campaigns over Social Media and Email Ideation and Creation) </a:t>
            </a:r>
            <a:endParaRPr/>
          </a:p>
        </p:txBody>
      </p:sp>
      <p:sp>
        <p:nvSpPr>
          <p:cNvPr id="137" name="Google Shape;137;p26"/>
          <p:cNvSpPr txBox="1"/>
          <p:nvPr/>
        </p:nvSpPr>
        <p:spPr>
          <a:xfrm>
            <a:off x="478200" y="2022525"/>
            <a:ext cx="8187600" cy="16932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r>
              <a:rPr lang="en-GB" b="1"/>
              <a:t>For every campaign clearly define:</a:t>
            </a:r>
            <a:endParaRPr b="1"/>
          </a:p>
          <a:p>
            <a:pPr marL="457200" lvl="0" indent="-317500" algn="l" rtl="0">
              <a:spcBef>
                <a:spcPts val="0"/>
              </a:spcBef>
              <a:spcAft>
                <a:spcPts val="0"/>
              </a:spcAft>
              <a:buSzPts val="1400"/>
              <a:buChar char="●"/>
            </a:pPr>
            <a:r>
              <a:rPr lang="en-GB" b="1"/>
              <a:t>Advertising Goals:</a:t>
            </a:r>
            <a:r>
              <a:rPr lang="en-GB"/>
              <a:t> increasing brand awareness, driving website traffic, or generating leads.</a:t>
            </a:r>
            <a:endParaRPr/>
          </a:p>
          <a:p>
            <a:pPr marL="457200" lvl="0" indent="-317500" algn="l" rtl="0">
              <a:spcBef>
                <a:spcPts val="0"/>
              </a:spcBef>
              <a:spcAft>
                <a:spcPts val="0"/>
              </a:spcAft>
              <a:buSzPts val="1400"/>
              <a:buChar char="●"/>
            </a:pPr>
            <a:r>
              <a:rPr lang="en-GB" b="1"/>
              <a:t>Audience Targeting:</a:t>
            </a:r>
            <a:r>
              <a:rPr lang="en-GB"/>
              <a:t> Define the target audience for the ad campaigns based on demographics, interests, and behavior.</a:t>
            </a:r>
            <a:endParaRPr/>
          </a:p>
          <a:p>
            <a:pPr marL="457200" lvl="0" indent="-317500" algn="l" rtl="0">
              <a:spcBef>
                <a:spcPts val="0"/>
              </a:spcBef>
              <a:spcAft>
                <a:spcPts val="0"/>
              </a:spcAft>
              <a:buSzPts val="1400"/>
              <a:buChar char="●"/>
            </a:pPr>
            <a:r>
              <a:rPr lang="en-GB" b="1"/>
              <a:t>Ad Creation:</a:t>
            </a:r>
            <a:r>
              <a:rPr lang="en-GB"/>
              <a:t> Create visually appealing ad creatives, compelling ad copy and relevant call-to-action.</a:t>
            </a:r>
            <a:endParaRPr/>
          </a:p>
          <a:p>
            <a:pPr marL="45720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4025" y="0"/>
            <a:ext cx="8235950" cy="516255"/>
          </a:xfrm>
          <a:prstGeom prst="rect">
            <a:avLst/>
          </a:prstGeom>
        </p:spPr>
        <p:txBody>
          <a:bodyPr vert="horz" wrap="square" lIns="0" tIns="12700" rIns="0" bIns="0" rtlCol="0">
            <a:spAutoFit/>
          </a:bodyPr>
          <a:lstStyle/>
          <a:p>
            <a:pPr marL="2112645" marR="5080" indent="-2100580">
              <a:lnSpc>
                <a:spcPct val="114999"/>
              </a:lnSpc>
              <a:spcBef>
                <a:spcPts val="100"/>
              </a:spcBef>
            </a:pPr>
            <a:r>
              <a:rPr sz="1400" b="1" dirty="0">
                <a:solidFill>
                  <a:srgbClr val="434343"/>
                </a:solidFill>
                <a:latin typeface="Arial"/>
                <a:cs typeface="Arial"/>
              </a:rPr>
              <a:t>Part </a:t>
            </a:r>
            <a:r>
              <a:rPr sz="1400" b="1" spc="-5" dirty="0">
                <a:solidFill>
                  <a:srgbClr val="434343"/>
                </a:solidFill>
                <a:latin typeface="Arial"/>
                <a:cs typeface="Arial"/>
              </a:rPr>
              <a:t>4content Creation and Curation </a:t>
            </a:r>
            <a:r>
              <a:rPr sz="1400" b="1" dirty="0">
                <a:solidFill>
                  <a:srgbClr val="434343"/>
                </a:solidFill>
                <a:latin typeface="Arial"/>
                <a:cs typeface="Arial"/>
              </a:rPr>
              <a:t>(Post </a:t>
            </a:r>
            <a:r>
              <a:rPr sz="1400" b="1" spc="-5" dirty="0">
                <a:solidFill>
                  <a:srgbClr val="434343"/>
                </a:solidFill>
                <a:latin typeface="Arial"/>
                <a:cs typeface="Arial"/>
              </a:rPr>
              <a:t>creations, Designs/Video Editing, </a:t>
            </a:r>
            <a:r>
              <a:rPr sz="1400" b="1" spc="-20" dirty="0">
                <a:solidFill>
                  <a:srgbClr val="434343"/>
                </a:solidFill>
                <a:latin typeface="Arial"/>
                <a:cs typeface="Arial"/>
              </a:rPr>
              <a:t>Ad </a:t>
            </a:r>
            <a:r>
              <a:rPr sz="1400" b="1" spc="-5" dirty="0">
                <a:solidFill>
                  <a:srgbClr val="434343"/>
                </a:solidFill>
                <a:latin typeface="Arial"/>
                <a:cs typeface="Arial"/>
              </a:rPr>
              <a:t>Campaigns over </a:t>
            </a:r>
            <a:r>
              <a:rPr sz="1400" b="1" dirty="0">
                <a:solidFill>
                  <a:srgbClr val="434343"/>
                </a:solidFill>
                <a:latin typeface="Arial"/>
                <a:cs typeface="Arial"/>
              </a:rPr>
              <a:t>: </a:t>
            </a:r>
            <a:r>
              <a:rPr sz="1400" b="1" spc="-375" dirty="0">
                <a:solidFill>
                  <a:srgbClr val="434343"/>
                </a:solidFill>
                <a:latin typeface="Arial"/>
                <a:cs typeface="Arial"/>
              </a:rPr>
              <a:t> </a:t>
            </a:r>
            <a:r>
              <a:rPr sz="1400" b="1" spc="-5" dirty="0">
                <a:solidFill>
                  <a:srgbClr val="434343"/>
                </a:solidFill>
                <a:latin typeface="Arial"/>
                <a:cs typeface="Arial"/>
              </a:rPr>
              <a:t>CSocial</a:t>
            </a:r>
            <a:r>
              <a:rPr sz="1400" b="1" spc="-30" dirty="0">
                <a:solidFill>
                  <a:srgbClr val="434343"/>
                </a:solidFill>
                <a:latin typeface="Arial"/>
                <a:cs typeface="Arial"/>
              </a:rPr>
              <a:t> </a:t>
            </a:r>
            <a:r>
              <a:rPr sz="1400" b="1" spc="5" dirty="0">
                <a:solidFill>
                  <a:srgbClr val="434343"/>
                </a:solidFill>
                <a:latin typeface="Arial"/>
                <a:cs typeface="Arial"/>
              </a:rPr>
              <a:t>Media</a:t>
            </a:r>
            <a:r>
              <a:rPr sz="1400" b="1" spc="-40" dirty="0">
                <a:solidFill>
                  <a:srgbClr val="434343"/>
                </a:solidFill>
                <a:latin typeface="Arial"/>
                <a:cs typeface="Arial"/>
              </a:rPr>
              <a:t> </a:t>
            </a:r>
            <a:r>
              <a:rPr sz="1400" b="1" dirty="0">
                <a:solidFill>
                  <a:srgbClr val="434343"/>
                </a:solidFill>
                <a:latin typeface="Arial"/>
                <a:cs typeface="Arial"/>
              </a:rPr>
              <a:t>and</a:t>
            </a:r>
            <a:r>
              <a:rPr sz="1400" b="1" spc="-25" dirty="0">
                <a:solidFill>
                  <a:srgbClr val="434343"/>
                </a:solidFill>
                <a:latin typeface="Arial"/>
                <a:cs typeface="Arial"/>
              </a:rPr>
              <a:t> </a:t>
            </a:r>
            <a:r>
              <a:rPr sz="1400" b="1" dirty="0">
                <a:solidFill>
                  <a:srgbClr val="434343"/>
                </a:solidFill>
                <a:latin typeface="Arial"/>
                <a:cs typeface="Arial"/>
              </a:rPr>
              <a:t>Email</a:t>
            </a:r>
            <a:r>
              <a:rPr sz="1400" b="1" spc="-15" dirty="0">
                <a:solidFill>
                  <a:srgbClr val="434343"/>
                </a:solidFill>
                <a:latin typeface="Arial"/>
                <a:cs typeface="Arial"/>
              </a:rPr>
              <a:t> </a:t>
            </a:r>
            <a:r>
              <a:rPr sz="1400" b="1" dirty="0">
                <a:solidFill>
                  <a:srgbClr val="434343"/>
                </a:solidFill>
                <a:latin typeface="Arial"/>
                <a:cs typeface="Arial"/>
              </a:rPr>
              <a:t>Ideation</a:t>
            </a:r>
            <a:r>
              <a:rPr sz="1400" b="1" spc="-50" dirty="0">
                <a:solidFill>
                  <a:srgbClr val="434343"/>
                </a:solidFill>
                <a:latin typeface="Arial"/>
                <a:cs typeface="Arial"/>
              </a:rPr>
              <a:t> </a:t>
            </a:r>
            <a:r>
              <a:rPr sz="1400" b="1" dirty="0">
                <a:solidFill>
                  <a:srgbClr val="434343"/>
                </a:solidFill>
                <a:latin typeface="Arial"/>
                <a:cs typeface="Arial"/>
              </a:rPr>
              <a:t>and</a:t>
            </a:r>
            <a:r>
              <a:rPr sz="1400" b="1" spc="-10" dirty="0">
                <a:solidFill>
                  <a:srgbClr val="434343"/>
                </a:solidFill>
                <a:latin typeface="Arial"/>
                <a:cs typeface="Arial"/>
              </a:rPr>
              <a:t> </a:t>
            </a:r>
            <a:r>
              <a:rPr sz="1400" b="1" dirty="0">
                <a:solidFill>
                  <a:srgbClr val="434343"/>
                </a:solidFill>
                <a:latin typeface="Arial"/>
                <a:cs typeface="Arial"/>
              </a:rPr>
              <a:t>Creation)</a:t>
            </a:r>
            <a:endParaRPr sz="1400" dirty="0">
              <a:latin typeface="Arial"/>
              <a:cs typeface="Arial"/>
            </a:endParaRPr>
          </a:p>
        </p:txBody>
      </p:sp>
      <p:sp>
        <p:nvSpPr>
          <p:cNvPr id="4" name="object 4"/>
          <p:cNvSpPr txBox="1">
            <a:spLocks noGrp="1"/>
          </p:cNvSpPr>
          <p:nvPr>
            <p:ph type="body" idx="1"/>
          </p:nvPr>
        </p:nvSpPr>
        <p:spPr>
          <a:prstGeom prst="rect">
            <a:avLst/>
          </a:prstGeom>
        </p:spPr>
        <p:txBody>
          <a:bodyPr vert="horz" wrap="square" lIns="0" tIns="13335" rIns="0" bIns="0" rtlCol="0">
            <a:spAutoFit/>
          </a:bodyPr>
          <a:lstStyle/>
          <a:p>
            <a:pPr marL="12700" marR="5080">
              <a:lnSpc>
                <a:spcPct val="100000"/>
              </a:lnSpc>
              <a:spcBef>
                <a:spcPts val="105"/>
              </a:spcBef>
            </a:pPr>
            <a:r>
              <a:rPr b="1" spc="-5" dirty="0">
                <a:latin typeface="Arial"/>
                <a:cs typeface="Arial"/>
              </a:rPr>
              <a:t>Content </a:t>
            </a:r>
            <a:r>
              <a:rPr b="1" dirty="0">
                <a:latin typeface="Arial"/>
                <a:cs typeface="Arial"/>
              </a:rPr>
              <a:t>Creation </a:t>
            </a:r>
            <a:r>
              <a:rPr b="1" spc="-5" dirty="0">
                <a:latin typeface="Arial"/>
                <a:cs typeface="Arial"/>
              </a:rPr>
              <a:t>of </a:t>
            </a:r>
            <a:r>
              <a:rPr b="1" dirty="0" err="1" smtClean="0">
                <a:latin typeface="Arial"/>
                <a:cs typeface="Arial"/>
              </a:rPr>
              <a:t>parle</a:t>
            </a:r>
            <a:r>
              <a:rPr b="1" dirty="0" smtClean="0">
                <a:latin typeface="Arial"/>
                <a:cs typeface="Arial"/>
              </a:rPr>
              <a:t> </a:t>
            </a:r>
            <a:r>
              <a:rPr b="1" spc="-5" dirty="0" err="1" smtClean="0">
                <a:latin typeface="Arial"/>
                <a:cs typeface="Arial"/>
              </a:rPr>
              <a:t>argo:</a:t>
            </a:r>
            <a:r>
              <a:rPr spc="-5" dirty="0" err="1" smtClean="0"/>
              <a:t>The</a:t>
            </a:r>
            <a:r>
              <a:rPr spc="-5" dirty="0" smtClean="0"/>
              <a:t> well-known </a:t>
            </a:r>
            <a:r>
              <a:rPr dirty="0" smtClean="0"/>
              <a:t>Indian </a:t>
            </a:r>
            <a:r>
              <a:rPr spc="-5" dirty="0" smtClean="0"/>
              <a:t>beverage manufacturer </a:t>
            </a:r>
            <a:r>
              <a:rPr dirty="0" smtClean="0"/>
              <a:t>"Parle Agro" is </a:t>
            </a:r>
            <a:r>
              <a:rPr spc="-5" dirty="0" smtClean="0"/>
              <a:t>well </a:t>
            </a:r>
            <a:r>
              <a:rPr dirty="0" smtClean="0"/>
              <a:t> recognized for creating well-liked brands like </a:t>
            </a:r>
            <a:r>
              <a:rPr dirty="0" err="1" smtClean="0"/>
              <a:t>Frooti</a:t>
            </a:r>
            <a:r>
              <a:rPr dirty="0" smtClean="0"/>
              <a:t>, </a:t>
            </a:r>
            <a:r>
              <a:rPr spc="-5" dirty="0" err="1" smtClean="0"/>
              <a:t>Appy</a:t>
            </a:r>
            <a:r>
              <a:rPr spc="-5" dirty="0" smtClean="0"/>
              <a:t>, </a:t>
            </a:r>
            <a:r>
              <a:rPr dirty="0" err="1" smtClean="0"/>
              <a:t>Appy</a:t>
            </a:r>
            <a:r>
              <a:rPr dirty="0" smtClean="0"/>
              <a:t> </a:t>
            </a:r>
            <a:r>
              <a:rPr spc="-5" dirty="0" smtClean="0"/>
              <a:t>Fizz, </a:t>
            </a:r>
            <a:r>
              <a:rPr dirty="0" smtClean="0"/>
              <a:t>and </a:t>
            </a:r>
            <a:r>
              <a:rPr spc="-5" dirty="0" err="1" smtClean="0"/>
              <a:t>Bailley</a:t>
            </a:r>
            <a:r>
              <a:rPr spc="-5" dirty="0" smtClean="0"/>
              <a:t>. Here </a:t>
            </a:r>
            <a:r>
              <a:rPr dirty="0" smtClean="0"/>
              <a:t>are </a:t>
            </a:r>
            <a:r>
              <a:rPr spc="-5" dirty="0" smtClean="0"/>
              <a:t>some </a:t>
            </a:r>
            <a:r>
              <a:rPr dirty="0" smtClean="0"/>
              <a:t> suggestions for content </a:t>
            </a:r>
            <a:r>
              <a:rPr spc="-5" dirty="0" smtClean="0"/>
              <a:t>development </a:t>
            </a:r>
            <a:r>
              <a:rPr dirty="0" smtClean="0"/>
              <a:t>if </a:t>
            </a:r>
            <a:r>
              <a:rPr spc="-5" dirty="0" smtClean="0"/>
              <a:t>you want </a:t>
            </a:r>
            <a:r>
              <a:rPr dirty="0" smtClean="0"/>
              <a:t>to create something about Parle Agro or their </a:t>
            </a:r>
            <a:r>
              <a:rPr spc="5" dirty="0" smtClean="0"/>
              <a:t> </a:t>
            </a:r>
            <a:r>
              <a:rPr spc="-5" dirty="0" err="1" smtClean="0"/>
              <a:t>products:Review</a:t>
            </a:r>
            <a:r>
              <a:rPr spc="-5" dirty="0" smtClean="0"/>
              <a:t> </a:t>
            </a:r>
            <a:r>
              <a:rPr dirty="0" smtClean="0"/>
              <a:t>the numerous </a:t>
            </a:r>
            <a:r>
              <a:rPr spc="-5" dirty="0" smtClean="0"/>
              <a:t>beverages </a:t>
            </a:r>
            <a:r>
              <a:rPr dirty="0" smtClean="0"/>
              <a:t>offered by Parle Agro in </a:t>
            </a:r>
            <a:r>
              <a:rPr spc="-5" dirty="0" smtClean="0"/>
              <a:t>writing </a:t>
            </a:r>
            <a:r>
              <a:rPr dirty="0" smtClean="0"/>
              <a:t>or on </a:t>
            </a:r>
            <a:r>
              <a:rPr spc="-5" dirty="0" smtClean="0"/>
              <a:t>video. </a:t>
            </a:r>
            <a:r>
              <a:rPr dirty="0" smtClean="0"/>
              <a:t>Discuss the items' </a:t>
            </a:r>
            <a:r>
              <a:rPr spc="-375" dirty="0" smtClean="0"/>
              <a:t> </a:t>
            </a:r>
            <a:r>
              <a:rPr spc="-5" dirty="0" smtClean="0"/>
              <a:t>flavor, </a:t>
            </a:r>
            <a:r>
              <a:rPr dirty="0" smtClean="0"/>
              <a:t>packaging, and </a:t>
            </a:r>
            <a:r>
              <a:rPr spc="-5" dirty="0" smtClean="0"/>
              <a:t>overall </a:t>
            </a:r>
            <a:r>
              <a:rPr dirty="0" smtClean="0"/>
              <a:t>consumption experience. </a:t>
            </a:r>
            <a:r>
              <a:rPr spc="-5" dirty="0" smtClean="0"/>
              <a:t>To </a:t>
            </a:r>
            <a:r>
              <a:rPr dirty="0" smtClean="0"/>
              <a:t>assist </a:t>
            </a:r>
            <a:r>
              <a:rPr spc="-5" dirty="0" smtClean="0"/>
              <a:t>customers </a:t>
            </a:r>
            <a:r>
              <a:rPr dirty="0" smtClean="0"/>
              <a:t>in making </a:t>
            </a:r>
            <a:r>
              <a:rPr spc="-5" dirty="0" smtClean="0"/>
              <a:t>wise </a:t>
            </a:r>
            <a:r>
              <a:rPr dirty="0" smtClean="0"/>
              <a:t>decisions, </a:t>
            </a:r>
            <a:r>
              <a:rPr spc="5" dirty="0" smtClean="0"/>
              <a:t> </a:t>
            </a:r>
            <a:r>
              <a:rPr dirty="0" smtClean="0"/>
              <a:t>compare</a:t>
            </a:r>
            <a:r>
              <a:rPr spc="-35" dirty="0" smtClean="0"/>
              <a:t> </a:t>
            </a:r>
            <a:r>
              <a:rPr spc="-5" dirty="0" smtClean="0"/>
              <a:t>various</a:t>
            </a:r>
            <a:r>
              <a:rPr spc="10" dirty="0" smtClean="0"/>
              <a:t> </a:t>
            </a:r>
            <a:r>
              <a:rPr dirty="0" smtClean="0"/>
              <a:t>tastes</a:t>
            </a:r>
            <a:r>
              <a:rPr spc="-40" dirty="0" smtClean="0"/>
              <a:t> </a:t>
            </a:r>
            <a:r>
              <a:rPr dirty="0" smtClean="0"/>
              <a:t>and</a:t>
            </a:r>
            <a:r>
              <a:rPr spc="-5" dirty="0" smtClean="0"/>
              <a:t> </a:t>
            </a:r>
            <a:r>
              <a:rPr dirty="0" err="1" smtClean="0"/>
              <a:t>varieties.Produce</a:t>
            </a:r>
            <a:r>
              <a:rPr spc="-30" dirty="0" smtClean="0"/>
              <a:t> </a:t>
            </a:r>
            <a:r>
              <a:rPr dirty="0" smtClean="0"/>
              <a:t>information</a:t>
            </a:r>
            <a:r>
              <a:rPr spc="-35" dirty="0" smtClean="0"/>
              <a:t> </a:t>
            </a:r>
            <a:r>
              <a:rPr dirty="0" smtClean="0"/>
              <a:t>that</a:t>
            </a:r>
            <a:r>
              <a:rPr spc="-20" dirty="0" smtClean="0"/>
              <a:t> </a:t>
            </a:r>
            <a:r>
              <a:rPr spc="-5" dirty="0" smtClean="0"/>
              <a:t>explores</a:t>
            </a:r>
            <a:r>
              <a:rPr dirty="0" smtClean="0"/>
              <a:t> the</a:t>
            </a:r>
            <a:r>
              <a:rPr spc="-15" dirty="0" smtClean="0"/>
              <a:t> </a:t>
            </a:r>
            <a:r>
              <a:rPr spc="-5" dirty="0" smtClean="0"/>
              <a:t>background</a:t>
            </a:r>
            <a:r>
              <a:rPr spc="-35" dirty="0" smtClean="0"/>
              <a:t> </a:t>
            </a:r>
            <a:r>
              <a:rPr dirty="0" smtClean="0"/>
              <a:t>and</a:t>
            </a:r>
            <a:r>
              <a:rPr spc="-10" dirty="0" smtClean="0"/>
              <a:t> </a:t>
            </a:r>
            <a:r>
              <a:rPr spc="-5" dirty="0" smtClean="0"/>
              <a:t>development </a:t>
            </a:r>
            <a:r>
              <a:rPr spc="-375" dirty="0" smtClean="0"/>
              <a:t> </a:t>
            </a:r>
            <a:r>
              <a:rPr dirty="0" smtClean="0"/>
              <a:t>of Parle Agro as a business. Highlight their </a:t>
            </a:r>
            <a:r>
              <a:rPr spc="-5" dirty="0" smtClean="0"/>
              <a:t>development, </a:t>
            </a:r>
            <a:r>
              <a:rPr dirty="0" smtClean="0"/>
              <a:t>significant </a:t>
            </a:r>
            <a:r>
              <a:rPr spc="-5" dirty="0" smtClean="0"/>
              <a:t>moments, </a:t>
            </a:r>
            <a:r>
              <a:rPr dirty="0" smtClean="0"/>
              <a:t>and how they rose to </a:t>
            </a:r>
            <a:r>
              <a:rPr spc="5" dirty="0" smtClean="0"/>
              <a:t> </a:t>
            </a:r>
            <a:r>
              <a:rPr dirty="0" smtClean="0"/>
              <a:t>prominence in the </a:t>
            </a:r>
            <a:r>
              <a:rPr spc="-5" dirty="0" smtClean="0"/>
              <a:t>beverage </a:t>
            </a:r>
            <a:r>
              <a:rPr spc="-5" dirty="0" err="1" smtClean="0"/>
              <a:t>business.Behind</a:t>
            </a:r>
            <a:r>
              <a:rPr spc="-5" dirty="0" smtClean="0"/>
              <a:t>-the-Scenes: Give viewers </a:t>
            </a:r>
            <a:r>
              <a:rPr dirty="0" smtClean="0"/>
              <a:t>a look at the production process </a:t>
            </a:r>
            <a:r>
              <a:rPr spc="5" dirty="0" smtClean="0"/>
              <a:t> </a:t>
            </a:r>
            <a:r>
              <a:rPr dirty="0" smtClean="0"/>
              <a:t>and</a:t>
            </a:r>
            <a:r>
              <a:rPr spc="-20" dirty="0" smtClean="0"/>
              <a:t> </a:t>
            </a:r>
            <a:r>
              <a:rPr spc="-5" dirty="0" smtClean="0"/>
              <a:t>behind-the-scenes</a:t>
            </a:r>
            <a:r>
              <a:rPr spc="-40" dirty="0" smtClean="0"/>
              <a:t> </a:t>
            </a:r>
            <a:r>
              <a:rPr spc="-5" dirty="0" smtClean="0"/>
              <a:t>video</a:t>
            </a:r>
            <a:r>
              <a:rPr spc="-10" dirty="0" smtClean="0"/>
              <a:t> </a:t>
            </a:r>
            <a:r>
              <a:rPr dirty="0" smtClean="0"/>
              <a:t>of</a:t>
            </a:r>
            <a:r>
              <a:rPr spc="-15" dirty="0" smtClean="0"/>
              <a:t> </a:t>
            </a:r>
            <a:r>
              <a:rPr dirty="0" smtClean="0"/>
              <a:t>Parle</a:t>
            </a:r>
            <a:r>
              <a:rPr spc="-15" dirty="0" smtClean="0"/>
              <a:t> </a:t>
            </a:r>
            <a:r>
              <a:rPr dirty="0" err="1" smtClean="0"/>
              <a:t>Agro's</a:t>
            </a:r>
            <a:r>
              <a:rPr spc="-15" dirty="0" smtClean="0"/>
              <a:t> </a:t>
            </a:r>
            <a:r>
              <a:rPr spc="-5" dirty="0" smtClean="0"/>
              <a:t>beverage</a:t>
            </a:r>
            <a:r>
              <a:rPr spc="-35" dirty="0" smtClean="0"/>
              <a:t> </a:t>
            </a:r>
            <a:r>
              <a:rPr dirty="0" smtClean="0"/>
              <a:t>production.</a:t>
            </a:r>
            <a:endParaRPr dirty="0"/>
          </a:p>
        </p:txBody>
      </p:sp>
      <p:pic>
        <p:nvPicPr>
          <p:cNvPr id="5" name="object 5"/>
          <p:cNvPicPr/>
          <p:nvPr/>
        </p:nvPicPr>
        <p:blipFill>
          <a:blip r:embed="rId2" cstate="print"/>
          <a:stretch>
            <a:fillRect/>
          </a:stretch>
        </p:blipFill>
        <p:spPr>
          <a:xfrm>
            <a:off x="2506979" y="3144011"/>
            <a:ext cx="3523488" cy="1876044"/>
          </a:xfrm>
          <a:prstGeom prst="rect">
            <a:avLst/>
          </a:prstGeom>
        </p:spPr>
      </p:pic>
      <p:sp>
        <p:nvSpPr>
          <p:cNvPr id="7" name="Google Shape;144;p27"/>
          <p:cNvSpPr txBox="1"/>
          <p:nvPr/>
        </p:nvSpPr>
        <p:spPr>
          <a:xfrm>
            <a:off x="454025" y="516255"/>
            <a:ext cx="3531781" cy="55627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2100" b="1" dirty="0">
                <a:solidFill>
                  <a:srgbClr val="434343"/>
                </a:solidFill>
              </a:rPr>
              <a:t>Email Ad </a:t>
            </a:r>
            <a:r>
              <a:rPr lang="en-GB" sz="2100" b="1" dirty="0" smtClean="0">
                <a:solidFill>
                  <a:srgbClr val="434343"/>
                </a:solidFill>
              </a:rPr>
              <a:t>Campaigns</a:t>
            </a:r>
            <a:endParaRPr sz="2100" b="1" dirty="0">
              <a:solidFill>
                <a:srgbClr val="434343"/>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p:nvPr/>
        </p:nvSpPr>
        <p:spPr>
          <a:xfrm>
            <a:off x="520370" y="102901"/>
            <a:ext cx="7610100" cy="8136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sz="1900" b="1" dirty="0">
                <a:solidFill>
                  <a:srgbClr val="434343"/>
                </a:solidFill>
              </a:rPr>
              <a:t>Part 1: Brand study, Competitor Analysis &amp; Buyer’s/Audience’s Persona</a:t>
            </a:r>
            <a:endParaRPr sz="1900" dirty="0"/>
          </a:p>
        </p:txBody>
      </p:sp>
      <p:sp>
        <p:nvSpPr>
          <p:cNvPr id="74" name="Google Shape;74;p16"/>
          <p:cNvSpPr txBox="1"/>
          <p:nvPr/>
        </p:nvSpPr>
        <p:spPr>
          <a:xfrm>
            <a:off x="520370" y="957754"/>
            <a:ext cx="7610100" cy="578616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dirty="0"/>
          </a:p>
          <a:p>
            <a:pPr marL="457200" lvl="0" indent="-317500">
              <a:buSzPts val="1400"/>
              <a:buChar char="●"/>
            </a:pPr>
            <a:r>
              <a:rPr lang="en-GB" b="1" dirty="0" smtClean="0"/>
              <a:t>Analyse </a:t>
            </a:r>
            <a:r>
              <a:rPr lang="en-GB" b="1" dirty="0"/>
              <a:t>Brand </a:t>
            </a:r>
            <a:r>
              <a:rPr lang="en-GB" b="1" dirty="0" smtClean="0"/>
              <a:t>Messaging:</a:t>
            </a:r>
            <a:r>
              <a:rPr lang="en-US" dirty="0"/>
              <a:t>Accentuation on Regular and Genuine Natural product Fixings: Parle </a:t>
            </a:r>
            <a:r>
              <a:rPr lang="en-US" dirty="0" smtClean="0"/>
              <a:t>Argo's </a:t>
            </a:r>
            <a:r>
              <a:rPr lang="en-US" dirty="0"/>
              <a:t>image informing has reliably featured the utilization of genuine organic product fixings in their refreshments, particularly in items like </a:t>
            </a:r>
            <a:r>
              <a:rPr lang="en-US" dirty="0" smtClean="0"/>
              <a:t>Froth </a:t>
            </a:r>
            <a:r>
              <a:rPr lang="en-US" dirty="0"/>
              <a:t>and </a:t>
            </a:r>
            <a:r>
              <a:rPr lang="en-US" dirty="0" smtClean="0"/>
              <a:t>Apply. </a:t>
            </a:r>
            <a:r>
              <a:rPr lang="en-US" dirty="0"/>
              <a:t>This informing is pointed toward engaging wellbeing cognizant customers who favor normal and bona fide flavors in their beverages.</a:t>
            </a:r>
          </a:p>
          <a:p>
            <a:pPr marL="457200" lvl="0" indent="-317500">
              <a:buSzPts val="1400"/>
              <a:buChar char="●"/>
            </a:pPr>
            <a:endParaRPr lang="en-US" dirty="0"/>
          </a:p>
          <a:p>
            <a:pPr marL="457200" lvl="0" indent="-317500">
              <a:buSzPts val="1400"/>
              <a:buChar char="●"/>
            </a:pPr>
            <a:r>
              <a:rPr lang="en-US" b="1" dirty="0"/>
              <a:t>Invigorating and Pleasant Experience</a:t>
            </a:r>
            <a:r>
              <a:rPr lang="en-US" dirty="0"/>
              <a:t>: Parle Agro frequently centers around the reviving and charming experience of consuming their items. The brand informing passes on a feeling of tomfoolery, happiness, and unwinding, situating their drinks as reviving allies for different events.</a:t>
            </a:r>
          </a:p>
          <a:p>
            <a:pPr marL="457200" lvl="0" indent="-317500">
              <a:buSzPts val="1400"/>
              <a:buChar char="●"/>
            </a:pPr>
            <a:endParaRPr lang="en-US" dirty="0"/>
          </a:p>
          <a:p>
            <a:pPr marL="457200" lvl="0" indent="-317500">
              <a:buSzPts val="1400"/>
              <a:buChar char="●"/>
            </a:pPr>
            <a:r>
              <a:rPr lang="en-US" b="1" dirty="0"/>
              <a:t>Young and Enthusiastic Energy</a:t>
            </a:r>
            <a:r>
              <a:rPr lang="en-US" dirty="0"/>
              <a:t>: The brand informing of Parle Agro items, especially </a:t>
            </a:r>
            <a:r>
              <a:rPr lang="en-US" dirty="0" smtClean="0"/>
              <a:t>Froth </a:t>
            </a:r>
            <a:r>
              <a:rPr lang="en-US" dirty="0"/>
              <a:t>and </a:t>
            </a:r>
            <a:r>
              <a:rPr lang="en-US" dirty="0" smtClean="0"/>
              <a:t>Apply, </a:t>
            </a:r>
            <a:r>
              <a:rPr lang="en-US" dirty="0"/>
              <a:t>has an energetic and lively energy. They focus on a wide age bunch, with a unique enticement for the more youthful age, making their refreshments a piece of a lively and dynamic way of life.</a:t>
            </a:r>
            <a:r>
              <a:rPr lang="en-GB" dirty="0" smtClean="0"/>
              <a:t> </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457200" lvl="0" indent="-317500">
              <a:buSzPts val="1400"/>
              <a:buChar char="●"/>
            </a:pPr>
            <a:endParaRPr lang="en-US" dirty="0"/>
          </a:p>
          <a:p>
            <a:pPr marL="0" lvl="0" indent="0" algn="l" rtl="0">
              <a:spcBef>
                <a:spcPts val="0"/>
              </a:spcBef>
              <a:spcAft>
                <a:spcPts val="0"/>
              </a:spcAft>
              <a:buNone/>
            </a:pPr>
            <a:endParaRPr b="1" dirty="0"/>
          </a:p>
          <a:p>
            <a:pPr marL="0" lvl="0" indent="0" algn="l" rtl="0">
              <a:spcBef>
                <a:spcPts val="0"/>
              </a:spcBef>
              <a:spcAft>
                <a:spcPts val="0"/>
              </a:spcAft>
              <a:buNone/>
            </a:pPr>
            <a:endParaRPr b="1" dirty="0"/>
          </a:p>
          <a:p>
            <a:pPr marL="0" lvl="0" indent="0" algn="l" rtl="0">
              <a:spcBef>
                <a:spcPts val="0"/>
              </a:spcBef>
              <a:spcAft>
                <a:spcPts val="0"/>
              </a:spcAft>
              <a:buNone/>
            </a:pPr>
            <a:endParaRPr b="1" dirty="0"/>
          </a:p>
          <a:p>
            <a:pPr marL="0" lvl="0" indent="0" algn="l" rtl="0">
              <a:spcBef>
                <a:spcPts val="0"/>
              </a:spcBef>
              <a:spcAft>
                <a:spcPts val="0"/>
              </a:spcAft>
              <a:buNone/>
            </a:pPr>
            <a:endParaRPr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1612" y="334771"/>
            <a:ext cx="8251190" cy="1733550"/>
          </a:xfrm>
          <a:prstGeom prst="rect">
            <a:avLst/>
          </a:prstGeom>
        </p:spPr>
        <p:txBody>
          <a:bodyPr vert="horz" wrap="square" lIns="0" tIns="13335" rIns="0" bIns="0" rtlCol="0">
            <a:spAutoFit/>
          </a:bodyPr>
          <a:lstStyle/>
          <a:p>
            <a:pPr marL="12065" marR="5080" algn="ctr">
              <a:lnSpc>
                <a:spcPct val="100000"/>
              </a:lnSpc>
              <a:spcBef>
                <a:spcPts val="105"/>
              </a:spcBef>
            </a:pPr>
            <a:r>
              <a:rPr sz="1400" dirty="0">
                <a:latin typeface="Arial MT"/>
                <a:cs typeface="Arial MT"/>
              </a:rPr>
              <a:t>At</a:t>
            </a:r>
            <a:r>
              <a:rPr sz="1400" spc="-5" dirty="0">
                <a:latin typeface="Arial MT"/>
                <a:cs typeface="Arial MT"/>
              </a:rPr>
              <a:t> </a:t>
            </a:r>
            <a:r>
              <a:rPr sz="1400" dirty="0">
                <a:latin typeface="Arial MT"/>
                <a:cs typeface="Arial MT"/>
              </a:rPr>
              <a:t>the</a:t>
            </a:r>
            <a:r>
              <a:rPr sz="1400" spc="-25" dirty="0">
                <a:latin typeface="Arial MT"/>
                <a:cs typeface="Arial MT"/>
              </a:rPr>
              <a:t> </a:t>
            </a:r>
            <a:r>
              <a:rPr sz="1400" spc="-5" dirty="0">
                <a:latin typeface="Arial MT"/>
                <a:cs typeface="Arial MT"/>
              </a:rPr>
              <a:t>time </a:t>
            </a:r>
            <a:r>
              <a:rPr sz="1400" dirty="0">
                <a:latin typeface="Arial MT"/>
                <a:cs typeface="Arial MT"/>
              </a:rPr>
              <a:t>of</a:t>
            </a:r>
            <a:r>
              <a:rPr sz="1400" spc="-10" dirty="0">
                <a:latin typeface="Arial MT"/>
                <a:cs typeface="Arial MT"/>
              </a:rPr>
              <a:t> </a:t>
            </a:r>
            <a:r>
              <a:rPr sz="1400" spc="-5" dirty="0">
                <a:latin typeface="Arial MT"/>
                <a:cs typeface="Arial MT"/>
              </a:rPr>
              <a:t>my</a:t>
            </a:r>
            <a:r>
              <a:rPr sz="1400" spc="-15" dirty="0">
                <a:latin typeface="Arial MT"/>
                <a:cs typeface="Arial MT"/>
              </a:rPr>
              <a:t> </a:t>
            </a:r>
            <a:r>
              <a:rPr sz="1400" spc="-5" dirty="0">
                <a:latin typeface="Arial MT"/>
                <a:cs typeface="Arial MT"/>
              </a:rPr>
              <a:t>most</a:t>
            </a:r>
            <a:r>
              <a:rPr sz="1400" spc="-10" dirty="0">
                <a:latin typeface="Arial MT"/>
                <a:cs typeface="Arial MT"/>
              </a:rPr>
              <a:t> </a:t>
            </a:r>
            <a:r>
              <a:rPr sz="1400" dirty="0">
                <a:latin typeface="Arial MT"/>
                <a:cs typeface="Arial MT"/>
              </a:rPr>
              <a:t>recent</a:t>
            </a:r>
            <a:r>
              <a:rPr sz="1400" spc="-35" dirty="0">
                <a:latin typeface="Arial MT"/>
                <a:cs typeface="Arial MT"/>
              </a:rPr>
              <a:t> </a:t>
            </a:r>
            <a:r>
              <a:rPr sz="1400" dirty="0">
                <a:latin typeface="Arial MT"/>
                <a:cs typeface="Arial MT"/>
              </a:rPr>
              <a:t>update</a:t>
            </a:r>
            <a:r>
              <a:rPr sz="1400" spc="-40" dirty="0">
                <a:latin typeface="Arial MT"/>
                <a:cs typeface="Arial MT"/>
              </a:rPr>
              <a:t> </a:t>
            </a:r>
            <a:r>
              <a:rPr sz="1400" dirty="0">
                <a:latin typeface="Arial MT"/>
                <a:cs typeface="Arial MT"/>
              </a:rPr>
              <a:t>in</a:t>
            </a:r>
            <a:r>
              <a:rPr sz="1400" spc="-5" dirty="0">
                <a:latin typeface="Arial MT"/>
                <a:cs typeface="Arial MT"/>
              </a:rPr>
              <a:t> </a:t>
            </a:r>
            <a:r>
              <a:rPr sz="1400" dirty="0">
                <a:latin typeface="Arial MT"/>
                <a:cs typeface="Arial MT"/>
              </a:rPr>
              <a:t>September</a:t>
            </a:r>
            <a:r>
              <a:rPr sz="1400" spc="-40" dirty="0">
                <a:latin typeface="Arial MT"/>
                <a:cs typeface="Arial MT"/>
              </a:rPr>
              <a:t> </a:t>
            </a:r>
            <a:r>
              <a:rPr sz="1400" dirty="0">
                <a:latin typeface="Arial MT"/>
                <a:cs typeface="Arial MT"/>
              </a:rPr>
              <a:t>2021,</a:t>
            </a:r>
            <a:r>
              <a:rPr sz="1400" spc="-25" dirty="0">
                <a:latin typeface="Arial MT"/>
                <a:cs typeface="Arial MT"/>
              </a:rPr>
              <a:t> </a:t>
            </a:r>
            <a:r>
              <a:rPr sz="1400" dirty="0">
                <a:latin typeface="Arial MT"/>
                <a:cs typeface="Arial MT"/>
              </a:rPr>
              <a:t>there</a:t>
            </a:r>
            <a:r>
              <a:rPr sz="1400" spc="-35" dirty="0">
                <a:latin typeface="Arial MT"/>
                <a:cs typeface="Arial MT"/>
              </a:rPr>
              <a:t> </a:t>
            </a:r>
            <a:r>
              <a:rPr sz="1400" spc="-5" dirty="0">
                <a:latin typeface="Arial MT"/>
                <a:cs typeface="Arial MT"/>
              </a:rPr>
              <a:t>was</a:t>
            </a:r>
            <a:r>
              <a:rPr sz="1400" spc="10" dirty="0">
                <a:latin typeface="Arial MT"/>
                <a:cs typeface="Arial MT"/>
              </a:rPr>
              <a:t> </a:t>
            </a:r>
            <a:r>
              <a:rPr sz="1400" dirty="0">
                <a:latin typeface="Arial MT"/>
                <a:cs typeface="Arial MT"/>
              </a:rPr>
              <a:t>no</a:t>
            </a:r>
            <a:r>
              <a:rPr sz="1400" spc="-15" dirty="0">
                <a:latin typeface="Arial MT"/>
                <a:cs typeface="Arial MT"/>
              </a:rPr>
              <a:t> </a:t>
            </a:r>
            <a:r>
              <a:rPr sz="1400" dirty="0">
                <a:latin typeface="Arial MT"/>
                <a:cs typeface="Arial MT"/>
              </a:rPr>
              <a:t>particular</a:t>
            </a:r>
            <a:r>
              <a:rPr sz="1400" spc="-40" dirty="0">
                <a:latin typeface="Arial MT"/>
                <a:cs typeface="Arial MT"/>
              </a:rPr>
              <a:t> </a:t>
            </a:r>
            <a:r>
              <a:rPr sz="1400" dirty="0">
                <a:latin typeface="Arial MT"/>
                <a:cs typeface="Arial MT"/>
              </a:rPr>
              <a:t>item</a:t>
            </a:r>
            <a:r>
              <a:rPr sz="1400" spc="-25" dirty="0">
                <a:latin typeface="Arial MT"/>
                <a:cs typeface="Arial MT"/>
              </a:rPr>
              <a:t> </a:t>
            </a:r>
            <a:r>
              <a:rPr sz="1400" dirty="0">
                <a:latin typeface="Arial MT"/>
                <a:cs typeface="Arial MT"/>
              </a:rPr>
              <a:t>or</a:t>
            </a:r>
            <a:r>
              <a:rPr sz="1400" spc="-15" dirty="0">
                <a:latin typeface="Arial MT"/>
                <a:cs typeface="Arial MT"/>
              </a:rPr>
              <a:t> </a:t>
            </a:r>
            <a:r>
              <a:rPr sz="1400" dirty="0">
                <a:latin typeface="Arial MT"/>
                <a:cs typeface="Arial MT"/>
              </a:rPr>
              <a:t>piece</a:t>
            </a:r>
            <a:r>
              <a:rPr sz="1400" spc="-25" dirty="0">
                <a:latin typeface="Arial MT"/>
                <a:cs typeface="Arial MT"/>
              </a:rPr>
              <a:t> </a:t>
            </a:r>
            <a:r>
              <a:rPr sz="1400" dirty="0">
                <a:latin typeface="Arial MT"/>
                <a:cs typeface="Arial MT"/>
              </a:rPr>
              <a:t>of content </a:t>
            </a:r>
            <a:r>
              <a:rPr sz="1400" spc="-375" dirty="0">
                <a:latin typeface="Arial MT"/>
                <a:cs typeface="Arial MT"/>
              </a:rPr>
              <a:t> </a:t>
            </a:r>
            <a:r>
              <a:rPr sz="1400" spc="-5" dirty="0">
                <a:latin typeface="Arial MT"/>
                <a:cs typeface="Arial MT"/>
              </a:rPr>
              <a:t>with </a:t>
            </a:r>
            <a:r>
              <a:rPr sz="1400" dirty="0">
                <a:latin typeface="Arial MT"/>
                <a:cs typeface="Arial MT"/>
              </a:rPr>
              <a:t>the </a:t>
            </a:r>
            <a:r>
              <a:rPr sz="1400" spc="-5" dirty="0">
                <a:latin typeface="Arial MT"/>
                <a:cs typeface="Arial MT"/>
              </a:rPr>
              <a:t>name </a:t>
            </a:r>
            <a:r>
              <a:rPr sz="1400" dirty="0">
                <a:latin typeface="Arial MT"/>
                <a:cs typeface="Arial MT"/>
              </a:rPr>
              <a:t>"Parle Argo." </a:t>
            </a:r>
            <a:r>
              <a:rPr sz="1400" spc="-5" dirty="0">
                <a:latin typeface="Arial MT"/>
                <a:cs typeface="Arial MT"/>
              </a:rPr>
              <a:t>However, </a:t>
            </a:r>
            <a:r>
              <a:rPr sz="1400" dirty="0">
                <a:latin typeface="Arial MT"/>
                <a:cs typeface="Arial MT"/>
              </a:rPr>
              <a:t>if "Parle Argo" has gained popularity since </a:t>
            </a:r>
            <a:r>
              <a:rPr sz="1400" spc="-5" dirty="0">
                <a:latin typeface="Arial MT"/>
                <a:cs typeface="Arial MT"/>
              </a:rPr>
              <a:t>my previous </a:t>
            </a:r>
            <a:r>
              <a:rPr sz="1400" dirty="0">
                <a:latin typeface="Arial MT"/>
                <a:cs typeface="Arial MT"/>
              </a:rPr>
              <a:t>update, I </a:t>
            </a:r>
            <a:r>
              <a:rPr sz="1400" spc="5" dirty="0">
                <a:latin typeface="Arial MT"/>
                <a:cs typeface="Arial MT"/>
              </a:rPr>
              <a:t> </a:t>
            </a:r>
            <a:r>
              <a:rPr sz="1400" dirty="0">
                <a:latin typeface="Arial MT"/>
                <a:cs typeface="Arial MT"/>
              </a:rPr>
              <a:t>can still </a:t>
            </a:r>
            <a:r>
              <a:rPr sz="1400" spc="-5" dirty="0">
                <a:latin typeface="Arial MT"/>
                <a:cs typeface="Arial MT"/>
              </a:rPr>
              <a:t>provide you </a:t>
            </a:r>
            <a:r>
              <a:rPr sz="1400" dirty="0">
                <a:latin typeface="Arial MT"/>
                <a:cs typeface="Arial MT"/>
              </a:rPr>
              <a:t>a broad guide to content curation for a product or brand that can be useful to </a:t>
            </a:r>
            <a:r>
              <a:rPr sz="1400" spc="5" dirty="0">
                <a:latin typeface="Arial MT"/>
                <a:cs typeface="Arial MT"/>
              </a:rPr>
              <a:t> </a:t>
            </a:r>
            <a:r>
              <a:rPr sz="1400" spc="-5" dirty="0">
                <a:latin typeface="Arial MT"/>
                <a:cs typeface="Arial MT"/>
              </a:rPr>
              <a:t>you.Gathering, </a:t>
            </a:r>
            <a:r>
              <a:rPr sz="1400" dirty="0">
                <a:latin typeface="Arial MT"/>
                <a:cs typeface="Arial MT"/>
              </a:rPr>
              <a:t>arranging, and presenting pertinent and quality content from numerous sources about a </a:t>
            </a:r>
            <a:r>
              <a:rPr sz="1400" spc="5" dirty="0">
                <a:latin typeface="Arial MT"/>
                <a:cs typeface="Arial MT"/>
              </a:rPr>
              <a:t> </a:t>
            </a:r>
            <a:r>
              <a:rPr sz="1400" dirty="0">
                <a:latin typeface="Arial MT"/>
                <a:cs typeface="Arial MT"/>
              </a:rPr>
              <a:t>specific subject, brand, or product is </a:t>
            </a:r>
            <a:r>
              <a:rPr sz="1400" spc="-5" dirty="0">
                <a:latin typeface="Arial MT"/>
                <a:cs typeface="Arial MT"/>
              </a:rPr>
              <a:t>known </a:t>
            </a:r>
            <a:r>
              <a:rPr sz="1400" dirty="0">
                <a:latin typeface="Arial MT"/>
                <a:cs typeface="Arial MT"/>
              </a:rPr>
              <a:t>as content curation. An instruction manual for selecting </a:t>
            </a:r>
            <a:r>
              <a:rPr sz="1400" spc="5" dirty="0">
                <a:latin typeface="Arial MT"/>
                <a:cs typeface="Arial MT"/>
              </a:rPr>
              <a:t> </a:t>
            </a:r>
            <a:r>
              <a:rPr sz="1400" dirty="0">
                <a:latin typeface="Arial MT"/>
                <a:cs typeface="Arial MT"/>
              </a:rPr>
              <a:t>material for "Parle Argo" or a comparable product is </a:t>
            </a:r>
            <a:r>
              <a:rPr sz="1400" spc="-5" dirty="0">
                <a:latin typeface="Arial MT"/>
                <a:cs typeface="Arial MT"/>
              </a:rPr>
              <a:t>provided below:Establish Your </a:t>
            </a:r>
            <a:r>
              <a:rPr sz="1400" dirty="0">
                <a:latin typeface="Arial MT"/>
                <a:cs typeface="Arial MT"/>
              </a:rPr>
              <a:t>Audience Recognize </a:t>
            </a:r>
            <a:r>
              <a:rPr sz="1400" spc="5" dirty="0">
                <a:latin typeface="Arial MT"/>
                <a:cs typeface="Arial MT"/>
              </a:rPr>
              <a:t> </a:t>
            </a:r>
            <a:r>
              <a:rPr sz="1400" spc="-5" dirty="0">
                <a:latin typeface="Arial MT"/>
                <a:cs typeface="Arial MT"/>
              </a:rPr>
              <a:t>who your </a:t>
            </a:r>
            <a:r>
              <a:rPr sz="1400" dirty="0">
                <a:latin typeface="Arial MT"/>
                <a:cs typeface="Arial MT"/>
              </a:rPr>
              <a:t>target market is. </a:t>
            </a:r>
            <a:r>
              <a:rPr sz="1400" spc="-5" dirty="0">
                <a:latin typeface="Arial MT"/>
                <a:cs typeface="Arial MT"/>
              </a:rPr>
              <a:t>Do </a:t>
            </a:r>
            <a:r>
              <a:rPr sz="1400" dirty="0">
                <a:latin typeface="Arial MT"/>
                <a:cs typeface="Arial MT"/>
              </a:rPr>
              <a:t>they </a:t>
            </a:r>
            <a:r>
              <a:rPr sz="1400" spc="-5" dirty="0">
                <a:latin typeface="Arial MT"/>
                <a:cs typeface="Arial MT"/>
              </a:rPr>
              <a:t>want </a:t>
            </a:r>
            <a:r>
              <a:rPr sz="1400" dirty="0">
                <a:latin typeface="Arial MT"/>
                <a:cs typeface="Arial MT"/>
              </a:rPr>
              <a:t>to buy snacks? Are they foodies or something else? </a:t>
            </a:r>
            <a:r>
              <a:rPr sz="1400" spc="-5" dirty="0">
                <a:latin typeface="Arial MT"/>
                <a:cs typeface="Arial MT"/>
              </a:rPr>
              <a:t>Knowing </a:t>
            </a:r>
            <a:r>
              <a:rPr sz="1400" dirty="0">
                <a:latin typeface="Arial MT"/>
                <a:cs typeface="Arial MT"/>
              </a:rPr>
              <a:t> </a:t>
            </a:r>
            <a:r>
              <a:rPr sz="1400" spc="-5" dirty="0">
                <a:latin typeface="Arial MT"/>
                <a:cs typeface="Arial MT"/>
              </a:rPr>
              <a:t>your</a:t>
            </a:r>
            <a:r>
              <a:rPr sz="1400" spc="-15" dirty="0">
                <a:latin typeface="Arial MT"/>
                <a:cs typeface="Arial MT"/>
              </a:rPr>
              <a:t> </a:t>
            </a:r>
            <a:r>
              <a:rPr sz="1400" dirty="0">
                <a:latin typeface="Arial MT"/>
                <a:cs typeface="Arial MT"/>
              </a:rPr>
              <a:t>audience</a:t>
            </a:r>
            <a:r>
              <a:rPr sz="1400" spc="-45" dirty="0">
                <a:latin typeface="Arial MT"/>
                <a:cs typeface="Arial MT"/>
              </a:rPr>
              <a:t> </a:t>
            </a:r>
            <a:r>
              <a:rPr sz="1400" spc="-5" dirty="0">
                <a:latin typeface="Arial MT"/>
                <a:cs typeface="Arial MT"/>
              </a:rPr>
              <a:t>will</a:t>
            </a:r>
            <a:r>
              <a:rPr sz="1400" spc="15" dirty="0">
                <a:latin typeface="Arial MT"/>
                <a:cs typeface="Arial MT"/>
              </a:rPr>
              <a:t> </a:t>
            </a:r>
            <a:r>
              <a:rPr sz="1400" dirty="0">
                <a:latin typeface="Arial MT"/>
                <a:cs typeface="Arial MT"/>
              </a:rPr>
              <a:t>help</a:t>
            </a:r>
            <a:r>
              <a:rPr sz="1400" spc="-25" dirty="0">
                <a:latin typeface="Arial MT"/>
                <a:cs typeface="Arial MT"/>
              </a:rPr>
              <a:t> </a:t>
            </a:r>
            <a:r>
              <a:rPr sz="1400" spc="-5" dirty="0">
                <a:latin typeface="Arial MT"/>
                <a:cs typeface="Arial MT"/>
              </a:rPr>
              <a:t>you.</a:t>
            </a:r>
            <a:endParaRPr sz="1400">
              <a:latin typeface="Arial MT"/>
              <a:cs typeface="Arial MT"/>
            </a:endParaRPr>
          </a:p>
        </p:txBody>
      </p:sp>
      <p:sp>
        <p:nvSpPr>
          <p:cNvPr id="3" name="object 3"/>
          <p:cNvSpPr txBox="1">
            <a:spLocks noGrp="1"/>
          </p:cNvSpPr>
          <p:nvPr>
            <p:ph type="title"/>
          </p:nvPr>
        </p:nvSpPr>
        <p:spPr>
          <a:xfrm>
            <a:off x="181457" y="28448"/>
            <a:ext cx="2999740" cy="269240"/>
          </a:xfrm>
          <a:prstGeom prst="rect">
            <a:avLst/>
          </a:prstGeom>
        </p:spPr>
        <p:txBody>
          <a:bodyPr vert="horz" wrap="square" lIns="0" tIns="12065" rIns="0" bIns="0" rtlCol="0">
            <a:spAutoFit/>
          </a:bodyPr>
          <a:lstStyle/>
          <a:p>
            <a:pPr marL="12700">
              <a:lnSpc>
                <a:spcPct val="100000"/>
              </a:lnSpc>
              <a:spcBef>
                <a:spcPts val="95"/>
              </a:spcBef>
            </a:pPr>
            <a:r>
              <a:rPr sz="1600" spc="-10" dirty="0">
                <a:solidFill>
                  <a:srgbClr val="434343"/>
                </a:solidFill>
              </a:rPr>
              <a:t>Content</a:t>
            </a:r>
            <a:r>
              <a:rPr sz="1600" spc="30" dirty="0">
                <a:solidFill>
                  <a:srgbClr val="434343"/>
                </a:solidFill>
              </a:rPr>
              <a:t> </a:t>
            </a:r>
            <a:r>
              <a:rPr sz="1600" spc="-5" dirty="0">
                <a:solidFill>
                  <a:srgbClr val="434343"/>
                </a:solidFill>
              </a:rPr>
              <a:t>curation</a:t>
            </a:r>
            <a:r>
              <a:rPr sz="1600" spc="15" dirty="0">
                <a:solidFill>
                  <a:srgbClr val="434343"/>
                </a:solidFill>
              </a:rPr>
              <a:t> </a:t>
            </a:r>
            <a:r>
              <a:rPr sz="1600" spc="-5" dirty="0">
                <a:solidFill>
                  <a:srgbClr val="434343"/>
                </a:solidFill>
              </a:rPr>
              <a:t>of</a:t>
            </a:r>
            <a:r>
              <a:rPr sz="1600" spc="20" dirty="0">
                <a:solidFill>
                  <a:srgbClr val="434343"/>
                </a:solidFill>
              </a:rPr>
              <a:t> </a:t>
            </a:r>
            <a:r>
              <a:rPr sz="1600" spc="-5" dirty="0">
                <a:solidFill>
                  <a:srgbClr val="434343"/>
                </a:solidFill>
              </a:rPr>
              <a:t>parle</a:t>
            </a:r>
            <a:r>
              <a:rPr sz="1600" spc="5" dirty="0">
                <a:solidFill>
                  <a:srgbClr val="434343"/>
                </a:solidFill>
              </a:rPr>
              <a:t> </a:t>
            </a:r>
            <a:r>
              <a:rPr sz="1600" spc="-5" dirty="0">
                <a:solidFill>
                  <a:srgbClr val="434343"/>
                </a:solidFill>
              </a:rPr>
              <a:t>argo</a:t>
            </a:r>
            <a:r>
              <a:rPr sz="1400" spc="-5" dirty="0">
                <a:solidFill>
                  <a:srgbClr val="434343"/>
                </a:solidFill>
              </a:rPr>
              <a:t>:</a:t>
            </a:r>
            <a:endParaRPr sz="1400"/>
          </a:p>
        </p:txBody>
      </p:sp>
      <p:pic>
        <p:nvPicPr>
          <p:cNvPr id="4" name="object 4"/>
          <p:cNvPicPr/>
          <p:nvPr/>
        </p:nvPicPr>
        <p:blipFill>
          <a:blip r:embed="rId2" cstate="print"/>
          <a:stretch>
            <a:fillRect/>
          </a:stretch>
        </p:blipFill>
        <p:spPr>
          <a:xfrm>
            <a:off x="2229611" y="2346960"/>
            <a:ext cx="3575304" cy="2400300"/>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87579"/>
            <a:ext cx="2754630" cy="346075"/>
          </a:xfrm>
          <a:prstGeom prst="rect">
            <a:avLst/>
          </a:prstGeom>
        </p:spPr>
        <p:txBody>
          <a:bodyPr vert="horz" wrap="square" lIns="0" tIns="12700" rIns="0" bIns="0" rtlCol="0">
            <a:spAutoFit/>
          </a:bodyPr>
          <a:lstStyle/>
          <a:p>
            <a:pPr marL="12700">
              <a:lnSpc>
                <a:spcPct val="100000"/>
              </a:lnSpc>
              <a:spcBef>
                <a:spcPts val="100"/>
              </a:spcBef>
            </a:pPr>
            <a:r>
              <a:rPr sz="2100" dirty="0">
                <a:solidFill>
                  <a:srgbClr val="434343"/>
                </a:solidFill>
              </a:rPr>
              <a:t>Email</a:t>
            </a:r>
            <a:r>
              <a:rPr sz="2100" spc="-35" dirty="0">
                <a:solidFill>
                  <a:srgbClr val="434343"/>
                </a:solidFill>
              </a:rPr>
              <a:t> </a:t>
            </a:r>
            <a:r>
              <a:rPr sz="2100" dirty="0">
                <a:solidFill>
                  <a:srgbClr val="434343"/>
                </a:solidFill>
              </a:rPr>
              <a:t>Ad</a:t>
            </a:r>
            <a:r>
              <a:rPr sz="2100" spc="-40" dirty="0">
                <a:solidFill>
                  <a:srgbClr val="434343"/>
                </a:solidFill>
              </a:rPr>
              <a:t> </a:t>
            </a:r>
            <a:r>
              <a:rPr sz="2100" dirty="0">
                <a:solidFill>
                  <a:srgbClr val="434343"/>
                </a:solidFill>
              </a:rPr>
              <a:t>Campaign</a:t>
            </a:r>
            <a:r>
              <a:rPr sz="2100" spc="-15" dirty="0">
                <a:solidFill>
                  <a:srgbClr val="434343"/>
                </a:solidFill>
              </a:rPr>
              <a:t> </a:t>
            </a:r>
            <a:r>
              <a:rPr sz="2100" dirty="0">
                <a:solidFill>
                  <a:srgbClr val="434343"/>
                </a:solidFill>
              </a:rPr>
              <a:t>1</a:t>
            </a:r>
            <a:endParaRPr sz="2100"/>
          </a:p>
        </p:txBody>
      </p:sp>
      <p:sp>
        <p:nvSpPr>
          <p:cNvPr id="3" name="object 3"/>
          <p:cNvSpPr txBox="1"/>
          <p:nvPr/>
        </p:nvSpPr>
        <p:spPr>
          <a:xfrm>
            <a:off x="78739" y="441705"/>
            <a:ext cx="7371080" cy="2006600"/>
          </a:xfrm>
          <a:prstGeom prst="rect">
            <a:avLst/>
          </a:prstGeom>
        </p:spPr>
        <p:txBody>
          <a:bodyPr vert="horz" wrap="square" lIns="0" tIns="12065" rIns="0" bIns="0" rtlCol="0">
            <a:spAutoFit/>
          </a:bodyPr>
          <a:lstStyle/>
          <a:p>
            <a:pPr marL="60960">
              <a:lnSpc>
                <a:spcPct val="100000"/>
              </a:lnSpc>
              <a:spcBef>
                <a:spcPts val="95"/>
              </a:spcBef>
            </a:pPr>
            <a:r>
              <a:rPr sz="1600" b="1" spc="-5" dirty="0">
                <a:solidFill>
                  <a:srgbClr val="434343"/>
                </a:solidFill>
                <a:latin typeface="Arial"/>
                <a:cs typeface="Arial"/>
              </a:rPr>
              <a:t>Brand</a:t>
            </a:r>
            <a:r>
              <a:rPr sz="1600" b="1" spc="-30" dirty="0">
                <a:solidFill>
                  <a:srgbClr val="434343"/>
                </a:solidFill>
                <a:latin typeface="Arial"/>
                <a:cs typeface="Arial"/>
              </a:rPr>
              <a:t> </a:t>
            </a:r>
            <a:r>
              <a:rPr sz="1600" b="1" spc="-5" dirty="0">
                <a:solidFill>
                  <a:srgbClr val="434343"/>
                </a:solidFill>
                <a:latin typeface="Arial"/>
                <a:cs typeface="Arial"/>
              </a:rPr>
              <a:t>Awareness:</a:t>
            </a:r>
            <a:endParaRPr sz="1600">
              <a:latin typeface="Arial"/>
              <a:cs typeface="Arial"/>
            </a:endParaRPr>
          </a:p>
          <a:p>
            <a:pPr marL="12700" marR="516255">
              <a:lnSpc>
                <a:spcPct val="100000"/>
              </a:lnSpc>
              <a:spcBef>
                <a:spcPts val="5"/>
              </a:spcBef>
            </a:pPr>
            <a:r>
              <a:rPr sz="1400" spc="-5" dirty="0">
                <a:latin typeface="Arial MT"/>
                <a:cs typeface="Arial MT"/>
              </a:rPr>
              <a:t>an</a:t>
            </a:r>
            <a:r>
              <a:rPr sz="1400" spc="-15" dirty="0">
                <a:latin typeface="Arial MT"/>
                <a:cs typeface="Arial MT"/>
              </a:rPr>
              <a:t> </a:t>
            </a:r>
            <a:r>
              <a:rPr sz="1400" spc="-5" dirty="0">
                <a:latin typeface="Arial MT"/>
                <a:cs typeface="Arial MT"/>
              </a:rPr>
              <a:t>effective</a:t>
            </a:r>
            <a:r>
              <a:rPr sz="1400" spc="-25" dirty="0">
                <a:latin typeface="Arial MT"/>
                <a:cs typeface="Arial MT"/>
              </a:rPr>
              <a:t> </a:t>
            </a:r>
            <a:r>
              <a:rPr sz="1400" dirty="0">
                <a:latin typeface="Arial MT"/>
                <a:cs typeface="Arial MT"/>
              </a:rPr>
              <a:t>marketing</a:t>
            </a:r>
            <a:r>
              <a:rPr sz="1400" spc="-40" dirty="0">
                <a:latin typeface="Arial MT"/>
                <a:cs typeface="Arial MT"/>
              </a:rPr>
              <a:t> </a:t>
            </a:r>
            <a:r>
              <a:rPr sz="1400" dirty="0">
                <a:latin typeface="Arial MT"/>
                <a:cs typeface="Arial MT"/>
              </a:rPr>
              <a:t>tool</a:t>
            </a:r>
            <a:r>
              <a:rPr sz="1400" spc="-15" dirty="0">
                <a:latin typeface="Arial MT"/>
                <a:cs typeface="Arial MT"/>
              </a:rPr>
              <a:t> </a:t>
            </a:r>
            <a:r>
              <a:rPr sz="1400" dirty="0">
                <a:latin typeface="Arial MT"/>
                <a:cs typeface="Arial MT"/>
              </a:rPr>
              <a:t>to</a:t>
            </a:r>
            <a:r>
              <a:rPr sz="1400" spc="-15" dirty="0">
                <a:latin typeface="Arial MT"/>
                <a:cs typeface="Arial MT"/>
              </a:rPr>
              <a:t> </a:t>
            </a:r>
            <a:r>
              <a:rPr sz="1400" dirty="0">
                <a:latin typeface="Arial MT"/>
                <a:cs typeface="Arial MT"/>
              </a:rPr>
              <a:t>increase</a:t>
            </a:r>
            <a:r>
              <a:rPr sz="1400" spc="-40" dirty="0">
                <a:latin typeface="Arial MT"/>
                <a:cs typeface="Arial MT"/>
              </a:rPr>
              <a:t> </a:t>
            </a:r>
            <a:r>
              <a:rPr sz="1400" dirty="0">
                <a:latin typeface="Arial MT"/>
                <a:cs typeface="Arial MT"/>
              </a:rPr>
              <a:t>brand</a:t>
            </a:r>
            <a:r>
              <a:rPr sz="1400" spc="-30" dirty="0">
                <a:latin typeface="Arial MT"/>
                <a:cs typeface="Arial MT"/>
              </a:rPr>
              <a:t> </a:t>
            </a:r>
            <a:r>
              <a:rPr sz="1400" dirty="0">
                <a:latin typeface="Arial MT"/>
                <a:cs typeface="Arial MT"/>
              </a:rPr>
              <a:t>awareness.</a:t>
            </a:r>
            <a:r>
              <a:rPr sz="1400" spc="-35" dirty="0">
                <a:latin typeface="Arial MT"/>
                <a:cs typeface="Arial MT"/>
              </a:rPr>
              <a:t> </a:t>
            </a:r>
            <a:r>
              <a:rPr sz="1400" spc="-5" dirty="0">
                <a:latin typeface="Arial MT"/>
                <a:cs typeface="Arial MT"/>
              </a:rPr>
              <a:t>Here</a:t>
            </a:r>
            <a:r>
              <a:rPr sz="1400" spc="-15" dirty="0">
                <a:latin typeface="Arial MT"/>
                <a:cs typeface="Arial MT"/>
              </a:rPr>
              <a:t> </a:t>
            </a:r>
            <a:r>
              <a:rPr sz="1400" dirty="0">
                <a:latin typeface="Arial MT"/>
                <a:cs typeface="Arial MT"/>
              </a:rPr>
              <a:t>are</a:t>
            </a:r>
            <a:r>
              <a:rPr sz="1400" spc="-15" dirty="0">
                <a:latin typeface="Arial MT"/>
                <a:cs typeface="Arial MT"/>
              </a:rPr>
              <a:t> </a:t>
            </a:r>
            <a:r>
              <a:rPr sz="1400" spc="-5" dirty="0">
                <a:latin typeface="Arial MT"/>
                <a:cs typeface="Arial MT"/>
              </a:rPr>
              <a:t>some</a:t>
            </a:r>
            <a:r>
              <a:rPr sz="1400" spc="-15" dirty="0">
                <a:latin typeface="Arial MT"/>
                <a:cs typeface="Arial MT"/>
              </a:rPr>
              <a:t> </a:t>
            </a:r>
            <a:r>
              <a:rPr sz="1400" spc="-10" dirty="0">
                <a:latin typeface="Arial MT"/>
                <a:cs typeface="Arial MT"/>
              </a:rPr>
              <a:t>ways</a:t>
            </a:r>
            <a:r>
              <a:rPr sz="1400" spc="25" dirty="0">
                <a:latin typeface="Arial MT"/>
                <a:cs typeface="Arial MT"/>
              </a:rPr>
              <a:t> </a:t>
            </a:r>
            <a:r>
              <a:rPr sz="1400" spc="-5" dirty="0">
                <a:latin typeface="Arial MT"/>
                <a:cs typeface="Arial MT"/>
              </a:rPr>
              <a:t>email</a:t>
            </a:r>
            <a:r>
              <a:rPr sz="1400" spc="-15" dirty="0">
                <a:latin typeface="Arial MT"/>
                <a:cs typeface="Arial MT"/>
              </a:rPr>
              <a:t> </a:t>
            </a:r>
            <a:r>
              <a:rPr sz="1400" dirty="0">
                <a:latin typeface="Arial MT"/>
                <a:cs typeface="Arial MT"/>
              </a:rPr>
              <a:t>ad </a:t>
            </a:r>
            <a:r>
              <a:rPr sz="1400" spc="-370" dirty="0">
                <a:latin typeface="Arial MT"/>
                <a:cs typeface="Arial MT"/>
              </a:rPr>
              <a:t> </a:t>
            </a:r>
            <a:r>
              <a:rPr sz="1400" dirty="0">
                <a:latin typeface="Arial MT"/>
                <a:cs typeface="Arial MT"/>
              </a:rPr>
              <a:t>campaigns</a:t>
            </a:r>
            <a:r>
              <a:rPr sz="1400" spc="-45" dirty="0">
                <a:latin typeface="Arial MT"/>
                <a:cs typeface="Arial MT"/>
              </a:rPr>
              <a:t> </a:t>
            </a:r>
            <a:r>
              <a:rPr sz="1400" dirty="0">
                <a:latin typeface="Arial MT"/>
                <a:cs typeface="Arial MT"/>
              </a:rPr>
              <a:t>can</a:t>
            </a:r>
            <a:r>
              <a:rPr sz="1400" spc="-20" dirty="0">
                <a:latin typeface="Arial MT"/>
                <a:cs typeface="Arial MT"/>
              </a:rPr>
              <a:t> </a:t>
            </a:r>
            <a:r>
              <a:rPr sz="1400" spc="-5" dirty="0">
                <a:latin typeface="Arial MT"/>
                <a:cs typeface="Arial MT"/>
              </a:rPr>
              <a:t>contribute</a:t>
            </a:r>
            <a:r>
              <a:rPr sz="1400" spc="-45" dirty="0">
                <a:latin typeface="Arial MT"/>
                <a:cs typeface="Arial MT"/>
              </a:rPr>
              <a:t> </a:t>
            </a:r>
            <a:r>
              <a:rPr sz="1400" dirty="0">
                <a:latin typeface="Arial MT"/>
                <a:cs typeface="Arial MT"/>
              </a:rPr>
              <a:t>to</a:t>
            </a:r>
            <a:r>
              <a:rPr sz="1400" spc="-20" dirty="0">
                <a:latin typeface="Arial MT"/>
                <a:cs typeface="Arial MT"/>
              </a:rPr>
              <a:t> </a:t>
            </a:r>
            <a:r>
              <a:rPr sz="1400" dirty="0">
                <a:latin typeface="Arial MT"/>
                <a:cs typeface="Arial MT"/>
              </a:rPr>
              <a:t>brand</a:t>
            </a:r>
            <a:r>
              <a:rPr sz="1400" spc="-20" dirty="0">
                <a:latin typeface="Arial MT"/>
                <a:cs typeface="Arial MT"/>
              </a:rPr>
              <a:t> </a:t>
            </a:r>
            <a:r>
              <a:rPr sz="1400" dirty="0">
                <a:latin typeface="Arial MT"/>
                <a:cs typeface="Arial MT"/>
              </a:rPr>
              <a:t>awareness:</a:t>
            </a:r>
            <a:endParaRPr sz="1400">
              <a:latin typeface="Arial MT"/>
              <a:cs typeface="Arial MT"/>
            </a:endParaRPr>
          </a:p>
          <a:p>
            <a:pPr marL="12700">
              <a:lnSpc>
                <a:spcPct val="100000"/>
              </a:lnSpc>
              <a:spcBef>
                <a:spcPts val="5"/>
              </a:spcBef>
            </a:pPr>
            <a:r>
              <a:rPr sz="1400" dirty="0">
                <a:latin typeface="Arial MT"/>
                <a:cs typeface="Arial MT"/>
              </a:rPr>
              <a:t>Reach:</a:t>
            </a:r>
            <a:r>
              <a:rPr sz="1400" spc="-30" dirty="0">
                <a:latin typeface="Arial MT"/>
                <a:cs typeface="Arial MT"/>
              </a:rPr>
              <a:t> </a:t>
            </a:r>
            <a:r>
              <a:rPr sz="1400" spc="-5" dirty="0">
                <a:latin typeface="Arial MT"/>
                <a:cs typeface="Arial MT"/>
              </a:rPr>
              <a:t>Email</a:t>
            </a:r>
            <a:r>
              <a:rPr sz="1400" dirty="0">
                <a:latin typeface="Arial MT"/>
                <a:cs typeface="Arial MT"/>
              </a:rPr>
              <a:t> campaigns</a:t>
            </a:r>
            <a:r>
              <a:rPr sz="1400" spc="-40" dirty="0">
                <a:latin typeface="Arial MT"/>
                <a:cs typeface="Arial MT"/>
              </a:rPr>
              <a:t> </a:t>
            </a:r>
            <a:r>
              <a:rPr sz="1400" dirty="0">
                <a:latin typeface="Arial MT"/>
                <a:cs typeface="Arial MT"/>
              </a:rPr>
              <a:t>allow</a:t>
            </a:r>
            <a:r>
              <a:rPr sz="1400" spc="-10" dirty="0">
                <a:latin typeface="Arial MT"/>
                <a:cs typeface="Arial MT"/>
              </a:rPr>
              <a:t> </a:t>
            </a:r>
            <a:r>
              <a:rPr sz="1400" dirty="0">
                <a:latin typeface="Arial MT"/>
                <a:cs typeface="Arial MT"/>
              </a:rPr>
              <a:t>companies</a:t>
            </a:r>
            <a:r>
              <a:rPr sz="1400" spc="-35" dirty="0">
                <a:latin typeface="Arial MT"/>
                <a:cs typeface="Arial MT"/>
              </a:rPr>
              <a:t> </a:t>
            </a:r>
            <a:r>
              <a:rPr sz="1400" dirty="0">
                <a:latin typeface="Arial MT"/>
                <a:cs typeface="Arial MT"/>
              </a:rPr>
              <a:t>to</a:t>
            </a:r>
            <a:r>
              <a:rPr sz="1400" spc="-20" dirty="0">
                <a:latin typeface="Arial MT"/>
                <a:cs typeface="Arial MT"/>
              </a:rPr>
              <a:t> </a:t>
            </a:r>
            <a:r>
              <a:rPr sz="1400" dirty="0">
                <a:latin typeface="Arial MT"/>
                <a:cs typeface="Arial MT"/>
              </a:rPr>
              <a:t>reach</a:t>
            </a:r>
            <a:r>
              <a:rPr sz="1400" spc="-25" dirty="0">
                <a:latin typeface="Arial MT"/>
                <a:cs typeface="Arial MT"/>
              </a:rPr>
              <a:t> </a:t>
            </a:r>
            <a:r>
              <a:rPr sz="1400" dirty="0">
                <a:latin typeface="Arial MT"/>
                <a:cs typeface="Arial MT"/>
              </a:rPr>
              <a:t>a</a:t>
            </a:r>
            <a:r>
              <a:rPr sz="1400" spc="-20" dirty="0">
                <a:latin typeface="Arial MT"/>
                <a:cs typeface="Arial MT"/>
              </a:rPr>
              <a:t> </a:t>
            </a:r>
            <a:r>
              <a:rPr sz="1400" dirty="0">
                <a:latin typeface="Arial MT"/>
                <a:cs typeface="Arial MT"/>
              </a:rPr>
              <a:t>large</a:t>
            </a:r>
            <a:r>
              <a:rPr sz="1400" spc="-15" dirty="0">
                <a:latin typeface="Arial MT"/>
                <a:cs typeface="Arial MT"/>
              </a:rPr>
              <a:t> </a:t>
            </a:r>
            <a:r>
              <a:rPr sz="1400" dirty="0">
                <a:latin typeface="Arial MT"/>
                <a:cs typeface="Arial MT"/>
              </a:rPr>
              <a:t>audience</a:t>
            </a:r>
            <a:r>
              <a:rPr sz="1400" spc="-35" dirty="0">
                <a:latin typeface="Arial MT"/>
                <a:cs typeface="Arial MT"/>
              </a:rPr>
              <a:t> </a:t>
            </a:r>
            <a:r>
              <a:rPr sz="1400" dirty="0">
                <a:latin typeface="Arial MT"/>
                <a:cs typeface="Arial MT"/>
              </a:rPr>
              <a:t>directly</a:t>
            </a:r>
            <a:r>
              <a:rPr sz="1400" spc="-40" dirty="0">
                <a:latin typeface="Arial MT"/>
                <a:cs typeface="Arial MT"/>
              </a:rPr>
              <a:t> </a:t>
            </a:r>
            <a:r>
              <a:rPr sz="1400" dirty="0">
                <a:latin typeface="Arial MT"/>
                <a:cs typeface="Arial MT"/>
              </a:rPr>
              <a:t>in</a:t>
            </a:r>
            <a:r>
              <a:rPr sz="1400" spc="-5" dirty="0">
                <a:latin typeface="Arial MT"/>
                <a:cs typeface="Arial MT"/>
              </a:rPr>
              <a:t> </a:t>
            </a:r>
            <a:r>
              <a:rPr sz="1400" dirty="0">
                <a:latin typeface="Arial MT"/>
                <a:cs typeface="Arial MT"/>
              </a:rPr>
              <a:t>their</a:t>
            </a:r>
            <a:r>
              <a:rPr sz="1400" spc="-20" dirty="0">
                <a:latin typeface="Arial MT"/>
                <a:cs typeface="Arial MT"/>
              </a:rPr>
              <a:t> </a:t>
            </a:r>
            <a:r>
              <a:rPr sz="1400" spc="-5" dirty="0">
                <a:latin typeface="Arial MT"/>
                <a:cs typeface="Arial MT"/>
              </a:rPr>
              <a:t>inboxes,</a:t>
            </a:r>
            <a:endParaRPr sz="1400">
              <a:latin typeface="Arial MT"/>
              <a:cs typeface="Arial MT"/>
            </a:endParaRPr>
          </a:p>
          <a:p>
            <a:pPr marL="12700">
              <a:lnSpc>
                <a:spcPct val="100000"/>
              </a:lnSpc>
            </a:pPr>
            <a:r>
              <a:rPr sz="1400" dirty="0">
                <a:latin typeface="Arial MT"/>
                <a:cs typeface="Arial MT"/>
              </a:rPr>
              <a:t>making</a:t>
            </a:r>
            <a:r>
              <a:rPr sz="1400" spc="-40" dirty="0">
                <a:latin typeface="Arial MT"/>
                <a:cs typeface="Arial MT"/>
              </a:rPr>
              <a:t> </a:t>
            </a:r>
            <a:r>
              <a:rPr sz="1400" dirty="0">
                <a:latin typeface="Arial MT"/>
                <a:cs typeface="Arial MT"/>
              </a:rPr>
              <a:t>it</a:t>
            </a:r>
            <a:r>
              <a:rPr sz="1400" spc="-5" dirty="0">
                <a:latin typeface="Arial MT"/>
                <a:cs typeface="Arial MT"/>
              </a:rPr>
              <a:t> </a:t>
            </a:r>
            <a:r>
              <a:rPr sz="1400" dirty="0">
                <a:latin typeface="Arial MT"/>
                <a:cs typeface="Arial MT"/>
              </a:rPr>
              <a:t>easier</a:t>
            </a:r>
            <a:r>
              <a:rPr sz="1400" spc="-35" dirty="0">
                <a:latin typeface="Arial MT"/>
                <a:cs typeface="Arial MT"/>
              </a:rPr>
              <a:t> </a:t>
            </a:r>
            <a:r>
              <a:rPr sz="1400" dirty="0">
                <a:latin typeface="Arial MT"/>
                <a:cs typeface="Arial MT"/>
              </a:rPr>
              <a:t>to</a:t>
            </a:r>
            <a:r>
              <a:rPr sz="1400" spc="-25" dirty="0">
                <a:latin typeface="Arial MT"/>
                <a:cs typeface="Arial MT"/>
              </a:rPr>
              <a:t> </a:t>
            </a:r>
            <a:r>
              <a:rPr sz="1400" dirty="0">
                <a:latin typeface="Arial MT"/>
                <a:cs typeface="Arial MT"/>
              </a:rPr>
              <a:t>spread</a:t>
            </a:r>
            <a:r>
              <a:rPr sz="1400" spc="-35" dirty="0">
                <a:latin typeface="Arial MT"/>
                <a:cs typeface="Arial MT"/>
              </a:rPr>
              <a:t> </a:t>
            </a:r>
            <a:r>
              <a:rPr sz="1400" dirty="0">
                <a:latin typeface="Arial MT"/>
                <a:cs typeface="Arial MT"/>
              </a:rPr>
              <a:t>brand</a:t>
            </a:r>
            <a:r>
              <a:rPr sz="1400" spc="-35" dirty="0">
                <a:latin typeface="Arial MT"/>
                <a:cs typeface="Arial MT"/>
              </a:rPr>
              <a:t> </a:t>
            </a:r>
            <a:r>
              <a:rPr sz="1400" dirty="0">
                <a:latin typeface="Arial MT"/>
                <a:cs typeface="Arial MT"/>
              </a:rPr>
              <a:t>messaging</a:t>
            </a:r>
            <a:r>
              <a:rPr sz="1400" spc="-50" dirty="0">
                <a:latin typeface="Arial MT"/>
                <a:cs typeface="Arial MT"/>
              </a:rPr>
              <a:t> </a:t>
            </a:r>
            <a:r>
              <a:rPr sz="1400" dirty="0">
                <a:latin typeface="Arial MT"/>
                <a:cs typeface="Arial MT"/>
              </a:rPr>
              <a:t>and</a:t>
            </a:r>
            <a:r>
              <a:rPr sz="1400" spc="-25" dirty="0">
                <a:latin typeface="Arial MT"/>
                <a:cs typeface="Arial MT"/>
              </a:rPr>
              <a:t> </a:t>
            </a:r>
            <a:r>
              <a:rPr sz="1400" dirty="0">
                <a:latin typeface="Arial MT"/>
                <a:cs typeface="Arial MT"/>
              </a:rPr>
              <a:t>promotions.</a:t>
            </a:r>
            <a:endParaRPr sz="1400">
              <a:latin typeface="Arial MT"/>
              <a:cs typeface="Arial MT"/>
            </a:endParaRPr>
          </a:p>
          <a:p>
            <a:pPr marL="12700" marR="5080">
              <a:lnSpc>
                <a:spcPct val="100000"/>
              </a:lnSpc>
            </a:pPr>
            <a:r>
              <a:rPr sz="1400" spc="-5" dirty="0">
                <a:latin typeface="Arial MT"/>
                <a:cs typeface="Arial MT"/>
              </a:rPr>
              <a:t>Personalization: Effective email </a:t>
            </a:r>
            <a:r>
              <a:rPr sz="1400" dirty="0">
                <a:latin typeface="Arial MT"/>
                <a:cs typeface="Arial MT"/>
              </a:rPr>
              <a:t>campaigns can be personalized based on customer </a:t>
            </a:r>
            <a:r>
              <a:rPr sz="1400" spc="5" dirty="0">
                <a:latin typeface="Arial MT"/>
                <a:cs typeface="Arial MT"/>
              </a:rPr>
              <a:t> </a:t>
            </a:r>
            <a:r>
              <a:rPr sz="1400" spc="-5" dirty="0">
                <a:latin typeface="Arial MT"/>
                <a:cs typeface="Arial MT"/>
              </a:rPr>
              <a:t>preferences,</a:t>
            </a:r>
            <a:r>
              <a:rPr sz="1400" spc="-40" dirty="0">
                <a:latin typeface="Arial MT"/>
                <a:cs typeface="Arial MT"/>
              </a:rPr>
              <a:t> </a:t>
            </a:r>
            <a:r>
              <a:rPr sz="1400" spc="-5" dirty="0">
                <a:latin typeface="Arial MT"/>
                <a:cs typeface="Arial MT"/>
              </a:rPr>
              <a:t>behavior, </a:t>
            </a:r>
            <a:r>
              <a:rPr sz="1400" dirty="0">
                <a:latin typeface="Arial MT"/>
                <a:cs typeface="Arial MT"/>
              </a:rPr>
              <a:t>and</a:t>
            </a:r>
            <a:r>
              <a:rPr sz="1400" spc="-5" dirty="0">
                <a:latin typeface="Arial MT"/>
                <a:cs typeface="Arial MT"/>
              </a:rPr>
              <a:t> demographics,</a:t>
            </a:r>
            <a:r>
              <a:rPr sz="1400" spc="-40" dirty="0">
                <a:latin typeface="Arial MT"/>
                <a:cs typeface="Arial MT"/>
              </a:rPr>
              <a:t> </a:t>
            </a:r>
            <a:r>
              <a:rPr sz="1400" dirty="0">
                <a:latin typeface="Arial MT"/>
                <a:cs typeface="Arial MT"/>
              </a:rPr>
              <a:t>leading</a:t>
            </a:r>
            <a:r>
              <a:rPr sz="1400" spc="-10" dirty="0">
                <a:latin typeface="Arial MT"/>
                <a:cs typeface="Arial MT"/>
              </a:rPr>
              <a:t> </a:t>
            </a:r>
            <a:r>
              <a:rPr sz="1400" dirty="0">
                <a:latin typeface="Arial MT"/>
                <a:cs typeface="Arial MT"/>
              </a:rPr>
              <a:t>to</a:t>
            </a:r>
            <a:r>
              <a:rPr sz="1400" spc="-5" dirty="0">
                <a:latin typeface="Arial MT"/>
                <a:cs typeface="Arial MT"/>
              </a:rPr>
              <a:t> more</a:t>
            </a:r>
            <a:r>
              <a:rPr sz="1400" spc="-10" dirty="0">
                <a:latin typeface="Arial MT"/>
                <a:cs typeface="Arial MT"/>
              </a:rPr>
              <a:t> </a:t>
            </a:r>
            <a:r>
              <a:rPr sz="1400" dirty="0">
                <a:latin typeface="Arial MT"/>
                <a:cs typeface="Arial MT"/>
              </a:rPr>
              <a:t>engaging</a:t>
            </a:r>
            <a:r>
              <a:rPr sz="1400" spc="-30" dirty="0">
                <a:latin typeface="Arial MT"/>
                <a:cs typeface="Arial MT"/>
              </a:rPr>
              <a:t> </a:t>
            </a:r>
            <a:r>
              <a:rPr sz="1400" dirty="0">
                <a:latin typeface="Arial MT"/>
                <a:cs typeface="Arial MT"/>
              </a:rPr>
              <a:t>content</a:t>
            </a:r>
            <a:r>
              <a:rPr sz="1400" spc="-30" dirty="0">
                <a:latin typeface="Arial MT"/>
                <a:cs typeface="Arial MT"/>
              </a:rPr>
              <a:t> </a:t>
            </a:r>
            <a:r>
              <a:rPr sz="1400" dirty="0">
                <a:latin typeface="Arial MT"/>
                <a:cs typeface="Arial MT"/>
              </a:rPr>
              <a:t>and</a:t>
            </a:r>
            <a:r>
              <a:rPr sz="1400" spc="-10" dirty="0">
                <a:latin typeface="Arial MT"/>
                <a:cs typeface="Arial MT"/>
              </a:rPr>
              <a:t> </a:t>
            </a:r>
            <a:r>
              <a:rPr sz="1400" dirty="0">
                <a:latin typeface="Arial MT"/>
                <a:cs typeface="Arial MT"/>
              </a:rPr>
              <a:t>better</a:t>
            </a:r>
            <a:r>
              <a:rPr sz="1400" spc="-30" dirty="0">
                <a:latin typeface="Arial MT"/>
                <a:cs typeface="Arial MT"/>
              </a:rPr>
              <a:t> </a:t>
            </a:r>
            <a:r>
              <a:rPr sz="1400" dirty="0">
                <a:latin typeface="Arial MT"/>
                <a:cs typeface="Arial MT"/>
              </a:rPr>
              <a:t>brand </a:t>
            </a:r>
            <a:r>
              <a:rPr sz="1400" spc="-375" dirty="0">
                <a:latin typeface="Arial MT"/>
                <a:cs typeface="Arial MT"/>
              </a:rPr>
              <a:t> </a:t>
            </a:r>
            <a:r>
              <a:rPr sz="1400" dirty="0">
                <a:latin typeface="Arial MT"/>
                <a:cs typeface="Arial MT"/>
              </a:rPr>
              <a:t>perception.</a:t>
            </a:r>
            <a:endParaRPr sz="1400">
              <a:latin typeface="Arial MT"/>
              <a:cs typeface="Arial MT"/>
            </a:endParaRPr>
          </a:p>
          <a:p>
            <a:pPr marL="12700">
              <a:lnSpc>
                <a:spcPts val="1910"/>
              </a:lnSpc>
            </a:pPr>
            <a:r>
              <a:rPr sz="1600" b="1" spc="-5" dirty="0">
                <a:latin typeface="Arial"/>
                <a:cs typeface="Arial"/>
                <a:hlinkClick r:id="rId2"/>
              </a:rPr>
              <a:t>Email:parloargo@gmail.com</a:t>
            </a:r>
            <a:endParaRPr sz="1600">
              <a:latin typeface="Arial"/>
              <a:cs typeface="Arial"/>
            </a:endParaRPr>
          </a:p>
        </p:txBody>
      </p:sp>
      <p:pic>
        <p:nvPicPr>
          <p:cNvPr id="4" name="object 4"/>
          <p:cNvPicPr/>
          <p:nvPr/>
        </p:nvPicPr>
        <p:blipFill>
          <a:blip r:embed="rId3" cstate="print"/>
          <a:stretch>
            <a:fillRect/>
          </a:stretch>
        </p:blipFill>
        <p:spPr>
          <a:xfrm>
            <a:off x="1493519" y="2619755"/>
            <a:ext cx="4108704" cy="2269236"/>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0"/>
            <a:ext cx="2917190" cy="345440"/>
          </a:xfrm>
          <a:prstGeom prst="rect">
            <a:avLst/>
          </a:prstGeom>
        </p:spPr>
        <p:txBody>
          <a:bodyPr vert="horz" wrap="square" lIns="0" tIns="12700" rIns="0" bIns="0" rtlCol="0">
            <a:spAutoFit/>
          </a:bodyPr>
          <a:lstStyle/>
          <a:p>
            <a:pPr marL="12700">
              <a:lnSpc>
                <a:spcPct val="100000"/>
              </a:lnSpc>
              <a:spcBef>
                <a:spcPts val="100"/>
              </a:spcBef>
            </a:pPr>
            <a:r>
              <a:rPr sz="2100" dirty="0">
                <a:solidFill>
                  <a:srgbClr val="434343"/>
                </a:solidFill>
              </a:rPr>
              <a:t>Email</a:t>
            </a:r>
            <a:r>
              <a:rPr sz="2100" spc="-15" dirty="0">
                <a:solidFill>
                  <a:srgbClr val="434343"/>
                </a:solidFill>
              </a:rPr>
              <a:t> </a:t>
            </a:r>
            <a:r>
              <a:rPr sz="2100" spc="-10" dirty="0">
                <a:solidFill>
                  <a:srgbClr val="434343"/>
                </a:solidFill>
              </a:rPr>
              <a:t>Ad </a:t>
            </a:r>
            <a:r>
              <a:rPr sz="2100" spc="-5" dirty="0">
                <a:solidFill>
                  <a:srgbClr val="434343"/>
                </a:solidFill>
              </a:rPr>
              <a:t>Campaign 2 </a:t>
            </a:r>
            <a:r>
              <a:rPr sz="2100" dirty="0">
                <a:solidFill>
                  <a:srgbClr val="434343"/>
                </a:solidFill>
              </a:rPr>
              <a:t>-</a:t>
            </a:r>
            <a:endParaRPr sz="2100"/>
          </a:p>
        </p:txBody>
      </p:sp>
      <p:sp>
        <p:nvSpPr>
          <p:cNvPr id="3" name="object 3"/>
          <p:cNvSpPr txBox="1"/>
          <p:nvPr/>
        </p:nvSpPr>
        <p:spPr>
          <a:xfrm>
            <a:off x="78739" y="383801"/>
            <a:ext cx="7432040" cy="2640965"/>
          </a:xfrm>
          <a:prstGeom prst="rect">
            <a:avLst/>
          </a:prstGeom>
        </p:spPr>
        <p:txBody>
          <a:bodyPr vert="horz" wrap="square" lIns="0" tIns="19050" rIns="0" bIns="0" rtlCol="0">
            <a:spAutoFit/>
          </a:bodyPr>
          <a:lstStyle/>
          <a:p>
            <a:pPr marL="12700" marR="107950" indent="69850">
              <a:lnSpc>
                <a:spcPct val="102400"/>
              </a:lnSpc>
              <a:spcBef>
                <a:spcPts val="150"/>
              </a:spcBef>
            </a:pPr>
            <a:r>
              <a:rPr sz="1600" b="1" spc="-5" dirty="0">
                <a:solidFill>
                  <a:srgbClr val="434343"/>
                </a:solidFill>
                <a:latin typeface="Arial"/>
                <a:cs typeface="Arial"/>
              </a:rPr>
              <a:t>Lead Generation: </a:t>
            </a:r>
            <a:r>
              <a:rPr sz="1400" b="1" spc="-5" dirty="0">
                <a:latin typeface="Arial"/>
                <a:cs typeface="Arial"/>
              </a:rPr>
              <a:t>Target </a:t>
            </a:r>
            <a:r>
              <a:rPr sz="1400" b="1" spc="-10" dirty="0">
                <a:latin typeface="Arial"/>
                <a:cs typeface="Arial"/>
              </a:rPr>
              <a:t>Audience </a:t>
            </a:r>
            <a:r>
              <a:rPr sz="1400" b="1" spc="-5" dirty="0">
                <a:latin typeface="Arial"/>
                <a:cs typeface="Arial"/>
              </a:rPr>
              <a:t>Definition</a:t>
            </a:r>
            <a:r>
              <a:rPr sz="1400" spc="-5" dirty="0">
                <a:latin typeface="Arial MT"/>
                <a:cs typeface="Arial MT"/>
              </a:rPr>
              <a:t>: </a:t>
            </a:r>
            <a:r>
              <a:rPr sz="1400" dirty="0">
                <a:latin typeface="Arial MT"/>
                <a:cs typeface="Arial MT"/>
              </a:rPr>
              <a:t>Clearly define the target audience for </a:t>
            </a:r>
            <a:r>
              <a:rPr sz="1400" spc="5" dirty="0">
                <a:latin typeface="Arial MT"/>
                <a:cs typeface="Arial MT"/>
              </a:rPr>
              <a:t> </a:t>
            </a:r>
            <a:r>
              <a:rPr sz="1400" spc="-5" dirty="0">
                <a:latin typeface="Arial MT"/>
                <a:cs typeface="Arial MT"/>
              </a:rPr>
              <a:t>Parle</a:t>
            </a:r>
            <a:r>
              <a:rPr sz="1400" spc="-15" dirty="0">
                <a:latin typeface="Arial MT"/>
                <a:cs typeface="Arial MT"/>
              </a:rPr>
              <a:t> </a:t>
            </a:r>
            <a:r>
              <a:rPr sz="1400" dirty="0">
                <a:latin typeface="Arial MT"/>
                <a:cs typeface="Arial MT"/>
              </a:rPr>
              <a:t>Agro's</a:t>
            </a:r>
            <a:r>
              <a:rPr sz="1400" spc="-15" dirty="0">
                <a:latin typeface="Arial MT"/>
                <a:cs typeface="Arial MT"/>
              </a:rPr>
              <a:t> </a:t>
            </a:r>
            <a:r>
              <a:rPr sz="1400" dirty="0">
                <a:latin typeface="Arial MT"/>
                <a:cs typeface="Arial MT"/>
              </a:rPr>
              <a:t>products.</a:t>
            </a:r>
            <a:r>
              <a:rPr sz="1400" spc="-30" dirty="0">
                <a:latin typeface="Arial MT"/>
                <a:cs typeface="Arial MT"/>
              </a:rPr>
              <a:t> </a:t>
            </a:r>
            <a:r>
              <a:rPr sz="1400" spc="-5" dirty="0">
                <a:latin typeface="Arial MT"/>
                <a:cs typeface="Arial MT"/>
              </a:rPr>
              <a:t>Understand</a:t>
            </a:r>
            <a:r>
              <a:rPr sz="1400" spc="-40" dirty="0">
                <a:latin typeface="Arial MT"/>
                <a:cs typeface="Arial MT"/>
              </a:rPr>
              <a:t> </a:t>
            </a:r>
            <a:r>
              <a:rPr sz="1400" dirty="0">
                <a:latin typeface="Arial MT"/>
                <a:cs typeface="Arial MT"/>
              </a:rPr>
              <a:t>their</a:t>
            </a:r>
            <a:r>
              <a:rPr sz="1400" spc="-10" dirty="0">
                <a:latin typeface="Arial MT"/>
                <a:cs typeface="Arial MT"/>
              </a:rPr>
              <a:t> </a:t>
            </a:r>
            <a:r>
              <a:rPr sz="1400" spc="-5" dirty="0">
                <a:latin typeface="Arial MT"/>
                <a:cs typeface="Arial MT"/>
              </a:rPr>
              <a:t>demographics,</a:t>
            </a:r>
            <a:r>
              <a:rPr sz="1400" spc="-40" dirty="0">
                <a:latin typeface="Arial MT"/>
                <a:cs typeface="Arial MT"/>
              </a:rPr>
              <a:t> </a:t>
            </a:r>
            <a:r>
              <a:rPr sz="1400" dirty="0">
                <a:latin typeface="Arial MT"/>
                <a:cs typeface="Arial MT"/>
              </a:rPr>
              <a:t>interests,</a:t>
            </a:r>
            <a:r>
              <a:rPr sz="1400" spc="-30" dirty="0">
                <a:latin typeface="Arial MT"/>
                <a:cs typeface="Arial MT"/>
              </a:rPr>
              <a:t> </a:t>
            </a:r>
            <a:r>
              <a:rPr sz="1400" spc="-5" dirty="0">
                <a:latin typeface="Arial MT"/>
                <a:cs typeface="Arial MT"/>
              </a:rPr>
              <a:t>behavior,</a:t>
            </a:r>
            <a:r>
              <a:rPr sz="1400" spc="-25" dirty="0">
                <a:latin typeface="Arial MT"/>
                <a:cs typeface="Arial MT"/>
              </a:rPr>
              <a:t> </a:t>
            </a:r>
            <a:r>
              <a:rPr sz="1400" dirty="0">
                <a:latin typeface="Arial MT"/>
                <a:cs typeface="Arial MT"/>
              </a:rPr>
              <a:t>and</a:t>
            </a:r>
            <a:r>
              <a:rPr sz="1400" spc="-10" dirty="0">
                <a:latin typeface="Arial MT"/>
                <a:cs typeface="Arial MT"/>
              </a:rPr>
              <a:t> </a:t>
            </a:r>
            <a:r>
              <a:rPr sz="1400" dirty="0">
                <a:latin typeface="Arial MT"/>
                <a:cs typeface="Arial MT"/>
              </a:rPr>
              <a:t>pain</a:t>
            </a:r>
            <a:r>
              <a:rPr sz="1400" spc="-10" dirty="0">
                <a:latin typeface="Arial MT"/>
                <a:cs typeface="Arial MT"/>
              </a:rPr>
              <a:t> </a:t>
            </a:r>
            <a:r>
              <a:rPr sz="1400" dirty="0">
                <a:latin typeface="Arial MT"/>
                <a:cs typeface="Arial MT"/>
              </a:rPr>
              <a:t>points</a:t>
            </a:r>
            <a:r>
              <a:rPr sz="1400" spc="-15" dirty="0">
                <a:latin typeface="Arial MT"/>
                <a:cs typeface="Arial MT"/>
              </a:rPr>
              <a:t> </a:t>
            </a:r>
            <a:r>
              <a:rPr sz="1400" dirty="0">
                <a:latin typeface="Arial MT"/>
                <a:cs typeface="Arial MT"/>
              </a:rPr>
              <a:t>to </a:t>
            </a:r>
            <a:r>
              <a:rPr sz="1400" spc="-375" dirty="0">
                <a:latin typeface="Arial MT"/>
                <a:cs typeface="Arial MT"/>
              </a:rPr>
              <a:t> </a:t>
            </a:r>
            <a:r>
              <a:rPr sz="1400" dirty="0">
                <a:latin typeface="Arial MT"/>
                <a:cs typeface="Arial MT"/>
              </a:rPr>
              <a:t>create</a:t>
            </a:r>
            <a:r>
              <a:rPr sz="1400" spc="-50" dirty="0">
                <a:latin typeface="Arial MT"/>
                <a:cs typeface="Arial MT"/>
              </a:rPr>
              <a:t> </a:t>
            </a:r>
            <a:r>
              <a:rPr sz="1400" dirty="0">
                <a:latin typeface="Arial MT"/>
                <a:cs typeface="Arial MT"/>
              </a:rPr>
              <a:t>targeted</a:t>
            </a:r>
            <a:r>
              <a:rPr sz="1400" spc="-45" dirty="0">
                <a:latin typeface="Arial MT"/>
                <a:cs typeface="Arial MT"/>
              </a:rPr>
              <a:t> </a:t>
            </a:r>
            <a:r>
              <a:rPr sz="1400" dirty="0">
                <a:latin typeface="Arial MT"/>
                <a:cs typeface="Arial MT"/>
              </a:rPr>
              <a:t>marketing</a:t>
            </a:r>
            <a:r>
              <a:rPr sz="1400" spc="-45" dirty="0">
                <a:latin typeface="Arial MT"/>
                <a:cs typeface="Arial MT"/>
              </a:rPr>
              <a:t> </a:t>
            </a:r>
            <a:r>
              <a:rPr sz="1400" dirty="0">
                <a:latin typeface="Arial MT"/>
                <a:cs typeface="Arial MT"/>
              </a:rPr>
              <a:t>campaigns.</a:t>
            </a:r>
            <a:endParaRPr sz="1400">
              <a:latin typeface="Arial MT"/>
              <a:cs typeface="Arial MT"/>
            </a:endParaRPr>
          </a:p>
          <a:p>
            <a:pPr marL="12700" marR="5080">
              <a:lnSpc>
                <a:spcPct val="100000"/>
              </a:lnSpc>
            </a:pPr>
            <a:r>
              <a:rPr sz="1400" b="1" spc="-5" dirty="0">
                <a:latin typeface="Arial"/>
                <a:cs typeface="Arial"/>
              </a:rPr>
              <a:t>Online</a:t>
            </a:r>
            <a:r>
              <a:rPr sz="1400" b="1" spc="-30" dirty="0">
                <a:latin typeface="Arial"/>
                <a:cs typeface="Arial"/>
              </a:rPr>
              <a:t> </a:t>
            </a:r>
            <a:r>
              <a:rPr sz="1400" b="1" dirty="0">
                <a:latin typeface="Arial"/>
                <a:cs typeface="Arial"/>
              </a:rPr>
              <a:t>Presence</a:t>
            </a:r>
            <a:r>
              <a:rPr sz="1400" dirty="0">
                <a:latin typeface="Arial MT"/>
                <a:cs typeface="Arial MT"/>
              </a:rPr>
              <a:t>:</a:t>
            </a:r>
            <a:r>
              <a:rPr sz="1400" spc="-35" dirty="0">
                <a:latin typeface="Arial MT"/>
                <a:cs typeface="Arial MT"/>
              </a:rPr>
              <a:t> </a:t>
            </a:r>
            <a:r>
              <a:rPr sz="1400" dirty="0">
                <a:latin typeface="Arial MT"/>
                <a:cs typeface="Arial MT"/>
              </a:rPr>
              <a:t>Enhance</a:t>
            </a:r>
            <a:r>
              <a:rPr sz="1400" spc="-25" dirty="0">
                <a:latin typeface="Arial MT"/>
                <a:cs typeface="Arial MT"/>
              </a:rPr>
              <a:t> </a:t>
            </a:r>
            <a:r>
              <a:rPr sz="1400" dirty="0">
                <a:latin typeface="Arial MT"/>
                <a:cs typeface="Arial MT"/>
              </a:rPr>
              <a:t>the</a:t>
            </a:r>
            <a:r>
              <a:rPr sz="1400" spc="-25" dirty="0">
                <a:latin typeface="Arial MT"/>
                <a:cs typeface="Arial MT"/>
              </a:rPr>
              <a:t> </a:t>
            </a:r>
            <a:r>
              <a:rPr sz="1400" spc="-5" dirty="0">
                <a:latin typeface="Arial MT"/>
                <a:cs typeface="Arial MT"/>
              </a:rPr>
              <a:t>company's</a:t>
            </a:r>
            <a:r>
              <a:rPr sz="1400" spc="-15" dirty="0">
                <a:latin typeface="Arial MT"/>
                <a:cs typeface="Arial MT"/>
              </a:rPr>
              <a:t> </a:t>
            </a:r>
            <a:r>
              <a:rPr sz="1400" dirty="0">
                <a:latin typeface="Arial MT"/>
                <a:cs typeface="Arial MT"/>
              </a:rPr>
              <a:t>online</a:t>
            </a:r>
            <a:r>
              <a:rPr sz="1400" spc="-20" dirty="0">
                <a:latin typeface="Arial MT"/>
                <a:cs typeface="Arial MT"/>
              </a:rPr>
              <a:t> </a:t>
            </a:r>
            <a:r>
              <a:rPr sz="1400" dirty="0">
                <a:latin typeface="Arial MT"/>
                <a:cs typeface="Arial MT"/>
              </a:rPr>
              <a:t>presence</a:t>
            </a:r>
            <a:r>
              <a:rPr sz="1400" spc="-40" dirty="0">
                <a:latin typeface="Arial MT"/>
                <a:cs typeface="Arial MT"/>
              </a:rPr>
              <a:t> </a:t>
            </a:r>
            <a:r>
              <a:rPr sz="1400" dirty="0">
                <a:latin typeface="Arial MT"/>
                <a:cs typeface="Arial MT"/>
              </a:rPr>
              <a:t>through</a:t>
            </a:r>
            <a:r>
              <a:rPr sz="1400" spc="-40" dirty="0">
                <a:latin typeface="Arial MT"/>
                <a:cs typeface="Arial MT"/>
              </a:rPr>
              <a:t> </a:t>
            </a:r>
            <a:r>
              <a:rPr sz="1400" dirty="0">
                <a:latin typeface="Arial MT"/>
                <a:cs typeface="Arial MT"/>
              </a:rPr>
              <a:t>a</a:t>
            </a:r>
            <a:r>
              <a:rPr sz="1400" spc="-5" dirty="0">
                <a:latin typeface="Arial MT"/>
                <a:cs typeface="Arial MT"/>
              </a:rPr>
              <a:t> </a:t>
            </a:r>
            <a:r>
              <a:rPr sz="1400" dirty="0">
                <a:latin typeface="Arial MT"/>
                <a:cs typeface="Arial MT"/>
              </a:rPr>
              <a:t>well-designed</a:t>
            </a:r>
            <a:r>
              <a:rPr sz="1400" spc="-35" dirty="0">
                <a:latin typeface="Arial MT"/>
                <a:cs typeface="Arial MT"/>
              </a:rPr>
              <a:t> </a:t>
            </a:r>
            <a:r>
              <a:rPr sz="1400" dirty="0">
                <a:latin typeface="Arial MT"/>
                <a:cs typeface="Arial MT"/>
              </a:rPr>
              <a:t>and</a:t>
            </a:r>
            <a:r>
              <a:rPr sz="1400" spc="-15" dirty="0">
                <a:latin typeface="Arial MT"/>
                <a:cs typeface="Arial MT"/>
              </a:rPr>
              <a:t> </a:t>
            </a:r>
            <a:r>
              <a:rPr sz="1400" dirty="0">
                <a:latin typeface="Arial MT"/>
                <a:cs typeface="Arial MT"/>
              </a:rPr>
              <a:t>user- </a:t>
            </a:r>
            <a:r>
              <a:rPr sz="1400" spc="-370" dirty="0">
                <a:latin typeface="Arial MT"/>
                <a:cs typeface="Arial MT"/>
              </a:rPr>
              <a:t> </a:t>
            </a:r>
            <a:r>
              <a:rPr sz="1400" dirty="0">
                <a:latin typeface="Arial MT"/>
                <a:cs typeface="Arial MT"/>
              </a:rPr>
              <a:t>friendly</a:t>
            </a:r>
            <a:r>
              <a:rPr sz="1400" spc="-40" dirty="0">
                <a:latin typeface="Arial MT"/>
                <a:cs typeface="Arial MT"/>
              </a:rPr>
              <a:t> </a:t>
            </a:r>
            <a:r>
              <a:rPr sz="1400" spc="-5" dirty="0">
                <a:latin typeface="Arial MT"/>
                <a:cs typeface="Arial MT"/>
              </a:rPr>
              <a:t>website.</a:t>
            </a:r>
            <a:r>
              <a:rPr sz="1400" spc="-15" dirty="0">
                <a:latin typeface="Arial MT"/>
                <a:cs typeface="Arial MT"/>
              </a:rPr>
              <a:t> </a:t>
            </a:r>
            <a:r>
              <a:rPr sz="1400" dirty="0">
                <a:latin typeface="Arial MT"/>
                <a:cs typeface="Arial MT"/>
              </a:rPr>
              <a:t>Optimize</a:t>
            </a:r>
            <a:r>
              <a:rPr sz="1400" spc="-40" dirty="0">
                <a:latin typeface="Arial MT"/>
                <a:cs typeface="Arial MT"/>
              </a:rPr>
              <a:t> </a:t>
            </a:r>
            <a:r>
              <a:rPr sz="1400" dirty="0">
                <a:latin typeface="Arial MT"/>
                <a:cs typeface="Arial MT"/>
              </a:rPr>
              <a:t>the</a:t>
            </a:r>
            <a:r>
              <a:rPr sz="1400" spc="-20" dirty="0">
                <a:latin typeface="Arial MT"/>
                <a:cs typeface="Arial MT"/>
              </a:rPr>
              <a:t> </a:t>
            </a:r>
            <a:r>
              <a:rPr sz="1400" spc="-5" dirty="0">
                <a:latin typeface="Arial MT"/>
                <a:cs typeface="Arial MT"/>
              </a:rPr>
              <a:t>website</a:t>
            </a:r>
            <a:r>
              <a:rPr sz="1400" spc="-15" dirty="0">
                <a:latin typeface="Arial MT"/>
                <a:cs typeface="Arial MT"/>
              </a:rPr>
              <a:t> </a:t>
            </a:r>
            <a:r>
              <a:rPr sz="1400" dirty="0">
                <a:latin typeface="Arial MT"/>
                <a:cs typeface="Arial MT"/>
              </a:rPr>
              <a:t>for</a:t>
            </a:r>
            <a:r>
              <a:rPr sz="1400" spc="-20" dirty="0">
                <a:latin typeface="Arial MT"/>
                <a:cs typeface="Arial MT"/>
              </a:rPr>
              <a:t> </a:t>
            </a:r>
            <a:r>
              <a:rPr sz="1400" dirty="0">
                <a:latin typeface="Arial MT"/>
                <a:cs typeface="Arial MT"/>
              </a:rPr>
              <a:t>search</a:t>
            </a:r>
            <a:r>
              <a:rPr sz="1400" spc="-40" dirty="0">
                <a:latin typeface="Arial MT"/>
                <a:cs typeface="Arial MT"/>
              </a:rPr>
              <a:t> </a:t>
            </a:r>
            <a:r>
              <a:rPr sz="1400" dirty="0">
                <a:latin typeface="Arial MT"/>
                <a:cs typeface="Arial MT"/>
              </a:rPr>
              <a:t>engines</a:t>
            </a:r>
            <a:r>
              <a:rPr sz="1400" spc="-30" dirty="0">
                <a:latin typeface="Arial MT"/>
                <a:cs typeface="Arial MT"/>
              </a:rPr>
              <a:t> </a:t>
            </a:r>
            <a:r>
              <a:rPr sz="1400" dirty="0">
                <a:latin typeface="Arial MT"/>
                <a:cs typeface="Arial MT"/>
              </a:rPr>
              <a:t>(SEO)</a:t>
            </a:r>
            <a:r>
              <a:rPr sz="1400" spc="-15" dirty="0">
                <a:latin typeface="Arial MT"/>
                <a:cs typeface="Arial MT"/>
              </a:rPr>
              <a:t> </a:t>
            </a:r>
            <a:r>
              <a:rPr sz="1400" dirty="0">
                <a:latin typeface="Arial MT"/>
                <a:cs typeface="Arial MT"/>
              </a:rPr>
              <a:t>to</a:t>
            </a:r>
            <a:r>
              <a:rPr sz="1400" spc="-20" dirty="0">
                <a:latin typeface="Arial MT"/>
                <a:cs typeface="Arial MT"/>
              </a:rPr>
              <a:t> </a:t>
            </a:r>
            <a:r>
              <a:rPr sz="1400" dirty="0">
                <a:latin typeface="Arial MT"/>
                <a:cs typeface="Arial MT"/>
              </a:rPr>
              <a:t>attract</a:t>
            </a:r>
            <a:r>
              <a:rPr sz="1400" spc="-45" dirty="0">
                <a:latin typeface="Arial MT"/>
                <a:cs typeface="Arial MT"/>
              </a:rPr>
              <a:t> </a:t>
            </a:r>
            <a:r>
              <a:rPr sz="1400" dirty="0">
                <a:latin typeface="Arial MT"/>
                <a:cs typeface="Arial MT"/>
              </a:rPr>
              <a:t>organic</a:t>
            </a:r>
            <a:r>
              <a:rPr sz="1400" spc="-30" dirty="0">
                <a:latin typeface="Arial MT"/>
                <a:cs typeface="Arial MT"/>
              </a:rPr>
              <a:t> </a:t>
            </a:r>
            <a:r>
              <a:rPr sz="1400" dirty="0">
                <a:latin typeface="Arial MT"/>
                <a:cs typeface="Arial MT"/>
              </a:rPr>
              <a:t>traffic.</a:t>
            </a:r>
            <a:endParaRPr sz="1400">
              <a:latin typeface="Arial MT"/>
              <a:cs typeface="Arial MT"/>
            </a:endParaRPr>
          </a:p>
          <a:p>
            <a:pPr marL="12700" marR="57785">
              <a:lnSpc>
                <a:spcPct val="100000"/>
              </a:lnSpc>
            </a:pPr>
            <a:r>
              <a:rPr sz="1400" b="1" spc="-5" dirty="0">
                <a:latin typeface="Arial"/>
                <a:cs typeface="Arial"/>
              </a:rPr>
              <a:t>Content Marketing</a:t>
            </a:r>
            <a:r>
              <a:rPr sz="1400" spc="-5" dirty="0">
                <a:latin typeface="Arial MT"/>
                <a:cs typeface="Arial MT"/>
              </a:rPr>
              <a:t>: Develop </a:t>
            </a:r>
            <a:r>
              <a:rPr sz="1400" dirty="0">
                <a:latin typeface="Arial MT"/>
                <a:cs typeface="Arial MT"/>
              </a:rPr>
              <a:t>engaging and </a:t>
            </a:r>
            <a:r>
              <a:rPr sz="1400" spc="-5" dirty="0">
                <a:latin typeface="Arial MT"/>
                <a:cs typeface="Arial MT"/>
              </a:rPr>
              <a:t>informative </a:t>
            </a:r>
            <a:r>
              <a:rPr sz="1400" dirty="0">
                <a:latin typeface="Arial MT"/>
                <a:cs typeface="Arial MT"/>
              </a:rPr>
              <a:t>content related to Parle Agro's </a:t>
            </a:r>
            <a:r>
              <a:rPr sz="1400" spc="5" dirty="0">
                <a:latin typeface="Arial MT"/>
                <a:cs typeface="Arial MT"/>
              </a:rPr>
              <a:t> </a:t>
            </a:r>
            <a:r>
              <a:rPr sz="1400" dirty="0">
                <a:latin typeface="Arial MT"/>
                <a:cs typeface="Arial MT"/>
              </a:rPr>
              <a:t>products.</a:t>
            </a:r>
            <a:r>
              <a:rPr sz="1400" spc="-45" dirty="0">
                <a:latin typeface="Arial MT"/>
                <a:cs typeface="Arial MT"/>
              </a:rPr>
              <a:t> </a:t>
            </a:r>
            <a:r>
              <a:rPr sz="1400" spc="-5" dirty="0">
                <a:latin typeface="Arial MT"/>
                <a:cs typeface="Arial MT"/>
              </a:rPr>
              <a:t>This</a:t>
            </a:r>
            <a:r>
              <a:rPr sz="1400" spc="-15" dirty="0">
                <a:latin typeface="Arial MT"/>
                <a:cs typeface="Arial MT"/>
              </a:rPr>
              <a:t> </a:t>
            </a:r>
            <a:r>
              <a:rPr sz="1400" dirty="0">
                <a:latin typeface="Arial MT"/>
                <a:cs typeface="Arial MT"/>
              </a:rPr>
              <a:t>could</a:t>
            </a:r>
            <a:r>
              <a:rPr sz="1400" spc="-15" dirty="0">
                <a:latin typeface="Arial MT"/>
                <a:cs typeface="Arial MT"/>
              </a:rPr>
              <a:t> </a:t>
            </a:r>
            <a:r>
              <a:rPr sz="1400" dirty="0">
                <a:latin typeface="Arial MT"/>
                <a:cs typeface="Arial MT"/>
              </a:rPr>
              <a:t>include</a:t>
            </a:r>
            <a:r>
              <a:rPr sz="1400" spc="-35" dirty="0">
                <a:latin typeface="Arial MT"/>
                <a:cs typeface="Arial MT"/>
              </a:rPr>
              <a:t> </a:t>
            </a:r>
            <a:r>
              <a:rPr sz="1400" dirty="0">
                <a:latin typeface="Arial MT"/>
                <a:cs typeface="Arial MT"/>
              </a:rPr>
              <a:t>blog</a:t>
            </a:r>
            <a:r>
              <a:rPr sz="1400" spc="-15" dirty="0">
                <a:latin typeface="Arial MT"/>
                <a:cs typeface="Arial MT"/>
              </a:rPr>
              <a:t> </a:t>
            </a:r>
            <a:r>
              <a:rPr sz="1400" dirty="0">
                <a:latin typeface="Arial MT"/>
                <a:cs typeface="Arial MT"/>
              </a:rPr>
              <a:t>posts,</a:t>
            </a:r>
            <a:r>
              <a:rPr sz="1400" spc="-40" dirty="0">
                <a:latin typeface="Arial MT"/>
                <a:cs typeface="Arial MT"/>
              </a:rPr>
              <a:t> </a:t>
            </a:r>
            <a:r>
              <a:rPr sz="1400" spc="-5" dirty="0">
                <a:latin typeface="Arial MT"/>
                <a:cs typeface="Arial MT"/>
              </a:rPr>
              <a:t>videos,</a:t>
            </a:r>
            <a:r>
              <a:rPr sz="1400" spc="10" dirty="0">
                <a:latin typeface="Arial MT"/>
                <a:cs typeface="Arial MT"/>
              </a:rPr>
              <a:t> </a:t>
            </a:r>
            <a:r>
              <a:rPr sz="1400" dirty="0">
                <a:latin typeface="Arial MT"/>
                <a:cs typeface="Arial MT"/>
              </a:rPr>
              <a:t>infographics,</a:t>
            </a:r>
            <a:r>
              <a:rPr sz="1400" spc="-50" dirty="0">
                <a:latin typeface="Arial MT"/>
                <a:cs typeface="Arial MT"/>
              </a:rPr>
              <a:t> </a:t>
            </a:r>
            <a:r>
              <a:rPr sz="1400" dirty="0">
                <a:latin typeface="Arial MT"/>
                <a:cs typeface="Arial MT"/>
              </a:rPr>
              <a:t>and</a:t>
            </a:r>
            <a:r>
              <a:rPr sz="1400" spc="-5" dirty="0">
                <a:latin typeface="Arial MT"/>
                <a:cs typeface="Arial MT"/>
              </a:rPr>
              <a:t> </a:t>
            </a:r>
            <a:r>
              <a:rPr sz="1400" dirty="0">
                <a:latin typeface="Arial MT"/>
                <a:cs typeface="Arial MT"/>
              </a:rPr>
              <a:t>social</a:t>
            </a:r>
            <a:r>
              <a:rPr sz="1400" spc="-30" dirty="0">
                <a:latin typeface="Arial MT"/>
                <a:cs typeface="Arial MT"/>
              </a:rPr>
              <a:t> </a:t>
            </a:r>
            <a:r>
              <a:rPr sz="1400" dirty="0">
                <a:latin typeface="Arial MT"/>
                <a:cs typeface="Arial MT"/>
              </a:rPr>
              <a:t>media</a:t>
            </a:r>
            <a:r>
              <a:rPr sz="1400" spc="-15" dirty="0">
                <a:latin typeface="Arial MT"/>
                <a:cs typeface="Arial MT"/>
              </a:rPr>
              <a:t> </a:t>
            </a:r>
            <a:r>
              <a:rPr sz="1400" dirty="0">
                <a:latin typeface="Arial MT"/>
                <a:cs typeface="Arial MT"/>
              </a:rPr>
              <a:t>content.</a:t>
            </a:r>
            <a:r>
              <a:rPr sz="1400" spc="-40" dirty="0">
                <a:latin typeface="Arial MT"/>
                <a:cs typeface="Arial MT"/>
              </a:rPr>
              <a:t> </a:t>
            </a:r>
            <a:r>
              <a:rPr sz="1400" dirty="0">
                <a:latin typeface="Arial MT"/>
                <a:cs typeface="Arial MT"/>
              </a:rPr>
              <a:t>Share </a:t>
            </a:r>
            <a:r>
              <a:rPr sz="1400" spc="-375" dirty="0">
                <a:latin typeface="Arial MT"/>
                <a:cs typeface="Arial MT"/>
              </a:rPr>
              <a:t> </a:t>
            </a:r>
            <a:r>
              <a:rPr sz="1400" dirty="0">
                <a:latin typeface="Arial MT"/>
                <a:cs typeface="Arial MT"/>
              </a:rPr>
              <a:t>this</a:t>
            </a:r>
            <a:r>
              <a:rPr sz="1400" spc="-15" dirty="0">
                <a:latin typeface="Arial MT"/>
                <a:cs typeface="Arial MT"/>
              </a:rPr>
              <a:t> </a:t>
            </a:r>
            <a:r>
              <a:rPr sz="1400" dirty="0">
                <a:latin typeface="Arial MT"/>
                <a:cs typeface="Arial MT"/>
              </a:rPr>
              <a:t>content</a:t>
            </a:r>
            <a:r>
              <a:rPr sz="1400" spc="-40" dirty="0">
                <a:latin typeface="Arial MT"/>
                <a:cs typeface="Arial MT"/>
              </a:rPr>
              <a:t> </a:t>
            </a:r>
            <a:r>
              <a:rPr sz="1400" dirty="0">
                <a:latin typeface="Arial MT"/>
                <a:cs typeface="Arial MT"/>
              </a:rPr>
              <a:t>on</a:t>
            </a:r>
            <a:r>
              <a:rPr sz="1400" spc="-10" dirty="0">
                <a:latin typeface="Arial MT"/>
                <a:cs typeface="Arial MT"/>
              </a:rPr>
              <a:t> </a:t>
            </a:r>
            <a:r>
              <a:rPr sz="1400" spc="-5" dirty="0">
                <a:latin typeface="Arial MT"/>
                <a:cs typeface="Arial MT"/>
              </a:rPr>
              <a:t>various</a:t>
            </a:r>
            <a:r>
              <a:rPr sz="1400" spc="-15" dirty="0">
                <a:latin typeface="Arial MT"/>
                <a:cs typeface="Arial MT"/>
              </a:rPr>
              <a:t> </a:t>
            </a:r>
            <a:r>
              <a:rPr sz="1400" dirty="0">
                <a:latin typeface="Arial MT"/>
                <a:cs typeface="Arial MT"/>
              </a:rPr>
              <a:t>platforms</a:t>
            </a:r>
            <a:r>
              <a:rPr sz="1400" spc="-50" dirty="0">
                <a:latin typeface="Arial MT"/>
                <a:cs typeface="Arial MT"/>
              </a:rPr>
              <a:t> </a:t>
            </a:r>
            <a:r>
              <a:rPr sz="1400" dirty="0">
                <a:latin typeface="Arial MT"/>
                <a:cs typeface="Arial MT"/>
              </a:rPr>
              <a:t>to</a:t>
            </a:r>
            <a:r>
              <a:rPr sz="1400" spc="-20" dirty="0">
                <a:latin typeface="Arial MT"/>
                <a:cs typeface="Arial MT"/>
              </a:rPr>
              <a:t> </a:t>
            </a:r>
            <a:r>
              <a:rPr sz="1400" dirty="0">
                <a:latin typeface="Arial MT"/>
                <a:cs typeface="Arial MT"/>
              </a:rPr>
              <a:t>reach</a:t>
            </a:r>
            <a:r>
              <a:rPr sz="1400" spc="-35" dirty="0">
                <a:latin typeface="Arial MT"/>
                <a:cs typeface="Arial MT"/>
              </a:rPr>
              <a:t> </a:t>
            </a:r>
            <a:r>
              <a:rPr sz="1400" dirty="0">
                <a:latin typeface="Arial MT"/>
                <a:cs typeface="Arial MT"/>
              </a:rPr>
              <a:t>potential</a:t>
            </a:r>
            <a:r>
              <a:rPr sz="1400" spc="-45" dirty="0">
                <a:latin typeface="Arial MT"/>
                <a:cs typeface="Arial MT"/>
              </a:rPr>
              <a:t> </a:t>
            </a:r>
            <a:r>
              <a:rPr sz="1400" dirty="0">
                <a:latin typeface="Arial MT"/>
                <a:cs typeface="Arial MT"/>
              </a:rPr>
              <a:t>customers.</a:t>
            </a:r>
            <a:endParaRPr sz="1400">
              <a:latin typeface="Arial MT"/>
              <a:cs typeface="Arial MT"/>
            </a:endParaRPr>
          </a:p>
          <a:p>
            <a:pPr marL="12700" marR="156845">
              <a:lnSpc>
                <a:spcPct val="100000"/>
              </a:lnSpc>
              <a:spcBef>
                <a:spcPts val="5"/>
              </a:spcBef>
            </a:pPr>
            <a:r>
              <a:rPr sz="1400" b="1" dirty="0">
                <a:latin typeface="Arial"/>
                <a:cs typeface="Arial"/>
              </a:rPr>
              <a:t>Social Media </a:t>
            </a:r>
            <a:r>
              <a:rPr sz="1400" b="1" spc="-5" dirty="0">
                <a:latin typeface="Arial"/>
                <a:cs typeface="Arial"/>
              </a:rPr>
              <a:t>Marketing</a:t>
            </a:r>
            <a:r>
              <a:rPr sz="1400" spc="-5" dirty="0">
                <a:latin typeface="Arial MT"/>
                <a:cs typeface="Arial MT"/>
              </a:rPr>
              <a:t>: </a:t>
            </a:r>
            <a:r>
              <a:rPr sz="1400" dirty="0">
                <a:latin typeface="Arial MT"/>
                <a:cs typeface="Arial MT"/>
              </a:rPr>
              <a:t>Utilize social media platforms to connect </a:t>
            </a:r>
            <a:r>
              <a:rPr sz="1400" spc="-5" dirty="0">
                <a:latin typeface="Arial MT"/>
                <a:cs typeface="Arial MT"/>
              </a:rPr>
              <a:t>with </a:t>
            </a:r>
            <a:r>
              <a:rPr sz="1400" dirty="0">
                <a:latin typeface="Arial MT"/>
                <a:cs typeface="Arial MT"/>
              </a:rPr>
              <a:t>the target audience </a:t>
            </a:r>
            <a:r>
              <a:rPr sz="1400" spc="5" dirty="0">
                <a:latin typeface="Arial MT"/>
                <a:cs typeface="Arial MT"/>
              </a:rPr>
              <a:t> </a:t>
            </a:r>
            <a:r>
              <a:rPr sz="1400" spc="-5" dirty="0">
                <a:latin typeface="Arial MT"/>
                <a:cs typeface="Arial MT"/>
              </a:rPr>
              <a:t>directly.</a:t>
            </a:r>
            <a:r>
              <a:rPr sz="1400" spc="-25" dirty="0">
                <a:latin typeface="Arial MT"/>
                <a:cs typeface="Arial MT"/>
              </a:rPr>
              <a:t> </a:t>
            </a:r>
            <a:r>
              <a:rPr sz="1400" dirty="0">
                <a:latin typeface="Arial MT"/>
                <a:cs typeface="Arial MT"/>
              </a:rPr>
              <a:t>Engage</a:t>
            </a:r>
            <a:r>
              <a:rPr sz="1400" spc="-20" dirty="0">
                <a:latin typeface="Arial MT"/>
                <a:cs typeface="Arial MT"/>
              </a:rPr>
              <a:t> </a:t>
            </a:r>
            <a:r>
              <a:rPr sz="1400" spc="-5" dirty="0">
                <a:latin typeface="Arial MT"/>
                <a:cs typeface="Arial MT"/>
              </a:rPr>
              <a:t>with </a:t>
            </a:r>
            <a:r>
              <a:rPr sz="1400" dirty="0">
                <a:latin typeface="Arial MT"/>
                <a:cs typeface="Arial MT"/>
              </a:rPr>
              <a:t>users,</a:t>
            </a:r>
            <a:r>
              <a:rPr sz="1400" spc="-35" dirty="0">
                <a:latin typeface="Arial MT"/>
                <a:cs typeface="Arial MT"/>
              </a:rPr>
              <a:t> </a:t>
            </a:r>
            <a:r>
              <a:rPr sz="1400" dirty="0">
                <a:latin typeface="Arial MT"/>
                <a:cs typeface="Arial MT"/>
              </a:rPr>
              <a:t>respond</a:t>
            </a:r>
            <a:r>
              <a:rPr sz="1400" spc="-40" dirty="0">
                <a:latin typeface="Arial MT"/>
                <a:cs typeface="Arial MT"/>
              </a:rPr>
              <a:t> </a:t>
            </a:r>
            <a:r>
              <a:rPr sz="1400" dirty="0">
                <a:latin typeface="Arial MT"/>
                <a:cs typeface="Arial MT"/>
              </a:rPr>
              <a:t>to</a:t>
            </a:r>
            <a:r>
              <a:rPr sz="1400" spc="-10" dirty="0">
                <a:latin typeface="Arial MT"/>
                <a:cs typeface="Arial MT"/>
              </a:rPr>
              <a:t> </a:t>
            </a:r>
            <a:r>
              <a:rPr sz="1400" dirty="0">
                <a:latin typeface="Arial MT"/>
                <a:cs typeface="Arial MT"/>
              </a:rPr>
              <a:t>their</a:t>
            </a:r>
            <a:r>
              <a:rPr sz="1400" spc="-15" dirty="0">
                <a:latin typeface="Arial MT"/>
                <a:cs typeface="Arial MT"/>
              </a:rPr>
              <a:t> </a:t>
            </a:r>
            <a:r>
              <a:rPr sz="1400" dirty="0">
                <a:latin typeface="Arial MT"/>
                <a:cs typeface="Arial MT"/>
              </a:rPr>
              <a:t>queries,</a:t>
            </a:r>
            <a:r>
              <a:rPr sz="1400" spc="-35" dirty="0">
                <a:latin typeface="Arial MT"/>
                <a:cs typeface="Arial MT"/>
              </a:rPr>
              <a:t> </a:t>
            </a:r>
            <a:r>
              <a:rPr sz="1400" dirty="0">
                <a:latin typeface="Arial MT"/>
                <a:cs typeface="Arial MT"/>
              </a:rPr>
              <a:t>and</a:t>
            </a:r>
            <a:r>
              <a:rPr sz="1400" spc="-15" dirty="0">
                <a:latin typeface="Arial MT"/>
                <a:cs typeface="Arial MT"/>
              </a:rPr>
              <a:t> </a:t>
            </a:r>
            <a:r>
              <a:rPr sz="1400" dirty="0">
                <a:latin typeface="Arial MT"/>
                <a:cs typeface="Arial MT"/>
              </a:rPr>
              <a:t>run</a:t>
            </a:r>
            <a:r>
              <a:rPr sz="1400" spc="-15" dirty="0">
                <a:latin typeface="Arial MT"/>
                <a:cs typeface="Arial MT"/>
              </a:rPr>
              <a:t> </a:t>
            </a:r>
            <a:r>
              <a:rPr sz="1400" spc="-5" dirty="0">
                <a:latin typeface="Arial MT"/>
                <a:cs typeface="Arial MT"/>
              </a:rPr>
              <a:t>targeted</a:t>
            </a:r>
            <a:r>
              <a:rPr sz="1400" spc="-40" dirty="0">
                <a:latin typeface="Arial MT"/>
                <a:cs typeface="Arial MT"/>
              </a:rPr>
              <a:t> </a:t>
            </a:r>
            <a:r>
              <a:rPr sz="1400" dirty="0">
                <a:latin typeface="Arial MT"/>
                <a:cs typeface="Arial MT"/>
              </a:rPr>
              <a:t>ad</a:t>
            </a:r>
            <a:r>
              <a:rPr sz="1400" spc="-10" dirty="0">
                <a:latin typeface="Arial MT"/>
                <a:cs typeface="Arial MT"/>
              </a:rPr>
              <a:t> </a:t>
            </a:r>
            <a:r>
              <a:rPr sz="1400" dirty="0">
                <a:latin typeface="Arial MT"/>
                <a:cs typeface="Arial MT"/>
              </a:rPr>
              <a:t>campaigns</a:t>
            </a:r>
            <a:r>
              <a:rPr sz="1400" spc="-35" dirty="0">
                <a:latin typeface="Arial MT"/>
                <a:cs typeface="Arial MT"/>
              </a:rPr>
              <a:t> </a:t>
            </a:r>
            <a:r>
              <a:rPr sz="1400" dirty="0">
                <a:latin typeface="Arial MT"/>
                <a:cs typeface="Arial MT"/>
              </a:rPr>
              <a:t>to</a:t>
            </a:r>
            <a:r>
              <a:rPr sz="1400" spc="-15" dirty="0">
                <a:latin typeface="Arial MT"/>
                <a:cs typeface="Arial MT"/>
              </a:rPr>
              <a:t> </a:t>
            </a:r>
            <a:r>
              <a:rPr sz="1400" spc="-5" dirty="0">
                <a:latin typeface="Arial MT"/>
                <a:cs typeface="Arial MT"/>
              </a:rPr>
              <a:t>drive </a:t>
            </a:r>
            <a:r>
              <a:rPr sz="1400" spc="-375" dirty="0">
                <a:latin typeface="Arial MT"/>
                <a:cs typeface="Arial MT"/>
              </a:rPr>
              <a:t> </a:t>
            </a:r>
            <a:r>
              <a:rPr sz="1400" dirty="0">
                <a:latin typeface="Arial MT"/>
                <a:cs typeface="Arial MT"/>
              </a:rPr>
              <a:t>traffic</a:t>
            </a:r>
            <a:r>
              <a:rPr sz="1400" spc="-45" dirty="0">
                <a:latin typeface="Arial MT"/>
                <a:cs typeface="Arial MT"/>
              </a:rPr>
              <a:t> </a:t>
            </a:r>
            <a:r>
              <a:rPr sz="1400" dirty="0">
                <a:latin typeface="Arial MT"/>
                <a:cs typeface="Arial MT"/>
              </a:rPr>
              <a:t>to</a:t>
            </a:r>
            <a:r>
              <a:rPr sz="1400" spc="-20" dirty="0">
                <a:latin typeface="Arial MT"/>
                <a:cs typeface="Arial MT"/>
              </a:rPr>
              <a:t> </a:t>
            </a:r>
            <a:r>
              <a:rPr sz="1400" dirty="0">
                <a:latin typeface="Arial MT"/>
                <a:cs typeface="Arial MT"/>
              </a:rPr>
              <a:t>the</a:t>
            </a:r>
            <a:r>
              <a:rPr sz="1400" spc="-20" dirty="0">
                <a:latin typeface="Arial MT"/>
                <a:cs typeface="Arial MT"/>
              </a:rPr>
              <a:t> </a:t>
            </a:r>
            <a:r>
              <a:rPr sz="1400" spc="-5" dirty="0">
                <a:latin typeface="Arial MT"/>
                <a:cs typeface="Arial MT"/>
              </a:rPr>
              <a:t>website.</a:t>
            </a:r>
            <a:endParaRPr sz="1400">
              <a:latin typeface="Arial MT"/>
              <a:cs typeface="Arial MT"/>
            </a:endParaRPr>
          </a:p>
          <a:p>
            <a:pPr marL="12700">
              <a:lnSpc>
                <a:spcPct val="100000"/>
              </a:lnSpc>
            </a:pPr>
            <a:r>
              <a:rPr sz="1400" b="1" dirty="0">
                <a:latin typeface="Arial"/>
                <a:cs typeface="Arial"/>
              </a:rPr>
              <a:t>Email</a:t>
            </a:r>
            <a:r>
              <a:rPr sz="1400" b="1" spc="-5" dirty="0">
                <a:latin typeface="Arial"/>
                <a:cs typeface="Arial"/>
              </a:rPr>
              <a:t> Marketing</a:t>
            </a:r>
            <a:r>
              <a:rPr sz="1400" spc="-5" dirty="0">
                <a:latin typeface="Arial MT"/>
                <a:cs typeface="Arial MT"/>
              </a:rPr>
              <a:t>:</a:t>
            </a:r>
            <a:r>
              <a:rPr sz="1400" spc="-45" dirty="0">
                <a:latin typeface="Arial MT"/>
                <a:cs typeface="Arial MT"/>
              </a:rPr>
              <a:t> </a:t>
            </a:r>
            <a:r>
              <a:rPr sz="1400" spc="-5" dirty="0">
                <a:latin typeface="Arial MT"/>
                <a:cs typeface="Arial MT"/>
              </a:rPr>
              <a:t>Implement</a:t>
            </a:r>
            <a:r>
              <a:rPr sz="1400" spc="-30" dirty="0">
                <a:latin typeface="Arial MT"/>
                <a:cs typeface="Arial MT"/>
              </a:rPr>
              <a:t> </a:t>
            </a:r>
            <a:r>
              <a:rPr sz="1400" dirty="0">
                <a:latin typeface="Arial MT"/>
                <a:cs typeface="Arial MT"/>
              </a:rPr>
              <a:t>an </a:t>
            </a:r>
            <a:r>
              <a:rPr sz="1400" spc="-5" dirty="0">
                <a:latin typeface="Arial MT"/>
                <a:cs typeface="Arial MT"/>
              </a:rPr>
              <a:t>email</a:t>
            </a:r>
            <a:r>
              <a:rPr sz="1400" spc="-10" dirty="0">
                <a:latin typeface="Arial MT"/>
                <a:cs typeface="Arial MT"/>
              </a:rPr>
              <a:t> </a:t>
            </a:r>
            <a:r>
              <a:rPr sz="1400" dirty="0">
                <a:latin typeface="Arial MT"/>
                <a:cs typeface="Arial MT"/>
              </a:rPr>
              <a:t>marketing</a:t>
            </a:r>
            <a:r>
              <a:rPr sz="1400" spc="-35" dirty="0">
                <a:latin typeface="Arial MT"/>
                <a:cs typeface="Arial MT"/>
              </a:rPr>
              <a:t> </a:t>
            </a:r>
            <a:r>
              <a:rPr sz="1400" spc="-5" dirty="0">
                <a:latin typeface="Arial MT"/>
                <a:cs typeface="Arial MT"/>
              </a:rPr>
              <a:t>strategy</a:t>
            </a:r>
            <a:r>
              <a:rPr sz="1400" spc="-30" dirty="0">
                <a:latin typeface="Arial MT"/>
                <a:cs typeface="Arial MT"/>
              </a:rPr>
              <a:t> </a:t>
            </a:r>
            <a:r>
              <a:rPr sz="1400" dirty="0">
                <a:latin typeface="Arial MT"/>
                <a:cs typeface="Arial MT"/>
              </a:rPr>
              <a:t>to</a:t>
            </a:r>
            <a:r>
              <a:rPr sz="1400" spc="-10" dirty="0">
                <a:latin typeface="Arial MT"/>
                <a:cs typeface="Arial MT"/>
              </a:rPr>
              <a:t> </a:t>
            </a:r>
            <a:r>
              <a:rPr sz="1400" dirty="0">
                <a:latin typeface="Arial MT"/>
                <a:cs typeface="Arial MT"/>
              </a:rPr>
              <a:t>capture</a:t>
            </a:r>
            <a:r>
              <a:rPr sz="1400" spc="-35" dirty="0">
                <a:latin typeface="Arial MT"/>
                <a:cs typeface="Arial MT"/>
              </a:rPr>
              <a:t> </a:t>
            </a:r>
            <a:r>
              <a:rPr sz="1400" dirty="0">
                <a:latin typeface="Arial MT"/>
                <a:cs typeface="Arial MT"/>
              </a:rPr>
              <a:t>leads</a:t>
            </a:r>
            <a:r>
              <a:rPr sz="1400" spc="-20" dirty="0">
                <a:latin typeface="Arial MT"/>
                <a:cs typeface="Arial MT"/>
              </a:rPr>
              <a:t> </a:t>
            </a:r>
            <a:r>
              <a:rPr sz="1400" dirty="0">
                <a:latin typeface="Arial MT"/>
                <a:cs typeface="Arial MT"/>
              </a:rPr>
              <a:t>and</a:t>
            </a:r>
            <a:r>
              <a:rPr sz="1400" spc="-10" dirty="0">
                <a:latin typeface="Arial MT"/>
                <a:cs typeface="Arial MT"/>
              </a:rPr>
              <a:t> </a:t>
            </a:r>
            <a:r>
              <a:rPr sz="1400" dirty="0">
                <a:latin typeface="Arial MT"/>
                <a:cs typeface="Arial MT"/>
              </a:rPr>
              <a:t>nurture</a:t>
            </a:r>
            <a:endParaRPr sz="1400">
              <a:latin typeface="Arial MT"/>
              <a:cs typeface="Arial MT"/>
            </a:endParaRPr>
          </a:p>
        </p:txBody>
      </p:sp>
      <p:pic>
        <p:nvPicPr>
          <p:cNvPr id="4" name="object 4"/>
          <p:cNvPicPr/>
          <p:nvPr/>
        </p:nvPicPr>
        <p:blipFill>
          <a:blip r:embed="rId2" cstate="print"/>
          <a:stretch>
            <a:fillRect/>
          </a:stretch>
        </p:blipFill>
        <p:spPr>
          <a:xfrm>
            <a:off x="2188464" y="3215639"/>
            <a:ext cx="3380232" cy="1705356"/>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603" y="0"/>
            <a:ext cx="8520600" cy="380144"/>
          </a:xfrm>
        </p:spPr>
        <p:txBody>
          <a:bodyPr>
            <a:normAutofit fontScale="90000"/>
          </a:bodyPr>
          <a:lstStyle/>
          <a:p>
            <a:r>
              <a:rPr lang="en-US" sz="1800" dirty="0" smtClean="0"/>
              <a:t>ADVERTISING GOALS:</a:t>
            </a:r>
            <a:endParaRPr lang="en-IN" sz="1800" dirty="0"/>
          </a:p>
        </p:txBody>
      </p:sp>
      <p:sp>
        <p:nvSpPr>
          <p:cNvPr id="3" name="Text Placeholder 2"/>
          <p:cNvSpPr>
            <a:spLocks noGrp="1"/>
          </p:cNvSpPr>
          <p:nvPr>
            <p:ph type="body" idx="1"/>
          </p:nvPr>
        </p:nvSpPr>
        <p:spPr>
          <a:xfrm>
            <a:off x="147313" y="380144"/>
            <a:ext cx="8520600" cy="2722652"/>
          </a:xfrm>
        </p:spPr>
        <p:txBody>
          <a:bodyPr>
            <a:normAutofit lnSpcReduction="10000"/>
          </a:bodyPr>
          <a:lstStyle/>
          <a:p>
            <a:r>
              <a:rPr lang="en-US" sz="1400" dirty="0"/>
              <a:t>Brand Mindfulness: Increment brand mindfulness by contacting a more extensive crowd and guaranteeing that purchasers perceive and recollect Parle </a:t>
            </a:r>
            <a:r>
              <a:rPr lang="en-US" sz="1400" dirty="0" err="1"/>
              <a:t>Agro's</a:t>
            </a:r>
            <a:r>
              <a:rPr lang="en-US" sz="1400" dirty="0"/>
              <a:t> items and logo.</a:t>
            </a:r>
          </a:p>
          <a:p>
            <a:endParaRPr lang="en-US" sz="1400" dirty="0"/>
          </a:p>
          <a:p>
            <a:r>
              <a:rPr lang="en-US" sz="1400" dirty="0"/>
              <a:t>Item Send off Advancement: Effectively send off new items or flavors by making buzz and fervor through promoting efforts.</a:t>
            </a:r>
          </a:p>
          <a:p>
            <a:endParaRPr lang="en-US" sz="1400" dirty="0"/>
          </a:p>
          <a:p>
            <a:r>
              <a:rPr lang="en-US" sz="1400" dirty="0"/>
              <a:t>Increment Deals: Drive deals and income by advancing unique offers, limits, and restricted time bargains on Parle </a:t>
            </a:r>
            <a:r>
              <a:rPr lang="en-US" sz="1400" dirty="0" err="1"/>
              <a:t>Agro's</a:t>
            </a:r>
            <a:r>
              <a:rPr lang="en-US" sz="1400" dirty="0"/>
              <a:t> refreshments.</a:t>
            </a:r>
          </a:p>
          <a:p>
            <a:endParaRPr lang="en-US" sz="1400" dirty="0"/>
          </a:p>
          <a:p>
            <a:r>
              <a:rPr lang="en-US" sz="1400" dirty="0"/>
              <a:t>Teach Customers: Instruct buyers about the advantages of Parle </a:t>
            </a:r>
            <a:r>
              <a:rPr lang="en-US" sz="1400" dirty="0" err="1"/>
              <a:t>Agro's</a:t>
            </a:r>
            <a:r>
              <a:rPr lang="en-US" sz="1400" dirty="0"/>
              <a:t> natural product based refreshments, featuring their healthy benefit and remarkable selling focuses.</a:t>
            </a:r>
            <a:endParaRPr lang="en-IN" sz="1400" dirty="0"/>
          </a:p>
        </p:txBody>
      </p:sp>
    </p:spTree>
    <p:extLst>
      <p:ext uri="{BB962C8B-B14F-4D97-AF65-F5344CB8AC3E}">
        <p14:creationId xmlns:p14="http://schemas.microsoft.com/office/powerpoint/2010/main" xmlns="" val="113989520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039" y="133564"/>
            <a:ext cx="8520600" cy="390418"/>
          </a:xfrm>
        </p:spPr>
        <p:txBody>
          <a:bodyPr>
            <a:noAutofit/>
          </a:bodyPr>
          <a:lstStyle/>
          <a:p>
            <a:r>
              <a:rPr lang="en-US" sz="1800" dirty="0" smtClean="0"/>
              <a:t>TARGET AUDIENCE:</a:t>
            </a:r>
            <a:endParaRPr lang="en-IN" sz="1800" dirty="0"/>
          </a:p>
        </p:txBody>
      </p:sp>
      <p:sp>
        <p:nvSpPr>
          <p:cNvPr id="3" name="Text Placeholder 2"/>
          <p:cNvSpPr>
            <a:spLocks noGrp="1"/>
          </p:cNvSpPr>
          <p:nvPr>
            <p:ph type="body" idx="1"/>
          </p:nvPr>
        </p:nvSpPr>
        <p:spPr>
          <a:xfrm>
            <a:off x="260329" y="607945"/>
            <a:ext cx="8520600" cy="3416400"/>
          </a:xfrm>
        </p:spPr>
        <p:txBody>
          <a:bodyPr>
            <a:normAutofit fontScale="70000" lnSpcReduction="20000"/>
          </a:bodyPr>
          <a:lstStyle/>
          <a:p>
            <a:r>
              <a:rPr lang="en-US" dirty="0"/>
              <a:t>Youngsters and Teens: Parle </a:t>
            </a:r>
            <a:r>
              <a:rPr lang="en-US" dirty="0" err="1"/>
              <a:t>Agro's</a:t>
            </a:r>
            <a:r>
              <a:rPr lang="en-US" dirty="0"/>
              <a:t> items, like </a:t>
            </a:r>
            <a:r>
              <a:rPr lang="en-US" dirty="0" err="1"/>
              <a:t>Frooti</a:t>
            </a:r>
            <a:r>
              <a:rPr lang="en-US" dirty="0"/>
              <a:t> and </a:t>
            </a:r>
            <a:r>
              <a:rPr lang="en-US" dirty="0" err="1"/>
              <a:t>Appy</a:t>
            </a:r>
            <a:r>
              <a:rPr lang="en-US" dirty="0"/>
              <a:t>, have major areas of strength for a to kids and teens because of their invigorating and fun nature. These drinks are much of the time well known decisions for youngsters and youthful grown-ups searching for scrumptious and advantageous rewards.</a:t>
            </a:r>
          </a:p>
          <a:p>
            <a:endParaRPr lang="en-US" dirty="0"/>
          </a:p>
          <a:p>
            <a:r>
              <a:rPr lang="en-US" dirty="0"/>
              <a:t>Youthful Grown-ups and Recent college grads: Parle </a:t>
            </a:r>
            <a:r>
              <a:rPr lang="en-US" dirty="0" err="1"/>
              <a:t>Agro's</a:t>
            </a:r>
            <a:r>
              <a:rPr lang="en-US" dirty="0"/>
              <a:t> refreshments are likewise preferred by youthful grown-ups and twenty to thirty year olds who partake in an assortment of drink choices. This segment is many times wellbeing cognizant and may pick natural product based refreshments as a better option in contrast to carbonated drinks.</a:t>
            </a:r>
          </a:p>
          <a:p>
            <a:endParaRPr lang="en-US" dirty="0"/>
          </a:p>
          <a:p>
            <a:r>
              <a:rPr lang="en-US" dirty="0"/>
              <a:t>Metropolitan Shoppers: Parle </a:t>
            </a:r>
            <a:r>
              <a:rPr lang="en-US" dirty="0" err="1"/>
              <a:t>Agro's</a:t>
            </a:r>
            <a:r>
              <a:rPr lang="en-US" dirty="0"/>
              <a:t> items have a critical presence in metropolitan regions, focusing on purchasers who carry on with occupied existences and look for in a hurry rewards.</a:t>
            </a:r>
          </a:p>
          <a:p>
            <a:endParaRPr lang="en-US" dirty="0"/>
          </a:p>
          <a:p>
            <a:r>
              <a:rPr lang="en-US" dirty="0"/>
              <a:t>Wellbeing Cognizant Shoppers: Wellbeing cognizant people searching for refreshments with regular natural product fixings and no additional additives might be attracted to Parle </a:t>
            </a:r>
            <a:r>
              <a:rPr lang="en-US" dirty="0" err="1"/>
              <a:t>Agro's</a:t>
            </a:r>
            <a:r>
              <a:rPr lang="en-US" dirty="0"/>
              <a:t> items.</a:t>
            </a:r>
          </a:p>
          <a:p>
            <a:endParaRPr lang="en-US" dirty="0"/>
          </a:p>
          <a:p>
            <a:r>
              <a:rPr lang="en-US" dirty="0"/>
              <a:t>Guardians and Families: Guardians might pick Parle </a:t>
            </a:r>
            <a:r>
              <a:rPr lang="en-US" dirty="0" err="1"/>
              <a:t>Agro's</a:t>
            </a:r>
            <a:r>
              <a:rPr lang="en-US" dirty="0"/>
              <a:t> refreshments for their kids, particularly as a component of lunchbox choices or family trips.</a:t>
            </a:r>
            <a:endParaRPr lang="en-IN" dirty="0"/>
          </a:p>
        </p:txBody>
      </p:sp>
    </p:spTree>
    <p:extLst>
      <p:ext uri="{BB962C8B-B14F-4D97-AF65-F5344CB8AC3E}">
        <p14:creationId xmlns:p14="http://schemas.microsoft.com/office/powerpoint/2010/main" xmlns="" val="309768015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8"/>
          <p:cNvSpPr txBox="1"/>
          <p:nvPr/>
        </p:nvSpPr>
        <p:spPr>
          <a:xfrm>
            <a:off x="602564" y="0"/>
            <a:ext cx="7610100" cy="848664"/>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2100" b="1" dirty="0">
                <a:solidFill>
                  <a:srgbClr val="434343"/>
                </a:solidFill>
              </a:rPr>
              <a:t>Email Ad Campaign 1 - Brand Awareness</a:t>
            </a:r>
            <a:endParaRPr sz="2100" b="1" dirty="0">
              <a:solidFill>
                <a:srgbClr val="434343"/>
              </a:solidFill>
            </a:endParaRPr>
          </a:p>
          <a:p>
            <a:pPr marL="0" lvl="0" indent="0" algn="l" rtl="0">
              <a:spcBef>
                <a:spcPts val="0"/>
              </a:spcBef>
              <a:spcAft>
                <a:spcPts val="0"/>
              </a:spcAft>
              <a:buNone/>
            </a:pPr>
            <a:r>
              <a:rPr lang="en-GB" sz="1900" dirty="0"/>
              <a:t>(insert </a:t>
            </a:r>
            <a:r>
              <a:rPr lang="en-GB" sz="1900" dirty="0" err="1"/>
              <a:t>emailer</a:t>
            </a:r>
            <a:r>
              <a:rPr lang="en-GB" sz="1900" dirty="0"/>
              <a:t> image</a:t>
            </a:r>
            <a:r>
              <a:rPr lang="en-GB" sz="1900" dirty="0" smtClean="0"/>
              <a:t>)</a:t>
            </a:r>
          </a:p>
        </p:txBody>
      </p:sp>
      <p:pic>
        <p:nvPicPr>
          <p:cNvPr id="3076" name="Picture 4" descr="C:\Users\HP\Desktop\advertise.jpg"/>
          <p:cNvPicPr>
            <a:picLocks noChangeAspect="1" noChangeArrowheads="1"/>
          </p:cNvPicPr>
          <p:nvPr/>
        </p:nvPicPr>
        <p:blipFill>
          <a:blip r:embed="rId3"/>
          <a:srcRect/>
          <a:stretch>
            <a:fillRect/>
          </a:stretch>
        </p:blipFill>
        <p:spPr bwMode="auto">
          <a:xfrm>
            <a:off x="3398126" y="472966"/>
            <a:ext cx="3706867" cy="4670534"/>
          </a:xfrm>
          <a:prstGeom prst="rect">
            <a:avLst/>
          </a:prstGeom>
          <a:noFill/>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9"/>
          <p:cNvSpPr txBox="1"/>
          <p:nvPr/>
        </p:nvSpPr>
        <p:spPr>
          <a:xfrm>
            <a:off x="842480" y="-101741"/>
            <a:ext cx="4941871" cy="105256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1600" b="1" dirty="0">
                <a:solidFill>
                  <a:srgbClr val="434343"/>
                </a:solidFill>
              </a:rPr>
              <a:t>Email Ad Campaign 2 - Lead Generation</a:t>
            </a:r>
            <a:endParaRPr sz="1600" b="1" dirty="0">
              <a:solidFill>
                <a:srgbClr val="434343"/>
              </a:solidFill>
            </a:endParaRPr>
          </a:p>
          <a:p>
            <a:pPr marL="0" lvl="0" indent="0" algn="l" rtl="0">
              <a:spcBef>
                <a:spcPts val="0"/>
              </a:spcBef>
              <a:spcAft>
                <a:spcPts val="0"/>
              </a:spcAft>
              <a:buClr>
                <a:schemeClr val="dk1"/>
              </a:buClr>
              <a:buSzPts val="1100"/>
              <a:buFont typeface="Arial"/>
              <a:buNone/>
            </a:pPr>
            <a:r>
              <a:rPr lang="en-GB" sz="1900" dirty="0">
                <a:solidFill>
                  <a:schemeClr val="dk1"/>
                </a:solidFill>
              </a:rPr>
              <a:t>(insert </a:t>
            </a:r>
            <a:r>
              <a:rPr lang="en-GB" sz="1900" dirty="0" err="1">
                <a:solidFill>
                  <a:schemeClr val="dk1"/>
                </a:solidFill>
              </a:rPr>
              <a:t>emailer</a:t>
            </a:r>
            <a:r>
              <a:rPr lang="en-GB" sz="1900" dirty="0">
                <a:solidFill>
                  <a:schemeClr val="dk1"/>
                </a:solidFill>
              </a:rPr>
              <a:t> image)</a:t>
            </a:r>
            <a:endParaRPr sz="1900" dirty="0">
              <a:solidFill>
                <a:schemeClr val="dk1"/>
              </a:solidFill>
            </a:endParaRPr>
          </a:p>
          <a:p>
            <a:pPr marL="0" lvl="0" indent="0" algn="l" rtl="0">
              <a:spcBef>
                <a:spcPts val="0"/>
              </a:spcBef>
              <a:spcAft>
                <a:spcPts val="0"/>
              </a:spcAft>
              <a:buNone/>
            </a:pPr>
            <a:endParaRPr sz="1900" dirty="0"/>
          </a:p>
        </p:txBody>
      </p:sp>
      <p:sp>
        <p:nvSpPr>
          <p:cNvPr id="6" name="Title 1"/>
          <p:cNvSpPr>
            <a:spLocks noGrp="1"/>
          </p:cNvSpPr>
          <p:nvPr>
            <p:ph type="body" idx="1"/>
          </p:nvPr>
        </p:nvSpPr>
        <p:spPr>
          <a:xfrm>
            <a:off x="133564" y="669588"/>
            <a:ext cx="8520600" cy="4473912"/>
          </a:xfrm>
        </p:spPr>
        <p:txBody>
          <a:bodyPr>
            <a:normAutofit fontScale="97500"/>
          </a:bodyPr>
          <a:lstStyle/>
          <a:p>
            <a:endParaRPr lang="en-IN" sz="1000" dirty="0"/>
          </a:p>
        </p:txBody>
      </p:sp>
      <p:pic>
        <p:nvPicPr>
          <p:cNvPr id="2052" name="Picture 4" descr="C:\Users\HP\Downloads\mani.jpg"/>
          <p:cNvPicPr>
            <a:picLocks noChangeAspect="1" noChangeArrowheads="1"/>
          </p:cNvPicPr>
          <p:nvPr/>
        </p:nvPicPr>
        <p:blipFill>
          <a:blip r:embed="rId3"/>
          <a:srcRect/>
          <a:stretch>
            <a:fillRect/>
          </a:stretch>
        </p:blipFill>
        <p:spPr bwMode="auto">
          <a:xfrm>
            <a:off x="2795752" y="1047749"/>
            <a:ext cx="2562061" cy="3681905"/>
          </a:xfrm>
          <a:prstGeom prst="rect">
            <a:avLst/>
          </a:prstGeom>
          <a:noFill/>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30"/>
          <p:cNvSpPr txBox="1"/>
          <p:nvPr/>
        </p:nvSpPr>
        <p:spPr>
          <a:xfrm>
            <a:off x="181350" y="323700"/>
            <a:ext cx="8781300" cy="6480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b="1">
                <a:solidFill>
                  <a:srgbClr val="434343"/>
                </a:solidFill>
              </a:rPr>
              <a:t>Part 4: Content Creation and Curation (Post creations, Designs/Video </a:t>
            </a:r>
            <a:endParaRPr b="1">
              <a:solidFill>
                <a:srgbClr val="434343"/>
              </a:solidFill>
            </a:endParaRPr>
          </a:p>
          <a:p>
            <a:pPr marL="0" lvl="0" indent="0" algn="ctr" rtl="0">
              <a:lnSpc>
                <a:spcPct val="115000"/>
              </a:lnSpc>
              <a:spcBef>
                <a:spcPts val="0"/>
              </a:spcBef>
              <a:spcAft>
                <a:spcPts val="0"/>
              </a:spcAft>
              <a:buNone/>
            </a:pPr>
            <a:r>
              <a:rPr lang="en-GB" b="1">
                <a:solidFill>
                  <a:srgbClr val="434343"/>
                </a:solidFill>
              </a:rPr>
              <a:t>Editing, Ad Campaigns over Social Media and Email Ideation and Creation) </a:t>
            </a:r>
            <a:endParaRPr/>
          </a:p>
        </p:txBody>
      </p:sp>
      <p:sp>
        <p:nvSpPr>
          <p:cNvPr id="160" name="Google Shape;160;p30"/>
          <p:cNvSpPr txBox="1"/>
          <p:nvPr/>
        </p:nvSpPr>
        <p:spPr>
          <a:xfrm>
            <a:off x="550119" y="971700"/>
            <a:ext cx="8187600" cy="341629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dirty="0"/>
          </a:p>
          <a:p>
            <a:pPr marL="457200" lvl="0" indent="-317500" algn="l" rtl="0">
              <a:spcBef>
                <a:spcPts val="0"/>
              </a:spcBef>
              <a:spcAft>
                <a:spcPts val="0"/>
              </a:spcAft>
              <a:buSzPts val="1400"/>
              <a:buChar char="●"/>
            </a:pPr>
            <a:r>
              <a:rPr lang="en-GB" dirty="0"/>
              <a:t>Reflect on the content creation and </a:t>
            </a:r>
            <a:r>
              <a:rPr lang="en-GB" dirty="0" err="1"/>
              <a:t>curation</a:t>
            </a:r>
            <a:r>
              <a:rPr lang="en-GB" dirty="0"/>
              <a:t> process, discussing the challenges faced and lessons learned</a:t>
            </a:r>
            <a:r>
              <a:rPr lang="en-GB" dirty="0" smtClean="0"/>
              <a:t>.</a:t>
            </a:r>
          </a:p>
          <a:p>
            <a:pPr marL="139700" lvl="0" algn="l" rtl="0">
              <a:spcBef>
                <a:spcPts val="0"/>
              </a:spcBef>
              <a:spcAft>
                <a:spcPts val="0"/>
              </a:spcAft>
              <a:buSzPts val="1400"/>
            </a:pPr>
            <a:r>
              <a:rPr lang="en-GB" b="1" dirty="0" smtClean="0"/>
              <a:t>Challenges Faced:</a:t>
            </a:r>
          </a:p>
          <a:p>
            <a:pPr marL="425450" lvl="0" indent="-285750">
              <a:buSzPts val="1400"/>
              <a:buFont typeface="Wingdings" panose="05000000000000000000" pitchFamily="2" charset="2"/>
              <a:buChar char="q"/>
            </a:pPr>
            <a:r>
              <a:rPr lang="en-US" dirty="0"/>
              <a:t>Grasping the Crowd: One of the essential difficulties in satisfied creation is really figuring out the interest </a:t>
            </a:r>
            <a:r>
              <a:rPr lang="en-US" dirty="0" smtClean="0"/>
              <a:t>group.</a:t>
            </a:r>
            <a:endParaRPr lang="en-US" dirty="0"/>
          </a:p>
          <a:p>
            <a:pPr marL="425450" lvl="0" indent="-285750">
              <a:buSzPts val="1400"/>
              <a:buFont typeface="Wingdings" panose="05000000000000000000" pitchFamily="2" charset="2"/>
              <a:buChar char="q"/>
            </a:pPr>
            <a:r>
              <a:rPr lang="en-US" dirty="0" smtClean="0"/>
              <a:t>Consistency </a:t>
            </a:r>
            <a:r>
              <a:rPr lang="en-US" dirty="0"/>
              <a:t>and Brand Voice: Keeping up with consistency in satisfied creation and guaranteeing it lines up with the brand's voice is fundamental for building memorability and devotion</a:t>
            </a:r>
            <a:r>
              <a:rPr lang="en-US" dirty="0" smtClean="0"/>
              <a:t>.</a:t>
            </a:r>
          </a:p>
          <a:p>
            <a:pPr marL="425450" lvl="0" indent="-285750">
              <a:buSzPts val="1400"/>
              <a:buFont typeface="Wingdings" panose="05000000000000000000" pitchFamily="2" charset="2"/>
              <a:buChar char="q"/>
            </a:pPr>
            <a:r>
              <a:rPr lang="en-US" dirty="0"/>
              <a:t>Quality versus Amount: Finding some kind of harmony between delivering excellent substance and keeping a predictable posting timetable can be troublesome</a:t>
            </a:r>
            <a:r>
              <a:rPr lang="en-US" dirty="0" smtClean="0"/>
              <a:t>.</a:t>
            </a:r>
          </a:p>
          <a:p>
            <a:pPr marL="425450" lvl="0" indent="-285750">
              <a:buSzPts val="1400"/>
              <a:buFont typeface="Wingdings" panose="05000000000000000000" pitchFamily="2" charset="2"/>
              <a:buChar char="q"/>
            </a:pPr>
            <a:r>
              <a:rPr lang="en-US" dirty="0"/>
              <a:t>Estimating Content Execution: Investigating the outcome of their substance is vital to comprehend what works and what doesn't</a:t>
            </a:r>
            <a:r>
              <a:rPr lang="en-US" dirty="0" smtClean="0"/>
              <a:t>.</a:t>
            </a:r>
          </a:p>
          <a:p>
            <a:pPr marL="425450" lvl="0" indent="-285750">
              <a:buSzPts val="1400"/>
              <a:buFont typeface="Wingdings" panose="05000000000000000000" pitchFamily="2" charset="2"/>
              <a:buChar char="q"/>
            </a:pPr>
            <a:r>
              <a:rPr lang="en-US" dirty="0"/>
              <a:t>Adjusting to Stage Contrasts: Every virtual entertainment stage and promoting channel has its own extraordinary attributes and client conduct.</a:t>
            </a:r>
            <a:endParaRPr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84935" y="681278"/>
            <a:ext cx="8126859" cy="4185761"/>
          </a:xfrm>
          <a:prstGeom prst="rect">
            <a:avLst/>
          </a:prstGeom>
        </p:spPr>
        <p:txBody>
          <a:bodyPr wrap="square">
            <a:spAutoFit/>
          </a:bodyPr>
          <a:lstStyle/>
          <a:p>
            <a:pPr marL="285750" indent="-285750">
              <a:buFont typeface="Wingdings" panose="05000000000000000000" pitchFamily="2" charset="2"/>
              <a:buChar char="Ø"/>
            </a:pPr>
            <a:r>
              <a:rPr lang="en-IN" dirty="0"/>
              <a:t>Information Driven Approach: Use information and examination to come to informed conclusions about happy creation and </a:t>
            </a:r>
            <a:r>
              <a:rPr lang="en-IN" dirty="0" err="1"/>
              <a:t>curation</a:t>
            </a:r>
            <a:r>
              <a:rPr lang="en-IN" dirty="0"/>
              <a:t>. Routinely dissect crowd bits of knowledge and content execution to refine their systems.</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Nimbleness and Adaptability: Remain dexterous in answering changing business sector patterns and customer inclinations. Adaptability permits them to adjust rapidly and stay important.</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Legitimacy and Straightforwardness: Purchasers value real and straightforward correspondence. Speaking the truth about items and their advantages can construct entrust with the crowd.</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Narrating: Recount the brand, items, or encounters to draw in and associate genuinely with the crowd.</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Drawing in with the Local area: Draw in with the crowd through remarks, messages, and web-based entertainment communications. Building a local area around their brands can make brand promoters and encourage faithfulness.</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Joint efforts and Powerhouses: Teaming up with forces to be reckoned with and different brands can extend their compass and open their substance to new crowds.</a:t>
            </a:r>
          </a:p>
        </p:txBody>
      </p:sp>
      <p:sp>
        <p:nvSpPr>
          <p:cNvPr id="7" name="Title 6"/>
          <p:cNvSpPr>
            <a:spLocks noGrp="1"/>
          </p:cNvSpPr>
          <p:nvPr>
            <p:ph type="title"/>
          </p:nvPr>
        </p:nvSpPr>
        <p:spPr>
          <a:xfrm>
            <a:off x="184935" y="276782"/>
            <a:ext cx="8520600" cy="404496"/>
          </a:xfrm>
        </p:spPr>
        <p:txBody>
          <a:bodyPr>
            <a:normAutofit fontScale="90000"/>
          </a:bodyPr>
          <a:lstStyle/>
          <a:p>
            <a:r>
              <a:rPr lang="en-US" sz="1600" dirty="0" smtClean="0"/>
              <a:t>Lessons Learned:</a:t>
            </a:r>
            <a:endParaRPr lang="en-IN" sz="1600" dirty="0"/>
          </a:p>
        </p:txBody>
      </p:sp>
    </p:spTree>
    <p:extLst>
      <p:ext uri="{BB962C8B-B14F-4D97-AF65-F5344CB8AC3E}">
        <p14:creationId xmlns:p14="http://schemas.microsoft.com/office/powerpoint/2010/main" xmlns="" val="26696817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358" y="2286698"/>
            <a:ext cx="8207811" cy="1734256"/>
          </a:xfrm>
        </p:spPr>
        <p:txBody>
          <a:bodyPr>
            <a:noAutofit/>
          </a:bodyPr>
          <a:lstStyle/>
          <a:p>
            <a:pPr marL="457200" lvl="0" indent="-317500"/>
            <a:r>
              <a:rPr lang="en-US" sz="1600" b="1" dirty="0"/>
              <a:t>Examine the brand's tagline</a:t>
            </a:r>
            <a:r>
              <a:rPr lang="en-US" sz="1600" b="1" dirty="0" smtClean="0"/>
              <a:t>: </a:t>
            </a:r>
            <a:r>
              <a:rPr lang="en-US" sz="1600" dirty="0" smtClean="0"/>
              <a:t>Appeal </a:t>
            </a:r>
            <a:r>
              <a:rPr lang="en-US" sz="1600" dirty="0"/>
              <a:t>to Feeling: "Hunger for More" takes advantage of purchasers' personal longings for fulfillment and happiness. It infers that Parle Argo's drinks are so invigorating and great that they leave individuals needing one more taste or significantly more jugs of their items.</a:t>
            </a:r>
            <a:br>
              <a:rPr lang="en-US" sz="1600" dirty="0"/>
            </a:br>
            <a:r>
              <a:rPr lang="en-US" sz="1600" dirty="0"/>
              <a:t/>
            </a:r>
            <a:br>
              <a:rPr lang="en-US" sz="1600" dirty="0"/>
            </a:br>
            <a:r>
              <a:rPr lang="en-US" sz="1600" dirty="0"/>
              <a:t>Source of inspiration: The slogan fills in as an unobtrusive source of inspiration, empowering purchasers to extinguish their thirst with Parle Argo's drinks and fulfill their desires for a reviving encounter.</a:t>
            </a:r>
            <a:br>
              <a:rPr lang="en-US" sz="1600" dirty="0"/>
            </a:br>
            <a:r>
              <a:rPr lang="en-US" sz="1600" dirty="0"/>
              <a:t/>
            </a:r>
            <a:br>
              <a:rPr lang="en-US" sz="1600" dirty="0"/>
            </a:br>
            <a:r>
              <a:rPr lang="en-US" sz="1600" dirty="0"/>
              <a:t>Optimistic: The slogan recommends that consuming Parle Argo's drinks goes past simple revitalizing; it makes an optimistic encounter where purchasers look for a greater amount of the wonderful taste and reward.</a:t>
            </a:r>
            <a:br>
              <a:rPr lang="en-US" sz="1600" dirty="0"/>
            </a:br>
            <a:r>
              <a:rPr lang="en-US" sz="1600" dirty="0"/>
              <a:t/>
            </a:r>
            <a:br>
              <a:rPr lang="en-US" sz="1600" dirty="0"/>
            </a:br>
            <a:r>
              <a:rPr lang="en-US" sz="1600" b="1" dirty="0"/>
              <a:t/>
            </a:r>
            <a:br>
              <a:rPr lang="en-US" sz="1600" b="1" dirty="0"/>
            </a:br>
            <a:r>
              <a:rPr lang="en-US" sz="1600" b="1" dirty="0"/>
              <a:t/>
            </a:r>
            <a:br>
              <a:rPr lang="en-US" sz="1600" b="1" dirty="0"/>
            </a:br>
            <a:r>
              <a:rPr lang="en-US" sz="1600" b="1" dirty="0"/>
              <a:t/>
            </a:r>
            <a:br>
              <a:rPr lang="en-US" sz="1600" b="1" dirty="0"/>
            </a:br>
            <a:r>
              <a:rPr lang="en-US" sz="1600" dirty="0"/>
              <a:t/>
            </a:r>
            <a:br>
              <a:rPr lang="en-US" sz="1600" dirty="0"/>
            </a:br>
            <a:endParaRPr lang="en-IN" sz="1600" dirty="0"/>
          </a:p>
        </p:txBody>
      </p:sp>
    </p:spTree>
    <p:extLst>
      <p:ext uri="{BB962C8B-B14F-4D97-AF65-F5344CB8AC3E}">
        <p14:creationId xmlns:p14="http://schemas.microsoft.com/office/powerpoint/2010/main" xmlns="" val="6057185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p:nvPr/>
        </p:nvSpPr>
        <p:spPr>
          <a:xfrm>
            <a:off x="766950" y="353563"/>
            <a:ext cx="7610100" cy="8136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sz="1900" b="1">
                <a:solidFill>
                  <a:srgbClr val="434343"/>
                </a:solidFill>
              </a:rPr>
              <a:t>Part 1: Brand study, Competitor Analysis &amp; Buyer’s/Audience’s Persona</a:t>
            </a:r>
            <a:endParaRPr sz="1900"/>
          </a:p>
        </p:txBody>
      </p:sp>
      <p:sp>
        <p:nvSpPr>
          <p:cNvPr id="80" name="Google Shape;80;p17"/>
          <p:cNvSpPr txBox="1"/>
          <p:nvPr/>
        </p:nvSpPr>
        <p:spPr>
          <a:xfrm>
            <a:off x="1248510" y="1167163"/>
            <a:ext cx="7380000" cy="406262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dirty="0"/>
          </a:p>
          <a:p>
            <a:pPr marL="457200" lvl="0" indent="-317500" algn="l" rtl="0">
              <a:spcBef>
                <a:spcPts val="0"/>
              </a:spcBef>
              <a:spcAft>
                <a:spcPts val="0"/>
              </a:spcAft>
              <a:buSzPts val="1400"/>
              <a:buChar char="●"/>
            </a:pPr>
            <a:r>
              <a:rPr lang="en-GB" b="1" dirty="0" smtClean="0"/>
              <a:t>Competitor Analysis:</a:t>
            </a:r>
            <a:r>
              <a:rPr lang="en-GB" dirty="0" smtClean="0"/>
              <a:t> Select three competitors operating in the same industry or niche as the chosen brand, examine their </a:t>
            </a:r>
            <a:r>
              <a:rPr lang="en-GB" dirty="0"/>
              <a:t>USPs and online communication.</a:t>
            </a:r>
            <a:endParaRPr dirty="0"/>
          </a:p>
          <a:p>
            <a:pPr marL="0" lvl="0" indent="0" algn="l" rtl="0">
              <a:spcBef>
                <a:spcPts val="0"/>
              </a:spcBef>
              <a:spcAft>
                <a:spcPts val="0"/>
              </a:spcAft>
              <a:buNone/>
            </a:pPr>
            <a:endParaRPr b="1" dirty="0"/>
          </a:p>
          <a:p>
            <a:pPr lvl="0"/>
            <a:r>
              <a:rPr lang="en-GB" b="1" dirty="0"/>
              <a:t>Competitor 1  </a:t>
            </a:r>
            <a:r>
              <a:rPr lang="en-GB" b="1" dirty="0" smtClean="0"/>
              <a:t>    : </a:t>
            </a:r>
            <a:r>
              <a:rPr lang="en-GB" b="1" dirty="0" smtClean="0">
                <a:solidFill>
                  <a:schemeClr val="accent1">
                    <a:lumMod val="75000"/>
                  </a:schemeClr>
                </a:solidFill>
              </a:rPr>
              <a:t>https</a:t>
            </a:r>
            <a:r>
              <a:rPr lang="en-GB" b="1" dirty="0">
                <a:solidFill>
                  <a:schemeClr val="accent1">
                    <a:lumMod val="75000"/>
                  </a:schemeClr>
                </a:solidFill>
              </a:rPr>
              <a:t>://www.parleproducts.com</a:t>
            </a:r>
            <a:r>
              <a:rPr lang="en-GB" b="1" dirty="0" smtClean="0">
                <a:solidFill>
                  <a:schemeClr val="accent1">
                    <a:lumMod val="75000"/>
                  </a:schemeClr>
                </a:solidFill>
              </a:rPr>
              <a:t>/</a:t>
            </a:r>
          </a:p>
          <a:p>
            <a:pPr lvl="0"/>
            <a:r>
              <a:rPr lang="en-GB" b="1" dirty="0" smtClean="0">
                <a:solidFill>
                  <a:schemeClr val="tx2">
                    <a:lumMod val="25000"/>
                  </a:schemeClr>
                </a:solidFill>
              </a:rPr>
              <a:t>USP                     :</a:t>
            </a:r>
            <a:r>
              <a:rPr lang="en-GB" dirty="0" smtClean="0">
                <a:solidFill>
                  <a:schemeClr val="tx2">
                    <a:lumMod val="25000"/>
                  </a:schemeClr>
                </a:solidFill>
              </a:rPr>
              <a:t>All round sales, wide variety of products ,categorisation.</a:t>
            </a:r>
            <a:endParaRPr dirty="0">
              <a:solidFill>
                <a:schemeClr val="accent1">
                  <a:lumMod val="75000"/>
                </a:schemeClr>
              </a:solidFill>
            </a:endParaRPr>
          </a:p>
          <a:p>
            <a:pPr marL="0" lvl="0" indent="0" algn="l" rtl="0">
              <a:spcBef>
                <a:spcPts val="0"/>
              </a:spcBef>
              <a:spcAft>
                <a:spcPts val="0"/>
              </a:spcAft>
              <a:buNone/>
            </a:pPr>
            <a:r>
              <a:rPr lang="en-US" b="1" dirty="0" smtClean="0"/>
              <a:t>Communication : </a:t>
            </a:r>
            <a:r>
              <a:rPr lang="en-US" dirty="0" smtClean="0"/>
              <a:t>user generated content ,lots of tutorials ,values.</a:t>
            </a:r>
          </a:p>
          <a:p>
            <a:pPr marL="0" lvl="0" indent="0" algn="l" rtl="0">
              <a:spcBef>
                <a:spcPts val="0"/>
              </a:spcBef>
              <a:spcAft>
                <a:spcPts val="0"/>
              </a:spcAft>
              <a:buNone/>
            </a:pPr>
            <a:endParaRPr dirty="0"/>
          </a:p>
          <a:p>
            <a:pPr lvl="0"/>
            <a:r>
              <a:rPr lang="en-GB" b="1" dirty="0"/>
              <a:t>Competitor </a:t>
            </a:r>
            <a:r>
              <a:rPr lang="en-GB" b="1" dirty="0" smtClean="0">
                <a:solidFill>
                  <a:schemeClr val="tx1"/>
                </a:solidFill>
              </a:rPr>
              <a:t>2      :</a:t>
            </a:r>
            <a:r>
              <a:rPr lang="en-GB" b="1" dirty="0" smtClean="0">
                <a:solidFill>
                  <a:schemeClr val="accent1">
                    <a:lumMod val="75000"/>
                  </a:schemeClr>
                </a:solidFill>
              </a:rPr>
              <a:t> https</a:t>
            </a:r>
            <a:r>
              <a:rPr lang="en-GB" b="1" dirty="0">
                <a:solidFill>
                  <a:schemeClr val="accent1">
                    <a:lumMod val="75000"/>
                  </a:schemeClr>
                </a:solidFill>
              </a:rPr>
              <a:t>://www.parleagro.com</a:t>
            </a:r>
            <a:r>
              <a:rPr lang="en-GB" b="1" dirty="0" smtClean="0">
                <a:solidFill>
                  <a:schemeClr val="accent1">
                    <a:lumMod val="75000"/>
                  </a:schemeClr>
                </a:solidFill>
              </a:rPr>
              <a:t>/</a:t>
            </a:r>
            <a:endParaRPr b="1" dirty="0"/>
          </a:p>
          <a:p>
            <a:pPr marL="0" lvl="0" indent="0" algn="l" rtl="0">
              <a:spcBef>
                <a:spcPts val="0"/>
              </a:spcBef>
              <a:spcAft>
                <a:spcPts val="0"/>
              </a:spcAft>
              <a:buNone/>
            </a:pPr>
            <a:r>
              <a:rPr lang="en-IN" b="1" dirty="0" smtClean="0"/>
              <a:t>USP                     : </a:t>
            </a:r>
            <a:r>
              <a:rPr lang="en-IN" dirty="0" smtClean="0"/>
              <a:t>Diverse port , Refreshing and fun.</a:t>
            </a:r>
          </a:p>
          <a:p>
            <a:pPr marL="0" lvl="0" indent="0" algn="l" rtl="0">
              <a:spcBef>
                <a:spcPts val="0"/>
              </a:spcBef>
              <a:spcAft>
                <a:spcPts val="0"/>
              </a:spcAft>
              <a:buNone/>
            </a:pPr>
            <a:r>
              <a:rPr lang="en-IN" b="1" dirty="0" smtClean="0"/>
              <a:t>Communication : </a:t>
            </a:r>
            <a:r>
              <a:rPr lang="en-IN" dirty="0" smtClean="0"/>
              <a:t>Supply at world wide.</a:t>
            </a:r>
          </a:p>
          <a:p>
            <a:pPr marL="0" lvl="0" indent="0" algn="l" rtl="0">
              <a:spcBef>
                <a:spcPts val="0"/>
              </a:spcBef>
              <a:spcAft>
                <a:spcPts val="0"/>
              </a:spcAft>
              <a:buNone/>
            </a:pPr>
            <a:endParaRPr b="1" dirty="0"/>
          </a:p>
          <a:p>
            <a:pPr lvl="0"/>
            <a:r>
              <a:rPr lang="en-GB" b="1" dirty="0"/>
              <a:t>Competitor 3      </a:t>
            </a:r>
            <a:r>
              <a:rPr lang="en-GB" b="1" dirty="0" smtClean="0"/>
              <a:t>: </a:t>
            </a:r>
            <a:r>
              <a:rPr lang="en-GB" b="1" dirty="0">
                <a:solidFill>
                  <a:schemeClr val="accent1">
                    <a:lumMod val="75000"/>
                  </a:schemeClr>
                </a:solidFill>
              </a:rPr>
              <a:t>https://www.parleagro.com/brand</a:t>
            </a:r>
            <a:r>
              <a:rPr lang="en-GB" b="1" dirty="0" smtClean="0">
                <a:solidFill>
                  <a:schemeClr val="accent1">
                    <a:lumMod val="75000"/>
                  </a:schemeClr>
                </a:solidFill>
              </a:rPr>
              <a:t>/</a:t>
            </a:r>
          </a:p>
          <a:p>
            <a:pPr lvl="0"/>
            <a:r>
              <a:rPr lang="en-GB" b="1" dirty="0" smtClean="0">
                <a:solidFill>
                  <a:schemeClr val="tx1"/>
                </a:solidFill>
              </a:rPr>
              <a:t>USP                     :</a:t>
            </a:r>
            <a:r>
              <a:rPr lang="en-IN" dirty="0"/>
              <a:t> Natural fruit -Based Beverages. Innovative </a:t>
            </a:r>
            <a:r>
              <a:rPr lang="en-IN" dirty="0" smtClean="0"/>
              <a:t>packaging.</a:t>
            </a:r>
            <a:endParaRPr lang="en-GB" b="1" dirty="0" smtClean="0">
              <a:solidFill>
                <a:schemeClr val="tx1"/>
              </a:solidFill>
            </a:endParaRPr>
          </a:p>
          <a:p>
            <a:pPr lvl="0"/>
            <a:r>
              <a:rPr lang="en-GB" b="1" dirty="0" smtClean="0">
                <a:solidFill>
                  <a:schemeClr val="tx1"/>
                </a:solidFill>
              </a:rPr>
              <a:t>Communication : </a:t>
            </a:r>
            <a:r>
              <a:rPr lang="en-GB" dirty="0" smtClean="0">
                <a:solidFill>
                  <a:schemeClr val="tx1"/>
                </a:solidFill>
              </a:rPr>
              <a:t>Using digital marketing.</a:t>
            </a:r>
            <a:endParaRPr lang="en-GB" b="1" dirty="0" smtClean="0">
              <a:solidFill>
                <a:schemeClr val="tx1"/>
              </a:solidFill>
            </a:endParaRPr>
          </a:p>
          <a:p>
            <a:pPr lvl="0"/>
            <a:endParaRPr lang="en-GB" b="1" dirty="0">
              <a:solidFill>
                <a:schemeClr val="tx1"/>
              </a:solidFill>
            </a:endParaRPr>
          </a:p>
          <a:p>
            <a:pPr lvl="0"/>
            <a:endParaRPr lang="en-GB" b="1" dirty="0" smtClean="0">
              <a:solidFill>
                <a:schemeClr val="tx1"/>
              </a:solidFill>
            </a:endParaRPr>
          </a:p>
          <a:p>
            <a:pPr lvl="0"/>
            <a:endParaRPr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p:nvPr/>
        </p:nvSpPr>
        <p:spPr>
          <a:xfrm>
            <a:off x="651900" y="0"/>
            <a:ext cx="7610100" cy="8136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sz="1900" b="1" dirty="0">
                <a:solidFill>
                  <a:srgbClr val="434343"/>
                </a:solidFill>
              </a:rPr>
              <a:t>Part 1: Brand study, Competitor Analysis &amp; Buyer’s/Audience’s Persona</a:t>
            </a:r>
            <a:endParaRPr sz="1900" dirty="0"/>
          </a:p>
        </p:txBody>
      </p:sp>
      <p:sp>
        <p:nvSpPr>
          <p:cNvPr id="86" name="Google Shape;86;p18"/>
          <p:cNvSpPr txBox="1"/>
          <p:nvPr/>
        </p:nvSpPr>
        <p:spPr>
          <a:xfrm>
            <a:off x="651900" y="663814"/>
            <a:ext cx="7380000" cy="513983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dirty="0"/>
          </a:p>
          <a:p>
            <a:pPr marL="457200" lvl="0" indent="-317500" algn="l" rtl="0">
              <a:spcBef>
                <a:spcPts val="0"/>
              </a:spcBef>
              <a:spcAft>
                <a:spcPts val="0"/>
              </a:spcAft>
              <a:buSzPts val="1400"/>
              <a:buChar char="●"/>
            </a:pPr>
            <a:r>
              <a:rPr lang="en-GB" b="1" u="sng" dirty="0"/>
              <a:t>Buyer's/Audience's Persona</a:t>
            </a:r>
            <a:r>
              <a:rPr lang="en-GB" b="1" dirty="0"/>
              <a:t>:</a:t>
            </a:r>
            <a:r>
              <a:rPr lang="en-GB" dirty="0"/>
              <a:t> Clearly define the target audience for the chosen brand. Consider demographics, psychographics, </a:t>
            </a:r>
            <a:r>
              <a:rPr lang="en-GB" dirty="0" smtClean="0"/>
              <a:t>behaviours, </a:t>
            </a:r>
            <a:r>
              <a:rPr lang="en-GB" dirty="0"/>
              <a:t>and interests</a:t>
            </a:r>
            <a:r>
              <a:rPr lang="en-GB" dirty="0" smtClean="0"/>
              <a:t>.</a:t>
            </a:r>
            <a:r>
              <a:rPr lang="en-US" dirty="0" smtClean="0"/>
              <a:t> </a:t>
            </a:r>
          </a:p>
          <a:p>
            <a:endParaRPr lang="en-US" dirty="0"/>
          </a:p>
          <a:p>
            <a:r>
              <a:rPr lang="en-US" b="1" dirty="0"/>
              <a:t>Socioeconomics:</a:t>
            </a:r>
          </a:p>
          <a:p>
            <a:endParaRPr lang="en-US" dirty="0"/>
          </a:p>
          <a:p>
            <a:r>
              <a:rPr lang="en-US" b="1" dirty="0"/>
              <a:t>Age:</a:t>
            </a:r>
            <a:r>
              <a:rPr lang="en-US" dirty="0"/>
              <a:t> 25 to 35 years of age</a:t>
            </a:r>
          </a:p>
          <a:p>
            <a:r>
              <a:rPr lang="en-US" b="1" dirty="0"/>
              <a:t>Orientation:</a:t>
            </a:r>
            <a:r>
              <a:rPr lang="en-US" dirty="0"/>
              <a:t> Prevalently female, yet in addition incorporates guys</a:t>
            </a:r>
          </a:p>
          <a:p>
            <a:r>
              <a:rPr lang="en-US" b="1" dirty="0"/>
              <a:t>Area:</a:t>
            </a:r>
            <a:r>
              <a:rPr lang="en-US" dirty="0"/>
              <a:t> Essentially metropolitan regions in India</a:t>
            </a:r>
          </a:p>
          <a:p>
            <a:r>
              <a:rPr lang="en-US" b="1" dirty="0"/>
              <a:t>Schooling:</a:t>
            </a:r>
            <a:r>
              <a:rPr lang="en-US" dirty="0"/>
              <a:t> School instructed, with a blend of graduates and postgraduates</a:t>
            </a:r>
          </a:p>
          <a:p>
            <a:r>
              <a:rPr lang="en-US" b="1" dirty="0"/>
              <a:t>Pay:</a:t>
            </a:r>
            <a:r>
              <a:rPr lang="en-US" dirty="0"/>
              <a:t> Center to upper-working class</a:t>
            </a:r>
          </a:p>
          <a:p>
            <a:r>
              <a:rPr lang="en-US" b="1" dirty="0"/>
              <a:t>Psychographics:</a:t>
            </a:r>
          </a:p>
          <a:p>
            <a:endParaRPr lang="en-US" b="1" dirty="0"/>
          </a:p>
          <a:p>
            <a:r>
              <a:rPr lang="en-US" b="1" dirty="0"/>
              <a:t>Way of life: </a:t>
            </a:r>
            <a:r>
              <a:rPr lang="en-US" dirty="0" smtClean="0"/>
              <a:t>Riau </a:t>
            </a:r>
            <a:r>
              <a:rPr lang="en-US" dirty="0"/>
              <a:t>is a bustling youthful expert, adjusting work and individual life. She is socially dynamic and appreciates investing energy with loved ones during ends of the week and unique events.</a:t>
            </a:r>
          </a:p>
          <a:p>
            <a:r>
              <a:rPr lang="en-US" dirty="0"/>
              <a:t>Wellbeing Cognizant: </a:t>
            </a:r>
            <a:r>
              <a:rPr lang="en-US" dirty="0" smtClean="0"/>
              <a:t>Riau </a:t>
            </a:r>
            <a:r>
              <a:rPr lang="en-US" dirty="0"/>
              <a:t>is wellbeing cognizant and looks for items that offer normal fixings and better other options. She lean towards drinks that are liberated from fake flavors and additives.</a:t>
            </a:r>
            <a:endParaRPr lang="en-US" dirty="0" smtClean="0"/>
          </a:p>
          <a:p>
            <a:endParaRPr lang="en-US" dirty="0" smtClean="0"/>
          </a:p>
          <a:p>
            <a:r>
              <a:rPr lang="en-US" dirty="0" smtClean="0"/>
              <a:t> </a:t>
            </a:r>
            <a:endParaRPr dirty="0"/>
          </a:p>
          <a:p>
            <a:pPr marL="0" lvl="0" indent="0" algn="l" rtl="0">
              <a:spcBef>
                <a:spcPts val="0"/>
              </a:spcBef>
              <a:spcAft>
                <a:spcPts val="0"/>
              </a:spcAft>
              <a:buNone/>
            </a:pPr>
            <a:endParaRPr dirty="0"/>
          </a:p>
          <a:p>
            <a:pPr marL="457200" lvl="0" indent="0" algn="l" rtl="0">
              <a:spcBef>
                <a:spcPts val="0"/>
              </a:spcBef>
              <a:spcAft>
                <a:spcPts val="0"/>
              </a:spcAft>
              <a:buNone/>
            </a:pPr>
            <a:endParaRP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11700" y="270364"/>
            <a:ext cx="8520600" cy="572700"/>
          </a:xfrm>
        </p:spPr>
        <p:txBody>
          <a:bodyPr>
            <a:normAutofit/>
          </a:bodyPr>
          <a:lstStyle/>
          <a:p>
            <a:r>
              <a:rPr lang="en-US" sz="1600" dirty="0" smtClean="0"/>
              <a:t>DEMOGRAPHIC:</a:t>
            </a:r>
            <a:endParaRPr lang="en-IN" sz="1600" dirty="0"/>
          </a:p>
        </p:txBody>
      </p:sp>
      <p:sp>
        <p:nvSpPr>
          <p:cNvPr id="4" name="Text Placeholder 3"/>
          <p:cNvSpPr>
            <a:spLocks noGrp="1"/>
          </p:cNvSpPr>
          <p:nvPr>
            <p:ph type="body" idx="1"/>
          </p:nvPr>
        </p:nvSpPr>
        <p:spPr>
          <a:xfrm>
            <a:off x="-1" y="731374"/>
            <a:ext cx="8691937" cy="3943367"/>
          </a:xfrm>
        </p:spPr>
        <p:txBody>
          <a:bodyPr>
            <a:normAutofit fontScale="85000" lnSpcReduction="20000"/>
          </a:bodyPr>
          <a:lstStyle/>
          <a:p>
            <a:r>
              <a:rPr lang="en-US" dirty="0"/>
              <a:t>Age: Parle </a:t>
            </a:r>
            <a:r>
              <a:rPr lang="en-US" dirty="0" err="1"/>
              <a:t>Agro's</a:t>
            </a:r>
            <a:r>
              <a:rPr lang="en-US" dirty="0"/>
              <a:t> items like </a:t>
            </a:r>
            <a:r>
              <a:rPr lang="en-US" dirty="0" err="1"/>
              <a:t>Frooti</a:t>
            </a:r>
            <a:r>
              <a:rPr lang="en-US" dirty="0"/>
              <a:t> and </a:t>
            </a:r>
            <a:r>
              <a:rPr lang="en-US" dirty="0" err="1"/>
              <a:t>Appy</a:t>
            </a:r>
            <a:r>
              <a:rPr lang="en-US" dirty="0"/>
              <a:t> are famous among a wide age range, yet they are particularly well known among kids, teens, and youthful grown-ups because of their reviving and fun nature.</a:t>
            </a:r>
          </a:p>
          <a:p>
            <a:endParaRPr lang="en-US" dirty="0"/>
          </a:p>
          <a:p>
            <a:r>
              <a:rPr lang="en-US" dirty="0"/>
              <a:t>Orientation: The items presented by Parle Agro are ordinarily delighted in by the two guys and females, making them a gender neutral brand.</a:t>
            </a:r>
          </a:p>
          <a:p>
            <a:endParaRPr lang="en-US" dirty="0"/>
          </a:p>
          <a:p>
            <a:r>
              <a:rPr lang="en-US" dirty="0"/>
              <a:t>Metropolitan versus Country: Parle </a:t>
            </a:r>
            <a:r>
              <a:rPr lang="en-US" dirty="0" err="1"/>
              <a:t>Agro's</a:t>
            </a:r>
            <a:r>
              <a:rPr lang="en-US" dirty="0"/>
              <a:t> items are generally accessible and have a wide allure in both metropolitan and provincial regions.</a:t>
            </a:r>
          </a:p>
          <a:p>
            <a:endParaRPr lang="en-US" dirty="0"/>
          </a:p>
          <a:p>
            <a:r>
              <a:rPr lang="en-US" dirty="0"/>
              <a:t>Pay Level: Parle </a:t>
            </a:r>
            <a:r>
              <a:rPr lang="en-US" dirty="0" err="1"/>
              <a:t>Agro's</a:t>
            </a:r>
            <a:r>
              <a:rPr lang="en-US" dirty="0"/>
              <a:t> items are situated at different price tags, making them open to shoppers with various pay levels.</a:t>
            </a:r>
          </a:p>
          <a:p>
            <a:endParaRPr lang="en-US" dirty="0"/>
          </a:p>
          <a:p>
            <a:r>
              <a:rPr lang="en-US" dirty="0"/>
              <a:t>Way of life and Inclinations: Shoppers who are wellbeing cognizant may pick Parle </a:t>
            </a:r>
            <a:r>
              <a:rPr lang="en-US" dirty="0" err="1"/>
              <a:t>Agro's</a:t>
            </a:r>
            <a:r>
              <a:rPr lang="en-US" dirty="0"/>
              <a:t> organic product based refreshments, while others might pick their items for their taste and accommodation.</a:t>
            </a:r>
            <a:endParaRPr lang="en-IN" dirty="0"/>
          </a:p>
        </p:txBody>
      </p:sp>
    </p:spTree>
    <p:extLst>
      <p:ext uri="{BB962C8B-B14F-4D97-AF65-F5344CB8AC3E}">
        <p14:creationId xmlns:p14="http://schemas.microsoft.com/office/powerpoint/2010/main" xmlns="" val="39701584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dirty="0" smtClean="0"/>
              <a:t>Demographic:</a:t>
            </a:r>
            <a:endParaRPr lang="en-IN" dirty="0"/>
          </a:p>
        </p:txBody>
      </p:sp>
      <p:pic>
        <p:nvPicPr>
          <p:cNvPr id="7" name="Picture 6"/>
          <p:cNvPicPr>
            <a:picLocks noChangeAspect="1"/>
          </p:cNvPicPr>
          <p:nvPr/>
        </p:nvPicPr>
        <p:blipFill>
          <a:blip r:embed="rId2"/>
          <a:stretch>
            <a:fillRect/>
          </a:stretch>
        </p:blipFill>
        <p:spPr>
          <a:xfrm>
            <a:off x="4664467" y="1818525"/>
            <a:ext cx="4027470" cy="2750349"/>
          </a:xfrm>
          <a:prstGeom prst="rect">
            <a:avLst/>
          </a:prstGeom>
        </p:spPr>
      </p:pic>
      <p:sp>
        <p:nvSpPr>
          <p:cNvPr id="4" name="Text Placeholder 3"/>
          <p:cNvSpPr>
            <a:spLocks noGrp="1"/>
          </p:cNvSpPr>
          <p:nvPr>
            <p:ph type="body" idx="2"/>
          </p:nvPr>
        </p:nvSpPr>
        <p:spPr>
          <a:xfrm>
            <a:off x="4551452" y="1152475"/>
            <a:ext cx="4280848" cy="3416400"/>
          </a:xfrm>
        </p:spPr>
        <p:txBody>
          <a:bodyPr/>
          <a:lstStyle/>
          <a:p>
            <a:endParaRPr lang="en-IN" dirty="0"/>
          </a:p>
        </p:txBody>
      </p:sp>
      <p:pic>
        <p:nvPicPr>
          <p:cNvPr id="5" name="Picture 4"/>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400691" y="1818526"/>
            <a:ext cx="3811713" cy="2649947"/>
          </a:xfrm>
          <a:prstGeom prst="rect">
            <a:avLst/>
          </a:prstGeom>
        </p:spPr>
      </p:pic>
    </p:spTree>
    <p:extLst>
      <p:ext uri="{BB962C8B-B14F-4D97-AF65-F5344CB8AC3E}">
        <p14:creationId xmlns:p14="http://schemas.microsoft.com/office/powerpoint/2010/main" xmlns="" val="16509624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765538"/>
            <a:ext cx="8520600" cy="572700"/>
          </a:xfrm>
        </p:spPr>
        <p:txBody>
          <a:bodyPr>
            <a:normAutofit/>
          </a:bodyPr>
          <a:lstStyle/>
          <a:p>
            <a:r>
              <a:rPr lang="en-US" sz="1600" dirty="0" smtClean="0"/>
              <a:t>Psychographic:</a:t>
            </a:r>
            <a:endParaRPr lang="en-IN" sz="1600" dirty="0"/>
          </a:p>
        </p:txBody>
      </p:sp>
      <p:sp>
        <p:nvSpPr>
          <p:cNvPr id="3" name="Text Placeholder 2"/>
          <p:cNvSpPr>
            <a:spLocks noGrp="1"/>
          </p:cNvSpPr>
          <p:nvPr>
            <p:ph type="body" idx="1"/>
          </p:nvPr>
        </p:nvSpPr>
        <p:spPr/>
        <p:txBody>
          <a:bodyPr>
            <a:normAutofit lnSpcReduction="10000"/>
          </a:bodyPr>
          <a:lstStyle/>
          <a:p>
            <a:r>
              <a:rPr lang="en-US" dirty="0"/>
              <a:t>Energetic and Carefree: Parle </a:t>
            </a:r>
            <a:r>
              <a:rPr lang="en-US" dirty="0" err="1"/>
              <a:t>Agro's</a:t>
            </a:r>
            <a:r>
              <a:rPr lang="en-US" dirty="0"/>
              <a:t> items like </a:t>
            </a:r>
            <a:r>
              <a:rPr lang="en-US" dirty="0" err="1"/>
              <a:t>Frooti</a:t>
            </a:r>
            <a:r>
              <a:rPr lang="en-US" dirty="0"/>
              <a:t> and </a:t>
            </a:r>
            <a:r>
              <a:rPr lang="en-US" dirty="0" err="1"/>
              <a:t>Appy</a:t>
            </a:r>
            <a:r>
              <a:rPr lang="en-US" dirty="0"/>
              <a:t> are known for their lively and young picture, interesting to buyers who appreciate fun and bold encounters.</a:t>
            </a:r>
          </a:p>
          <a:p>
            <a:endParaRPr lang="en-US" dirty="0"/>
          </a:p>
          <a:p>
            <a:r>
              <a:rPr lang="en-US" dirty="0"/>
              <a:t>Wellbeing Cognizant: A few purchasers might pick Parle </a:t>
            </a:r>
            <a:r>
              <a:rPr lang="en-US" dirty="0" err="1"/>
              <a:t>Agro's</a:t>
            </a:r>
            <a:r>
              <a:rPr lang="en-US" dirty="0"/>
              <a:t> items since they are organic product based and saw as better options in contrast to carbonated drinks.</a:t>
            </a:r>
          </a:p>
          <a:p>
            <a:endParaRPr lang="en-US" dirty="0"/>
          </a:p>
          <a:p>
            <a:r>
              <a:rPr lang="en-US" dirty="0"/>
              <a:t>Taste-Arranged: Shoppers who focus on taste and flavor may be drawn to Parle</a:t>
            </a:r>
            <a:endParaRPr lang="en-IN" dirty="0"/>
          </a:p>
        </p:txBody>
      </p:sp>
      <p:sp>
        <p:nvSpPr>
          <p:cNvPr id="4" name="Text Placeholder 3"/>
          <p:cNvSpPr>
            <a:spLocks noGrp="1"/>
          </p:cNvSpPr>
          <p:nvPr>
            <p:ph type="body" idx="2"/>
          </p:nvPr>
        </p:nvSpPr>
        <p:spPr/>
        <p:txBody>
          <a:bodyPr/>
          <a:lstStyle/>
          <a:p>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308350" y="1524000"/>
            <a:ext cx="3048000" cy="3044875"/>
          </a:xfrm>
          <a:prstGeom prst="rect">
            <a:avLst/>
          </a:prstGeom>
        </p:spPr>
      </p:pic>
    </p:spTree>
    <p:extLst>
      <p:ext uri="{BB962C8B-B14F-4D97-AF65-F5344CB8AC3E}">
        <p14:creationId xmlns:p14="http://schemas.microsoft.com/office/powerpoint/2010/main" xmlns="" val="3656776484"/>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587</TotalTime>
  <Words>3543</Words>
  <Application>Microsoft Office PowerPoint</Application>
  <PresentationFormat>On-screen Show (16:9)</PresentationFormat>
  <Paragraphs>254</Paragraphs>
  <Slides>38</Slides>
  <Notes>15</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Simple Light</vt:lpstr>
      <vt:lpstr>Slide 1</vt:lpstr>
      <vt:lpstr>Slide 2</vt:lpstr>
      <vt:lpstr>Slide 3</vt:lpstr>
      <vt:lpstr>Examine the brand's tagline: Appeal to Feeling: "Hunger for More" takes advantage of purchasers' personal longings for fulfillment and happiness. It infers that Parle Argo's drinks are so invigorating and great that they leave individuals needing one more taste or significantly more jugs of their items.  Source of inspiration: The slogan fills in as an unobtrusive source of inspiration, empowering purchasers to extinguish their thirst with Parle Argo's drinks and fulfill their desires for a reviving encounter.  Optimistic: The slogan recommends that consuming Parle Argo's drinks goes past simple revitalizing; it makes an optimistic encounter where purchasers look for a greater amount of the wonderful taste and reward.      </vt:lpstr>
      <vt:lpstr>Slide 5</vt:lpstr>
      <vt:lpstr>Slide 6</vt:lpstr>
      <vt:lpstr>DEMOGRAPHIC:</vt:lpstr>
      <vt:lpstr>Slide 8</vt:lpstr>
      <vt:lpstr>Psychographic:</vt:lpstr>
      <vt:lpstr>Slide 10</vt:lpstr>
      <vt:lpstr>Slide 11</vt:lpstr>
      <vt:lpstr>KEYWORD RESEARCH: Distinguish applicable catchphrases connected with Parle Agro's items and ideal interest group. Find high-esteem watchwords with huge inquiry volumes and change potential. Reveal long-tail catchphrases that line up with the organization's contributions and have lower rivalry. Conceptualize Seed Watchwords: Begin by conceptualizing general seed watchwords that are straightforwardly connected with Parle Agro's items and brand. Models include:  Organic product based drinks Frooti Appy Parle Agro Reviving beverages Solid drinks Juice drinks</vt:lpstr>
      <vt:lpstr>OPAGE OPTIMIZATION:</vt:lpstr>
      <vt:lpstr>Slide 14</vt:lpstr>
      <vt:lpstr>Slide 15</vt:lpstr>
      <vt:lpstr>Slide 16</vt:lpstr>
      <vt:lpstr>Slide 17</vt:lpstr>
      <vt:lpstr>Slide 18</vt:lpstr>
      <vt:lpstr>Illustrations Gained from Advertising Procedures and Difficulties:  Shopper Driven Approach: Putting the purchaser at the focal point of showcasing endeavors is significant. Understanding their requirements, problem areas, and goals makes significant and convincing showcasing messages.  Nonstop Exploration and Examination: Remaining refreshed with market patterns and customer bits of knowledge through consistent exploration and information investigation is fundamental for pursuing informed choices.  Dexterity and Versatility: The showcasing scene is dynamic, and procedures should be versatile to evolving conditions. Adaptability permits organizations to answer rapidly to new open doors or difficulties.  Mix and Consistency: A coordinated promoting approach guarantees consistency in informing across different channels. A strong brand picture assists work with trusting and acknowledgment among buyers.</vt:lpstr>
      <vt:lpstr>Slide 20</vt:lpstr>
      <vt:lpstr>Slide 21</vt:lpstr>
      <vt:lpstr>Instagram Story  </vt:lpstr>
      <vt:lpstr>Slide 23</vt:lpstr>
      <vt:lpstr>Social Media AdCampaigns:</vt:lpstr>
      <vt:lpstr>Parle Argo Mainly Dependson Brand Equality:</vt:lpstr>
      <vt:lpstr>Company Profile</vt:lpstr>
      <vt:lpstr>Slide 27</vt:lpstr>
      <vt:lpstr>Slide 28</vt:lpstr>
      <vt:lpstr>Slide 29</vt:lpstr>
      <vt:lpstr>Content curation of parle argo:</vt:lpstr>
      <vt:lpstr>Email Ad Campaign 1</vt:lpstr>
      <vt:lpstr>Email Ad Campaign 2 -</vt:lpstr>
      <vt:lpstr>ADVERTISING GOALS:</vt:lpstr>
      <vt:lpstr>TARGET AUDIENCE:</vt:lpstr>
      <vt:lpstr>Slide 35</vt:lpstr>
      <vt:lpstr>Slide 36</vt:lpstr>
      <vt:lpstr>Slide 37</vt:lpstr>
      <vt:lpstr>Lessons Learned: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c:creator>
  <cp:lastModifiedBy>HP</cp:lastModifiedBy>
  <cp:revision>55</cp:revision>
  <dcterms:modified xsi:type="dcterms:W3CDTF">2023-07-22T10:44:43Z</dcterms:modified>
</cp:coreProperties>
</file>