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A00"/>
    <a:srgbClr val="8BFF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80E14-3B08-4B1A-BD6B-C622C88F4C1D}"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22F2992-BC71-48B9-ABAA-1C1A6E0A234E}">
      <dgm:prSet phldrT="[טקסט]"/>
      <dgm:spPr/>
      <dgm:t>
        <a:bodyPr/>
        <a:lstStyle/>
        <a:p>
          <a:pPr rtl="1"/>
          <a:r>
            <a:rPr lang="en-US" dirty="0"/>
            <a:t>Data Exploration</a:t>
          </a:r>
          <a:endParaRPr lang="he-IL" dirty="0"/>
        </a:p>
      </dgm:t>
    </dgm:pt>
    <dgm:pt modelId="{71062A7E-15E6-4177-B08F-AB23F86446CC}" type="parTrans" cxnId="{9FD78C0E-8954-4435-B966-756CA9DF6586}">
      <dgm:prSet/>
      <dgm:spPr/>
      <dgm:t>
        <a:bodyPr/>
        <a:lstStyle/>
        <a:p>
          <a:pPr rtl="1"/>
          <a:endParaRPr lang="he-IL"/>
        </a:p>
      </dgm:t>
    </dgm:pt>
    <dgm:pt modelId="{5FEF7E92-B922-4F7C-9334-00BB395C97C9}" type="sibTrans" cxnId="{9FD78C0E-8954-4435-B966-756CA9DF6586}">
      <dgm:prSet/>
      <dgm:spPr/>
      <dgm:t>
        <a:bodyPr/>
        <a:lstStyle/>
        <a:p>
          <a:pPr rtl="1"/>
          <a:endParaRPr lang="he-IL"/>
        </a:p>
      </dgm:t>
    </dgm:pt>
    <dgm:pt modelId="{BE861350-6CEA-4CF3-A780-4A2A973845AB}">
      <dgm:prSet phldrT="[טקסט]"/>
      <dgm:spPr/>
      <dgm:t>
        <a:bodyPr/>
        <a:lstStyle/>
        <a:p>
          <a:pPr rtl="1"/>
          <a:r>
            <a:rPr lang="en-US" dirty="0"/>
            <a:t>Pre-Processing</a:t>
          </a:r>
          <a:endParaRPr lang="he-IL" dirty="0"/>
        </a:p>
      </dgm:t>
    </dgm:pt>
    <dgm:pt modelId="{AC2A15BF-EAC7-40FA-8916-3C1548F06E7A}" type="parTrans" cxnId="{16B7E74A-458A-4EAF-BC7D-1E996F39C6F6}">
      <dgm:prSet/>
      <dgm:spPr/>
      <dgm:t>
        <a:bodyPr/>
        <a:lstStyle/>
        <a:p>
          <a:pPr rtl="1"/>
          <a:endParaRPr lang="he-IL"/>
        </a:p>
      </dgm:t>
    </dgm:pt>
    <dgm:pt modelId="{04CCF479-20BF-4347-91F9-E536D69EB914}" type="sibTrans" cxnId="{16B7E74A-458A-4EAF-BC7D-1E996F39C6F6}">
      <dgm:prSet/>
      <dgm:spPr/>
      <dgm:t>
        <a:bodyPr/>
        <a:lstStyle/>
        <a:p>
          <a:pPr rtl="1"/>
          <a:endParaRPr lang="he-IL"/>
        </a:p>
      </dgm:t>
    </dgm:pt>
    <dgm:pt modelId="{AF10A3D8-9F9E-4045-A604-C7193E1169E0}">
      <dgm:prSet phldrT="[טקסט]"/>
      <dgm:spPr/>
      <dgm:t>
        <a:bodyPr/>
        <a:lstStyle/>
        <a:p>
          <a:pPr rtl="1"/>
          <a:r>
            <a:rPr lang="en-US" dirty="0"/>
            <a:t>Training</a:t>
          </a:r>
          <a:endParaRPr lang="he-IL" dirty="0"/>
        </a:p>
      </dgm:t>
    </dgm:pt>
    <dgm:pt modelId="{041EDE80-3631-48D4-8D38-65CAC40CE443}" type="parTrans" cxnId="{A45566E8-59F3-462A-AE1C-EFA829334A43}">
      <dgm:prSet/>
      <dgm:spPr/>
      <dgm:t>
        <a:bodyPr/>
        <a:lstStyle/>
        <a:p>
          <a:pPr rtl="1"/>
          <a:endParaRPr lang="he-IL"/>
        </a:p>
      </dgm:t>
    </dgm:pt>
    <dgm:pt modelId="{664E104A-303A-43EE-AB06-55AC70CD5E19}" type="sibTrans" cxnId="{A45566E8-59F3-462A-AE1C-EFA829334A43}">
      <dgm:prSet/>
      <dgm:spPr/>
      <dgm:t>
        <a:bodyPr/>
        <a:lstStyle/>
        <a:p>
          <a:pPr rtl="1"/>
          <a:endParaRPr lang="he-IL"/>
        </a:p>
      </dgm:t>
    </dgm:pt>
    <dgm:pt modelId="{8B7C5544-650E-4956-98E4-1BD195B975E3}">
      <dgm:prSet phldrT="[טקסט]"/>
      <dgm:spPr/>
      <dgm:t>
        <a:bodyPr/>
        <a:lstStyle/>
        <a:p>
          <a:pPr rtl="1"/>
          <a:r>
            <a:rPr lang="en-US" dirty="0"/>
            <a:t>Prediction</a:t>
          </a:r>
          <a:endParaRPr lang="he-IL" dirty="0"/>
        </a:p>
      </dgm:t>
    </dgm:pt>
    <dgm:pt modelId="{D884E228-B46A-44AA-B52D-A0F66789B149}" type="parTrans" cxnId="{22F36023-E981-4D15-800C-EE23155815A3}">
      <dgm:prSet/>
      <dgm:spPr/>
      <dgm:t>
        <a:bodyPr/>
        <a:lstStyle/>
        <a:p>
          <a:endParaRPr lang="en-US"/>
        </a:p>
      </dgm:t>
    </dgm:pt>
    <dgm:pt modelId="{2F69EC4A-1300-49A4-B286-322798A097B5}" type="sibTrans" cxnId="{22F36023-E981-4D15-800C-EE23155815A3}">
      <dgm:prSet/>
      <dgm:spPr/>
      <dgm:t>
        <a:bodyPr/>
        <a:lstStyle/>
        <a:p>
          <a:endParaRPr lang="en-US"/>
        </a:p>
      </dgm:t>
    </dgm:pt>
    <dgm:pt modelId="{C14073AD-4205-4482-9727-50D1A1AE6E44}" type="pres">
      <dgm:prSet presAssocID="{C6B80E14-3B08-4B1A-BD6B-C622C88F4C1D}" presName="linearFlow" presStyleCnt="0">
        <dgm:presLayoutVars>
          <dgm:resizeHandles val="exact"/>
        </dgm:presLayoutVars>
      </dgm:prSet>
      <dgm:spPr/>
    </dgm:pt>
    <dgm:pt modelId="{A5B658DA-6DAC-4F02-B040-BAD05ADCD483}" type="pres">
      <dgm:prSet presAssocID="{C22F2992-BC71-48B9-ABAA-1C1A6E0A234E}" presName="node" presStyleLbl="node1" presStyleIdx="0" presStyleCnt="4" custScaleX="237205">
        <dgm:presLayoutVars>
          <dgm:bulletEnabled val="1"/>
        </dgm:presLayoutVars>
      </dgm:prSet>
      <dgm:spPr/>
    </dgm:pt>
    <dgm:pt modelId="{0065921D-04A6-4B06-ADDE-59927D9A734B}" type="pres">
      <dgm:prSet presAssocID="{5FEF7E92-B922-4F7C-9334-00BB395C97C9}" presName="sibTrans" presStyleLbl="sibTrans2D1" presStyleIdx="0" presStyleCnt="3"/>
      <dgm:spPr/>
    </dgm:pt>
    <dgm:pt modelId="{DA2CB232-9F7E-43BE-BA80-9B7B5FAE8439}" type="pres">
      <dgm:prSet presAssocID="{5FEF7E92-B922-4F7C-9334-00BB395C97C9}" presName="connectorText" presStyleLbl="sibTrans2D1" presStyleIdx="0" presStyleCnt="3"/>
      <dgm:spPr/>
    </dgm:pt>
    <dgm:pt modelId="{3C57F492-359B-4084-A910-7C33908056D6}" type="pres">
      <dgm:prSet presAssocID="{BE861350-6CEA-4CF3-A780-4A2A973845AB}" presName="node" presStyleLbl="node1" presStyleIdx="1" presStyleCnt="4" custScaleX="235591">
        <dgm:presLayoutVars>
          <dgm:bulletEnabled val="1"/>
        </dgm:presLayoutVars>
      </dgm:prSet>
      <dgm:spPr/>
    </dgm:pt>
    <dgm:pt modelId="{AA4F9517-109F-4171-BA49-6CFE3CC43D42}" type="pres">
      <dgm:prSet presAssocID="{04CCF479-20BF-4347-91F9-E536D69EB914}" presName="sibTrans" presStyleLbl="sibTrans2D1" presStyleIdx="1" presStyleCnt="3"/>
      <dgm:spPr/>
    </dgm:pt>
    <dgm:pt modelId="{13846810-03E6-457E-83F9-1552B0DE6DDC}" type="pres">
      <dgm:prSet presAssocID="{04CCF479-20BF-4347-91F9-E536D69EB914}" presName="connectorText" presStyleLbl="sibTrans2D1" presStyleIdx="1" presStyleCnt="3"/>
      <dgm:spPr/>
    </dgm:pt>
    <dgm:pt modelId="{5B297548-B139-4B47-ABD8-C900BE10CF1B}" type="pres">
      <dgm:prSet presAssocID="{AF10A3D8-9F9E-4045-A604-C7193E1169E0}" presName="node" presStyleLbl="node1" presStyleIdx="2" presStyleCnt="4" custScaleX="235591">
        <dgm:presLayoutVars>
          <dgm:bulletEnabled val="1"/>
        </dgm:presLayoutVars>
      </dgm:prSet>
      <dgm:spPr/>
    </dgm:pt>
    <dgm:pt modelId="{0227EA54-24CA-4C1C-A012-CF03B075F3B6}" type="pres">
      <dgm:prSet presAssocID="{664E104A-303A-43EE-AB06-55AC70CD5E19}" presName="sibTrans" presStyleLbl="sibTrans2D1" presStyleIdx="2" presStyleCnt="3"/>
      <dgm:spPr/>
    </dgm:pt>
    <dgm:pt modelId="{261FCBD8-C6EF-4087-BB6A-3C501C94CBC3}" type="pres">
      <dgm:prSet presAssocID="{664E104A-303A-43EE-AB06-55AC70CD5E19}" presName="connectorText" presStyleLbl="sibTrans2D1" presStyleIdx="2" presStyleCnt="3"/>
      <dgm:spPr/>
    </dgm:pt>
    <dgm:pt modelId="{2495D339-D9C7-40A8-9BD3-DE599A61976E}" type="pres">
      <dgm:prSet presAssocID="{8B7C5544-650E-4956-98E4-1BD195B975E3}" presName="node" presStyleLbl="node1" presStyleIdx="3" presStyleCnt="4" custScaleX="237205">
        <dgm:presLayoutVars>
          <dgm:bulletEnabled val="1"/>
        </dgm:presLayoutVars>
      </dgm:prSet>
      <dgm:spPr/>
    </dgm:pt>
  </dgm:ptLst>
  <dgm:cxnLst>
    <dgm:cxn modelId="{9FD78C0E-8954-4435-B966-756CA9DF6586}" srcId="{C6B80E14-3B08-4B1A-BD6B-C622C88F4C1D}" destId="{C22F2992-BC71-48B9-ABAA-1C1A6E0A234E}" srcOrd="0" destOrd="0" parTransId="{71062A7E-15E6-4177-B08F-AB23F86446CC}" sibTransId="{5FEF7E92-B922-4F7C-9334-00BB395C97C9}"/>
    <dgm:cxn modelId="{22F36023-E981-4D15-800C-EE23155815A3}" srcId="{C6B80E14-3B08-4B1A-BD6B-C622C88F4C1D}" destId="{8B7C5544-650E-4956-98E4-1BD195B975E3}" srcOrd="3" destOrd="0" parTransId="{D884E228-B46A-44AA-B52D-A0F66789B149}" sibTransId="{2F69EC4A-1300-49A4-B286-322798A097B5}"/>
    <dgm:cxn modelId="{4DFB9E2A-4334-4B75-B090-6C1BA383B1E3}" type="presOf" srcId="{04CCF479-20BF-4347-91F9-E536D69EB914}" destId="{13846810-03E6-457E-83F9-1552B0DE6DDC}" srcOrd="1" destOrd="0" presId="urn:microsoft.com/office/officeart/2005/8/layout/process2"/>
    <dgm:cxn modelId="{6B34612E-AA41-459A-AD53-182DE79DDD69}" type="presOf" srcId="{5FEF7E92-B922-4F7C-9334-00BB395C97C9}" destId="{DA2CB232-9F7E-43BE-BA80-9B7B5FAE8439}" srcOrd="1" destOrd="0" presId="urn:microsoft.com/office/officeart/2005/8/layout/process2"/>
    <dgm:cxn modelId="{172CA630-77A7-49AC-A4E3-4BB208E9CEAF}" type="presOf" srcId="{5FEF7E92-B922-4F7C-9334-00BB395C97C9}" destId="{0065921D-04A6-4B06-ADDE-59927D9A734B}" srcOrd="0" destOrd="0" presId="urn:microsoft.com/office/officeart/2005/8/layout/process2"/>
    <dgm:cxn modelId="{F0BA3349-BD7A-4A03-A183-C9F11A0A71BE}" type="presOf" srcId="{AF10A3D8-9F9E-4045-A604-C7193E1169E0}" destId="{5B297548-B139-4B47-ABD8-C900BE10CF1B}" srcOrd="0" destOrd="0" presId="urn:microsoft.com/office/officeart/2005/8/layout/process2"/>
    <dgm:cxn modelId="{16B7E74A-458A-4EAF-BC7D-1E996F39C6F6}" srcId="{C6B80E14-3B08-4B1A-BD6B-C622C88F4C1D}" destId="{BE861350-6CEA-4CF3-A780-4A2A973845AB}" srcOrd="1" destOrd="0" parTransId="{AC2A15BF-EAC7-40FA-8916-3C1548F06E7A}" sibTransId="{04CCF479-20BF-4347-91F9-E536D69EB914}"/>
    <dgm:cxn modelId="{2C29B64C-7FD7-4851-999E-BAE1C2DA01E0}" type="presOf" srcId="{04CCF479-20BF-4347-91F9-E536D69EB914}" destId="{AA4F9517-109F-4171-BA49-6CFE3CC43D42}" srcOrd="0" destOrd="0" presId="urn:microsoft.com/office/officeart/2005/8/layout/process2"/>
    <dgm:cxn modelId="{51A21984-6D97-4029-8075-CD7238C670CE}" type="presOf" srcId="{664E104A-303A-43EE-AB06-55AC70CD5E19}" destId="{261FCBD8-C6EF-4087-BB6A-3C501C94CBC3}" srcOrd="1" destOrd="0" presId="urn:microsoft.com/office/officeart/2005/8/layout/process2"/>
    <dgm:cxn modelId="{8B90148E-0ED5-4DB9-8DBC-E6675CD23E05}" type="presOf" srcId="{C6B80E14-3B08-4B1A-BD6B-C622C88F4C1D}" destId="{C14073AD-4205-4482-9727-50D1A1AE6E44}" srcOrd="0" destOrd="0" presId="urn:microsoft.com/office/officeart/2005/8/layout/process2"/>
    <dgm:cxn modelId="{96CE959A-706B-4930-AA8D-483F436BB222}" type="presOf" srcId="{C22F2992-BC71-48B9-ABAA-1C1A6E0A234E}" destId="{A5B658DA-6DAC-4F02-B040-BAD05ADCD483}" srcOrd="0" destOrd="0" presId="urn:microsoft.com/office/officeart/2005/8/layout/process2"/>
    <dgm:cxn modelId="{8D8028BD-4902-470D-B888-36EFACB7274E}" type="presOf" srcId="{8B7C5544-650E-4956-98E4-1BD195B975E3}" destId="{2495D339-D9C7-40A8-9BD3-DE599A61976E}" srcOrd="0" destOrd="0" presId="urn:microsoft.com/office/officeart/2005/8/layout/process2"/>
    <dgm:cxn modelId="{6595DACE-0226-441B-9B04-597F7BFFFEBC}" type="presOf" srcId="{BE861350-6CEA-4CF3-A780-4A2A973845AB}" destId="{3C57F492-359B-4084-A910-7C33908056D6}" srcOrd="0" destOrd="0" presId="urn:microsoft.com/office/officeart/2005/8/layout/process2"/>
    <dgm:cxn modelId="{1B7641DC-791F-4CB1-AD25-72F511583D2E}" type="presOf" srcId="{664E104A-303A-43EE-AB06-55AC70CD5E19}" destId="{0227EA54-24CA-4C1C-A012-CF03B075F3B6}" srcOrd="0" destOrd="0" presId="urn:microsoft.com/office/officeart/2005/8/layout/process2"/>
    <dgm:cxn modelId="{A45566E8-59F3-462A-AE1C-EFA829334A43}" srcId="{C6B80E14-3B08-4B1A-BD6B-C622C88F4C1D}" destId="{AF10A3D8-9F9E-4045-A604-C7193E1169E0}" srcOrd="2" destOrd="0" parTransId="{041EDE80-3631-48D4-8D38-65CAC40CE443}" sibTransId="{664E104A-303A-43EE-AB06-55AC70CD5E19}"/>
    <dgm:cxn modelId="{A363C82E-E917-4F54-AEF1-9427BA902C8B}" type="presParOf" srcId="{C14073AD-4205-4482-9727-50D1A1AE6E44}" destId="{A5B658DA-6DAC-4F02-B040-BAD05ADCD483}" srcOrd="0" destOrd="0" presId="urn:microsoft.com/office/officeart/2005/8/layout/process2"/>
    <dgm:cxn modelId="{F3C03E35-99CE-4910-BA8B-30E7C17B8B0A}" type="presParOf" srcId="{C14073AD-4205-4482-9727-50D1A1AE6E44}" destId="{0065921D-04A6-4B06-ADDE-59927D9A734B}" srcOrd="1" destOrd="0" presId="urn:microsoft.com/office/officeart/2005/8/layout/process2"/>
    <dgm:cxn modelId="{D531F7F8-321E-4206-82EA-33F6069B4530}" type="presParOf" srcId="{0065921D-04A6-4B06-ADDE-59927D9A734B}" destId="{DA2CB232-9F7E-43BE-BA80-9B7B5FAE8439}" srcOrd="0" destOrd="0" presId="urn:microsoft.com/office/officeart/2005/8/layout/process2"/>
    <dgm:cxn modelId="{967E0AE5-DF07-44A1-A3C6-E7D01F5AAFB6}" type="presParOf" srcId="{C14073AD-4205-4482-9727-50D1A1AE6E44}" destId="{3C57F492-359B-4084-A910-7C33908056D6}" srcOrd="2" destOrd="0" presId="urn:microsoft.com/office/officeart/2005/8/layout/process2"/>
    <dgm:cxn modelId="{1FC67059-0500-455E-8520-A07B45B1099C}" type="presParOf" srcId="{C14073AD-4205-4482-9727-50D1A1AE6E44}" destId="{AA4F9517-109F-4171-BA49-6CFE3CC43D42}" srcOrd="3" destOrd="0" presId="urn:microsoft.com/office/officeart/2005/8/layout/process2"/>
    <dgm:cxn modelId="{721CCB0F-4CDE-4C58-891C-CE4AD5CA8AC2}" type="presParOf" srcId="{AA4F9517-109F-4171-BA49-6CFE3CC43D42}" destId="{13846810-03E6-457E-83F9-1552B0DE6DDC}" srcOrd="0" destOrd="0" presId="urn:microsoft.com/office/officeart/2005/8/layout/process2"/>
    <dgm:cxn modelId="{D3D2D34C-AB45-4EEA-A036-ED34F5E9CD4E}" type="presParOf" srcId="{C14073AD-4205-4482-9727-50D1A1AE6E44}" destId="{5B297548-B139-4B47-ABD8-C900BE10CF1B}" srcOrd="4" destOrd="0" presId="urn:microsoft.com/office/officeart/2005/8/layout/process2"/>
    <dgm:cxn modelId="{558943B4-53D7-4FE3-8D5A-D82C6FCAEEEB}" type="presParOf" srcId="{C14073AD-4205-4482-9727-50D1A1AE6E44}" destId="{0227EA54-24CA-4C1C-A012-CF03B075F3B6}" srcOrd="5" destOrd="0" presId="urn:microsoft.com/office/officeart/2005/8/layout/process2"/>
    <dgm:cxn modelId="{5EDDAC9C-ED38-4F0F-A318-E82CB98F7E95}" type="presParOf" srcId="{0227EA54-24CA-4C1C-A012-CF03B075F3B6}" destId="{261FCBD8-C6EF-4087-BB6A-3C501C94CBC3}" srcOrd="0" destOrd="0" presId="urn:microsoft.com/office/officeart/2005/8/layout/process2"/>
    <dgm:cxn modelId="{2409D008-89F7-4999-BA26-2CF960453FBE}" type="presParOf" srcId="{C14073AD-4205-4482-9727-50D1A1AE6E44}" destId="{2495D339-D9C7-40A8-9BD3-DE599A61976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658DA-6DAC-4F02-B040-BAD05ADCD483}">
      <dsp:nvSpPr>
        <dsp:cNvPr id="0" name=""/>
        <dsp:cNvSpPr/>
      </dsp:nvSpPr>
      <dsp:spPr>
        <a:xfrm>
          <a:off x="2846565" y="2048"/>
          <a:ext cx="3254019" cy="7621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kern="1200" dirty="0"/>
            <a:t>Data Exploration</a:t>
          </a:r>
          <a:endParaRPr lang="he-IL" sz="2200" kern="1200" dirty="0"/>
        </a:p>
      </dsp:txBody>
      <dsp:txXfrm>
        <a:off x="2868887" y="24370"/>
        <a:ext cx="3209375" cy="717476"/>
      </dsp:txXfrm>
    </dsp:sp>
    <dsp:sp modelId="{0065921D-04A6-4B06-ADDE-59927D9A734B}">
      <dsp:nvSpPr>
        <dsp:cNvPr id="0" name=""/>
        <dsp:cNvSpPr/>
      </dsp:nvSpPr>
      <dsp:spPr>
        <a:xfrm rot="5400000">
          <a:off x="4330677" y="783222"/>
          <a:ext cx="285795" cy="342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5400000">
        <a:off x="4370689" y="811801"/>
        <a:ext cx="205772" cy="200057"/>
      </dsp:txXfrm>
    </dsp:sp>
    <dsp:sp modelId="{3C57F492-359B-4084-A910-7C33908056D6}">
      <dsp:nvSpPr>
        <dsp:cNvPr id="0" name=""/>
        <dsp:cNvSpPr/>
      </dsp:nvSpPr>
      <dsp:spPr>
        <a:xfrm>
          <a:off x="2857635" y="1145229"/>
          <a:ext cx="3231878" cy="7621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1">
            <a:lnSpc>
              <a:spcPct val="90000"/>
            </a:lnSpc>
            <a:spcBef>
              <a:spcPct val="0"/>
            </a:spcBef>
            <a:spcAft>
              <a:spcPct val="35000"/>
            </a:spcAft>
            <a:buNone/>
          </a:pPr>
          <a:r>
            <a:rPr lang="en-US" sz="2100" kern="1200" dirty="0"/>
            <a:t>Pre-Processing</a:t>
          </a:r>
          <a:endParaRPr lang="he-IL" sz="2100" kern="1200" dirty="0"/>
        </a:p>
      </dsp:txBody>
      <dsp:txXfrm>
        <a:off x="2879957" y="1167551"/>
        <a:ext cx="3187234" cy="717476"/>
      </dsp:txXfrm>
    </dsp:sp>
    <dsp:sp modelId="{AA4F9517-109F-4171-BA49-6CFE3CC43D42}">
      <dsp:nvSpPr>
        <dsp:cNvPr id="0" name=""/>
        <dsp:cNvSpPr/>
      </dsp:nvSpPr>
      <dsp:spPr>
        <a:xfrm rot="5400000">
          <a:off x="4330677" y="1926403"/>
          <a:ext cx="285795" cy="342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5400000">
        <a:off x="4370689" y="1954982"/>
        <a:ext cx="205772" cy="200057"/>
      </dsp:txXfrm>
    </dsp:sp>
    <dsp:sp modelId="{5B297548-B139-4B47-ABD8-C900BE10CF1B}">
      <dsp:nvSpPr>
        <dsp:cNvPr id="0" name=""/>
        <dsp:cNvSpPr/>
      </dsp:nvSpPr>
      <dsp:spPr>
        <a:xfrm>
          <a:off x="2857635" y="2288411"/>
          <a:ext cx="3231878" cy="7621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1">
            <a:lnSpc>
              <a:spcPct val="90000"/>
            </a:lnSpc>
            <a:spcBef>
              <a:spcPct val="0"/>
            </a:spcBef>
            <a:spcAft>
              <a:spcPct val="35000"/>
            </a:spcAft>
            <a:buNone/>
          </a:pPr>
          <a:r>
            <a:rPr lang="en-US" sz="2100" kern="1200" dirty="0"/>
            <a:t>Training</a:t>
          </a:r>
          <a:endParaRPr lang="he-IL" sz="2100" kern="1200" dirty="0"/>
        </a:p>
      </dsp:txBody>
      <dsp:txXfrm>
        <a:off x="2879957" y="2310733"/>
        <a:ext cx="3187234" cy="717476"/>
      </dsp:txXfrm>
    </dsp:sp>
    <dsp:sp modelId="{0227EA54-24CA-4C1C-A012-CF03B075F3B6}">
      <dsp:nvSpPr>
        <dsp:cNvPr id="0" name=""/>
        <dsp:cNvSpPr/>
      </dsp:nvSpPr>
      <dsp:spPr>
        <a:xfrm rot="5400000">
          <a:off x="4330677" y="3069585"/>
          <a:ext cx="285795" cy="342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p>
      </dsp:txBody>
      <dsp:txXfrm rot="-5400000">
        <a:off x="4370689" y="3098164"/>
        <a:ext cx="205772" cy="200057"/>
      </dsp:txXfrm>
    </dsp:sp>
    <dsp:sp modelId="{2495D339-D9C7-40A8-9BD3-DE599A61976E}">
      <dsp:nvSpPr>
        <dsp:cNvPr id="0" name=""/>
        <dsp:cNvSpPr/>
      </dsp:nvSpPr>
      <dsp:spPr>
        <a:xfrm>
          <a:off x="2846565" y="3431592"/>
          <a:ext cx="3254019" cy="7621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kern="1200" dirty="0"/>
            <a:t>Prediction</a:t>
          </a:r>
          <a:endParaRPr lang="he-IL" sz="2000" kern="1200" dirty="0"/>
        </a:p>
      </dsp:txBody>
      <dsp:txXfrm>
        <a:off x="2868887" y="3453914"/>
        <a:ext cx="3209375" cy="7174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09A250-FF31-4206-8172-F9D3106AACB1}"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7" name="Date Placeholder 4"/>
          <p:cNvSpPr>
            <a:spLocks noGrp="1"/>
          </p:cNvSpPr>
          <p:nvPr>
            <p:ph type="dt" sz="half" idx="10"/>
          </p:nvPr>
        </p:nvSpPr>
        <p:spPr/>
        <p:txBody>
          <a:bodyPr/>
          <a:lstStyle/>
          <a:p>
            <a:fld id="{4509A250-FF31-4206-8172-F9D3106AACB1}" type="datetimeFigureOut">
              <a:rPr lang="en-US" dirty="0"/>
              <a:t>12/24/2019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509A250-FF31-4206-8172-F9D3106AACB1}"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isticshowto.datasciencecentral.com/mean/" TargetMode="External"/><Relationship Id="rId2" Type="http://schemas.openxmlformats.org/officeDocument/2006/relationships/hyperlink" Target="https://www.statisticshowto.datasciencecentral.com/shrinkage-estimator/"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11925FFE-B256-4454-9EC9-80BF0D8F9779}"/>
              </a:ext>
            </a:extLst>
          </p:cNvPr>
          <p:cNvSpPr>
            <a:spLocks noGrp="1"/>
          </p:cNvSpPr>
          <p:nvPr>
            <p:ph type="subTitle" idx="1"/>
          </p:nvPr>
        </p:nvSpPr>
        <p:spPr>
          <a:xfrm>
            <a:off x="1556171" y="606597"/>
            <a:ext cx="8825658" cy="861420"/>
          </a:xfrm>
        </p:spPr>
        <p:txBody>
          <a:bodyPr>
            <a:normAutofit/>
          </a:bodyPr>
          <a:lstStyle/>
          <a:p>
            <a:pPr algn="ctr" rtl="0"/>
            <a:r>
              <a:rPr lang="en-US" sz="3200" b="1" dirty="0">
                <a:solidFill>
                  <a:schemeClr val="bg1"/>
                </a:solidFill>
              </a:rPr>
              <a:t>mid  semester project</a:t>
            </a:r>
          </a:p>
          <a:p>
            <a:pPr algn="ctr" rtl="0"/>
            <a:endParaRPr lang="en-US" sz="3200" dirty="0"/>
          </a:p>
          <a:p>
            <a:pPr algn="ctr" rtl="0"/>
            <a:endParaRPr lang="he-IL" sz="3200" dirty="0"/>
          </a:p>
        </p:txBody>
      </p:sp>
      <p:sp>
        <p:nvSpPr>
          <p:cNvPr id="4" name="תיבת טקסט 3">
            <a:extLst>
              <a:ext uri="{FF2B5EF4-FFF2-40B4-BE49-F238E27FC236}">
                <a16:creationId xmlns:a16="http://schemas.microsoft.com/office/drawing/2014/main" id="{55DEC789-532A-4610-BC4D-6D1691BAB47E}"/>
              </a:ext>
            </a:extLst>
          </p:cNvPr>
          <p:cNvSpPr txBox="1"/>
          <p:nvPr/>
        </p:nvSpPr>
        <p:spPr>
          <a:xfrm>
            <a:off x="3502090" y="4665306"/>
            <a:ext cx="5187820" cy="830997"/>
          </a:xfrm>
          <a:prstGeom prst="rect">
            <a:avLst/>
          </a:prstGeom>
          <a:noFill/>
        </p:spPr>
        <p:txBody>
          <a:bodyPr wrap="square" rtlCol="1">
            <a:spAutoFit/>
          </a:bodyPr>
          <a:lstStyle/>
          <a:p>
            <a:pPr algn="ctr"/>
            <a:r>
              <a:rPr lang="en-US" sz="2400" dirty="0">
                <a:solidFill>
                  <a:schemeClr val="bg1"/>
                </a:solidFill>
              </a:rPr>
              <a:t>Tamara </a:t>
            </a:r>
            <a:r>
              <a:rPr lang="en-US" sz="2400" dirty="0" err="1">
                <a:solidFill>
                  <a:schemeClr val="bg1"/>
                </a:solidFill>
              </a:rPr>
              <a:t>Baybachov</a:t>
            </a:r>
            <a:r>
              <a:rPr lang="en-US" sz="2400" dirty="0">
                <a:solidFill>
                  <a:schemeClr val="bg1"/>
                </a:solidFill>
              </a:rPr>
              <a:t> 308240936</a:t>
            </a:r>
          </a:p>
          <a:p>
            <a:pPr algn="ctr"/>
            <a:r>
              <a:rPr lang="en-US" sz="2400" dirty="0">
                <a:solidFill>
                  <a:schemeClr val="bg1"/>
                </a:solidFill>
              </a:rPr>
              <a:t>Ron </a:t>
            </a:r>
            <a:r>
              <a:rPr lang="en-US" sz="2400" dirty="0" err="1">
                <a:solidFill>
                  <a:schemeClr val="bg1"/>
                </a:solidFill>
              </a:rPr>
              <a:t>Gershburg</a:t>
            </a:r>
            <a:r>
              <a:rPr lang="en-US" sz="2400" dirty="0">
                <a:solidFill>
                  <a:schemeClr val="bg1"/>
                </a:solidFill>
              </a:rPr>
              <a:t> 313164766</a:t>
            </a:r>
            <a:endParaRPr lang="he-IL" sz="2400" dirty="0">
              <a:solidFill>
                <a:schemeClr val="bg1"/>
              </a:solidFill>
            </a:endParaRPr>
          </a:p>
        </p:txBody>
      </p:sp>
      <p:sp>
        <p:nvSpPr>
          <p:cNvPr id="5" name="תיבת טקסט 4">
            <a:extLst>
              <a:ext uri="{FF2B5EF4-FFF2-40B4-BE49-F238E27FC236}">
                <a16:creationId xmlns:a16="http://schemas.microsoft.com/office/drawing/2014/main" id="{1D74910E-1B43-481F-BD54-3A786A848CFB}"/>
              </a:ext>
            </a:extLst>
          </p:cNvPr>
          <p:cNvSpPr txBox="1"/>
          <p:nvPr/>
        </p:nvSpPr>
        <p:spPr>
          <a:xfrm>
            <a:off x="2090057" y="2276669"/>
            <a:ext cx="8291772" cy="646331"/>
          </a:xfrm>
          <a:prstGeom prst="rect">
            <a:avLst/>
          </a:prstGeom>
          <a:noFill/>
        </p:spPr>
        <p:txBody>
          <a:bodyPr wrap="square" rtlCol="1">
            <a:spAutoFit/>
          </a:bodyPr>
          <a:lstStyle/>
          <a:p>
            <a:r>
              <a:rPr lang="en-US" sz="3600" b="1" dirty="0">
                <a:solidFill>
                  <a:schemeClr val="bg1"/>
                </a:solidFill>
              </a:rPr>
              <a:t>Is It Possible To Predict House Price ?</a:t>
            </a:r>
            <a:endParaRPr lang="he-IL" sz="3600" b="1" dirty="0">
              <a:solidFill>
                <a:schemeClr val="bg1"/>
              </a:solidFill>
            </a:endParaRPr>
          </a:p>
        </p:txBody>
      </p:sp>
    </p:spTree>
    <p:extLst>
      <p:ext uri="{BB962C8B-B14F-4D97-AF65-F5344CB8AC3E}">
        <p14:creationId xmlns:p14="http://schemas.microsoft.com/office/powerpoint/2010/main" val="2848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421F-1A08-4DA3-9B8A-C7455C9C60D1}"/>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C5B4751E-29E0-420E-8A9D-772920A9ED34}"/>
              </a:ext>
            </a:extLst>
          </p:cNvPr>
          <p:cNvSpPr>
            <a:spLocks noGrp="1"/>
          </p:cNvSpPr>
          <p:nvPr>
            <p:ph idx="1"/>
          </p:nvPr>
        </p:nvSpPr>
        <p:spPr/>
        <p:txBody>
          <a:bodyPr>
            <a:normAutofit/>
          </a:bodyPr>
          <a:lstStyle/>
          <a:p>
            <a:pPr algn="l" rtl="0"/>
            <a:r>
              <a:rPr lang="en-US" sz="2400" b="1" dirty="0">
                <a:solidFill>
                  <a:srgbClr val="00DA00"/>
                </a:solidFill>
              </a:rPr>
              <a:t>Removing features that lack more than 90% of the data gave us better results than giving them mean value of the feature.</a:t>
            </a:r>
          </a:p>
          <a:p>
            <a:pPr algn="l" rtl="0"/>
            <a:r>
              <a:rPr lang="en-US" sz="2400" b="1" dirty="0">
                <a:solidFill>
                  <a:srgbClr val="00DA00"/>
                </a:solidFill>
              </a:rPr>
              <a:t>Adding new features that are based on multiple other features , enchanted our model’s performance.</a:t>
            </a:r>
          </a:p>
          <a:p>
            <a:pPr algn="l" rtl="0"/>
            <a:r>
              <a:rPr lang="en-US" sz="2400" b="1" dirty="0">
                <a:solidFill>
                  <a:srgbClr val="00DA00"/>
                </a:solidFill>
              </a:rPr>
              <a:t>Approximating our data to normal distribution improved significantly our results</a:t>
            </a:r>
          </a:p>
          <a:p>
            <a:pPr algn="l" rtl="0"/>
            <a:r>
              <a:rPr lang="en-US" sz="2400" b="1" dirty="0">
                <a:solidFill>
                  <a:srgbClr val="FF0000"/>
                </a:solidFill>
              </a:rPr>
              <a:t>Overfitting might of hurt our model’s performance</a:t>
            </a:r>
          </a:p>
          <a:p>
            <a:pPr algn="l" rtl="0"/>
            <a:endParaRPr lang="en-US" dirty="0"/>
          </a:p>
        </p:txBody>
      </p:sp>
    </p:spTree>
    <p:extLst>
      <p:ext uri="{BB962C8B-B14F-4D97-AF65-F5344CB8AC3E}">
        <p14:creationId xmlns:p14="http://schemas.microsoft.com/office/powerpoint/2010/main" val="262467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29C6-A681-4CAD-AEDC-EC8AEDEA8476}"/>
              </a:ext>
            </a:extLst>
          </p:cNvPr>
          <p:cNvSpPr>
            <a:spLocks noGrp="1"/>
          </p:cNvSpPr>
          <p:nvPr>
            <p:ph type="title"/>
          </p:nvPr>
        </p:nvSpPr>
        <p:spPr/>
        <p:txBody>
          <a:bodyPr/>
          <a:lstStyle/>
          <a:p>
            <a:r>
              <a:rPr lang="en-US" dirty="0"/>
              <a:t>Research Question and Variables</a:t>
            </a:r>
          </a:p>
        </p:txBody>
      </p:sp>
      <p:sp>
        <p:nvSpPr>
          <p:cNvPr id="4" name="תיבת טקסט 4">
            <a:extLst>
              <a:ext uri="{FF2B5EF4-FFF2-40B4-BE49-F238E27FC236}">
                <a16:creationId xmlns:a16="http://schemas.microsoft.com/office/drawing/2014/main" id="{B7F3CA06-62C6-44CA-A059-FE90D1CF01CD}"/>
              </a:ext>
            </a:extLst>
          </p:cNvPr>
          <p:cNvSpPr txBox="1">
            <a:spLocks noGrp="1"/>
          </p:cNvSpPr>
          <p:nvPr>
            <p:ph idx="1"/>
          </p:nvPr>
        </p:nvSpPr>
        <p:spPr>
          <a:xfrm>
            <a:off x="874897" y="1853248"/>
            <a:ext cx="8947150" cy="3852337"/>
          </a:xfrm>
          <a:prstGeom prst="rect">
            <a:avLst/>
          </a:prstGeom>
          <a:noFill/>
        </p:spPr>
        <p:txBody>
          <a:bodyPr wrap="square" rtlCol="1">
            <a:spAutoFit/>
          </a:bodyPr>
          <a:lstStyle/>
          <a:p>
            <a:pPr marL="0" indent="0" algn="l" rtl="0">
              <a:buNone/>
            </a:pPr>
            <a:r>
              <a:rPr lang="en-US" sz="2400" b="1" dirty="0">
                <a:solidFill>
                  <a:srgbClr val="FFFF00"/>
                </a:solidFill>
              </a:rPr>
              <a:t>Is It Possible To Predict the price of presidential Houses with regression machine learning methods?</a:t>
            </a:r>
          </a:p>
          <a:p>
            <a:pPr marL="0" indent="0" algn="l" rtl="0">
              <a:buNone/>
            </a:pPr>
            <a:endParaRPr lang="en-US" sz="2400" b="1" dirty="0">
              <a:solidFill>
                <a:schemeClr val="bg1"/>
              </a:solidFill>
            </a:endParaRPr>
          </a:p>
          <a:p>
            <a:pPr marL="0" indent="0" algn="l" rtl="0">
              <a:buNone/>
            </a:pPr>
            <a:r>
              <a:rPr lang="en-US" sz="1800" b="1" u="sng" dirty="0"/>
              <a:t>Variables</a:t>
            </a:r>
            <a:r>
              <a:rPr lang="en-US" sz="1800" dirty="0"/>
              <a:t> – </a:t>
            </a:r>
          </a:p>
          <a:p>
            <a:pPr algn="l" rtl="0"/>
            <a:r>
              <a:rPr lang="en-US" sz="1800" dirty="0"/>
              <a:t>x = [x1,x2,x3,…,x80] – Features </a:t>
            </a:r>
          </a:p>
          <a:p>
            <a:pPr algn="l" rtl="0"/>
            <a:r>
              <a:rPr lang="en-US" sz="1800" dirty="0"/>
              <a:t>y = SalePrice – Target feature ( the feature that we want to predict)</a:t>
            </a:r>
          </a:p>
          <a:p>
            <a:pPr algn="l" rtl="0"/>
            <a:r>
              <a:rPr lang="en-US" sz="1800" dirty="0"/>
              <a:t>Sample - number of entries (samples) in the training Dataset</a:t>
            </a:r>
          </a:p>
          <a:p>
            <a:pPr algn="l" rtl="0"/>
            <a:r>
              <a:rPr lang="el-GR" sz="1800" dirty="0"/>
              <a:t>α</a:t>
            </a:r>
            <a:r>
              <a:rPr lang="en-US" sz="1800" dirty="0"/>
              <a:t> - model’s parameter(in our case lasso’s)</a:t>
            </a:r>
          </a:p>
          <a:p>
            <a:pPr marL="0" indent="0" algn="l" rtl="0">
              <a:buNone/>
            </a:pPr>
            <a:endParaRPr lang="he-IL" sz="2400" b="1" dirty="0">
              <a:solidFill>
                <a:schemeClr val="bg1"/>
              </a:solidFill>
            </a:endParaRPr>
          </a:p>
        </p:txBody>
      </p:sp>
    </p:spTree>
    <p:extLst>
      <p:ext uri="{BB962C8B-B14F-4D97-AF65-F5344CB8AC3E}">
        <p14:creationId xmlns:p14="http://schemas.microsoft.com/office/powerpoint/2010/main" val="245470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BD1FE2-D554-4E29-ADD4-8275315500B0}"/>
              </a:ext>
            </a:extLst>
          </p:cNvPr>
          <p:cNvSpPr>
            <a:spLocks noGrp="1"/>
          </p:cNvSpPr>
          <p:nvPr>
            <p:ph type="title"/>
          </p:nvPr>
        </p:nvSpPr>
        <p:spPr/>
        <p:txBody>
          <a:bodyPr/>
          <a:lstStyle/>
          <a:p>
            <a:pPr algn="ctr" rtl="0"/>
            <a:r>
              <a:rPr lang="en-US" dirty="0"/>
              <a:t>The Method</a:t>
            </a:r>
            <a:endParaRPr lang="he-IL" dirty="0"/>
          </a:p>
        </p:txBody>
      </p:sp>
      <p:graphicFrame>
        <p:nvGraphicFramePr>
          <p:cNvPr id="4" name="מציין מיקום תוכן 3">
            <a:extLst>
              <a:ext uri="{FF2B5EF4-FFF2-40B4-BE49-F238E27FC236}">
                <a16:creationId xmlns:a16="http://schemas.microsoft.com/office/drawing/2014/main" id="{035739D3-1131-4E9B-94C2-62F4FBC056C1}"/>
              </a:ext>
            </a:extLst>
          </p:cNvPr>
          <p:cNvGraphicFramePr>
            <a:graphicFrameLocks noGrp="1"/>
          </p:cNvGraphicFramePr>
          <p:nvPr>
            <p:ph idx="1"/>
            <p:extLst>
              <p:ext uri="{D42A27DB-BD31-4B8C-83A1-F6EECF244321}">
                <p14:modId xmlns:p14="http://schemas.microsoft.com/office/powerpoint/2010/main" val="2667155281"/>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79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8BB3-7528-4665-BCDF-BF30F8030BBE}"/>
              </a:ext>
            </a:extLst>
          </p:cNvPr>
          <p:cNvSpPr>
            <a:spLocks noGrp="1"/>
          </p:cNvSpPr>
          <p:nvPr>
            <p:ph type="title"/>
          </p:nvPr>
        </p:nvSpPr>
        <p:spPr>
          <a:xfrm>
            <a:off x="648930" y="629266"/>
            <a:ext cx="5616217" cy="1622321"/>
          </a:xfrm>
        </p:spPr>
        <p:txBody>
          <a:bodyPr>
            <a:normAutofit/>
          </a:bodyPr>
          <a:lstStyle/>
          <a:p>
            <a:pPr rtl="0"/>
            <a:r>
              <a:rPr lang="en-US" dirty="0"/>
              <a:t>Data Exploration</a:t>
            </a:r>
          </a:p>
        </p:txBody>
      </p:sp>
      <p:sp>
        <p:nvSpPr>
          <p:cNvPr id="3" name="Content Placeholder 2">
            <a:extLst>
              <a:ext uri="{FF2B5EF4-FFF2-40B4-BE49-F238E27FC236}">
                <a16:creationId xmlns:a16="http://schemas.microsoft.com/office/drawing/2014/main" id="{0FA0CC3C-2A02-4FA0-940A-0ECEE616D279}"/>
              </a:ext>
            </a:extLst>
          </p:cNvPr>
          <p:cNvSpPr>
            <a:spLocks noGrp="1"/>
          </p:cNvSpPr>
          <p:nvPr>
            <p:ph idx="1"/>
          </p:nvPr>
        </p:nvSpPr>
        <p:spPr>
          <a:xfrm>
            <a:off x="561215" y="1837506"/>
            <a:ext cx="5616216" cy="3785419"/>
          </a:xfrm>
        </p:spPr>
        <p:txBody>
          <a:bodyPr>
            <a:normAutofit fontScale="92500"/>
          </a:bodyPr>
          <a:lstStyle/>
          <a:p>
            <a:pPr marL="0" indent="0" algn="l" rtl="0">
              <a:buNone/>
            </a:pPr>
            <a:r>
              <a:rPr lang="en-US" dirty="0"/>
              <a:t>In order to do pre-processing we have to observe the data and see its disadvantages.</a:t>
            </a:r>
          </a:p>
          <a:p>
            <a:pPr marL="0" indent="0" algn="l" rtl="0">
              <a:buNone/>
            </a:pPr>
            <a:r>
              <a:rPr lang="en-US" dirty="0"/>
              <a:t>To that end, we visualized the data with different plots.</a:t>
            </a:r>
          </a:p>
          <a:p>
            <a:pPr marL="0" indent="0" algn="l" rtl="0">
              <a:buNone/>
            </a:pPr>
            <a:r>
              <a:rPr lang="en-US" dirty="0"/>
              <a:t>At the current plot we can see the features that lack an amount of data.</a:t>
            </a:r>
          </a:p>
          <a:p>
            <a:pPr marL="0" indent="0" algn="l" rtl="0">
              <a:buNone/>
            </a:pPr>
            <a:r>
              <a:rPr lang="en-US" dirty="0"/>
              <a:t>We can see that there are features that have around 1400 samples missing, this can really affect our model .</a:t>
            </a:r>
          </a:p>
          <a:p>
            <a:pPr marL="0" indent="0" algn="l" rtl="0">
              <a:buNone/>
            </a:pPr>
            <a:r>
              <a:rPr lang="en-US" dirty="0"/>
              <a:t>We would like to address that problem as part of our pre-processing.</a:t>
            </a:r>
          </a:p>
          <a:p>
            <a:pPr marL="0" indent="0" rtl="0">
              <a:buClr>
                <a:srgbClr val="FF0000"/>
              </a:buClr>
              <a:buNone/>
            </a:pPr>
            <a:endParaRPr lang="en-US" dirty="0"/>
          </a:p>
        </p:txBody>
      </p:sp>
      <p:sp>
        <p:nvSpPr>
          <p:cNvPr id="11"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5F1B7E0A-1D55-4507-B3A5-2CF8002F78F1}"/>
              </a:ext>
            </a:extLst>
          </p:cNvPr>
          <p:cNvPicPr>
            <a:picLocks noChangeAspect="1"/>
          </p:cNvPicPr>
          <p:nvPr/>
        </p:nvPicPr>
        <p:blipFill>
          <a:blip r:embed="rId3"/>
          <a:stretch>
            <a:fillRect/>
          </a:stretch>
        </p:blipFill>
        <p:spPr>
          <a:xfrm>
            <a:off x="7461024" y="1440425"/>
            <a:ext cx="4419527" cy="3833939"/>
          </a:xfrm>
          <a:prstGeom prst="rect">
            <a:avLst/>
          </a:prstGeom>
          <a:effectLst/>
        </p:spPr>
      </p:pic>
      <p:sp>
        <p:nvSpPr>
          <p:cNvPr id="17" name="Rectangle 16">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7F3DE2F1-220B-445F-AD9E-5D25A6AB7FD1}"/>
              </a:ext>
            </a:extLst>
          </p:cNvPr>
          <p:cNvSpPr txBox="1"/>
          <p:nvPr/>
        </p:nvSpPr>
        <p:spPr>
          <a:xfrm>
            <a:off x="7931846" y="1468174"/>
            <a:ext cx="2116351" cy="369332"/>
          </a:xfrm>
          <a:prstGeom prst="rect">
            <a:avLst/>
          </a:prstGeom>
          <a:noFill/>
        </p:spPr>
        <p:txBody>
          <a:bodyPr wrap="square" rtlCol="0">
            <a:spAutoFit/>
          </a:bodyPr>
          <a:lstStyle/>
          <a:p>
            <a:r>
              <a:rPr lang="en-US" dirty="0">
                <a:solidFill>
                  <a:schemeClr val="bg1"/>
                </a:solidFill>
              </a:rPr>
              <a:t>1) Missing Data</a:t>
            </a:r>
          </a:p>
        </p:txBody>
      </p:sp>
    </p:spTree>
    <p:extLst>
      <p:ext uri="{BB962C8B-B14F-4D97-AF65-F5344CB8AC3E}">
        <p14:creationId xmlns:p14="http://schemas.microsoft.com/office/powerpoint/2010/main" val="360790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8BB3-7528-4665-BCDF-BF30F8030BBE}"/>
              </a:ext>
            </a:extLst>
          </p:cNvPr>
          <p:cNvSpPr>
            <a:spLocks noGrp="1"/>
          </p:cNvSpPr>
          <p:nvPr>
            <p:ph type="title"/>
          </p:nvPr>
        </p:nvSpPr>
        <p:spPr>
          <a:xfrm>
            <a:off x="648930" y="629266"/>
            <a:ext cx="5616217" cy="1622321"/>
          </a:xfrm>
        </p:spPr>
        <p:txBody>
          <a:bodyPr>
            <a:normAutofit/>
          </a:bodyPr>
          <a:lstStyle/>
          <a:p>
            <a:pPr rtl="0"/>
            <a:r>
              <a:rPr lang="en-US" dirty="0"/>
              <a:t>Data Exploration</a:t>
            </a:r>
          </a:p>
        </p:txBody>
      </p:sp>
      <p:sp>
        <p:nvSpPr>
          <p:cNvPr id="3" name="Content Placeholder 2">
            <a:extLst>
              <a:ext uri="{FF2B5EF4-FFF2-40B4-BE49-F238E27FC236}">
                <a16:creationId xmlns:a16="http://schemas.microsoft.com/office/drawing/2014/main" id="{0FA0CC3C-2A02-4FA0-940A-0ECEE616D279}"/>
              </a:ext>
            </a:extLst>
          </p:cNvPr>
          <p:cNvSpPr>
            <a:spLocks noGrp="1"/>
          </p:cNvSpPr>
          <p:nvPr>
            <p:ph idx="1"/>
          </p:nvPr>
        </p:nvSpPr>
        <p:spPr>
          <a:xfrm>
            <a:off x="464234" y="1975405"/>
            <a:ext cx="5616216" cy="3785419"/>
          </a:xfrm>
        </p:spPr>
        <p:txBody>
          <a:bodyPr>
            <a:normAutofit/>
          </a:bodyPr>
          <a:lstStyle/>
          <a:p>
            <a:pPr marL="0" indent="0" algn="l" rtl="0">
              <a:buClr>
                <a:srgbClr val="FF0000"/>
              </a:buClr>
              <a:buNone/>
            </a:pPr>
            <a:r>
              <a:rPr lang="en-US" dirty="0"/>
              <a:t>In [2] we can see our SalePrice data compared distribution compared to normal distribution. In class we learned that normal distributed data preforms best in machine learning models, thus our goal is to approximate our data’s distribution to the normal distribution.</a:t>
            </a:r>
          </a:p>
          <a:p>
            <a:pPr marL="0" indent="0" algn="l" rtl="0">
              <a:buClr>
                <a:srgbClr val="FF0000"/>
              </a:buClr>
              <a:buNone/>
            </a:pPr>
            <a:r>
              <a:rPr lang="en-US" dirty="0"/>
              <a:t>In [3] we can see that there are many outliers and that the variance is high. Therefore we would like to fix this in the pre-processing.</a:t>
            </a:r>
          </a:p>
        </p:txBody>
      </p:sp>
      <p:sp>
        <p:nvSpPr>
          <p:cNvPr id="11"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7F3DE2F1-220B-445F-AD9E-5D25A6AB7FD1}"/>
              </a:ext>
            </a:extLst>
          </p:cNvPr>
          <p:cNvSpPr txBox="1"/>
          <p:nvPr/>
        </p:nvSpPr>
        <p:spPr>
          <a:xfrm>
            <a:off x="7554139" y="555660"/>
            <a:ext cx="3134504" cy="369332"/>
          </a:xfrm>
          <a:prstGeom prst="rect">
            <a:avLst/>
          </a:prstGeom>
          <a:noFill/>
        </p:spPr>
        <p:txBody>
          <a:bodyPr wrap="square" rtlCol="0">
            <a:spAutoFit/>
          </a:bodyPr>
          <a:lstStyle/>
          <a:p>
            <a:r>
              <a:rPr lang="en-US" dirty="0">
                <a:solidFill>
                  <a:schemeClr val="bg1"/>
                </a:solidFill>
              </a:rPr>
              <a:t>2) Sales price distribution</a:t>
            </a:r>
          </a:p>
        </p:txBody>
      </p:sp>
      <p:pic>
        <p:nvPicPr>
          <p:cNvPr id="5" name="Picture 4">
            <a:extLst>
              <a:ext uri="{FF2B5EF4-FFF2-40B4-BE49-F238E27FC236}">
                <a16:creationId xmlns:a16="http://schemas.microsoft.com/office/drawing/2014/main" id="{9C6B6727-A276-452C-AF04-932F1300A7F5}"/>
              </a:ext>
            </a:extLst>
          </p:cNvPr>
          <p:cNvPicPr>
            <a:picLocks noChangeAspect="1"/>
          </p:cNvPicPr>
          <p:nvPr/>
        </p:nvPicPr>
        <p:blipFill>
          <a:blip r:embed="rId3"/>
          <a:stretch>
            <a:fillRect/>
          </a:stretch>
        </p:blipFill>
        <p:spPr>
          <a:xfrm>
            <a:off x="7729281" y="937084"/>
            <a:ext cx="4018560" cy="3013920"/>
          </a:xfrm>
          <a:prstGeom prst="rect">
            <a:avLst/>
          </a:prstGeom>
        </p:spPr>
      </p:pic>
      <p:pic>
        <p:nvPicPr>
          <p:cNvPr id="9" name="Picture 8">
            <a:extLst>
              <a:ext uri="{FF2B5EF4-FFF2-40B4-BE49-F238E27FC236}">
                <a16:creationId xmlns:a16="http://schemas.microsoft.com/office/drawing/2014/main" id="{AFEE5229-45E2-4412-B487-025EDAD320EA}"/>
              </a:ext>
            </a:extLst>
          </p:cNvPr>
          <p:cNvPicPr>
            <a:picLocks noChangeAspect="1"/>
          </p:cNvPicPr>
          <p:nvPr/>
        </p:nvPicPr>
        <p:blipFill>
          <a:blip r:embed="rId4"/>
          <a:stretch>
            <a:fillRect/>
          </a:stretch>
        </p:blipFill>
        <p:spPr>
          <a:xfrm>
            <a:off x="7587730" y="3868115"/>
            <a:ext cx="3955339" cy="2966504"/>
          </a:xfrm>
          <a:prstGeom prst="rect">
            <a:avLst/>
          </a:prstGeom>
        </p:spPr>
      </p:pic>
      <p:sp>
        <p:nvSpPr>
          <p:cNvPr id="14" name="TextBox 13">
            <a:extLst>
              <a:ext uri="{FF2B5EF4-FFF2-40B4-BE49-F238E27FC236}">
                <a16:creationId xmlns:a16="http://schemas.microsoft.com/office/drawing/2014/main" id="{F83D12AB-4A37-4369-9116-E8A1A038DBA7}"/>
              </a:ext>
            </a:extLst>
          </p:cNvPr>
          <p:cNvSpPr txBox="1"/>
          <p:nvPr/>
        </p:nvSpPr>
        <p:spPr>
          <a:xfrm>
            <a:off x="7554139" y="3889365"/>
            <a:ext cx="3134504" cy="369332"/>
          </a:xfrm>
          <a:prstGeom prst="rect">
            <a:avLst/>
          </a:prstGeom>
          <a:noFill/>
        </p:spPr>
        <p:txBody>
          <a:bodyPr wrap="square" rtlCol="0">
            <a:spAutoFit/>
          </a:bodyPr>
          <a:lstStyle/>
          <a:p>
            <a:r>
              <a:rPr lang="en-US" dirty="0">
                <a:solidFill>
                  <a:schemeClr val="bg1"/>
                </a:solidFill>
              </a:rPr>
              <a:t>3) Sale price boxplot</a:t>
            </a:r>
          </a:p>
        </p:txBody>
      </p:sp>
    </p:spTree>
    <p:extLst>
      <p:ext uri="{BB962C8B-B14F-4D97-AF65-F5344CB8AC3E}">
        <p14:creationId xmlns:p14="http://schemas.microsoft.com/office/powerpoint/2010/main" val="335802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4FC7-5758-49C0-B160-C8D64C92A298}"/>
              </a:ext>
            </a:extLst>
          </p:cNvPr>
          <p:cNvSpPr>
            <a:spLocks noGrp="1"/>
          </p:cNvSpPr>
          <p:nvPr>
            <p:ph type="title"/>
          </p:nvPr>
        </p:nvSpPr>
        <p:spPr>
          <a:xfrm>
            <a:off x="648930" y="629266"/>
            <a:ext cx="5616217" cy="1622321"/>
          </a:xfrm>
        </p:spPr>
        <p:txBody>
          <a:bodyPr>
            <a:normAutofit/>
          </a:bodyPr>
          <a:lstStyle/>
          <a:p>
            <a:pPr rtl="0"/>
            <a:r>
              <a:rPr lang="en-US" dirty="0"/>
              <a:t>Pre-Processing</a:t>
            </a:r>
          </a:p>
        </p:txBody>
      </p:sp>
      <p:sp>
        <p:nvSpPr>
          <p:cNvPr id="3" name="Content Placeholder 2">
            <a:extLst>
              <a:ext uri="{FF2B5EF4-FFF2-40B4-BE49-F238E27FC236}">
                <a16:creationId xmlns:a16="http://schemas.microsoft.com/office/drawing/2014/main" id="{D1D4E430-993D-402C-9CC7-EAB7229058F0}"/>
              </a:ext>
            </a:extLst>
          </p:cNvPr>
          <p:cNvSpPr>
            <a:spLocks noGrp="1"/>
          </p:cNvSpPr>
          <p:nvPr>
            <p:ph idx="1"/>
          </p:nvPr>
        </p:nvSpPr>
        <p:spPr>
          <a:xfrm>
            <a:off x="477078" y="1802296"/>
            <a:ext cx="5788069" cy="4421523"/>
          </a:xfrm>
        </p:spPr>
        <p:txBody>
          <a:bodyPr>
            <a:normAutofit fontScale="85000" lnSpcReduction="10000"/>
          </a:bodyPr>
          <a:lstStyle/>
          <a:p>
            <a:pPr algn="l" rtl="0">
              <a:lnSpc>
                <a:spcPct val="90000"/>
              </a:lnSpc>
            </a:pPr>
            <a:r>
              <a:rPr lang="en-US" dirty="0"/>
              <a:t>In order to center ‘SalePrice’ and other features around the mean and approximate them to normal distribution , we activated the transformations on the training data. (such as log transform)</a:t>
            </a:r>
          </a:p>
          <a:p>
            <a:pPr algn="l" rtl="0">
              <a:lnSpc>
                <a:spcPct val="90000"/>
              </a:lnSpc>
            </a:pPr>
            <a:r>
              <a:rPr lang="en-US" dirty="0"/>
              <a:t>We dropped features that are high correlated with other features (between the high correlated we left the feature with the higher correlation with ‘saleprice’)</a:t>
            </a:r>
          </a:p>
          <a:p>
            <a:pPr algn="l" rtl="0">
              <a:lnSpc>
                <a:spcPct val="90000"/>
              </a:lnSpc>
            </a:pPr>
            <a:r>
              <a:rPr lang="en-US" dirty="0"/>
              <a:t>We added new features in order to enhance model performance, we added them by combining features ( for example adding total square footage by adding the samples of all square footage features)</a:t>
            </a:r>
          </a:p>
          <a:p>
            <a:pPr algn="l" rtl="0">
              <a:lnSpc>
                <a:spcPct val="90000"/>
              </a:lnSpc>
            </a:pPr>
            <a:r>
              <a:rPr lang="en-US" dirty="0"/>
              <a:t>We converted categorical data to numerical as models don’t work with text data.</a:t>
            </a:r>
          </a:p>
          <a:p>
            <a:pPr algn="l" rtl="0">
              <a:lnSpc>
                <a:spcPct val="90000"/>
              </a:lnSpc>
            </a:pPr>
            <a:r>
              <a:rPr lang="en-US" dirty="0"/>
              <a:t>We normalized the data in order handle outliers.</a:t>
            </a:r>
          </a:p>
          <a:p>
            <a:pPr rtl="0">
              <a:lnSpc>
                <a:spcPct val="90000"/>
              </a:lnSpc>
            </a:pPr>
            <a:endParaRPr lang="en-US" sz="1400" dirty="0"/>
          </a:p>
        </p:txBody>
      </p:sp>
      <p:sp>
        <p:nvSpPr>
          <p:cNvPr id="21" name="Freeform 31">
            <a:extLst>
              <a:ext uri="{FF2B5EF4-FFF2-40B4-BE49-F238E27FC236}">
                <a16:creationId xmlns:a16="http://schemas.microsoft.com/office/drawing/2014/main" id="{1F7E4252-2F8C-4EA5-8B25-80F4D86EE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1AE682A4-5C0C-437A-88CB-93903D449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BCB0AB8E-3445-441A-B43E-CED27841E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72B923EF-7A1B-4012-A237-B58773865446}"/>
              </a:ext>
            </a:extLst>
          </p:cNvPr>
          <p:cNvPicPr>
            <a:picLocks noChangeAspect="1"/>
          </p:cNvPicPr>
          <p:nvPr/>
        </p:nvPicPr>
        <p:blipFill>
          <a:blip r:embed="rId3"/>
          <a:stretch>
            <a:fillRect/>
          </a:stretch>
        </p:blipFill>
        <p:spPr>
          <a:xfrm>
            <a:off x="7116866" y="1269786"/>
            <a:ext cx="5512826" cy="5486541"/>
          </a:xfrm>
          <a:prstGeom prst="rect">
            <a:avLst/>
          </a:prstGeom>
          <a:effectLst/>
        </p:spPr>
      </p:pic>
      <p:sp>
        <p:nvSpPr>
          <p:cNvPr id="27" name="Rectangle 26">
            <a:extLst>
              <a:ext uri="{FF2B5EF4-FFF2-40B4-BE49-F238E27FC236}">
                <a16:creationId xmlns:a16="http://schemas.microsoft.com/office/drawing/2014/main" id="{60202AA6-BAFE-417F-904D-4F7027D36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B2351A3-1F33-4EEB-BA9E-857F39D235D0}"/>
              </a:ext>
            </a:extLst>
          </p:cNvPr>
          <p:cNvSpPr txBox="1"/>
          <p:nvPr/>
        </p:nvSpPr>
        <p:spPr>
          <a:xfrm>
            <a:off x="7532647" y="1268425"/>
            <a:ext cx="3657600" cy="646331"/>
          </a:xfrm>
          <a:prstGeom prst="rect">
            <a:avLst/>
          </a:prstGeom>
          <a:noFill/>
        </p:spPr>
        <p:txBody>
          <a:bodyPr wrap="square" rtlCol="0">
            <a:spAutoFit/>
          </a:bodyPr>
          <a:lstStyle/>
          <a:p>
            <a:r>
              <a:rPr lang="en-US" dirty="0">
                <a:solidFill>
                  <a:schemeClr val="bg1"/>
                </a:solidFill>
              </a:rPr>
              <a:t>Fig used to analyze correlation between features</a:t>
            </a:r>
          </a:p>
        </p:txBody>
      </p:sp>
    </p:spTree>
    <p:extLst>
      <p:ext uri="{BB962C8B-B14F-4D97-AF65-F5344CB8AC3E}">
        <p14:creationId xmlns:p14="http://schemas.microsoft.com/office/powerpoint/2010/main" val="406668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32E2-4A15-4FD1-9588-247CA672B841}"/>
              </a:ext>
            </a:extLst>
          </p:cNvPr>
          <p:cNvSpPr>
            <a:spLocks noGrp="1"/>
          </p:cNvSpPr>
          <p:nvPr>
            <p:ph type="title"/>
          </p:nvPr>
        </p:nvSpPr>
        <p:spPr/>
        <p:txBody>
          <a:bodyPr/>
          <a:lstStyle/>
          <a:p>
            <a:pPr algn="ctr"/>
            <a:r>
              <a:rPr lang="en-US" dirty="0"/>
              <a:t>Training</a:t>
            </a:r>
            <a:br>
              <a:rPr lang="en-US" dirty="0"/>
            </a:br>
            <a:endParaRPr lang="en-US" dirty="0"/>
          </a:p>
        </p:txBody>
      </p:sp>
      <p:sp>
        <p:nvSpPr>
          <p:cNvPr id="3" name="Content Placeholder 2">
            <a:extLst>
              <a:ext uri="{FF2B5EF4-FFF2-40B4-BE49-F238E27FC236}">
                <a16:creationId xmlns:a16="http://schemas.microsoft.com/office/drawing/2014/main" id="{138BD7EA-4721-4CDC-B514-B49390F17266}"/>
              </a:ext>
            </a:extLst>
          </p:cNvPr>
          <p:cNvSpPr>
            <a:spLocks noGrp="1"/>
          </p:cNvSpPr>
          <p:nvPr>
            <p:ph idx="1"/>
          </p:nvPr>
        </p:nvSpPr>
        <p:spPr/>
        <p:txBody>
          <a:bodyPr/>
          <a:lstStyle/>
          <a:p>
            <a:pPr algn="l" rtl="0"/>
            <a:r>
              <a:rPr lang="en-US" dirty="0"/>
              <a:t>Model – We used </a:t>
            </a:r>
            <a:r>
              <a:rPr lang="en-US" b="1" dirty="0"/>
              <a:t>Lasso regression . </a:t>
            </a:r>
            <a:r>
              <a:rPr lang="en-US" dirty="0"/>
              <a:t>Lasso regression is a type of linear regression that uses </a:t>
            </a:r>
            <a:r>
              <a:rPr lang="en-US" dirty="0">
                <a:hlinkClick r:id="rId2">
                  <a:extLst>
                    <a:ext uri="{A12FA001-AC4F-418D-AE19-62706E023703}">
                      <ahyp:hlinkClr xmlns:ahyp="http://schemas.microsoft.com/office/drawing/2018/hyperlinkcolor" val="tx"/>
                    </a:ext>
                  </a:extLst>
                </a:hlinkClick>
              </a:rPr>
              <a:t>shrinkage</a:t>
            </a:r>
            <a:r>
              <a:rPr lang="en-US" dirty="0"/>
              <a:t>. Shrinkage is where data values are shrunk towards a central point, like the </a:t>
            </a:r>
            <a:r>
              <a:rPr lang="en-US" dirty="0">
                <a:hlinkClick r:id="rId3">
                  <a:extLst>
                    <a:ext uri="{A12FA001-AC4F-418D-AE19-62706E023703}">
                      <ahyp:hlinkClr xmlns:ahyp="http://schemas.microsoft.com/office/drawing/2018/hyperlinkcolor" val="tx"/>
                    </a:ext>
                  </a:extLst>
                </a:hlinkClick>
              </a:rPr>
              <a:t>mean</a:t>
            </a:r>
            <a:r>
              <a:rPr lang="en-US" dirty="0"/>
              <a:t>. The lasso procedure encourages simple, sparse models (i.e. models with fewer parameters)</a:t>
            </a:r>
          </a:p>
          <a:p>
            <a:pPr marL="0" indent="0" algn="l" rtl="0">
              <a:buNone/>
            </a:pPr>
            <a:r>
              <a:rPr lang="en-US" dirty="0"/>
              <a:t>     Lasso:                                    where</a:t>
            </a:r>
            <a:r>
              <a:rPr lang="el-GR" dirty="0"/>
              <a:t> α</a:t>
            </a:r>
            <a:r>
              <a:rPr lang="en-US" dirty="0"/>
              <a:t> is </a:t>
            </a:r>
            <a:r>
              <a:rPr lang="en-US" dirty="0" err="1"/>
              <a:t>is</a:t>
            </a:r>
            <a:r>
              <a:rPr lang="en-US" dirty="0"/>
              <a:t> λ  python’s lasso function.</a:t>
            </a:r>
            <a:endParaRPr lang="he-IL" dirty="0"/>
          </a:p>
          <a:p>
            <a:pPr marL="0" indent="0" algn="l" rtl="0">
              <a:buNone/>
            </a:pPr>
            <a:r>
              <a:rPr lang="en-US" dirty="0"/>
              <a:t>	</a:t>
            </a:r>
            <a:endParaRPr lang="he-IL" dirty="0"/>
          </a:p>
          <a:p>
            <a:pPr algn="l" rtl="0"/>
            <a:r>
              <a:rPr lang="en-US" dirty="0"/>
              <a:t>We trained the model with different ‘</a:t>
            </a:r>
            <a:r>
              <a:rPr lang="el-GR" dirty="0"/>
              <a:t>α</a:t>
            </a:r>
            <a:r>
              <a:rPr lang="en-US" dirty="0"/>
              <a:t>’ and chose ‘</a:t>
            </a:r>
            <a:r>
              <a:rPr lang="el-GR" dirty="0"/>
              <a:t>α</a:t>
            </a:r>
            <a:r>
              <a:rPr lang="en-US" dirty="0"/>
              <a:t>’ that gives us the best result.</a:t>
            </a:r>
            <a:endParaRPr lang="he-IL" dirty="0"/>
          </a:p>
          <a:p>
            <a:pPr marL="0" indent="0" algn="l" rtl="0">
              <a:buNone/>
            </a:pPr>
            <a:endParaRPr lang="en-US" dirty="0"/>
          </a:p>
        </p:txBody>
      </p:sp>
      <p:pic>
        <p:nvPicPr>
          <p:cNvPr id="4" name="Picture 3">
            <a:extLst>
              <a:ext uri="{FF2B5EF4-FFF2-40B4-BE49-F238E27FC236}">
                <a16:creationId xmlns:a16="http://schemas.microsoft.com/office/drawing/2014/main" id="{A9D6DA57-AFB8-48B1-BEFF-556758AF54D2}"/>
              </a:ext>
            </a:extLst>
          </p:cNvPr>
          <p:cNvPicPr>
            <a:picLocks noChangeAspect="1"/>
          </p:cNvPicPr>
          <p:nvPr/>
        </p:nvPicPr>
        <p:blipFill>
          <a:blip r:embed="rId4"/>
          <a:stretch>
            <a:fillRect/>
          </a:stretch>
        </p:blipFill>
        <p:spPr>
          <a:xfrm>
            <a:off x="2328557" y="3655358"/>
            <a:ext cx="2228850" cy="495300"/>
          </a:xfrm>
          <a:prstGeom prst="rect">
            <a:avLst/>
          </a:prstGeom>
        </p:spPr>
      </p:pic>
    </p:spTree>
    <p:extLst>
      <p:ext uri="{BB962C8B-B14F-4D97-AF65-F5344CB8AC3E}">
        <p14:creationId xmlns:p14="http://schemas.microsoft.com/office/powerpoint/2010/main" val="3899938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75F2-67B7-463D-847E-6C736EA649E7}"/>
              </a:ext>
            </a:extLst>
          </p:cNvPr>
          <p:cNvSpPr>
            <a:spLocks noGrp="1"/>
          </p:cNvSpPr>
          <p:nvPr>
            <p:ph type="title"/>
          </p:nvPr>
        </p:nvSpPr>
        <p:spPr/>
        <p:txBody>
          <a:bodyPr/>
          <a:lstStyle/>
          <a:p>
            <a:pPr algn="ctr" rtl="0"/>
            <a:r>
              <a:rPr lang="en-US" dirty="0"/>
              <a:t>Prediction</a:t>
            </a:r>
          </a:p>
        </p:txBody>
      </p:sp>
      <p:sp>
        <p:nvSpPr>
          <p:cNvPr id="3" name="Content Placeholder 2">
            <a:extLst>
              <a:ext uri="{FF2B5EF4-FFF2-40B4-BE49-F238E27FC236}">
                <a16:creationId xmlns:a16="http://schemas.microsoft.com/office/drawing/2014/main" id="{333DE45E-B55B-409F-BE4F-E53466F187E0}"/>
              </a:ext>
            </a:extLst>
          </p:cNvPr>
          <p:cNvSpPr>
            <a:spLocks noGrp="1"/>
          </p:cNvSpPr>
          <p:nvPr>
            <p:ph idx="1"/>
          </p:nvPr>
        </p:nvSpPr>
        <p:spPr/>
        <p:txBody>
          <a:bodyPr>
            <a:normAutofit/>
          </a:bodyPr>
          <a:lstStyle/>
          <a:p>
            <a:pPr algn="l" rtl="0"/>
            <a:r>
              <a:rPr lang="en-US" sz="2800" dirty="0"/>
              <a:t>Training data had 1458 samples and test data had 1459 samples(we got the test data and training as default at the beginning of the Kaggle challenge)</a:t>
            </a:r>
          </a:p>
          <a:p>
            <a:pPr algn="l" rtl="0"/>
            <a:r>
              <a:rPr lang="en-US" sz="2800" dirty="0"/>
              <a:t>Score was calculated with root mean squared logarithmic error</a:t>
            </a:r>
          </a:p>
          <a:p>
            <a:pPr algn="l" rtl="0"/>
            <a:r>
              <a:rPr lang="en-US" sz="2800" dirty="0"/>
              <a:t>Several models with varying parameters were created and their performances were compared</a:t>
            </a:r>
            <a:r>
              <a:rPr lang="en-US" sz="2400" dirty="0"/>
              <a:t>.</a:t>
            </a:r>
          </a:p>
        </p:txBody>
      </p:sp>
    </p:spTree>
    <p:extLst>
      <p:ext uri="{BB962C8B-B14F-4D97-AF65-F5344CB8AC3E}">
        <p14:creationId xmlns:p14="http://schemas.microsoft.com/office/powerpoint/2010/main" val="3457984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3746-FF7A-4185-A9CB-BDA332831915}"/>
              </a:ext>
            </a:extLst>
          </p:cNvPr>
          <p:cNvSpPr>
            <a:spLocks noGrp="1"/>
          </p:cNvSpPr>
          <p:nvPr>
            <p:ph type="title"/>
          </p:nvPr>
        </p:nvSpPr>
        <p:spPr/>
        <p:txBody>
          <a:bodyPr/>
          <a:lstStyle/>
          <a:p>
            <a:pPr algn="ctr" rtl="0"/>
            <a:r>
              <a:rPr lang="en-US" dirty="0"/>
              <a:t>Results</a:t>
            </a:r>
          </a:p>
        </p:txBody>
      </p:sp>
      <p:pic>
        <p:nvPicPr>
          <p:cNvPr id="8" name="Content Placeholder 7">
            <a:extLst>
              <a:ext uri="{FF2B5EF4-FFF2-40B4-BE49-F238E27FC236}">
                <a16:creationId xmlns:a16="http://schemas.microsoft.com/office/drawing/2014/main" id="{D533D316-892F-40FF-808E-70A8BEDF9EBE}"/>
              </a:ext>
            </a:extLst>
          </p:cNvPr>
          <p:cNvPicPr>
            <a:picLocks noGrp="1" noChangeAspect="1"/>
          </p:cNvPicPr>
          <p:nvPr>
            <p:ph idx="1"/>
          </p:nvPr>
        </p:nvPicPr>
        <p:blipFill>
          <a:blip r:embed="rId2"/>
          <a:stretch>
            <a:fillRect/>
          </a:stretch>
        </p:blipFill>
        <p:spPr>
          <a:xfrm>
            <a:off x="2117059" y="1562308"/>
            <a:ext cx="6462826" cy="4195762"/>
          </a:xfrm>
          <a:prstGeom prst="rect">
            <a:avLst/>
          </a:prstGeom>
        </p:spPr>
      </p:pic>
    </p:spTree>
    <p:extLst>
      <p:ext uri="{BB962C8B-B14F-4D97-AF65-F5344CB8AC3E}">
        <p14:creationId xmlns:p14="http://schemas.microsoft.com/office/powerpoint/2010/main" val="1732168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316</TotalTime>
  <Words>520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יונים</vt:lpstr>
      <vt:lpstr>PowerPoint Presentation</vt:lpstr>
      <vt:lpstr>Research Question and Variables</vt:lpstr>
      <vt:lpstr>The Method</vt:lpstr>
      <vt:lpstr>Data Exploration</vt:lpstr>
      <vt:lpstr>Data Exploration</vt:lpstr>
      <vt:lpstr>Pre-Processing</vt:lpstr>
      <vt:lpstr>Training </vt:lpstr>
      <vt:lpstr>Prediction</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dc:creator>
  <cp:lastModifiedBy>Ron</cp:lastModifiedBy>
  <cp:revision>16</cp:revision>
  <dcterms:created xsi:type="dcterms:W3CDTF">2019-12-15T10:16:39Z</dcterms:created>
  <dcterms:modified xsi:type="dcterms:W3CDTF">2019-12-24T12:09:18Z</dcterms:modified>
</cp:coreProperties>
</file>