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66" r:id="rId6"/>
    <p:sldId id="267" r:id="rId7"/>
    <p:sldId id="268" r:id="rId8"/>
    <p:sldId id="269" r:id="rId9"/>
    <p:sldId id="270" r:id="rId10"/>
    <p:sldId id="273" r:id="rId11"/>
    <p:sldId id="271" r:id="rId12"/>
    <p:sldId id="272" r:id="rId13"/>
    <p:sldId id="274" r:id="rId14"/>
    <p:sldId id="275" r:id="rId15"/>
    <p:sldId id="276" r:id="rId16"/>
    <p:sldId id="277" r:id="rId17"/>
    <p:sldId id="278" r:id="rId18"/>
    <p:sldId id="279"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F2"/>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68" d="100"/>
          <a:sy n="68" d="100"/>
        </p:scale>
        <p:origin x="738"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80E14-3B08-4B1A-BD6B-C622C88F4C1D}"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22F2992-BC71-48B9-ABAA-1C1A6E0A234E}">
      <dgm:prSet phldrT="[טקסט]"/>
      <dgm:spPr/>
      <dgm:t>
        <a:bodyPr/>
        <a:lstStyle/>
        <a:p>
          <a:pPr rtl="1"/>
          <a:r>
            <a:rPr lang="en-US" dirty="0"/>
            <a:t>Data Exploration</a:t>
          </a:r>
          <a:endParaRPr lang="he-IL" dirty="0"/>
        </a:p>
      </dgm:t>
    </dgm:pt>
    <dgm:pt modelId="{71062A7E-15E6-4177-B08F-AB23F86446CC}" type="parTrans" cxnId="{9FD78C0E-8954-4435-B966-756CA9DF6586}">
      <dgm:prSet/>
      <dgm:spPr/>
      <dgm:t>
        <a:bodyPr/>
        <a:lstStyle/>
        <a:p>
          <a:pPr rtl="1"/>
          <a:endParaRPr lang="he-IL"/>
        </a:p>
      </dgm:t>
    </dgm:pt>
    <dgm:pt modelId="{5FEF7E92-B922-4F7C-9334-00BB395C97C9}" type="sibTrans" cxnId="{9FD78C0E-8954-4435-B966-756CA9DF6586}">
      <dgm:prSet/>
      <dgm:spPr/>
      <dgm:t>
        <a:bodyPr/>
        <a:lstStyle/>
        <a:p>
          <a:pPr rtl="1"/>
          <a:endParaRPr lang="he-IL"/>
        </a:p>
      </dgm:t>
    </dgm:pt>
    <dgm:pt modelId="{BE861350-6CEA-4CF3-A780-4A2A973845AB}">
      <dgm:prSet phldrT="[טקסט]"/>
      <dgm:spPr/>
      <dgm:t>
        <a:bodyPr/>
        <a:lstStyle/>
        <a:p>
          <a:pPr rtl="1"/>
          <a:r>
            <a:rPr lang="en-US" dirty="0"/>
            <a:t>Pre-Processing</a:t>
          </a:r>
          <a:endParaRPr lang="he-IL" dirty="0"/>
        </a:p>
      </dgm:t>
    </dgm:pt>
    <dgm:pt modelId="{AC2A15BF-EAC7-40FA-8916-3C1548F06E7A}" type="parTrans" cxnId="{16B7E74A-458A-4EAF-BC7D-1E996F39C6F6}">
      <dgm:prSet/>
      <dgm:spPr/>
      <dgm:t>
        <a:bodyPr/>
        <a:lstStyle/>
        <a:p>
          <a:pPr rtl="1"/>
          <a:endParaRPr lang="he-IL"/>
        </a:p>
      </dgm:t>
    </dgm:pt>
    <dgm:pt modelId="{04CCF479-20BF-4347-91F9-E536D69EB914}" type="sibTrans" cxnId="{16B7E74A-458A-4EAF-BC7D-1E996F39C6F6}">
      <dgm:prSet/>
      <dgm:spPr/>
      <dgm:t>
        <a:bodyPr/>
        <a:lstStyle/>
        <a:p>
          <a:pPr rtl="1"/>
          <a:endParaRPr lang="he-IL"/>
        </a:p>
      </dgm:t>
    </dgm:pt>
    <dgm:pt modelId="{AF10A3D8-9F9E-4045-A604-C7193E1169E0}">
      <dgm:prSet phldrT="[טקסט]"/>
      <dgm:spPr/>
      <dgm:t>
        <a:bodyPr/>
        <a:lstStyle/>
        <a:p>
          <a:pPr rtl="1"/>
          <a:r>
            <a:rPr lang="en-US" dirty="0"/>
            <a:t>Training</a:t>
          </a:r>
          <a:endParaRPr lang="he-IL" dirty="0"/>
        </a:p>
      </dgm:t>
    </dgm:pt>
    <dgm:pt modelId="{041EDE80-3631-48D4-8D38-65CAC40CE443}" type="parTrans" cxnId="{A45566E8-59F3-462A-AE1C-EFA829334A43}">
      <dgm:prSet/>
      <dgm:spPr/>
      <dgm:t>
        <a:bodyPr/>
        <a:lstStyle/>
        <a:p>
          <a:pPr rtl="1"/>
          <a:endParaRPr lang="he-IL"/>
        </a:p>
      </dgm:t>
    </dgm:pt>
    <dgm:pt modelId="{664E104A-303A-43EE-AB06-55AC70CD5E19}" type="sibTrans" cxnId="{A45566E8-59F3-462A-AE1C-EFA829334A43}">
      <dgm:prSet/>
      <dgm:spPr/>
      <dgm:t>
        <a:bodyPr/>
        <a:lstStyle/>
        <a:p>
          <a:pPr rtl="1"/>
          <a:endParaRPr lang="he-IL"/>
        </a:p>
      </dgm:t>
    </dgm:pt>
    <dgm:pt modelId="{8B7C5544-650E-4956-98E4-1BD195B975E3}">
      <dgm:prSet phldrT="[טקסט]"/>
      <dgm:spPr/>
      <dgm:t>
        <a:bodyPr/>
        <a:lstStyle/>
        <a:p>
          <a:pPr rtl="1"/>
          <a:r>
            <a:rPr lang="en-US" dirty="0"/>
            <a:t>Prediction</a:t>
          </a:r>
          <a:endParaRPr lang="he-IL" dirty="0"/>
        </a:p>
      </dgm:t>
    </dgm:pt>
    <dgm:pt modelId="{D884E228-B46A-44AA-B52D-A0F66789B149}" type="parTrans" cxnId="{22F36023-E981-4D15-800C-EE23155815A3}">
      <dgm:prSet/>
      <dgm:spPr/>
      <dgm:t>
        <a:bodyPr/>
        <a:lstStyle/>
        <a:p>
          <a:endParaRPr lang="en-US"/>
        </a:p>
      </dgm:t>
    </dgm:pt>
    <dgm:pt modelId="{2F69EC4A-1300-49A4-B286-322798A097B5}" type="sibTrans" cxnId="{22F36023-E981-4D15-800C-EE23155815A3}">
      <dgm:prSet/>
      <dgm:spPr/>
      <dgm:t>
        <a:bodyPr/>
        <a:lstStyle/>
        <a:p>
          <a:endParaRPr lang="en-US"/>
        </a:p>
      </dgm:t>
    </dgm:pt>
    <dgm:pt modelId="{C14073AD-4205-4482-9727-50D1A1AE6E44}" type="pres">
      <dgm:prSet presAssocID="{C6B80E14-3B08-4B1A-BD6B-C622C88F4C1D}" presName="linearFlow" presStyleCnt="0">
        <dgm:presLayoutVars>
          <dgm:resizeHandles val="exact"/>
        </dgm:presLayoutVars>
      </dgm:prSet>
      <dgm:spPr/>
    </dgm:pt>
    <dgm:pt modelId="{A5B658DA-6DAC-4F02-B040-BAD05ADCD483}" type="pres">
      <dgm:prSet presAssocID="{C22F2992-BC71-48B9-ABAA-1C1A6E0A234E}" presName="node" presStyleLbl="node1" presStyleIdx="0" presStyleCnt="4" custScaleX="237205">
        <dgm:presLayoutVars>
          <dgm:bulletEnabled val="1"/>
        </dgm:presLayoutVars>
      </dgm:prSet>
      <dgm:spPr/>
    </dgm:pt>
    <dgm:pt modelId="{0065921D-04A6-4B06-ADDE-59927D9A734B}" type="pres">
      <dgm:prSet presAssocID="{5FEF7E92-B922-4F7C-9334-00BB395C97C9}" presName="sibTrans" presStyleLbl="sibTrans2D1" presStyleIdx="0" presStyleCnt="3"/>
      <dgm:spPr/>
    </dgm:pt>
    <dgm:pt modelId="{DA2CB232-9F7E-43BE-BA80-9B7B5FAE8439}" type="pres">
      <dgm:prSet presAssocID="{5FEF7E92-B922-4F7C-9334-00BB395C97C9}" presName="connectorText" presStyleLbl="sibTrans2D1" presStyleIdx="0" presStyleCnt="3"/>
      <dgm:spPr/>
    </dgm:pt>
    <dgm:pt modelId="{3C57F492-359B-4084-A910-7C33908056D6}" type="pres">
      <dgm:prSet presAssocID="{BE861350-6CEA-4CF3-A780-4A2A973845AB}" presName="node" presStyleLbl="node1" presStyleIdx="1" presStyleCnt="4" custScaleX="235591">
        <dgm:presLayoutVars>
          <dgm:bulletEnabled val="1"/>
        </dgm:presLayoutVars>
      </dgm:prSet>
      <dgm:spPr/>
    </dgm:pt>
    <dgm:pt modelId="{AA4F9517-109F-4171-BA49-6CFE3CC43D42}" type="pres">
      <dgm:prSet presAssocID="{04CCF479-20BF-4347-91F9-E536D69EB914}" presName="sibTrans" presStyleLbl="sibTrans2D1" presStyleIdx="1" presStyleCnt="3"/>
      <dgm:spPr/>
    </dgm:pt>
    <dgm:pt modelId="{13846810-03E6-457E-83F9-1552B0DE6DDC}" type="pres">
      <dgm:prSet presAssocID="{04CCF479-20BF-4347-91F9-E536D69EB914}" presName="connectorText" presStyleLbl="sibTrans2D1" presStyleIdx="1" presStyleCnt="3"/>
      <dgm:spPr/>
    </dgm:pt>
    <dgm:pt modelId="{5B297548-B139-4B47-ABD8-C900BE10CF1B}" type="pres">
      <dgm:prSet presAssocID="{AF10A3D8-9F9E-4045-A604-C7193E1169E0}" presName="node" presStyleLbl="node1" presStyleIdx="2" presStyleCnt="4" custScaleX="235591">
        <dgm:presLayoutVars>
          <dgm:bulletEnabled val="1"/>
        </dgm:presLayoutVars>
      </dgm:prSet>
      <dgm:spPr/>
    </dgm:pt>
    <dgm:pt modelId="{0227EA54-24CA-4C1C-A012-CF03B075F3B6}" type="pres">
      <dgm:prSet presAssocID="{664E104A-303A-43EE-AB06-55AC70CD5E19}" presName="sibTrans" presStyleLbl="sibTrans2D1" presStyleIdx="2" presStyleCnt="3"/>
      <dgm:spPr/>
    </dgm:pt>
    <dgm:pt modelId="{261FCBD8-C6EF-4087-BB6A-3C501C94CBC3}" type="pres">
      <dgm:prSet presAssocID="{664E104A-303A-43EE-AB06-55AC70CD5E19}" presName="connectorText" presStyleLbl="sibTrans2D1" presStyleIdx="2" presStyleCnt="3"/>
      <dgm:spPr/>
    </dgm:pt>
    <dgm:pt modelId="{2495D339-D9C7-40A8-9BD3-DE599A61976E}" type="pres">
      <dgm:prSet presAssocID="{8B7C5544-650E-4956-98E4-1BD195B975E3}" presName="node" presStyleLbl="node1" presStyleIdx="3" presStyleCnt="4" custScaleX="237205">
        <dgm:presLayoutVars>
          <dgm:bulletEnabled val="1"/>
        </dgm:presLayoutVars>
      </dgm:prSet>
      <dgm:spPr/>
    </dgm:pt>
  </dgm:ptLst>
  <dgm:cxnLst>
    <dgm:cxn modelId="{9FD78C0E-8954-4435-B966-756CA9DF6586}" srcId="{C6B80E14-3B08-4B1A-BD6B-C622C88F4C1D}" destId="{C22F2992-BC71-48B9-ABAA-1C1A6E0A234E}" srcOrd="0" destOrd="0" parTransId="{71062A7E-15E6-4177-B08F-AB23F86446CC}" sibTransId="{5FEF7E92-B922-4F7C-9334-00BB395C97C9}"/>
    <dgm:cxn modelId="{22F36023-E981-4D15-800C-EE23155815A3}" srcId="{C6B80E14-3B08-4B1A-BD6B-C622C88F4C1D}" destId="{8B7C5544-650E-4956-98E4-1BD195B975E3}" srcOrd="3" destOrd="0" parTransId="{D884E228-B46A-44AA-B52D-A0F66789B149}" sibTransId="{2F69EC4A-1300-49A4-B286-322798A097B5}"/>
    <dgm:cxn modelId="{4DFB9E2A-4334-4B75-B090-6C1BA383B1E3}" type="presOf" srcId="{04CCF479-20BF-4347-91F9-E536D69EB914}" destId="{13846810-03E6-457E-83F9-1552B0DE6DDC}" srcOrd="1" destOrd="0" presId="urn:microsoft.com/office/officeart/2005/8/layout/process2"/>
    <dgm:cxn modelId="{6B34612E-AA41-459A-AD53-182DE79DDD69}" type="presOf" srcId="{5FEF7E92-B922-4F7C-9334-00BB395C97C9}" destId="{DA2CB232-9F7E-43BE-BA80-9B7B5FAE8439}" srcOrd="1" destOrd="0" presId="urn:microsoft.com/office/officeart/2005/8/layout/process2"/>
    <dgm:cxn modelId="{172CA630-77A7-49AC-A4E3-4BB208E9CEAF}" type="presOf" srcId="{5FEF7E92-B922-4F7C-9334-00BB395C97C9}" destId="{0065921D-04A6-4B06-ADDE-59927D9A734B}" srcOrd="0" destOrd="0" presId="urn:microsoft.com/office/officeart/2005/8/layout/process2"/>
    <dgm:cxn modelId="{F0BA3349-BD7A-4A03-A183-C9F11A0A71BE}" type="presOf" srcId="{AF10A3D8-9F9E-4045-A604-C7193E1169E0}" destId="{5B297548-B139-4B47-ABD8-C900BE10CF1B}" srcOrd="0" destOrd="0" presId="urn:microsoft.com/office/officeart/2005/8/layout/process2"/>
    <dgm:cxn modelId="{16B7E74A-458A-4EAF-BC7D-1E996F39C6F6}" srcId="{C6B80E14-3B08-4B1A-BD6B-C622C88F4C1D}" destId="{BE861350-6CEA-4CF3-A780-4A2A973845AB}" srcOrd="1" destOrd="0" parTransId="{AC2A15BF-EAC7-40FA-8916-3C1548F06E7A}" sibTransId="{04CCF479-20BF-4347-91F9-E536D69EB914}"/>
    <dgm:cxn modelId="{2C29B64C-7FD7-4851-999E-BAE1C2DA01E0}" type="presOf" srcId="{04CCF479-20BF-4347-91F9-E536D69EB914}" destId="{AA4F9517-109F-4171-BA49-6CFE3CC43D42}" srcOrd="0" destOrd="0" presId="urn:microsoft.com/office/officeart/2005/8/layout/process2"/>
    <dgm:cxn modelId="{51A21984-6D97-4029-8075-CD7238C670CE}" type="presOf" srcId="{664E104A-303A-43EE-AB06-55AC70CD5E19}" destId="{261FCBD8-C6EF-4087-BB6A-3C501C94CBC3}" srcOrd="1" destOrd="0" presId="urn:microsoft.com/office/officeart/2005/8/layout/process2"/>
    <dgm:cxn modelId="{8B90148E-0ED5-4DB9-8DBC-E6675CD23E05}" type="presOf" srcId="{C6B80E14-3B08-4B1A-BD6B-C622C88F4C1D}" destId="{C14073AD-4205-4482-9727-50D1A1AE6E44}" srcOrd="0" destOrd="0" presId="urn:microsoft.com/office/officeart/2005/8/layout/process2"/>
    <dgm:cxn modelId="{96CE959A-706B-4930-AA8D-483F436BB222}" type="presOf" srcId="{C22F2992-BC71-48B9-ABAA-1C1A6E0A234E}" destId="{A5B658DA-6DAC-4F02-B040-BAD05ADCD483}" srcOrd="0" destOrd="0" presId="urn:microsoft.com/office/officeart/2005/8/layout/process2"/>
    <dgm:cxn modelId="{8D8028BD-4902-470D-B888-36EFACB7274E}" type="presOf" srcId="{8B7C5544-650E-4956-98E4-1BD195B975E3}" destId="{2495D339-D9C7-40A8-9BD3-DE599A61976E}" srcOrd="0" destOrd="0" presId="urn:microsoft.com/office/officeart/2005/8/layout/process2"/>
    <dgm:cxn modelId="{6595DACE-0226-441B-9B04-597F7BFFFEBC}" type="presOf" srcId="{BE861350-6CEA-4CF3-A780-4A2A973845AB}" destId="{3C57F492-359B-4084-A910-7C33908056D6}" srcOrd="0" destOrd="0" presId="urn:microsoft.com/office/officeart/2005/8/layout/process2"/>
    <dgm:cxn modelId="{1B7641DC-791F-4CB1-AD25-72F511583D2E}" type="presOf" srcId="{664E104A-303A-43EE-AB06-55AC70CD5E19}" destId="{0227EA54-24CA-4C1C-A012-CF03B075F3B6}" srcOrd="0" destOrd="0" presId="urn:microsoft.com/office/officeart/2005/8/layout/process2"/>
    <dgm:cxn modelId="{A45566E8-59F3-462A-AE1C-EFA829334A43}" srcId="{C6B80E14-3B08-4B1A-BD6B-C622C88F4C1D}" destId="{AF10A3D8-9F9E-4045-A604-C7193E1169E0}" srcOrd="2" destOrd="0" parTransId="{041EDE80-3631-48D4-8D38-65CAC40CE443}" sibTransId="{664E104A-303A-43EE-AB06-55AC70CD5E19}"/>
    <dgm:cxn modelId="{A363C82E-E917-4F54-AEF1-9427BA902C8B}" type="presParOf" srcId="{C14073AD-4205-4482-9727-50D1A1AE6E44}" destId="{A5B658DA-6DAC-4F02-B040-BAD05ADCD483}" srcOrd="0" destOrd="0" presId="urn:microsoft.com/office/officeart/2005/8/layout/process2"/>
    <dgm:cxn modelId="{F3C03E35-99CE-4910-BA8B-30E7C17B8B0A}" type="presParOf" srcId="{C14073AD-4205-4482-9727-50D1A1AE6E44}" destId="{0065921D-04A6-4B06-ADDE-59927D9A734B}" srcOrd="1" destOrd="0" presId="urn:microsoft.com/office/officeart/2005/8/layout/process2"/>
    <dgm:cxn modelId="{D531F7F8-321E-4206-82EA-33F6069B4530}" type="presParOf" srcId="{0065921D-04A6-4B06-ADDE-59927D9A734B}" destId="{DA2CB232-9F7E-43BE-BA80-9B7B5FAE8439}" srcOrd="0" destOrd="0" presId="urn:microsoft.com/office/officeart/2005/8/layout/process2"/>
    <dgm:cxn modelId="{967E0AE5-DF07-44A1-A3C6-E7D01F5AAFB6}" type="presParOf" srcId="{C14073AD-4205-4482-9727-50D1A1AE6E44}" destId="{3C57F492-359B-4084-A910-7C33908056D6}" srcOrd="2" destOrd="0" presId="urn:microsoft.com/office/officeart/2005/8/layout/process2"/>
    <dgm:cxn modelId="{1FC67059-0500-455E-8520-A07B45B1099C}" type="presParOf" srcId="{C14073AD-4205-4482-9727-50D1A1AE6E44}" destId="{AA4F9517-109F-4171-BA49-6CFE3CC43D42}" srcOrd="3" destOrd="0" presId="urn:microsoft.com/office/officeart/2005/8/layout/process2"/>
    <dgm:cxn modelId="{721CCB0F-4CDE-4C58-891C-CE4AD5CA8AC2}" type="presParOf" srcId="{AA4F9517-109F-4171-BA49-6CFE3CC43D42}" destId="{13846810-03E6-457E-83F9-1552B0DE6DDC}" srcOrd="0" destOrd="0" presId="urn:microsoft.com/office/officeart/2005/8/layout/process2"/>
    <dgm:cxn modelId="{D3D2D34C-AB45-4EEA-A036-ED34F5E9CD4E}" type="presParOf" srcId="{C14073AD-4205-4482-9727-50D1A1AE6E44}" destId="{5B297548-B139-4B47-ABD8-C900BE10CF1B}" srcOrd="4" destOrd="0" presId="urn:microsoft.com/office/officeart/2005/8/layout/process2"/>
    <dgm:cxn modelId="{558943B4-53D7-4FE3-8D5A-D82C6FCAEEEB}" type="presParOf" srcId="{C14073AD-4205-4482-9727-50D1A1AE6E44}" destId="{0227EA54-24CA-4C1C-A012-CF03B075F3B6}" srcOrd="5" destOrd="0" presId="urn:microsoft.com/office/officeart/2005/8/layout/process2"/>
    <dgm:cxn modelId="{5EDDAC9C-ED38-4F0F-A318-E82CB98F7E95}" type="presParOf" srcId="{0227EA54-24CA-4C1C-A012-CF03B075F3B6}" destId="{261FCBD8-C6EF-4087-BB6A-3C501C94CBC3}" srcOrd="0" destOrd="0" presId="urn:microsoft.com/office/officeart/2005/8/layout/process2"/>
    <dgm:cxn modelId="{2409D008-89F7-4999-BA26-2CF960453FBE}" type="presParOf" srcId="{C14073AD-4205-4482-9727-50D1A1AE6E44}" destId="{2495D339-D9C7-40A8-9BD3-DE599A61976E}"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658DA-6DAC-4F02-B040-BAD05ADCD483}">
      <dsp:nvSpPr>
        <dsp:cNvPr id="0" name=""/>
        <dsp:cNvSpPr/>
      </dsp:nvSpPr>
      <dsp:spPr>
        <a:xfrm>
          <a:off x="2846565" y="2048"/>
          <a:ext cx="3254019" cy="762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kern="1200" dirty="0"/>
            <a:t>Data Exploration</a:t>
          </a:r>
          <a:endParaRPr lang="he-IL" sz="2300" kern="1200" dirty="0"/>
        </a:p>
      </dsp:txBody>
      <dsp:txXfrm>
        <a:off x="2868887" y="24370"/>
        <a:ext cx="3209375" cy="717476"/>
      </dsp:txXfrm>
    </dsp:sp>
    <dsp:sp modelId="{0065921D-04A6-4B06-ADDE-59927D9A734B}">
      <dsp:nvSpPr>
        <dsp:cNvPr id="0" name=""/>
        <dsp:cNvSpPr/>
      </dsp:nvSpPr>
      <dsp:spPr>
        <a:xfrm rot="5400000">
          <a:off x="4330677" y="783222"/>
          <a:ext cx="285795" cy="342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5400000">
        <a:off x="4370689" y="811801"/>
        <a:ext cx="205772" cy="200057"/>
      </dsp:txXfrm>
    </dsp:sp>
    <dsp:sp modelId="{3C57F492-359B-4084-A910-7C33908056D6}">
      <dsp:nvSpPr>
        <dsp:cNvPr id="0" name=""/>
        <dsp:cNvSpPr/>
      </dsp:nvSpPr>
      <dsp:spPr>
        <a:xfrm>
          <a:off x="2857635" y="1145229"/>
          <a:ext cx="3231878" cy="762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kern="1200" dirty="0"/>
            <a:t>Pre-Processing</a:t>
          </a:r>
          <a:endParaRPr lang="he-IL" sz="2200" kern="1200" dirty="0"/>
        </a:p>
      </dsp:txBody>
      <dsp:txXfrm>
        <a:off x="2879957" y="1167551"/>
        <a:ext cx="3187234" cy="717476"/>
      </dsp:txXfrm>
    </dsp:sp>
    <dsp:sp modelId="{AA4F9517-109F-4171-BA49-6CFE3CC43D42}">
      <dsp:nvSpPr>
        <dsp:cNvPr id="0" name=""/>
        <dsp:cNvSpPr/>
      </dsp:nvSpPr>
      <dsp:spPr>
        <a:xfrm rot="5400000">
          <a:off x="4330677" y="1926403"/>
          <a:ext cx="285795" cy="342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5400000">
        <a:off x="4370689" y="1954982"/>
        <a:ext cx="205772" cy="200057"/>
      </dsp:txXfrm>
    </dsp:sp>
    <dsp:sp modelId="{5B297548-B139-4B47-ABD8-C900BE10CF1B}">
      <dsp:nvSpPr>
        <dsp:cNvPr id="0" name=""/>
        <dsp:cNvSpPr/>
      </dsp:nvSpPr>
      <dsp:spPr>
        <a:xfrm>
          <a:off x="2857635" y="2288411"/>
          <a:ext cx="3231878" cy="762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kern="1200" dirty="0"/>
            <a:t>Training</a:t>
          </a:r>
          <a:endParaRPr lang="he-IL" sz="2200" kern="1200" dirty="0"/>
        </a:p>
      </dsp:txBody>
      <dsp:txXfrm>
        <a:off x="2879957" y="2310733"/>
        <a:ext cx="3187234" cy="717476"/>
      </dsp:txXfrm>
    </dsp:sp>
    <dsp:sp modelId="{0227EA54-24CA-4C1C-A012-CF03B075F3B6}">
      <dsp:nvSpPr>
        <dsp:cNvPr id="0" name=""/>
        <dsp:cNvSpPr/>
      </dsp:nvSpPr>
      <dsp:spPr>
        <a:xfrm rot="5400000">
          <a:off x="4330677" y="3069585"/>
          <a:ext cx="285795" cy="342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5400000">
        <a:off x="4370689" y="3098164"/>
        <a:ext cx="205772" cy="200057"/>
      </dsp:txXfrm>
    </dsp:sp>
    <dsp:sp modelId="{2495D339-D9C7-40A8-9BD3-DE599A61976E}">
      <dsp:nvSpPr>
        <dsp:cNvPr id="0" name=""/>
        <dsp:cNvSpPr/>
      </dsp:nvSpPr>
      <dsp:spPr>
        <a:xfrm>
          <a:off x="2846565" y="3431592"/>
          <a:ext cx="3254019" cy="762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kern="1200" dirty="0"/>
            <a:t>Prediction</a:t>
          </a:r>
          <a:endParaRPr lang="he-IL" sz="2200" kern="1200" dirty="0"/>
        </a:p>
      </dsp:txBody>
      <dsp:txXfrm>
        <a:off x="2868887" y="3453914"/>
        <a:ext cx="3209375" cy="7174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02.03.2020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02.03.2020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6366" y="0"/>
            <a:ext cx="9155634" cy="6858000"/>
          </a:xfrm>
          <a:solidFill>
            <a:schemeClr val="bg1">
              <a:lumMod val="65000"/>
            </a:schemeClr>
          </a:solidFill>
          <a:effectLst>
            <a:reflection stA="0" endPos="65000" dist="50800" dir="5400000" sy="-100000" algn="bl" rotWithShape="0"/>
          </a:effectLst>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840623" y="469183"/>
            <a:ext cx="10510754" cy="2281355"/>
          </a:xfrm>
        </p:spPr>
        <p:txBody>
          <a:bodyPr/>
          <a:lstStyle/>
          <a:p>
            <a:pPr algn="ctr"/>
            <a:r>
              <a:rPr lang="en-US" sz="7200" dirty="0">
                <a:solidFill>
                  <a:srgbClr val="C00000"/>
                </a:solidFill>
              </a:rPr>
              <a:t>Final Project</a:t>
            </a:r>
            <a:br>
              <a:rPr lang="en-US" sz="7200" dirty="0"/>
            </a:b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1261090" y="2750538"/>
            <a:ext cx="10090287" cy="1101897"/>
          </a:xfrm>
        </p:spPr>
        <p:txBody>
          <a:bodyPr/>
          <a:lstStyle/>
          <a:p>
            <a:pPr algn="ctr"/>
            <a:r>
              <a:rPr lang="en-US" b="1" dirty="0">
                <a:solidFill>
                  <a:srgbClr val="C00000"/>
                </a:solidFill>
              </a:rPr>
              <a:t>How much energy will  a building consume?</a:t>
            </a:r>
            <a:endParaRPr lang="ru-RU" b="1" dirty="0">
              <a:solidFill>
                <a:srgbClr val="C00000"/>
              </a:solidFill>
            </a:endParaRPr>
          </a:p>
        </p:txBody>
      </p:sp>
      <p:sp>
        <p:nvSpPr>
          <p:cNvPr id="11" name="תיבת טקסט 3">
            <a:extLst>
              <a:ext uri="{FF2B5EF4-FFF2-40B4-BE49-F238E27FC236}">
                <a16:creationId xmlns:a16="http://schemas.microsoft.com/office/drawing/2014/main" id="{E4F45F38-F5D0-49E0-BCAE-8EDFD75C940B}"/>
              </a:ext>
            </a:extLst>
          </p:cNvPr>
          <p:cNvSpPr txBox="1"/>
          <p:nvPr/>
        </p:nvSpPr>
        <p:spPr>
          <a:xfrm>
            <a:off x="3221254" y="4337953"/>
            <a:ext cx="5187820" cy="830997"/>
          </a:xfrm>
          <a:prstGeom prst="rect">
            <a:avLst/>
          </a:prstGeom>
          <a:noFill/>
        </p:spPr>
        <p:txBody>
          <a:bodyPr wrap="square" rtlCol="1">
            <a:spAutoFit/>
          </a:bodyPr>
          <a:lstStyle/>
          <a:p>
            <a:pPr algn="ctr"/>
            <a:r>
              <a:rPr lang="en-US" sz="2400" b="1" dirty="0">
                <a:solidFill>
                  <a:srgbClr val="C00000"/>
                </a:solidFill>
              </a:rPr>
              <a:t>Tamara </a:t>
            </a:r>
            <a:r>
              <a:rPr lang="en-US" sz="2400" b="1" dirty="0" err="1">
                <a:solidFill>
                  <a:srgbClr val="C00000"/>
                </a:solidFill>
              </a:rPr>
              <a:t>Baybachov</a:t>
            </a:r>
            <a:r>
              <a:rPr lang="en-US" sz="2400" b="1" dirty="0">
                <a:solidFill>
                  <a:srgbClr val="C00000"/>
                </a:solidFill>
              </a:rPr>
              <a:t> 308240936</a:t>
            </a:r>
          </a:p>
          <a:p>
            <a:pPr algn="ctr"/>
            <a:r>
              <a:rPr lang="en-US" sz="2400" b="1" dirty="0">
                <a:solidFill>
                  <a:srgbClr val="C00000"/>
                </a:solidFill>
              </a:rPr>
              <a:t>Ron </a:t>
            </a:r>
            <a:r>
              <a:rPr lang="en-US" sz="2400" b="1" dirty="0" err="1">
                <a:solidFill>
                  <a:srgbClr val="C00000"/>
                </a:solidFill>
              </a:rPr>
              <a:t>Gershburg</a:t>
            </a:r>
            <a:r>
              <a:rPr lang="en-US" sz="2400" b="1" dirty="0">
                <a:solidFill>
                  <a:srgbClr val="C00000"/>
                </a:solidFill>
              </a:rPr>
              <a:t> 313164766</a:t>
            </a:r>
            <a:endParaRPr lang="he-IL" sz="2400" b="1" dirty="0">
              <a:solidFill>
                <a:srgbClr val="C00000"/>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2927806" y="-34551"/>
            <a:ext cx="5616217" cy="1622321"/>
          </a:xfrm>
        </p:spPr>
        <p:txBody>
          <a:bodyPr>
            <a:normAutofit/>
          </a:bodyPr>
          <a:lstStyle/>
          <a:p>
            <a:r>
              <a:rPr lang="en-US" dirty="0">
                <a:solidFill>
                  <a:schemeClr val="accent2">
                    <a:lumMod val="75000"/>
                  </a:schemeClr>
                </a:solidFill>
              </a:rPr>
              <a:t>Training</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555895" cy="540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3" name="TextBox 2">
            <a:extLst>
              <a:ext uri="{FF2B5EF4-FFF2-40B4-BE49-F238E27FC236}">
                <a16:creationId xmlns:a16="http://schemas.microsoft.com/office/drawing/2014/main" id="{44123BA1-9E5F-450C-A288-7B7C79824621}"/>
              </a:ext>
            </a:extLst>
          </p:cNvPr>
          <p:cNvSpPr txBox="1"/>
          <p:nvPr/>
        </p:nvSpPr>
        <p:spPr>
          <a:xfrm>
            <a:off x="331304" y="1406769"/>
            <a:ext cx="11529392" cy="3662541"/>
          </a:xfrm>
          <a:prstGeom prst="rect">
            <a:avLst/>
          </a:prstGeom>
          <a:noFill/>
        </p:spPr>
        <p:txBody>
          <a:bodyPr wrap="square" rtlCol="0">
            <a:spAutoFit/>
          </a:bodyPr>
          <a:lstStyle/>
          <a:p>
            <a:r>
              <a:rPr lang="en-US" dirty="0">
                <a:solidFill>
                  <a:schemeClr val="accent2">
                    <a:lumMod val="75000"/>
                  </a:schemeClr>
                </a:solidFill>
              </a:rPr>
              <a:t>To train our model we used </a:t>
            </a:r>
            <a:r>
              <a:rPr lang="en-US" b="1" dirty="0">
                <a:solidFill>
                  <a:schemeClr val="accent2">
                    <a:lumMod val="75000"/>
                  </a:schemeClr>
                </a:solidFill>
              </a:rPr>
              <a:t>Light Gradient Boosting Model</a:t>
            </a:r>
            <a:r>
              <a:rPr lang="en-US" dirty="0">
                <a:solidFill>
                  <a:schemeClr val="accent2">
                    <a:lumMod val="75000"/>
                  </a:schemeClr>
                </a:solidFill>
              </a:rPr>
              <a:t>(LGBM) framework which implements Gradient Boost Decision Tree (GBDT).</a:t>
            </a:r>
          </a:p>
          <a:p>
            <a:r>
              <a:rPr lang="en-US" dirty="0">
                <a:solidFill>
                  <a:schemeClr val="accent2">
                    <a:lumMod val="75000"/>
                  </a:schemeClr>
                </a:solidFill>
              </a:rPr>
              <a:t>LGBM is a gradient boosting framework that uses tree based learning algorithm.</a:t>
            </a:r>
          </a:p>
          <a:p>
            <a:endParaRPr lang="en-US" dirty="0">
              <a:solidFill>
                <a:schemeClr val="accent2">
                  <a:lumMod val="75000"/>
                </a:schemeClr>
              </a:solidFill>
            </a:endParaRPr>
          </a:p>
          <a:p>
            <a:r>
              <a:rPr lang="en-US" sz="2400" dirty="0">
                <a:solidFill>
                  <a:schemeClr val="accent2">
                    <a:lumMod val="75000"/>
                  </a:schemeClr>
                </a:solidFill>
              </a:rPr>
              <a:t>Why did we use LGBM and GBDT?</a:t>
            </a:r>
          </a:p>
          <a:p>
            <a:pPr marL="342900" indent="-342900">
              <a:buFont typeface="Arial" panose="020B0604020202020204" pitchFamily="34" charset="0"/>
              <a:buChar char="•"/>
            </a:pPr>
            <a:r>
              <a:rPr lang="en-US" sz="2000" dirty="0">
                <a:solidFill>
                  <a:schemeClr val="accent2">
                    <a:lumMod val="75000"/>
                  </a:schemeClr>
                </a:solidFill>
              </a:rPr>
              <a:t>In our assignment we got enormous datasets(million of rows) that we have to pre-process and train. LGBM can </a:t>
            </a:r>
            <a:r>
              <a:rPr lang="en-US" sz="2000" b="1" dirty="0">
                <a:solidFill>
                  <a:schemeClr val="accent2">
                    <a:lumMod val="75000"/>
                  </a:schemeClr>
                </a:solidFill>
              </a:rPr>
              <a:t>handle the large size</a:t>
            </a:r>
            <a:r>
              <a:rPr lang="en-US" sz="2000" dirty="0">
                <a:solidFill>
                  <a:schemeClr val="accent2">
                    <a:lumMod val="75000"/>
                  </a:schemeClr>
                </a:solidFill>
              </a:rPr>
              <a:t> of data and </a:t>
            </a:r>
            <a:r>
              <a:rPr lang="en-US" sz="2000" b="1" dirty="0">
                <a:solidFill>
                  <a:schemeClr val="accent2">
                    <a:lumMod val="75000"/>
                  </a:schemeClr>
                </a:solidFill>
              </a:rPr>
              <a:t>takes lower memory to run. </a:t>
            </a:r>
          </a:p>
          <a:p>
            <a:pPr marL="342900" indent="-342900">
              <a:buFont typeface="Arial" panose="020B0604020202020204" pitchFamily="34" charset="0"/>
              <a:buChar char="•"/>
            </a:pPr>
            <a:r>
              <a:rPr lang="en-US" sz="2000" dirty="0">
                <a:solidFill>
                  <a:schemeClr val="accent2">
                    <a:lumMod val="75000"/>
                  </a:schemeClr>
                </a:solidFill>
              </a:rPr>
              <a:t>LGBM</a:t>
            </a:r>
            <a:r>
              <a:rPr lang="en-US" sz="2000" dirty="0"/>
              <a:t>  </a:t>
            </a:r>
            <a:r>
              <a:rPr lang="en-US" sz="2000" b="1" dirty="0">
                <a:solidFill>
                  <a:schemeClr val="accent2">
                    <a:lumMod val="75000"/>
                  </a:schemeClr>
                </a:solidFill>
              </a:rPr>
              <a:t>focuses on accuracy of results</a:t>
            </a:r>
          </a:p>
          <a:p>
            <a:pPr marL="342900" indent="-342900">
              <a:buFont typeface="Arial" panose="020B0604020202020204" pitchFamily="34" charset="0"/>
              <a:buChar char="•"/>
            </a:pPr>
            <a:r>
              <a:rPr lang="en-US" sz="2000" dirty="0">
                <a:solidFill>
                  <a:schemeClr val="accent2">
                    <a:lumMod val="75000"/>
                  </a:schemeClr>
                </a:solidFill>
              </a:rPr>
              <a:t>GBDT can get </a:t>
            </a:r>
            <a:r>
              <a:rPr lang="en-US" sz="2000" b="1" dirty="0">
                <a:solidFill>
                  <a:schemeClr val="accent2">
                    <a:lumMod val="75000"/>
                  </a:schemeClr>
                </a:solidFill>
              </a:rPr>
              <a:t>better</a:t>
            </a:r>
            <a:r>
              <a:rPr lang="en-US" sz="2000" dirty="0">
                <a:solidFill>
                  <a:schemeClr val="accent2">
                    <a:lumMod val="75000"/>
                  </a:schemeClr>
                </a:solidFill>
              </a:rPr>
              <a:t> </a:t>
            </a:r>
            <a:r>
              <a:rPr lang="en-US" sz="2000" b="1" dirty="0">
                <a:solidFill>
                  <a:schemeClr val="accent2">
                    <a:lumMod val="75000"/>
                  </a:schemeClr>
                </a:solidFill>
              </a:rPr>
              <a:t>performance</a:t>
            </a:r>
            <a:r>
              <a:rPr lang="en-US" sz="2000" dirty="0">
                <a:solidFill>
                  <a:schemeClr val="accent2">
                    <a:lumMod val="75000"/>
                  </a:schemeClr>
                </a:solidFill>
              </a:rPr>
              <a:t> than random forest if we choose the right parameters.</a:t>
            </a:r>
          </a:p>
          <a:p>
            <a:pPr marL="342900" indent="-342900">
              <a:buFont typeface="Arial" panose="020B0604020202020204" pitchFamily="34" charset="0"/>
              <a:buChar char="•"/>
            </a:pPr>
            <a:endParaRPr lang="en-US" dirty="0">
              <a:solidFill>
                <a:schemeClr val="accent2">
                  <a:lumMod val="75000"/>
                </a:schemeClr>
              </a:solidFill>
            </a:endParaRPr>
          </a:p>
          <a:p>
            <a:endParaRPr lang="en-US" dirty="0">
              <a:solidFill>
                <a:schemeClr val="accent2">
                  <a:lumMod val="75000"/>
                </a:schemeClr>
              </a:solidFill>
            </a:endParaRPr>
          </a:p>
          <a:p>
            <a:pPr marL="342900" indent="-342900">
              <a:buFont typeface="Arial" panose="020B0604020202020204" pitchFamily="34" charset="0"/>
              <a:buChar char="•"/>
            </a:pPr>
            <a:endParaRPr lang="en-US" sz="2000" dirty="0">
              <a:solidFill>
                <a:schemeClr val="accent2">
                  <a:lumMod val="75000"/>
                </a:schemeClr>
              </a:solidFill>
            </a:endParaRPr>
          </a:p>
        </p:txBody>
      </p:sp>
      <p:pic>
        <p:nvPicPr>
          <p:cNvPr id="9" name="Picture 8" descr="A close up of a mans face&#10;&#10;Description automatically generated">
            <a:extLst>
              <a:ext uri="{FF2B5EF4-FFF2-40B4-BE49-F238E27FC236}">
                <a16:creationId xmlns:a16="http://schemas.microsoft.com/office/drawing/2014/main" id="{D59C6270-9C57-4082-A13B-0FE7EC4E3EC3}"/>
              </a:ext>
            </a:extLst>
          </p:cNvPr>
          <p:cNvPicPr>
            <a:picLocks noChangeAspect="1"/>
          </p:cNvPicPr>
          <p:nvPr/>
        </p:nvPicPr>
        <p:blipFill>
          <a:blip r:embed="rId3"/>
          <a:stretch>
            <a:fillRect/>
          </a:stretch>
        </p:blipFill>
        <p:spPr>
          <a:xfrm>
            <a:off x="3729528" y="4142631"/>
            <a:ext cx="3602411" cy="2671987"/>
          </a:xfrm>
          <a:prstGeom prst="rect">
            <a:avLst/>
          </a:prstGeom>
        </p:spPr>
      </p:pic>
    </p:spTree>
    <p:extLst>
      <p:ext uri="{BB962C8B-B14F-4D97-AF65-F5344CB8AC3E}">
        <p14:creationId xmlns:p14="http://schemas.microsoft.com/office/powerpoint/2010/main" val="234915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1842868" y="-34551"/>
            <a:ext cx="6701155" cy="1622321"/>
          </a:xfrm>
        </p:spPr>
        <p:txBody>
          <a:bodyPr>
            <a:normAutofit/>
          </a:bodyPr>
          <a:lstStyle/>
          <a:p>
            <a:r>
              <a:rPr lang="en-US" dirty="0">
                <a:solidFill>
                  <a:schemeClr val="accent2">
                    <a:lumMod val="75000"/>
                  </a:schemeClr>
                </a:solidFill>
              </a:rPr>
              <a:t>Training</a:t>
            </a:r>
            <a:br>
              <a:rPr lang="en-US" dirty="0">
                <a:solidFill>
                  <a:schemeClr val="accent2">
                    <a:lumMod val="75000"/>
                  </a:schemeClr>
                </a:solidFill>
              </a:rPr>
            </a:br>
            <a:r>
              <a:rPr lang="en-US" dirty="0">
                <a:solidFill>
                  <a:schemeClr val="accent2">
                    <a:lumMod val="75000"/>
                  </a:schemeClr>
                </a:solidFill>
              </a:rPr>
              <a:t>Choosing Parameters</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555895" cy="540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4123BA1-9E5F-450C-A288-7B7C79824621}"/>
                  </a:ext>
                </a:extLst>
              </p:cNvPr>
              <p:cNvSpPr txBox="1"/>
              <p:nvPr/>
            </p:nvSpPr>
            <p:spPr>
              <a:xfrm>
                <a:off x="331304" y="1406769"/>
                <a:ext cx="11529392" cy="4041556"/>
              </a:xfrm>
              <a:prstGeom prst="rect">
                <a:avLst/>
              </a:prstGeom>
              <a:noFill/>
            </p:spPr>
            <p:txBody>
              <a:bodyPr wrap="square" rtlCol="0">
                <a:spAutoFit/>
              </a:bodyPr>
              <a:lstStyle/>
              <a:p>
                <a:endParaRPr lang="en-US" sz="2000" dirty="0">
                  <a:solidFill>
                    <a:schemeClr val="accent2">
                      <a:lumMod val="75000"/>
                    </a:schemeClr>
                  </a:solidFill>
                </a:endParaRPr>
              </a:p>
              <a:p>
                <a:r>
                  <a:rPr lang="en-US" sz="2000" dirty="0">
                    <a:solidFill>
                      <a:schemeClr val="accent2">
                        <a:lumMod val="75000"/>
                      </a:schemeClr>
                    </a:solidFill>
                  </a:rPr>
                  <a:t>LGBM has </a:t>
                </a:r>
                <a:r>
                  <a:rPr lang="en-US" dirty="0">
                    <a:solidFill>
                      <a:schemeClr val="accent2">
                        <a:lumMod val="75000"/>
                      </a:schemeClr>
                    </a:solidFill>
                  </a:rPr>
                  <a:t>more than 100 parameters, we changed some of them ( the rest got default values) :</a:t>
                </a:r>
              </a:p>
              <a:p>
                <a:pPr marL="342900" indent="-342900">
                  <a:buFont typeface="Arial" panose="020B0604020202020204" pitchFamily="34" charset="0"/>
                  <a:buChar char="•"/>
                </a:pPr>
                <a:r>
                  <a:rPr lang="en-US" b="1" dirty="0" err="1">
                    <a:solidFill>
                      <a:schemeClr val="accent2">
                        <a:lumMod val="75000"/>
                      </a:schemeClr>
                    </a:solidFill>
                  </a:rPr>
                  <a:t>feature_fraction</a:t>
                </a:r>
                <a:r>
                  <a:rPr lang="en-US" b="1" dirty="0">
                    <a:solidFill>
                      <a:schemeClr val="accent2">
                        <a:lumMod val="75000"/>
                      </a:schemeClr>
                    </a:solidFill>
                  </a:rPr>
                  <a:t> </a:t>
                </a:r>
                <a:r>
                  <a:rPr lang="en-US" dirty="0">
                    <a:solidFill>
                      <a:schemeClr val="accent2">
                        <a:lumMod val="75000"/>
                      </a:schemeClr>
                    </a:solidFill>
                  </a:rPr>
                  <a:t>-  0.85 was selected. 0.85 feature fraction means LGBM will select 85% of parameters randomly in each iteration for building trees.</a:t>
                </a:r>
              </a:p>
              <a:p>
                <a:pPr marL="342900" indent="-342900">
                  <a:buFont typeface="Arial" panose="020B0604020202020204" pitchFamily="34" charset="0"/>
                  <a:buChar char="•"/>
                </a:pPr>
                <a:r>
                  <a:rPr lang="en-US" sz="2000" b="1" dirty="0" err="1">
                    <a:solidFill>
                      <a:schemeClr val="accent2">
                        <a:lumMod val="75000"/>
                      </a:schemeClr>
                    </a:solidFill>
                  </a:rPr>
                  <a:t>reg_lambda</a:t>
                </a:r>
                <a:r>
                  <a:rPr lang="en-US" sz="2000" b="1" dirty="0">
                    <a:solidFill>
                      <a:schemeClr val="accent2">
                        <a:lumMod val="75000"/>
                      </a:schemeClr>
                    </a:solidFill>
                  </a:rPr>
                  <a:t> </a:t>
                </a:r>
                <a:r>
                  <a:rPr lang="en-US" sz="2000" dirty="0">
                    <a:solidFill>
                      <a:schemeClr val="accent2">
                        <a:lumMod val="75000"/>
                      </a:schemeClr>
                    </a:solidFill>
                  </a:rPr>
                  <a:t>- </a:t>
                </a:r>
                <a:r>
                  <a:rPr lang="en-US" dirty="0">
                    <a:solidFill>
                      <a:schemeClr val="accent2">
                        <a:lumMod val="75000"/>
                      </a:schemeClr>
                    </a:solidFill>
                  </a:rPr>
                  <a:t>specifies L2 regularization. We chose </a:t>
                </a:r>
                <a:r>
                  <a:rPr lang="el-GR" b="1" dirty="0">
                    <a:solidFill>
                      <a:schemeClr val="accent2">
                        <a:lumMod val="75000"/>
                      </a:schemeClr>
                    </a:solidFill>
                  </a:rPr>
                  <a:t>λ</a:t>
                </a:r>
                <a:r>
                  <a:rPr lang="en-US" b="1" dirty="0">
                    <a:solidFill>
                      <a:schemeClr val="accent2">
                        <a:lumMod val="75000"/>
                      </a:schemeClr>
                    </a:solidFill>
                  </a:rPr>
                  <a:t> = 4   </a:t>
                </a:r>
                <a:r>
                  <a:rPr lang="en-US" dirty="0">
                    <a:solidFill>
                      <a:schemeClr val="tx1"/>
                    </a:solidFill>
                  </a:rPr>
                  <a:t>L</a:t>
                </a:r>
                <a14:m>
                  <m:oMath xmlns:m="http://schemas.openxmlformats.org/officeDocument/2006/math">
                    <m:d>
                      <m:dPr>
                        <m:ctrlPr>
                          <a:rPr lang="pt-BR" i="1" smtClean="0">
                            <a:solidFill>
                              <a:schemeClr val="tx1"/>
                            </a:solidFill>
                            <a:latin typeface="Cambria Math" panose="02040503050406030204" pitchFamily="18" charset="0"/>
                          </a:rPr>
                        </m:ctrlPr>
                      </m:dPr>
                      <m:e>
                        <m:r>
                          <a:rPr lang="pt-BR"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e>
                    </m:d>
                    <m:r>
                      <a:rPr lang="pt-BR" i="1" smtClean="0">
                        <a:solidFill>
                          <a:schemeClr val="tx1"/>
                        </a:solidFill>
                        <a:latin typeface="Cambria Math" panose="02040503050406030204" pitchFamily="18" charset="0"/>
                      </a:rPr>
                      <m:t>=</m:t>
                    </m:r>
                    <m:rad>
                      <m:radPr>
                        <m:degHide m:val="on"/>
                        <m:ctrlPr>
                          <a:rPr lang="en-US" i="1" smtClean="0">
                            <a:solidFill>
                              <a:schemeClr val="tx1"/>
                            </a:solidFill>
                            <a:latin typeface="Cambria Math" panose="02040503050406030204" pitchFamily="18" charset="0"/>
                          </a:rPr>
                        </m:ctrlPr>
                      </m:radPr>
                      <m:deg/>
                      <m:e>
                        <m:f>
                          <m:fPr>
                            <m:ctrlPr>
                              <a:rPr lang="pt-BR"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pt-BR"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pt-BR" i="1">
                                    <a:solidFill>
                                      <a:schemeClr val="tx1"/>
                                    </a:solidFill>
                                    <a:latin typeface="Cambria Math" panose="02040503050406030204" pitchFamily="18" charset="0"/>
                                  </a:rPr>
                                </m:ctrlPr>
                              </m:sSupPr>
                              <m:e>
                                <m:d>
                                  <m:dPr>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e>
                                </m:d>
                              </m:e>
                              <m:sup>
                                <m:r>
                                  <a:rPr lang="en-US" i="1">
                                    <a:solidFill>
                                      <a:schemeClr val="tx1"/>
                                    </a:solidFill>
                                    <a:latin typeface="Cambria Math" panose="02040503050406030204" pitchFamily="18" charset="0"/>
                                  </a:rPr>
                                  <m:t>2</m:t>
                                </m:r>
                              </m:sup>
                            </m:sSup>
                          </m:e>
                        </m:nary>
                      </m:e>
                    </m:rad>
                  </m:oMath>
                </a14:m>
                <a:r>
                  <a:rPr lang="en-US" dirty="0">
                    <a:solidFill>
                      <a:schemeClr val="tx1"/>
                    </a:solidFill>
                  </a:rPr>
                  <a:t> + </a:t>
                </a:r>
                <a:r>
                  <a:rPr lang="el-GR" dirty="0">
                    <a:solidFill>
                      <a:schemeClr val="tx1"/>
                    </a:solidFill>
                  </a:rPr>
                  <a:t>λ</a:t>
                </a:r>
                <a:r>
                  <a:rPr lang="en-US" dirty="0">
                    <a:solidFill>
                      <a:schemeClr val="tx1"/>
                    </a:solidFill>
                  </a:rPr>
                  <a:t>*</a:t>
                </a:r>
                <a14:m>
                  <m:oMath xmlns:m="http://schemas.openxmlformats.org/officeDocument/2006/math">
                    <m:nary>
                      <m:naryPr>
                        <m:chr m:val="∑"/>
                        <m:ctrlPr>
                          <a:rPr lang="pt-BR"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pt-BR" i="1">
                                <a:solidFill>
                                  <a:schemeClr val="tx1"/>
                                </a:solidFill>
                                <a:latin typeface="Cambria Math" panose="02040503050406030204" pitchFamily="18" charset="0"/>
                              </a:rPr>
                            </m:ctrlPr>
                          </m:sSupPr>
                          <m:e>
                            <m:d>
                              <m:dPr>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m:rPr>
                                        <m:sty m:val="p"/>
                                      </m:rPr>
                                      <a:rPr lang="el-GR" i="1" smtClean="0">
                                        <a:solidFill>
                                          <a:schemeClr val="tx1"/>
                                        </a:solidFill>
                                        <a:latin typeface="Cambria Math" panose="02040503050406030204" pitchFamily="18" charset="0"/>
                                      </a:rPr>
                                      <m:t>θ</m:t>
                                    </m:r>
                                  </m:e>
                                  <m:sub>
                                    <m:r>
                                      <a:rPr lang="en-US" i="1">
                                        <a:solidFill>
                                          <a:schemeClr val="tx1"/>
                                        </a:solidFill>
                                        <a:latin typeface="Cambria Math" panose="02040503050406030204" pitchFamily="18" charset="0"/>
                                      </a:rPr>
                                      <m:t>𝑖</m:t>
                                    </m:r>
                                  </m:sub>
                                </m:sSub>
                              </m:e>
                            </m:d>
                          </m:e>
                          <m:sup>
                            <m:r>
                              <a:rPr lang="en-US" i="1">
                                <a:solidFill>
                                  <a:schemeClr val="tx1"/>
                                </a:solidFill>
                                <a:latin typeface="Cambria Math" panose="02040503050406030204" pitchFamily="18" charset="0"/>
                              </a:rPr>
                              <m:t>2</m:t>
                            </m:r>
                          </m:sup>
                        </m:sSup>
                      </m:e>
                    </m:nary>
                  </m:oMath>
                </a14:m>
                <a:r>
                  <a:rPr lang="en-US" dirty="0">
                    <a:solidFill>
                      <a:schemeClr val="accent2">
                        <a:lumMod val="75000"/>
                      </a:schemeClr>
                    </a:solidFill>
                  </a:rPr>
                  <a:t>                                                                           higher </a:t>
                </a:r>
                <a:r>
                  <a:rPr lang="el-GR" dirty="0">
                    <a:solidFill>
                      <a:schemeClr val="accent2">
                        <a:lumMod val="75000"/>
                      </a:schemeClr>
                    </a:solidFill>
                  </a:rPr>
                  <a:t>λ</a:t>
                </a:r>
                <a:r>
                  <a:rPr lang="en-US" dirty="0">
                    <a:solidFill>
                      <a:schemeClr val="accent2">
                        <a:lumMod val="75000"/>
                      </a:schemeClr>
                    </a:solidFill>
                  </a:rPr>
                  <a:t> makes the model simpler and avoids overfitting.</a:t>
                </a:r>
              </a:p>
              <a:p>
                <a:pPr marL="342900" indent="-342900">
                  <a:buFont typeface="Arial" panose="020B0604020202020204" pitchFamily="34" charset="0"/>
                  <a:buChar char="•"/>
                </a:pPr>
                <a:r>
                  <a:rPr lang="en-US" b="1" dirty="0" err="1">
                    <a:solidFill>
                      <a:schemeClr val="accent2">
                        <a:lumMod val="75000"/>
                      </a:schemeClr>
                    </a:solidFill>
                  </a:rPr>
                  <a:t>learning_rate</a:t>
                </a:r>
                <a:r>
                  <a:rPr lang="en-US" b="1" dirty="0">
                    <a:solidFill>
                      <a:schemeClr val="accent2">
                        <a:lumMod val="75000"/>
                      </a:schemeClr>
                    </a:solidFill>
                  </a:rPr>
                  <a:t> </a:t>
                </a:r>
                <a:r>
                  <a:rPr lang="en-US" dirty="0">
                    <a:solidFill>
                      <a:schemeClr val="accent2">
                        <a:lumMod val="75000"/>
                      </a:schemeClr>
                    </a:solidFill>
                  </a:rPr>
                  <a:t>- </a:t>
                </a:r>
                <a:r>
                  <a:rPr lang="en-US" b="1" dirty="0">
                    <a:solidFill>
                      <a:schemeClr val="accent2">
                        <a:lumMod val="75000"/>
                      </a:schemeClr>
                    </a:solidFill>
                  </a:rPr>
                  <a:t> </a:t>
                </a:r>
                <a:r>
                  <a:rPr lang="en-US" dirty="0">
                    <a:solidFill>
                      <a:schemeClr val="accent2">
                        <a:lumMod val="75000"/>
                      </a:schemeClr>
                    </a:solidFill>
                  </a:rPr>
                  <a:t>This determines the impact of each tree on the final outcome. GBM works by starting with an initial estimate which is updated using the output of each tree. The learning parameter controls the magnitude of this change in the estimates( we chose it to be </a:t>
                </a:r>
                <a:r>
                  <a:rPr lang="en-US" b="1" dirty="0">
                    <a:solidFill>
                      <a:schemeClr val="accent2">
                        <a:lumMod val="75000"/>
                      </a:schemeClr>
                    </a:solidFill>
                  </a:rPr>
                  <a:t>0.05</a:t>
                </a:r>
                <a:r>
                  <a:rPr lang="en-US" dirty="0">
                    <a:solidFill>
                      <a:schemeClr val="accent2">
                        <a:lumMod val="75000"/>
                      </a:schemeClr>
                    </a:solidFill>
                  </a:rPr>
                  <a:t>).</a:t>
                </a:r>
              </a:p>
              <a:p>
                <a:pPr marL="342900" indent="-342900">
                  <a:buFont typeface="Arial" panose="020B0604020202020204" pitchFamily="34" charset="0"/>
                  <a:buChar char="•"/>
                </a:pPr>
                <a:r>
                  <a:rPr lang="en-US" b="1" dirty="0" err="1">
                    <a:solidFill>
                      <a:schemeClr val="accent2">
                        <a:lumMod val="75000"/>
                      </a:schemeClr>
                    </a:solidFill>
                  </a:rPr>
                  <a:t>num_leaves</a:t>
                </a:r>
                <a:r>
                  <a:rPr lang="en-US" b="1" dirty="0">
                    <a:solidFill>
                      <a:schemeClr val="accent2">
                        <a:lumMod val="75000"/>
                      </a:schemeClr>
                    </a:solidFill>
                  </a:rPr>
                  <a:t>:</a:t>
                </a:r>
                <a:r>
                  <a:rPr lang="en-US" dirty="0">
                    <a:solidFill>
                      <a:schemeClr val="accent2">
                        <a:lumMod val="75000"/>
                      </a:schemeClr>
                    </a:solidFill>
                  </a:rPr>
                  <a:t> number of leaves in full tree . We chose it to be </a:t>
                </a:r>
                <a:r>
                  <a:rPr lang="en-US" b="1" dirty="0">
                    <a:solidFill>
                      <a:schemeClr val="accent2">
                        <a:lumMod val="75000"/>
                      </a:schemeClr>
                    </a:solidFill>
                  </a:rPr>
                  <a:t>30</a:t>
                </a:r>
                <a:r>
                  <a:rPr lang="en-US" dirty="0">
                    <a:solidFill>
                      <a:schemeClr val="accent2">
                        <a:lumMod val="75000"/>
                      </a:schemeClr>
                    </a:solidFill>
                  </a:rPr>
                  <a:t>(big number is used for accuracy but might overfit the data so optimum should be found)</a:t>
                </a:r>
              </a:p>
              <a:p>
                <a:pPr marL="342900" indent="-342900">
                  <a:buFont typeface="Arial" panose="020B0604020202020204" pitchFamily="34" charset="0"/>
                  <a:buChar char="•"/>
                </a:pPr>
                <a:r>
                  <a:rPr lang="en-US" b="1" dirty="0">
                    <a:solidFill>
                      <a:schemeClr val="accent2">
                        <a:lumMod val="75000"/>
                      </a:schemeClr>
                    </a:solidFill>
                  </a:rPr>
                  <a:t>Metric </a:t>
                </a:r>
                <a:r>
                  <a:rPr lang="en-US" dirty="0">
                    <a:solidFill>
                      <a:schemeClr val="accent2">
                        <a:lumMod val="75000"/>
                      </a:schemeClr>
                    </a:solidFill>
                  </a:rPr>
                  <a:t>– specifies loss for model building. We used Root Mean Square Error(RMSE) in order to make the loss function identical to the one in Kaggle score evaluation. </a:t>
                </a:r>
              </a:p>
            </p:txBody>
          </p:sp>
        </mc:Choice>
        <mc:Fallback xmlns="">
          <p:sp>
            <p:nvSpPr>
              <p:cNvPr id="3" name="TextBox 2">
                <a:extLst>
                  <a:ext uri="{FF2B5EF4-FFF2-40B4-BE49-F238E27FC236}">
                    <a16:creationId xmlns:a16="http://schemas.microsoft.com/office/drawing/2014/main" id="{44123BA1-9E5F-450C-A288-7B7C79824621}"/>
                  </a:ext>
                </a:extLst>
              </p:cNvPr>
              <p:cNvSpPr txBox="1">
                <a:spLocks noRot="1" noChangeAspect="1" noMove="1" noResize="1" noEditPoints="1" noAdjustHandles="1" noChangeArrowheads="1" noChangeShapeType="1" noTextEdit="1"/>
              </p:cNvSpPr>
              <p:nvPr/>
            </p:nvSpPr>
            <p:spPr>
              <a:xfrm>
                <a:off x="331304" y="1406769"/>
                <a:ext cx="11529392" cy="4041556"/>
              </a:xfrm>
              <a:prstGeom prst="rect">
                <a:avLst/>
              </a:prstGeom>
              <a:blipFill>
                <a:blip r:embed="rId3"/>
                <a:stretch>
                  <a:fillRect l="-529" r="-899" b="-150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E995125B-29AF-4A06-9A9D-B30DF127EE20}"/>
              </a:ext>
            </a:extLst>
          </p:cNvPr>
          <p:cNvSpPr/>
          <p:nvPr/>
        </p:nvSpPr>
        <p:spPr>
          <a:xfrm>
            <a:off x="9734843" y="2715065"/>
            <a:ext cx="182880" cy="281353"/>
          </a:xfrm>
          <a:prstGeom prst="rect">
            <a:avLst/>
          </a:prstGeom>
          <a:noFill/>
          <a:ln w="12700" cap="flat">
            <a:solidFill>
              <a:srgbClr val="FF0000"/>
            </a:solidFill>
            <a:prstDash val="solid"/>
            <a:miter/>
          </a:ln>
        </p:spPr>
        <p:txBody>
          <a:bodyPr rtlCol="0" anchor="ctr"/>
          <a:lstStyle/>
          <a:p>
            <a:pPr algn="l"/>
            <a:endParaRPr lang="en-US" dirty="0"/>
          </a:p>
        </p:txBody>
      </p:sp>
    </p:spTree>
    <p:extLst>
      <p:ext uri="{BB962C8B-B14F-4D97-AF65-F5344CB8AC3E}">
        <p14:creationId xmlns:p14="http://schemas.microsoft.com/office/powerpoint/2010/main" val="314571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0" y="-34551"/>
            <a:ext cx="12056012" cy="1622321"/>
          </a:xfrm>
        </p:spPr>
        <p:txBody>
          <a:bodyPr>
            <a:normAutofit/>
          </a:bodyPr>
          <a:lstStyle/>
          <a:p>
            <a:r>
              <a:rPr lang="en-US" dirty="0">
                <a:solidFill>
                  <a:schemeClr val="accent2">
                    <a:lumMod val="75000"/>
                  </a:schemeClr>
                </a:solidFill>
              </a:rPr>
              <a:t>K Cross Validation and Prediction</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555895" cy="540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BB0F9B-843D-4235-8CAD-480DA5AA00DB}"/>
                  </a:ext>
                </a:extLst>
              </p:cNvPr>
              <p:cNvSpPr txBox="1"/>
              <p:nvPr/>
            </p:nvSpPr>
            <p:spPr>
              <a:xfrm>
                <a:off x="331304" y="1587770"/>
                <a:ext cx="10948300" cy="4493538"/>
              </a:xfrm>
              <a:prstGeom prst="rect">
                <a:avLst/>
              </a:prstGeom>
              <a:noFill/>
            </p:spPr>
            <p:txBody>
              <a:bodyPr wrap="square" rtlCol="0">
                <a:spAutoFit/>
              </a:bodyPr>
              <a:lstStyle/>
              <a:p>
                <a:r>
                  <a:rPr lang="en-US" sz="2000" dirty="0">
                    <a:solidFill>
                      <a:schemeClr val="accent2">
                        <a:lumMod val="75000"/>
                      </a:schemeClr>
                    </a:solidFill>
                  </a:rPr>
                  <a:t>The amount of data in the current competition is huge. Therefore we could split it by using k cross validation and train k different models ( those models differ by data only).</a:t>
                </a:r>
              </a:p>
              <a:p>
                <a:r>
                  <a:rPr lang="en-US" sz="2000" dirty="0">
                    <a:solidFill>
                      <a:schemeClr val="accent2">
                        <a:lumMod val="75000"/>
                      </a:schemeClr>
                    </a:solidFill>
                  </a:rPr>
                  <a:t>After we trained those models(k models) we used them on the given test data(from Kaggle) to predict their meter readings. This action gave us k different predictions.</a:t>
                </a:r>
              </a:p>
              <a:p>
                <a:r>
                  <a:rPr lang="en-US" sz="2000" dirty="0">
                    <a:solidFill>
                      <a:schemeClr val="accent2">
                        <a:lumMod val="75000"/>
                      </a:schemeClr>
                    </a:solidFill>
                  </a:rPr>
                  <a:t>We applied </a:t>
                </a:r>
                <a14:m>
                  <m:oMath xmlns:m="http://schemas.openxmlformats.org/officeDocument/2006/math">
                    <m:sSup>
                      <m:sSupPr>
                        <m:ctrlPr>
                          <a:rPr lang="en-US" sz="2000" i="1" smtClean="0">
                            <a:solidFill>
                              <a:schemeClr val="accent2">
                                <a:lumMod val="75000"/>
                              </a:schemeClr>
                            </a:solidFill>
                            <a:latin typeface="Cambria Math" panose="02040503050406030204" pitchFamily="18" charset="0"/>
                          </a:rPr>
                        </m:ctrlPr>
                      </m:sSupPr>
                      <m:e>
                        <m:r>
                          <a:rPr lang="en-US" sz="2000" b="0" i="1" smtClean="0">
                            <a:solidFill>
                              <a:schemeClr val="accent2">
                                <a:lumMod val="75000"/>
                              </a:schemeClr>
                            </a:solidFill>
                            <a:latin typeface="Cambria Math" panose="02040503050406030204" pitchFamily="18" charset="0"/>
                          </a:rPr>
                          <m:t>𝑒</m:t>
                        </m:r>
                      </m:e>
                      <m:sup>
                        <m:r>
                          <a:rPr lang="en-US" sz="2000" b="0" i="1" smtClean="0">
                            <a:solidFill>
                              <a:schemeClr val="accent2">
                                <a:lumMod val="75000"/>
                              </a:schemeClr>
                            </a:solidFill>
                            <a:latin typeface="Cambria Math" panose="02040503050406030204" pitchFamily="18" charset="0"/>
                          </a:rPr>
                          <m:t>𝑝</m:t>
                        </m:r>
                      </m:sup>
                    </m:sSup>
                    <m:r>
                      <a:rPr lang="en-US" sz="2000" b="0" i="1" smtClean="0">
                        <a:solidFill>
                          <a:schemeClr val="accent2">
                            <a:lumMod val="75000"/>
                          </a:schemeClr>
                        </a:solidFill>
                        <a:latin typeface="Cambria Math" panose="02040503050406030204" pitchFamily="18" charset="0"/>
                      </a:rPr>
                      <m:t>−</m:t>
                    </m:r>
                    <m:r>
                      <a:rPr lang="en-US" sz="2000" b="0" i="1" smtClean="0">
                        <a:solidFill>
                          <a:schemeClr val="accent2">
                            <a:lumMod val="75000"/>
                          </a:schemeClr>
                        </a:solidFill>
                        <a:latin typeface="Cambria Math" panose="02040503050406030204" pitchFamily="18" charset="0"/>
                      </a:rPr>
                      <m:t>1</m:t>
                    </m:r>
                  </m:oMath>
                </a14:m>
                <a:r>
                  <a:rPr lang="en-US" sz="2000" dirty="0">
                    <a:solidFill>
                      <a:schemeClr val="accent2">
                        <a:lumMod val="75000"/>
                      </a:schemeClr>
                    </a:solidFill>
                  </a:rPr>
                  <a:t> (inverse to log(1+p)) , summed those predictions and divided them by k in order to get our final prediction. </a:t>
                </a:r>
              </a:p>
              <a:p>
                <a:r>
                  <a:rPr lang="en-US" sz="2000" dirty="0">
                    <a:solidFill>
                      <a:schemeClr val="accent2">
                        <a:lumMod val="75000"/>
                      </a:schemeClr>
                    </a:solidFill>
                  </a:rPr>
                  <a:t>In order to choose the value of k we ran different predictions with varying values of k. Our best prediction score was given by k = 5.</a:t>
                </a:r>
              </a:p>
              <a:p>
                <a:endParaRPr lang="en-US" sz="2400" dirty="0">
                  <a:solidFill>
                    <a:schemeClr val="accent2">
                      <a:lumMod val="75000"/>
                    </a:schemeClr>
                  </a:solidFill>
                </a:endParaRPr>
              </a:p>
              <a:p>
                <a:r>
                  <a:rPr lang="en-US" sz="2000" dirty="0">
                    <a:solidFill>
                      <a:schemeClr val="accent2">
                        <a:lumMod val="75000"/>
                      </a:schemeClr>
                    </a:solidFill>
                  </a:rPr>
                  <a:t>Meter reading  data from the beginning of 2017 to the end of 2018 was used as test data(was handed to us in Kaggle). </a:t>
                </a:r>
              </a:p>
              <a:p>
                <a:r>
                  <a:rPr lang="en-US" sz="2000" dirty="0">
                    <a:solidFill>
                      <a:schemeClr val="accent2">
                        <a:lumMod val="75000"/>
                      </a:schemeClr>
                    </a:solidFill>
                  </a:rPr>
                  <a:t>Score was evaluated in the competition by Root Mean Squared Logarithmic Error(RMSLE). </a:t>
                </a:r>
              </a:p>
              <a:p>
                <a:endParaRPr lang="en-US" sz="2400" dirty="0">
                  <a:solidFill>
                    <a:schemeClr val="accent2">
                      <a:lumMod val="75000"/>
                    </a:schemeClr>
                  </a:solidFill>
                </a:endParaRPr>
              </a:p>
              <a:p>
                <a:r>
                  <a:rPr lang="en-US" dirty="0"/>
                  <a:t> </a:t>
                </a:r>
              </a:p>
            </p:txBody>
          </p:sp>
        </mc:Choice>
        <mc:Fallback xmlns="">
          <p:sp>
            <p:nvSpPr>
              <p:cNvPr id="4" name="TextBox 3">
                <a:extLst>
                  <a:ext uri="{FF2B5EF4-FFF2-40B4-BE49-F238E27FC236}">
                    <a16:creationId xmlns:a16="http://schemas.microsoft.com/office/drawing/2014/main" id="{3DBB0F9B-843D-4235-8CAD-480DA5AA00DB}"/>
                  </a:ext>
                </a:extLst>
              </p:cNvPr>
              <p:cNvSpPr txBox="1">
                <a:spLocks noRot="1" noChangeAspect="1" noMove="1" noResize="1" noEditPoints="1" noAdjustHandles="1" noChangeArrowheads="1" noChangeShapeType="1" noTextEdit="1"/>
              </p:cNvSpPr>
              <p:nvPr/>
            </p:nvSpPr>
            <p:spPr>
              <a:xfrm>
                <a:off x="331304" y="1587770"/>
                <a:ext cx="10948300" cy="4493538"/>
              </a:xfrm>
              <a:prstGeom prst="rect">
                <a:avLst/>
              </a:prstGeom>
              <a:blipFill>
                <a:blip r:embed="rId3"/>
                <a:stretch>
                  <a:fillRect l="-557" t="-5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D521DD7-6505-43C8-9366-81509E09F061}"/>
              </a:ext>
            </a:extLst>
          </p:cNvPr>
          <p:cNvPicPr>
            <a:picLocks noChangeAspect="1"/>
          </p:cNvPicPr>
          <p:nvPr/>
        </p:nvPicPr>
        <p:blipFill>
          <a:blip r:embed="rId4"/>
          <a:stretch>
            <a:fillRect/>
          </a:stretch>
        </p:blipFill>
        <p:spPr>
          <a:xfrm>
            <a:off x="331304" y="5393662"/>
            <a:ext cx="4154904" cy="1232424"/>
          </a:xfrm>
          <a:prstGeom prst="rect">
            <a:avLst/>
          </a:prstGeom>
        </p:spPr>
      </p:pic>
    </p:spTree>
    <p:extLst>
      <p:ext uri="{BB962C8B-B14F-4D97-AF65-F5344CB8AC3E}">
        <p14:creationId xmlns:p14="http://schemas.microsoft.com/office/powerpoint/2010/main" val="92551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6879C3-F2C4-4FE1-A27A-49E1D74B7DC2}"/>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0" y="0"/>
            <a:ext cx="12056012" cy="1218237"/>
          </a:xfrm>
        </p:spPr>
        <p:txBody>
          <a:bodyPr>
            <a:normAutofit/>
          </a:bodyPr>
          <a:lstStyle/>
          <a:p>
            <a:r>
              <a:rPr lang="en-US" dirty="0">
                <a:solidFill>
                  <a:schemeClr val="accent2">
                    <a:lumMod val="75000"/>
                  </a:schemeClr>
                </a:solidFill>
              </a:rPr>
              <a:t>Results</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555895" cy="540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pic>
        <p:nvPicPr>
          <p:cNvPr id="3" name="Picture 2">
            <a:extLst>
              <a:ext uri="{FF2B5EF4-FFF2-40B4-BE49-F238E27FC236}">
                <a16:creationId xmlns:a16="http://schemas.microsoft.com/office/drawing/2014/main" id="{DDAAEBA9-E7FA-4BD0-998E-6B5390841FA2}"/>
              </a:ext>
            </a:extLst>
          </p:cNvPr>
          <p:cNvPicPr>
            <a:picLocks noChangeAspect="1"/>
          </p:cNvPicPr>
          <p:nvPr/>
        </p:nvPicPr>
        <p:blipFill>
          <a:blip r:embed="rId3"/>
          <a:stretch>
            <a:fillRect/>
          </a:stretch>
        </p:blipFill>
        <p:spPr>
          <a:xfrm>
            <a:off x="0" y="1006273"/>
            <a:ext cx="6174688" cy="2904544"/>
          </a:xfrm>
          <a:prstGeom prst="rect">
            <a:avLst/>
          </a:prstGeom>
        </p:spPr>
      </p:pic>
      <p:pic>
        <p:nvPicPr>
          <p:cNvPr id="5" name="Picture 4">
            <a:extLst>
              <a:ext uri="{FF2B5EF4-FFF2-40B4-BE49-F238E27FC236}">
                <a16:creationId xmlns:a16="http://schemas.microsoft.com/office/drawing/2014/main" id="{689BCDA2-5EF0-4D74-8048-5C826EBFBB3B}"/>
              </a:ext>
            </a:extLst>
          </p:cNvPr>
          <p:cNvPicPr>
            <a:picLocks noChangeAspect="1"/>
          </p:cNvPicPr>
          <p:nvPr/>
        </p:nvPicPr>
        <p:blipFill>
          <a:blip r:embed="rId4"/>
          <a:stretch>
            <a:fillRect/>
          </a:stretch>
        </p:blipFill>
        <p:spPr>
          <a:xfrm>
            <a:off x="6041343" y="1036436"/>
            <a:ext cx="6184066" cy="2904545"/>
          </a:xfrm>
          <a:prstGeom prst="rect">
            <a:avLst/>
          </a:prstGeom>
        </p:spPr>
      </p:pic>
      <p:pic>
        <p:nvPicPr>
          <p:cNvPr id="9" name="Picture 8">
            <a:extLst>
              <a:ext uri="{FF2B5EF4-FFF2-40B4-BE49-F238E27FC236}">
                <a16:creationId xmlns:a16="http://schemas.microsoft.com/office/drawing/2014/main" id="{E635793A-A094-4469-BCC8-521B4F03F207}"/>
              </a:ext>
            </a:extLst>
          </p:cNvPr>
          <p:cNvPicPr>
            <a:picLocks noChangeAspect="1"/>
          </p:cNvPicPr>
          <p:nvPr/>
        </p:nvPicPr>
        <p:blipFill>
          <a:blip r:embed="rId5"/>
          <a:stretch>
            <a:fillRect/>
          </a:stretch>
        </p:blipFill>
        <p:spPr>
          <a:xfrm>
            <a:off x="-1" y="3933505"/>
            <a:ext cx="6174690" cy="2904545"/>
          </a:xfrm>
          <a:prstGeom prst="rect">
            <a:avLst/>
          </a:prstGeom>
        </p:spPr>
      </p:pic>
      <p:pic>
        <p:nvPicPr>
          <p:cNvPr id="10" name="Picture 9">
            <a:extLst>
              <a:ext uri="{FF2B5EF4-FFF2-40B4-BE49-F238E27FC236}">
                <a16:creationId xmlns:a16="http://schemas.microsoft.com/office/drawing/2014/main" id="{88FC6B4B-E7E3-4B94-9264-18A38FEA47BE}"/>
              </a:ext>
            </a:extLst>
          </p:cNvPr>
          <p:cNvPicPr>
            <a:picLocks noChangeAspect="1"/>
          </p:cNvPicPr>
          <p:nvPr/>
        </p:nvPicPr>
        <p:blipFill>
          <a:blip r:embed="rId6"/>
          <a:stretch>
            <a:fillRect/>
          </a:stretch>
        </p:blipFill>
        <p:spPr>
          <a:xfrm>
            <a:off x="6074753" y="3933505"/>
            <a:ext cx="6117247" cy="2904545"/>
          </a:xfrm>
          <a:prstGeom prst="rect">
            <a:avLst/>
          </a:prstGeom>
        </p:spPr>
      </p:pic>
    </p:spTree>
    <p:extLst>
      <p:ext uri="{BB962C8B-B14F-4D97-AF65-F5344CB8AC3E}">
        <p14:creationId xmlns:p14="http://schemas.microsoft.com/office/powerpoint/2010/main" val="354933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0" y="0"/>
            <a:ext cx="12056012" cy="1218237"/>
          </a:xfrm>
        </p:spPr>
        <p:txBody>
          <a:bodyPr>
            <a:normAutofit/>
          </a:bodyPr>
          <a:lstStyle/>
          <a:p>
            <a:r>
              <a:rPr lang="en-US" dirty="0">
                <a:solidFill>
                  <a:schemeClr val="accent2">
                    <a:lumMod val="75000"/>
                  </a:schemeClr>
                </a:solidFill>
              </a:rPr>
              <a:t>Results</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555895" cy="540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pic>
        <p:nvPicPr>
          <p:cNvPr id="4" name="Picture 3">
            <a:extLst>
              <a:ext uri="{FF2B5EF4-FFF2-40B4-BE49-F238E27FC236}">
                <a16:creationId xmlns:a16="http://schemas.microsoft.com/office/drawing/2014/main" id="{CE73F071-83CB-41C0-9926-0E17B4C78A1A}"/>
              </a:ext>
            </a:extLst>
          </p:cNvPr>
          <p:cNvPicPr>
            <a:picLocks noChangeAspect="1"/>
          </p:cNvPicPr>
          <p:nvPr/>
        </p:nvPicPr>
        <p:blipFill>
          <a:blip r:embed="rId3"/>
          <a:stretch>
            <a:fillRect/>
          </a:stretch>
        </p:blipFill>
        <p:spPr>
          <a:xfrm>
            <a:off x="0" y="1041634"/>
            <a:ext cx="6130558" cy="3710944"/>
          </a:xfrm>
          <a:prstGeom prst="rect">
            <a:avLst/>
          </a:prstGeom>
        </p:spPr>
      </p:pic>
      <p:pic>
        <p:nvPicPr>
          <p:cNvPr id="3" name="Picture 2">
            <a:extLst>
              <a:ext uri="{FF2B5EF4-FFF2-40B4-BE49-F238E27FC236}">
                <a16:creationId xmlns:a16="http://schemas.microsoft.com/office/drawing/2014/main" id="{FF03A0C4-A5EA-48B1-9AA7-562A5DA3161C}"/>
              </a:ext>
            </a:extLst>
          </p:cNvPr>
          <p:cNvPicPr>
            <a:picLocks noChangeAspect="1"/>
          </p:cNvPicPr>
          <p:nvPr/>
        </p:nvPicPr>
        <p:blipFill>
          <a:blip r:embed="rId4"/>
          <a:stretch>
            <a:fillRect/>
          </a:stretch>
        </p:blipFill>
        <p:spPr>
          <a:xfrm>
            <a:off x="6121426" y="1041633"/>
            <a:ext cx="6070574" cy="3710945"/>
          </a:xfrm>
          <a:prstGeom prst="rect">
            <a:avLst/>
          </a:prstGeom>
        </p:spPr>
      </p:pic>
    </p:spTree>
    <p:extLst>
      <p:ext uri="{BB962C8B-B14F-4D97-AF65-F5344CB8AC3E}">
        <p14:creationId xmlns:p14="http://schemas.microsoft.com/office/powerpoint/2010/main" val="232773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0" y="0"/>
            <a:ext cx="12056012" cy="1218237"/>
          </a:xfrm>
        </p:spPr>
        <p:txBody>
          <a:bodyPr>
            <a:normAutofit/>
          </a:bodyPr>
          <a:lstStyle/>
          <a:p>
            <a:r>
              <a:rPr lang="en-US" dirty="0">
                <a:solidFill>
                  <a:schemeClr val="accent2">
                    <a:lumMod val="75000"/>
                  </a:schemeClr>
                </a:solidFill>
              </a:rPr>
              <a:t>Conclusions</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321562"/>
            <a:ext cx="11555895" cy="41844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3" name="תיבת טקסט 2">
            <a:extLst>
              <a:ext uri="{FF2B5EF4-FFF2-40B4-BE49-F238E27FC236}">
                <a16:creationId xmlns:a16="http://schemas.microsoft.com/office/drawing/2014/main" id="{3B344467-CB22-44FA-83FF-2C7D908DAF75}"/>
              </a:ext>
            </a:extLst>
          </p:cNvPr>
          <p:cNvSpPr txBox="1"/>
          <p:nvPr/>
        </p:nvSpPr>
        <p:spPr>
          <a:xfrm>
            <a:off x="304801" y="1600218"/>
            <a:ext cx="11159613" cy="4818755"/>
          </a:xfrm>
          <a:prstGeom prst="rect">
            <a:avLst/>
          </a:prstGeom>
          <a:noFill/>
        </p:spPr>
        <p:txBody>
          <a:bodyPr wrap="square" rtlCol="1">
            <a:spAutoFit/>
          </a:bodyPr>
          <a:lstStyle/>
          <a:p>
            <a:pPr marL="285750" indent="-285750">
              <a:lnSpc>
                <a:spcPct val="90000"/>
              </a:lnSpc>
              <a:buFont typeface="Arial" panose="020B0604020202020204" pitchFamily="34" charset="0"/>
              <a:buChar char="•"/>
            </a:pPr>
            <a:r>
              <a:rPr lang="en-US" sz="2400" dirty="0">
                <a:solidFill>
                  <a:schemeClr val="accent2">
                    <a:lumMod val="75000"/>
                  </a:schemeClr>
                </a:solidFill>
              </a:rPr>
              <a:t>Overfitting has affected our results. In order to deal with it we increased the value of </a:t>
            </a:r>
            <a:r>
              <a:rPr lang="el-GR" sz="2400" dirty="0">
                <a:solidFill>
                  <a:schemeClr val="accent2">
                    <a:lumMod val="75000"/>
                  </a:schemeClr>
                </a:solidFill>
              </a:rPr>
              <a:t>λ</a:t>
            </a:r>
            <a:r>
              <a:rPr lang="en-US" sz="2400" dirty="0">
                <a:solidFill>
                  <a:schemeClr val="accent2">
                    <a:lumMod val="75000"/>
                  </a:schemeClr>
                </a:solidFill>
              </a:rPr>
              <a:t> in our model and changed tree size (</a:t>
            </a:r>
            <a:r>
              <a:rPr lang="en-US" sz="2400" dirty="0" err="1">
                <a:solidFill>
                  <a:schemeClr val="accent2">
                    <a:lumMod val="75000"/>
                  </a:schemeClr>
                </a:solidFill>
              </a:rPr>
              <a:t>num_leaves</a:t>
            </a:r>
            <a:r>
              <a:rPr lang="en-US" sz="2400" dirty="0">
                <a:solidFill>
                  <a:schemeClr val="accent2">
                    <a:lumMod val="75000"/>
                  </a:schemeClr>
                </a:solidFill>
              </a:rPr>
              <a:t>). By raising </a:t>
            </a:r>
            <a:r>
              <a:rPr lang="el-GR" sz="2400" dirty="0">
                <a:solidFill>
                  <a:schemeClr val="accent2">
                    <a:lumMod val="75000"/>
                  </a:schemeClr>
                </a:solidFill>
              </a:rPr>
              <a:t>λ</a:t>
            </a:r>
            <a:r>
              <a:rPr lang="en-US" sz="2400" dirty="0">
                <a:solidFill>
                  <a:schemeClr val="accent2">
                    <a:lumMod val="75000"/>
                  </a:schemeClr>
                </a:solidFill>
              </a:rPr>
              <a:t> and decreasing tree size we simplified the model and got better predictions.</a:t>
            </a:r>
          </a:p>
          <a:p>
            <a:pPr marL="285750" indent="-285750">
              <a:lnSpc>
                <a:spcPct val="90000"/>
              </a:lnSpc>
              <a:buFont typeface="Arial" panose="020B0604020202020204" pitchFamily="34" charset="0"/>
              <a:buChar char="•"/>
            </a:pPr>
            <a:r>
              <a:rPr lang="en-US" sz="2400" dirty="0">
                <a:solidFill>
                  <a:schemeClr val="accent2">
                    <a:lumMod val="75000"/>
                  </a:schemeClr>
                </a:solidFill>
              </a:rPr>
              <a:t>Our model’s score was affected mostly by: </a:t>
            </a:r>
          </a:p>
          <a:p>
            <a:pPr marL="685800" lvl="1" indent="-228600">
              <a:lnSpc>
                <a:spcPct val="90000"/>
              </a:lnSpc>
              <a:spcBef>
                <a:spcPts val="500"/>
              </a:spcBef>
              <a:buFont typeface="Arial" panose="020B0604020202020204" pitchFamily="34" charset="0"/>
              <a:buChar char="•"/>
            </a:pPr>
            <a:r>
              <a:rPr lang="en-US" sz="2400" dirty="0">
                <a:solidFill>
                  <a:schemeClr val="accent2">
                    <a:lumMod val="75000"/>
                  </a:schemeClr>
                </a:solidFill>
              </a:rPr>
              <a:t>	changing the value of k in k-cross validation.</a:t>
            </a:r>
          </a:p>
          <a:p>
            <a:pPr marL="685800" lvl="1" indent="-228600">
              <a:lnSpc>
                <a:spcPct val="90000"/>
              </a:lnSpc>
              <a:spcBef>
                <a:spcPts val="500"/>
              </a:spcBef>
              <a:buFont typeface="Arial" panose="020B0604020202020204" pitchFamily="34" charset="0"/>
              <a:buChar char="•"/>
            </a:pPr>
            <a:r>
              <a:rPr lang="en-US" sz="2400" dirty="0">
                <a:solidFill>
                  <a:schemeClr val="accent2">
                    <a:lumMod val="75000"/>
                  </a:schemeClr>
                </a:solidFill>
              </a:rPr>
              <a:t>	removing outliers.</a:t>
            </a:r>
          </a:p>
          <a:p>
            <a:pPr marL="285750" indent="-285750">
              <a:lnSpc>
                <a:spcPct val="90000"/>
              </a:lnSpc>
              <a:buFont typeface="Arial" panose="020B0604020202020204" pitchFamily="34" charset="0"/>
              <a:buChar char="•"/>
            </a:pPr>
            <a:r>
              <a:rPr lang="en-US" sz="2400" dirty="0">
                <a:solidFill>
                  <a:schemeClr val="accent2">
                    <a:lumMod val="75000"/>
                  </a:schemeClr>
                </a:solidFill>
              </a:rPr>
              <a:t>At the beginning we had tried to use lasso model, but model performance was poor in comparison to GBDT. </a:t>
            </a:r>
          </a:p>
          <a:p>
            <a:pPr marL="285750" indent="-285750">
              <a:lnSpc>
                <a:spcPct val="90000"/>
              </a:lnSpc>
              <a:buFont typeface="Arial" panose="020B0604020202020204" pitchFamily="34" charset="0"/>
              <a:buChar char="•"/>
            </a:pPr>
            <a:r>
              <a:rPr lang="en-US" sz="2400" dirty="0">
                <a:solidFill>
                  <a:schemeClr val="accent2">
                    <a:lumMod val="75000"/>
                  </a:schemeClr>
                </a:solidFill>
              </a:rPr>
              <a:t>Filling missing values in features that lacked values, didn’t benefit model performance.</a:t>
            </a:r>
          </a:p>
          <a:p>
            <a:pPr marL="285750" indent="-285750">
              <a:lnSpc>
                <a:spcPct val="90000"/>
              </a:lnSpc>
              <a:buFont typeface="Arial" panose="020B0604020202020204" pitchFamily="34" charset="0"/>
              <a:buChar char="•"/>
            </a:pPr>
            <a:r>
              <a:rPr lang="en-US" sz="2400" dirty="0">
                <a:solidFill>
                  <a:schemeClr val="accent2">
                    <a:lumMod val="75000"/>
                  </a:schemeClr>
                </a:solidFill>
              </a:rPr>
              <a:t>Our best model has produced the private score of </a:t>
            </a:r>
            <a:r>
              <a:rPr lang="en-US" sz="2400" b="1" u="sng" dirty="0">
                <a:solidFill>
                  <a:schemeClr val="accent2">
                    <a:lumMod val="75000"/>
                  </a:schemeClr>
                </a:solidFill>
              </a:rPr>
              <a:t>1.475</a:t>
            </a:r>
            <a:r>
              <a:rPr lang="en-US" sz="2400" dirty="0">
                <a:solidFill>
                  <a:schemeClr val="accent2">
                    <a:lumMod val="75000"/>
                  </a:schemeClr>
                </a:solidFill>
              </a:rPr>
              <a:t> .</a:t>
            </a:r>
          </a:p>
          <a:p>
            <a:pPr marL="285750" indent="-285750">
              <a:lnSpc>
                <a:spcPct val="90000"/>
              </a:lnSpc>
              <a:buFont typeface="Arial" panose="020B0604020202020204" pitchFamily="34" charset="0"/>
              <a:buChar char="•"/>
            </a:pPr>
            <a:endParaRPr lang="en-US" sz="2400" dirty="0">
              <a:solidFill>
                <a:schemeClr val="accent2">
                  <a:lumMod val="75000"/>
                </a:schemeClr>
              </a:solidFill>
            </a:endParaRPr>
          </a:p>
          <a:p>
            <a:pPr marL="285750" indent="-285750">
              <a:lnSpc>
                <a:spcPct val="90000"/>
              </a:lnSpc>
              <a:buFont typeface="Arial" panose="020B0604020202020204" pitchFamily="34" charset="0"/>
              <a:buChar char="•"/>
            </a:pPr>
            <a:endParaRPr lang="en-US" sz="2400" dirty="0">
              <a:solidFill>
                <a:schemeClr val="accent2">
                  <a:lumMod val="75000"/>
                </a:schemeClr>
              </a:solidFill>
            </a:endParaRPr>
          </a:p>
          <a:p>
            <a:pPr marL="285750" indent="-285750">
              <a:buFont typeface="Arial" panose="020B0604020202020204" pitchFamily="34" charset="0"/>
              <a:buChar char="•"/>
            </a:pPr>
            <a:endParaRPr lang="he-IL" dirty="0"/>
          </a:p>
        </p:txBody>
      </p:sp>
    </p:spTree>
    <p:extLst>
      <p:ext uri="{BB962C8B-B14F-4D97-AF65-F5344CB8AC3E}">
        <p14:creationId xmlns:p14="http://schemas.microsoft.com/office/powerpoint/2010/main" val="142478207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91000" b="-9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D8DFD8-1E67-402C-9981-003BCF8B7D5D}"/>
              </a:ext>
            </a:extLst>
          </p:cNvPr>
          <p:cNvSpPr txBox="1">
            <a:spLocks/>
          </p:cNvSpPr>
          <p:nvPr/>
        </p:nvSpPr>
        <p:spPr>
          <a:xfrm>
            <a:off x="871398" y="143966"/>
            <a:ext cx="9404723" cy="1400530"/>
          </a:xfrm>
          <a:prstGeom prst="rect">
            <a:avLst/>
          </a:prstGeom>
        </p:spPr>
        <p:txBody>
          <a:bodyPr vert="horz" lIns="0" tIns="45720" rIns="0" bIns="45720" rtlCol="0" anchor="ctr">
            <a:normAutofit/>
          </a:bodyPr>
          <a:lstStyle>
            <a:lvl1pPr algn="ctr" defTabSz="914400" rtl="0" eaLnBrk="1" latinLnBrk="0" hangingPunct="1">
              <a:lnSpc>
                <a:spcPct val="90000"/>
              </a:lnSpc>
              <a:spcBef>
                <a:spcPct val="0"/>
              </a:spcBef>
              <a:buNone/>
              <a:defRPr sz="4000" b="1" kern="1200">
                <a:solidFill>
                  <a:schemeClr val="bg1"/>
                </a:solidFill>
                <a:latin typeface="+mj-lt"/>
                <a:ea typeface="+mj-ea"/>
                <a:cs typeface="+mj-cs"/>
              </a:defRPr>
            </a:lvl1pPr>
          </a:lstStyle>
          <a:p>
            <a:r>
              <a:rPr lang="en-US" dirty="0">
                <a:solidFill>
                  <a:schemeClr val="accent2">
                    <a:lumMod val="75000"/>
                  </a:schemeClr>
                </a:solidFill>
              </a:rPr>
              <a:t>The Method</a:t>
            </a:r>
          </a:p>
        </p:txBody>
      </p:sp>
      <p:graphicFrame>
        <p:nvGraphicFramePr>
          <p:cNvPr id="7" name="מציין מיקום תוכן 3">
            <a:extLst>
              <a:ext uri="{FF2B5EF4-FFF2-40B4-BE49-F238E27FC236}">
                <a16:creationId xmlns:a16="http://schemas.microsoft.com/office/drawing/2014/main" id="{00AE5902-90A7-47E7-819E-79F530E11C72}"/>
              </a:ext>
            </a:extLst>
          </p:cNvPr>
          <p:cNvGraphicFramePr>
            <a:graphicFrameLocks/>
          </p:cNvGraphicFramePr>
          <p:nvPr>
            <p:extLst>
              <p:ext uri="{D42A27DB-BD31-4B8C-83A1-F6EECF244321}">
                <p14:modId xmlns:p14="http://schemas.microsoft.com/office/powerpoint/2010/main" val="3782524914"/>
              </p:ext>
            </p:extLst>
          </p:nvPr>
        </p:nvGraphicFramePr>
        <p:xfrm>
          <a:off x="1235835" y="1989172"/>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53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2901301" y="138936"/>
            <a:ext cx="5616217" cy="1622321"/>
          </a:xfrm>
        </p:spPr>
        <p:txBody>
          <a:bodyPr>
            <a:normAutofit/>
          </a:bodyPr>
          <a:lstStyle/>
          <a:p>
            <a:pPr rtl="0"/>
            <a:r>
              <a:rPr lang="en-US" dirty="0">
                <a:solidFill>
                  <a:schemeClr val="accent2">
                    <a:lumMod val="75000"/>
                  </a:schemeClr>
                </a:solidFill>
              </a:rPr>
              <a:t>Data Exploration</a:t>
            </a:r>
          </a:p>
        </p:txBody>
      </p:sp>
      <p:sp>
        <p:nvSpPr>
          <p:cNvPr id="8" name="Rectangle 7">
            <a:extLst>
              <a:ext uri="{FF2B5EF4-FFF2-40B4-BE49-F238E27FC236}">
                <a16:creationId xmlns:a16="http://schemas.microsoft.com/office/drawing/2014/main" id="{6CD0F6A8-3F26-4FAA-A4DB-42CD01323173}"/>
              </a:ext>
            </a:extLst>
          </p:cNvPr>
          <p:cNvSpPr/>
          <p:nvPr/>
        </p:nvSpPr>
        <p:spPr>
          <a:xfrm>
            <a:off x="371469" y="1761257"/>
            <a:ext cx="11206242" cy="5262979"/>
          </a:xfrm>
          <a:prstGeom prst="rect">
            <a:avLst/>
          </a:prstGeom>
        </p:spPr>
        <p:txBody>
          <a:bodyPr wrap="square">
            <a:spAutoFit/>
          </a:bodyPr>
          <a:lstStyle/>
          <a:p>
            <a:r>
              <a:rPr lang="en-US" sz="2400" dirty="0">
                <a:solidFill>
                  <a:schemeClr val="accent2">
                    <a:lumMod val="75000"/>
                  </a:schemeClr>
                </a:solidFill>
              </a:rPr>
              <a:t>In order to do pre-processing we have to observe the data and see its disadvantages.</a:t>
            </a:r>
          </a:p>
          <a:p>
            <a:r>
              <a:rPr lang="en-US" sz="2400" dirty="0">
                <a:solidFill>
                  <a:schemeClr val="accent2">
                    <a:lumMod val="75000"/>
                  </a:schemeClr>
                </a:solidFill>
              </a:rPr>
              <a:t>To that end, we visualized the data with different plots.</a:t>
            </a:r>
          </a:p>
          <a:p>
            <a:r>
              <a:rPr lang="en-US" sz="2400" dirty="0">
                <a:solidFill>
                  <a:schemeClr val="accent2">
                    <a:lumMod val="75000"/>
                  </a:schemeClr>
                </a:solidFill>
              </a:rPr>
              <a:t>In the next page we can see 2 different plots that represent missing data. Data in training set and data in test set.</a:t>
            </a:r>
          </a:p>
          <a:p>
            <a:r>
              <a:rPr lang="en-US" sz="2400" dirty="0">
                <a:solidFill>
                  <a:schemeClr val="accent2">
                    <a:lumMod val="75000"/>
                  </a:schemeClr>
                </a:solidFill>
              </a:rPr>
              <a:t>We can see that there are huge amount of missing data in :</a:t>
            </a:r>
          </a:p>
          <a:p>
            <a:pPr marL="285750" indent="-285750">
              <a:buFont typeface="Arial" panose="020B0604020202020204" pitchFamily="34" charset="0"/>
              <a:buChar char="•"/>
            </a:pPr>
            <a:r>
              <a:rPr lang="en-US" sz="2400" dirty="0" err="1">
                <a:solidFill>
                  <a:schemeClr val="accent2">
                    <a:lumMod val="75000"/>
                  </a:schemeClr>
                </a:solidFill>
              </a:rPr>
              <a:t>Floor_count</a:t>
            </a:r>
            <a:endParaRPr lang="en-US" sz="2400" dirty="0">
              <a:solidFill>
                <a:schemeClr val="accent2">
                  <a:lumMod val="75000"/>
                </a:schemeClr>
              </a:solidFill>
            </a:endParaRPr>
          </a:p>
          <a:p>
            <a:pPr marL="285750" indent="-285750">
              <a:buFont typeface="Arial" panose="020B0604020202020204" pitchFamily="34" charset="0"/>
              <a:buChar char="•"/>
            </a:pPr>
            <a:r>
              <a:rPr lang="en-US" sz="2400" dirty="0" err="1">
                <a:solidFill>
                  <a:schemeClr val="accent2">
                    <a:lumMod val="75000"/>
                  </a:schemeClr>
                </a:solidFill>
              </a:rPr>
              <a:t>Year_built</a:t>
            </a:r>
            <a:endParaRPr lang="en-US" sz="2400" dirty="0">
              <a:solidFill>
                <a:schemeClr val="accent2">
                  <a:lumMod val="75000"/>
                </a:schemeClr>
              </a:solidFill>
            </a:endParaRPr>
          </a:p>
          <a:p>
            <a:pPr marL="285750" indent="-285750">
              <a:buFont typeface="Arial" panose="020B0604020202020204" pitchFamily="34" charset="0"/>
              <a:buChar char="•"/>
            </a:pPr>
            <a:r>
              <a:rPr lang="en-US" sz="2400" dirty="0" err="1">
                <a:solidFill>
                  <a:schemeClr val="accent2">
                    <a:lumMod val="75000"/>
                  </a:schemeClr>
                </a:solidFill>
              </a:rPr>
              <a:t>Cloud_coverage</a:t>
            </a:r>
            <a:endParaRPr lang="en-US" sz="2400" dirty="0">
              <a:solidFill>
                <a:schemeClr val="accent2">
                  <a:lumMod val="75000"/>
                </a:schemeClr>
              </a:solidFill>
            </a:endParaRPr>
          </a:p>
          <a:p>
            <a:pPr marL="285750" indent="-285750">
              <a:buFont typeface="Arial" panose="020B0604020202020204" pitchFamily="34" charset="0"/>
              <a:buChar char="•"/>
            </a:pPr>
            <a:r>
              <a:rPr lang="en-US" sz="2400" dirty="0">
                <a:solidFill>
                  <a:schemeClr val="accent2">
                    <a:lumMod val="75000"/>
                  </a:schemeClr>
                </a:solidFill>
              </a:rPr>
              <a:t>Precip_depth_1_hr</a:t>
            </a:r>
          </a:p>
          <a:p>
            <a:r>
              <a:rPr lang="en-US" sz="2400" dirty="0">
                <a:solidFill>
                  <a:schemeClr val="accent2">
                    <a:lumMod val="75000"/>
                  </a:schemeClr>
                </a:solidFill>
              </a:rPr>
              <a:t> </a:t>
            </a:r>
          </a:p>
          <a:p>
            <a:endParaRPr lang="en-US" dirty="0">
              <a:solidFill>
                <a:schemeClr val="accent2">
                  <a:lumMod val="75000"/>
                </a:schemeClr>
              </a:solidFill>
            </a:endParaRPr>
          </a:p>
          <a:p>
            <a:endParaRPr lang="en-US" dirty="0">
              <a:solidFill>
                <a:schemeClr val="accent2">
                  <a:lumMod val="75000"/>
                </a:schemeClr>
              </a:solidFill>
            </a:endParaRPr>
          </a:p>
          <a:p>
            <a:pPr marL="285750" indent="-285750">
              <a:buFont typeface="Arial" panose="020B0604020202020204" pitchFamily="34" charset="0"/>
              <a:buChar char="•"/>
            </a:pPr>
            <a:endParaRPr lang="en-US" dirty="0">
              <a:solidFill>
                <a:schemeClr val="accent2">
                  <a:lumMod val="75000"/>
                </a:schemeClr>
              </a:solidFill>
            </a:endParaRPr>
          </a:p>
          <a:p>
            <a:endParaRPr lang="en-US" dirty="0">
              <a:solidFill>
                <a:schemeClr val="accent2">
                  <a:lumMod val="75000"/>
                </a:schemeClr>
              </a:solidFill>
            </a:endParaRPr>
          </a:p>
        </p:txBody>
      </p:sp>
    </p:spTree>
    <p:extLst>
      <p:ext uri="{BB962C8B-B14F-4D97-AF65-F5344CB8AC3E}">
        <p14:creationId xmlns:p14="http://schemas.microsoft.com/office/powerpoint/2010/main" val="5089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91000" b="-91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6879C3-F2C4-4FE1-A27A-49E1D74B7DC2}"/>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2901301" y="138936"/>
            <a:ext cx="5616217" cy="1622321"/>
          </a:xfrm>
        </p:spPr>
        <p:txBody>
          <a:bodyPr>
            <a:normAutofit/>
          </a:bodyPr>
          <a:lstStyle/>
          <a:p>
            <a:pPr rtl="0"/>
            <a:r>
              <a:rPr lang="en-US" dirty="0">
                <a:solidFill>
                  <a:schemeClr val="accent2">
                    <a:lumMod val="75000"/>
                  </a:schemeClr>
                </a:solidFill>
              </a:rPr>
              <a:t>Missing Data</a:t>
            </a:r>
          </a:p>
        </p:txBody>
      </p:sp>
      <p:pic>
        <p:nvPicPr>
          <p:cNvPr id="5" name="Picture 4">
            <a:extLst>
              <a:ext uri="{FF2B5EF4-FFF2-40B4-BE49-F238E27FC236}">
                <a16:creationId xmlns:a16="http://schemas.microsoft.com/office/drawing/2014/main" id="{1517AB66-EBEA-4F67-824C-12BF4C166383}"/>
              </a:ext>
            </a:extLst>
          </p:cNvPr>
          <p:cNvPicPr>
            <a:picLocks noChangeAspect="1"/>
          </p:cNvPicPr>
          <p:nvPr/>
        </p:nvPicPr>
        <p:blipFill>
          <a:blip r:embed="rId3"/>
          <a:stretch>
            <a:fillRect/>
          </a:stretch>
        </p:blipFill>
        <p:spPr>
          <a:xfrm>
            <a:off x="6238123" y="1513625"/>
            <a:ext cx="5953878" cy="5344375"/>
          </a:xfrm>
          <a:prstGeom prst="rect">
            <a:avLst/>
          </a:prstGeom>
        </p:spPr>
      </p:pic>
      <p:pic>
        <p:nvPicPr>
          <p:cNvPr id="7" name="Picture 6">
            <a:extLst>
              <a:ext uri="{FF2B5EF4-FFF2-40B4-BE49-F238E27FC236}">
                <a16:creationId xmlns:a16="http://schemas.microsoft.com/office/drawing/2014/main" id="{F7B34841-456E-4818-81CB-9F598A3ABC66}"/>
              </a:ext>
            </a:extLst>
          </p:cNvPr>
          <p:cNvPicPr>
            <a:picLocks noChangeAspect="1"/>
          </p:cNvPicPr>
          <p:nvPr/>
        </p:nvPicPr>
        <p:blipFill>
          <a:blip r:embed="rId4"/>
          <a:stretch>
            <a:fillRect/>
          </a:stretch>
        </p:blipFill>
        <p:spPr>
          <a:xfrm>
            <a:off x="0" y="1513625"/>
            <a:ext cx="6238122" cy="5344375"/>
          </a:xfrm>
          <a:prstGeom prst="rect">
            <a:avLst/>
          </a:prstGeom>
        </p:spPr>
      </p:pic>
    </p:spTree>
    <p:extLst>
      <p:ext uri="{BB962C8B-B14F-4D97-AF65-F5344CB8AC3E}">
        <p14:creationId xmlns:p14="http://schemas.microsoft.com/office/powerpoint/2010/main" val="208113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2901301" y="-73062"/>
            <a:ext cx="6269203" cy="1622321"/>
          </a:xfrm>
        </p:spPr>
        <p:txBody>
          <a:bodyPr>
            <a:normAutofit/>
          </a:bodyPr>
          <a:lstStyle/>
          <a:p>
            <a:pPr rtl="0"/>
            <a:r>
              <a:rPr lang="en-US" dirty="0">
                <a:solidFill>
                  <a:schemeClr val="accent2">
                    <a:lumMod val="75000"/>
                  </a:schemeClr>
                </a:solidFill>
              </a:rPr>
              <a:t>Feature Importance</a:t>
            </a:r>
          </a:p>
        </p:txBody>
      </p:sp>
      <p:pic>
        <p:nvPicPr>
          <p:cNvPr id="4" name="Picture 3">
            <a:extLst>
              <a:ext uri="{FF2B5EF4-FFF2-40B4-BE49-F238E27FC236}">
                <a16:creationId xmlns:a16="http://schemas.microsoft.com/office/drawing/2014/main" id="{3EF9F488-DEDC-46DB-BF7F-30E0283B5DA7}"/>
              </a:ext>
            </a:extLst>
          </p:cNvPr>
          <p:cNvPicPr>
            <a:picLocks noChangeAspect="1"/>
          </p:cNvPicPr>
          <p:nvPr/>
        </p:nvPicPr>
        <p:blipFill>
          <a:blip r:embed="rId3"/>
          <a:stretch>
            <a:fillRect/>
          </a:stretch>
        </p:blipFill>
        <p:spPr>
          <a:xfrm>
            <a:off x="6288745" y="1337261"/>
            <a:ext cx="5873121" cy="4847673"/>
          </a:xfrm>
          <a:prstGeom prst="rect">
            <a:avLst/>
          </a:prstGeom>
        </p:spPr>
      </p:pic>
      <p:sp>
        <p:nvSpPr>
          <p:cNvPr id="9" name="TextBox 8">
            <a:extLst>
              <a:ext uri="{FF2B5EF4-FFF2-40B4-BE49-F238E27FC236}">
                <a16:creationId xmlns:a16="http://schemas.microsoft.com/office/drawing/2014/main" id="{25E04C7E-05F4-4BCB-97F6-61F0A093F1A2}"/>
              </a:ext>
            </a:extLst>
          </p:cNvPr>
          <p:cNvSpPr txBox="1"/>
          <p:nvPr/>
        </p:nvSpPr>
        <p:spPr>
          <a:xfrm>
            <a:off x="0" y="1549259"/>
            <a:ext cx="6096000" cy="3046988"/>
          </a:xfrm>
          <a:prstGeom prst="rect">
            <a:avLst/>
          </a:prstGeom>
          <a:noFill/>
        </p:spPr>
        <p:txBody>
          <a:bodyPr wrap="square" rtlCol="0">
            <a:spAutoFit/>
          </a:bodyPr>
          <a:lstStyle/>
          <a:p>
            <a:r>
              <a:rPr lang="en-US" sz="2400" dirty="0">
                <a:solidFill>
                  <a:schemeClr val="accent2">
                    <a:lumMod val="75000"/>
                  </a:schemeClr>
                </a:solidFill>
              </a:rPr>
              <a:t>After running the model(will be explained later) we could get a graph that rates the importance of each feature. This method helped us choose the most important features and drop the rest.</a:t>
            </a:r>
          </a:p>
          <a:p>
            <a:r>
              <a:rPr lang="en-US" sz="2400" dirty="0">
                <a:solidFill>
                  <a:schemeClr val="accent2">
                    <a:lumMod val="75000"/>
                  </a:schemeClr>
                </a:solidFill>
              </a:rPr>
              <a:t>Importance is calculated by counting the number of times that a  feature is used in the model.</a:t>
            </a:r>
          </a:p>
        </p:txBody>
      </p:sp>
    </p:spTree>
    <p:extLst>
      <p:ext uri="{BB962C8B-B14F-4D97-AF65-F5344CB8AC3E}">
        <p14:creationId xmlns:p14="http://schemas.microsoft.com/office/powerpoint/2010/main" val="318272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6879C3-F2C4-4FE1-A27A-49E1D74B7DC2}"/>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9" name="TextBox 8">
            <a:extLst>
              <a:ext uri="{FF2B5EF4-FFF2-40B4-BE49-F238E27FC236}">
                <a16:creationId xmlns:a16="http://schemas.microsoft.com/office/drawing/2014/main" id="{25E04C7E-05F4-4BCB-97F6-61F0A093F1A2}"/>
              </a:ext>
            </a:extLst>
          </p:cNvPr>
          <p:cNvSpPr txBox="1"/>
          <p:nvPr/>
        </p:nvSpPr>
        <p:spPr>
          <a:xfrm>
            <a:off x="0" y="1482725"/>
            <a:ext cx="11633982" cy="2031325"/>
          </a:xfrm>
          <a:prstGeom prst="rect">
            <a:avLst/>
          </a:prstGeom>
          <a:noFill/>
        </p:spPr>
        <p:txBody>
          <a:bodyPr wrap="square" rtlCol="0">
            <a:spAutoFit/>
          </a:bodyPr>
          <a:lstStyle/>
          <a:p>
            <a:r>
              <a:rPr lang="en-US" dirty="0">
                <a:solidFill>
                  <a:schemeClr val="accent2">
                    <a:lumMod val="75000"/>
                  </a:schemeClr>
                </a:solidFill>
              </a:rPr>
              <a:t>By observing the data we could see anomalies in meter readings of different meteorological sites.</a:t>
            </a:r>
          </a:p>
          <a:p>
            <a:r>
              <a:rPr lang="en-US" dirty="0">
                <a:solidFill>
                  <a:schemeClr val="accent2">
                    <a:lumMod val="75000"/>
                  </a:schemeClr>
                </a:solidFill>
              </a:rPr>
              <a:t>In addition we could see that those wrong readings originated in meteorological sites(in the next slide we see that all the buildings in site 0 have the same kind of anomaly). </a:t>
            </a:r>
          </a:p>
          <a:p>
            <a:r>
              <a:rPr lang="en-US" dirty="0">
                <a:solidFill>
                  <a:schemeClr val="accent2">
                    <a:lumMod val="75000"/>
                  </a:schemeClr>
                </a:solidFill>
              </a:rPr>
              <a:t>There are many outliers almost in every meteorological site, an example of a wrong reading can be seen in the graph below: </a:t>
            </a:r>
          </a:p>
          <a:p>
            <a:endParaRPr lang="en-US" dirty="0">
              <a:solidFill>
                <a:schemeClr val="accent2">
                  <a:lumMod val="75000"/>
                </a:schemeClr>
              </a:solidFill>
            </a:endParaRPr>
          </a:p>
          <a:p>
            <a:endParaRPr lang="en-US" dirty="0">
              <a:solidFill>
                <a:schemeClr val="accent2">
                  <a:lumMod val="75000"/>
                </a:schemeClr>
              </a:solidFill>
            </a:endParaRPr>
          </a:p>
        </p:txBody>
      </p:sp>
      <p:sp>
        <p:nvSpPr>
          <p:cNvPr id="7" name="Title 1">
            <a:extLst>
              <a:ext uri="{FF2B5EF4-FFF2-40B4-BE49-F238E27FC236}">
                <a16:creationId xmlns:a16="http://schemas.microsoft.com/office/drawing/2014/main" id="{B18EF458-4D6A-445E-90E4-4396D45DE489}"/>
              </a:ext>
            </a:extLst>
          </p:cNvPr>
          <p:cNvSpPr>
            <a:spLocks noGrp="1"/>
          </p:cNvSpPr>
          <p:nvPr>
            <p:ph type="title"/>
          </p:nvPr>
        </p:nvSpPr>
        <p:spPr>
          <a:xfrm>
            <a:off x="838200" y="157163"/>
            <a:ext cx="10515600" cy="1325562"/>
          </a:xfrm>
        </p:spPr>
        <p:txBody>
          <a:bodyPr>
            <a:normAutofit/>
          </a:bodyPr>
          <a:lstStyle/>
          <a:p>
            <a:r>
              <a:rPr lang="en-US" dirty="0">
                <a:solidFill>
                  <a:schemeClr val="accent2">
                    <a:lumMod val="75000"/>
                  </a:schemeClr>
                </a:solidFill>
              </a:rPr>
              <a:t>Wrong Meter Readings And Outliers</a:t>
            </a:r>
          </a:p>
        </p:txBody>
      </p:sp>
      <p:sp>
        <p:nvSpPr>
          <p:cNvPr id="12" name="Freeform: Shape 11">
            <a:extLst>
              <a:ext uri="{FF2B5EF4-FFF2-40B4-BE49-F238E27FC236}">
                <a16:creationId xmlns:a16="http://schemas.microsoft.com/office/drawing/2014/main" id="{D615374D-CAA4-40A8-85AF-DA5D01803F3B}"/>
              </a:ext>
            </a:extLst>
          </p:cNvPr>
          <p:cNvSpPr/>
          <p:nvPr/>
        </p:nvSpPr>
        <p:spPr>
          <a:xfrm>
            <a:off x="9235191" y="3944783"/>
            <a:ext cx="1494971" cy="1658817"/>
          </a:xfrm>
          <a:custGeom>
            <a:avLst/>
            <a:gdLst>
              <a:gd name="connsiteX0" fmla="*/ 899885 w 1494971"/>
              <a:gd name="connsiteY0" fmla="*/ 89180 h 1658817"/>
              <a:gd name="connsiteX1" fmla="*/ 827314 w 1494971"/>
              <a:gd name="connsiteY1" fmla="*/ 60151 h 1658817"/>
              <a:gd name="connsiteX2" fmla="*/ 754743 w 1494971"/>
              <a:gd name="connsiteY2" fmla="*/ 45637 h 1658817"/>
              <a:gd name="connsiteX3" fmla="*/ 566057 w 1494971"/>
              <a:gd name="connsiteY3" fmla="*/ 16608 h 1658817"/>
              <a:gd name="connsiteX4" fmla="*/ 522514 w 1494971"/>
              <a:gd name="connsiteY4" fmla="*/ 2094 h 1658817"/>
              <a:gd name="connsiteX5" fmla="*/ 188685 w 1494971"/>
              <a:gd name="connsiteY5" fmla="*/ 31122 h 1658817"/>
              <a:gd name="connsiteX6" fmla="*/ 145143 w 1494971"/>
              <a:gd name="connsiteY6" fmla="*/ 60151 h 1658817"/>
              <a:gd name="connsiteX7" fmla="*/ 101600 w 1494971"/>
              <a:gd name="connsiteY7" fmla="*/ 147237 h 1658817"/>
              <a:gd name="connsiteX8" fmla="*/ 72571 w 1494971"/>
              <a:gd name="connsiteY8" fmla="*/ 190780 h 1658817"/>
              <a:gd name="connsiteX9" fmla="*/ 43543 w 1494971"/>
              <a:gd name="connsiteY9" fmla="*/ 292380 h 1658817"/>
              <a:gd name="connsiteX10" fmla="*/ 29028 w 1494971"/>
              <a:gd name="connsiteY10" fmla="*/ 350437 h 1658817"/>
              <a:gd name="connsiteX11" fmla="*/ 14514 w 1494971"/>
              <a:gd name="connsiteY11" fmla="*/ 393980 h 1658817"/>
              <a:gd name="connsiteX12" fmla="*/ 0 w 1494971"/>
              <a:gd name="connsiteY12" fmla="*/ 466551 h 1658817"/>
              <a:gd name="connsiteX13" fmla="*/ 14514 w 1494971"/>
              <a:gd name="connsiteY13" fmla="*/ 843922 h 1658817"/>
              <a:gd name="connsiteX14" fmla="*/ 29028 w 1494971"/>
              <a:gd name="connsiteY14" fmla="*/ 901980 h 1658817"/>
              <a:gd name="connsiteX15" fmla="*/ 43543 w 1494971"/>
              <a:gd name="connsiteY15" fmla="*/ 989065 h 1658817"/>
              <a:gd name="connsiteX16" fmla="*/ 87085 w 1494971"/>
              <a:gd name="connsiteY16" fmla="*/ 1090665 h 1658817"/>
              <a:gd name="connsiteX17" fmla="*/ 130628 w 1494971"/>
              <a:gd name="connsiteY17" fmla="*/ 1192265 h 1658817"/>
              <a:gd name="connsiteX18" fmla="*/ 174171 w 1494971"/>
              <a:gd name="connsiteY18" fmla="*/ 1250322 h 1658817"/>
              <a:gd name="connsiteX19" fmla="*/ 275771 w 1494971"/>
              <a:gd name="connsiteY19" fmla="*/ 1380951 h 1658817"/>
              <a:gd name="connsiteX20" fmla="*/ 304800 w 1494971"/>
              <a:gd name="connsiteY20" fmla="*/ 1424494 h 1658817"/>
              <a:gd name="connsiteX21" fmla="*/ 348343 w 1494971"/>
              <a:gd name="connsiteY21" fmla="*/ 1439008 h 1658817"/>
              <a:gd name="connsiteX22" fmla="*/ 435428 w 1494971"/>
              <a:gd name="connsiteY22" fmla="*/ 1497065 h 1658817"/>
              <a:gd name="connsiteX23" fmla="*/ 478971 w 1494971"/>
              <a:gd name="connsiteY23" fmla="*/ 1526094 h 1658817"/>
              <a:gd name="connsiteX24" fmla="*/ 566057 w 1494971"/>
              <a:gd name="connsiteY24" fmla="*/ 1555122 h 1658817"/>
              <a:gd name="connsiteX25" fmla="*/ 624114 w 1494971"/>
              <a:gd name="connsiteY25" fmla="*/ 1584151 h 1658817"/>
              <a:gd name="connsiteX26" fmla="*/ 711200 w 1494971"/>
              <a:gd name="connsiteY26" fmla="*/ 1598665 h 1658817"/>
              <a:gd name="connsiteX27" fmla="*/ 798285 w 1494971"/>
              <a:gd name="connsiteY27" fmla="*/ 1627694 h 1658817"/>
              <a:gd name="connsiteX28" fmla="*/ 1030514 w 1494971"/>
              <a:gd name="connsiteY28" fmla="*/ 1656722 h 1658817"/>
              <a:gd name="connsiteX29" fmla="*/ 1219200 w 1494971"/>
              <a:gd name="connsiteY29" fmla="*/ 1642208 h 1658817"/>
              <a:gd name="connsiteX30" fmla="*/ 1277257 w 1494971"/>
              <a:gd name="connsiteY30" fmla="*/ 1526094 h 1658817"/>
              <a:gd name="connsiteX31" fmla="*/ 1306285 w 1494971"/>
              <a:gd name="connsiteY31" fmla="*/ 1482551 h 1658817"/>
              <a:gd name="connsiteX32" fmla="*/ 1349828 w 1494971"/>
              <a:gd name="connsiteY32" fmla="*/ 1337408 h 1658817"/>
              <a:gd name="connsiteX33" fmla="*/ 1378857 w 1494971"/>
              <a:gd name="connsiteY33" fmla="*/ 1279351 h 1658817"/>
              <a:gd name="connsiteX34" fmla="*/ 1393371 w 1494971"/>
              <a:gd name="connsiteY34" fmla="*/ 1177751 h 1658817"/>
              <a:gd name="connsiteX35" fmla="*/ 1422400 w 1494971"/>
              <a:gd name="connsiteY35" fmla="*/ 1090665 h 1658817"/>
              <a:gd name="connsiteX36" fmla="*/ 1436914 w 1494971"/>
              <a:gd name="connsiteY36" fmla="*/ 1003580 h 1658817"/>
              <a:gd name="connsiteX37" fmla="*/ 1494971 w 1494971"/>
              <a:gd name="connsiteY37" fmla="*/ 887465 h 1658817"/>
              <a:gd name="connsiteX38" fmla="*/ 1451428 w 1494971"/>
              <a:gd name="connsiteY38" fmla="*/ 568151 h 1658817"/>
              <a:gd name="connsiteX39" fmla="*/ 1407885 w 1494971"/>
              <a:gd name="connsiteY39" fmla="*/ 510094 h 1658817"/>
              <a:gd name="connsiteX40" fmla="*/ 1349828 w 1494971"/>
              <a:gd name="connsiteY40" fmla="*/ 423008 h 1658817"/>
              <a:gd name="connsiteX41" fmla="*/ 1306285 w 1494971"/>
              <a:gd name="connsiteY41" fmla="*/ 321408 h 1658817"/>
              <a:gd name="connsiteX42" fmla="*/ 1277257 w 1494971"/>
              <a:gd name="connsiteY42" fmla="*/ 277865 h 1658817"/>
              <a:gd name="connsiteX43" fmla="*/ 1175657 w 1494971"/>
              <a:gd name="connsiteY43" fmla="*/ 190780 h 1658817"/>
              <a:gd name="connsiteX44" fmla="*/ 1132114 w 1494971"/>
              <a:gd name="connsiteY44" fmla="*/ 161751 h 1658817"/>
              <a:gd name="connsiteX45" fmla="*/ 1088571 w 1494971"/>
              <a:gd name="connsiteY45" fmla="*/ 147237 h 1658817"/>
              <a:gd name="connsiteX46" fmla="*/ 1030514 w 1494971"/>
              <a:gd name="connsiteY46" fmla="*/ 118208 h 1658817"/>
              <a:gd name="connsiteX47" fmla="*/ 972457 w 1494971"/>
              <a:gd name="connsiteY47" fmla="*/ 103694 h 1658817"/>
              <a:gd name="connsiteX48" fmla="*/ 812800 w 1494971"/>
              <a:gd name="connsiteY48" fmla="*/ 60151 h 1658817"/>
              <a:gd name="connsiteX49" fmla="*/ 798285 w 1494971"/>
              <a:gd name="connsiteY49" fmla="*/ 60151 h 165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94971" h="1658817">
                <a:moveTo>
                  <a:pt x="899885" y="89180"/>
                </a:moveTo>
                <a:cubicBezTo>
                  <a:pt x="875695" y="79504"/>
                  <a:pt x="852269" y="67638"/>
                  <a:pt x="827314" y="60151"/>
                </a:cubicBezTo>
                <a:cubicBezTo>
                  <a:pt x="803685" y="53062"/>
                  <a:pt x="778825" y="50989"/>
                  <a:pt x="754743" y="45637"/>
                </a:cubicBezTo>
                <a:cubicBezTo>
                  <a:pt x="629038" y="17702"/>
                  <a:pt x="771734" y="39461"/>
                  <a:pt x="566057" y="16608"/>
                </a:cubicBezTo>
                <a:cubicBezTo>
                  <a:pt x="551543" y="11770"/>
                  <a:pt x="537813" y="2094"/>
                  <a:pt x="522514" y="2094"/>
                </a:cubicBezTo>
                <a:cubicBezTo>
                  <a:pt x="262783" y="2094"/>
                  <a:pt x="316901" y="-11616"/>
                  <a:pt x="188685" y="31122"/>
                </a:cubicBezTo>
                <a:cubicBezTo>
                  <a:pt x="174171" y="40798"/>
                  <a:pt x="157478" y="47816"/>
                  <a:pt x="145143" y="60151"/>
                </a:cubicBezTo>
                <a:cubicBezTo>
                  <a:pt x="103544" y="101750"/>
                  <a:pt x="125211" y="100015"/>
                  <a:pt x="101600" y="147237"/>
                </a:cubicBezTo>
                <a:cubicBezTo>
                  <a:pt x="93799" y="162839"/>
                  <a:pt x="82247" y="176266"/>
                  <a:pt x="72571" y="190780"/>
                </a:cubicBezTo>
                <a:cubicBezTo>
                  <a:pt x="27211" y="372223"/>
                  <a:pt x="85177" y="146664"/>
                  <a:pt x="43543" y="292380"/>
                </a:cubicBezTo>
                <a:cubicBezTo>
                  <a:pt x="38063" y="311560"/>
                  <a:pt x="34508" y="331257"/>
                  <a:pt x="29028" y="350437"/>
                </a:cubicBezTo>
                <a:cubicBezTo>
                  <a:pt x="24825" y="365148"/>
                  <a:pt x="18225" y="379137"/>
                  <a:pt x="14514" y="393980"/>
                </a:cubicBezTo>
                <a:cubicBezTo>
                  <a:pt x="8531" y="417913"/>
                  <a:pt x="4838" y="442361"/>
                  <a:pt x="0" y="466551"/>
                </a:cubicBezTo>
                <a:cubicBezTo>
                  <a:pt x="4838" y="592341"/>
                  <a:pt x="6141" y="718317"/>
                  <a:pt x="14514" y="843922"/>
                </a:cubicBezTo>
                <a:cubicBezTo>
                  <a:pt x="15841" y="863826"/>
                  <a:pt x="25116" y="882419"/>
                  <a:pt x="29028" y="901980"/>
                </a:cubicBezTo>
                <a:cubicBezTo>
                  <a:pt x="34800" y="930837"/>
                  <a:pt x="37159" y="960337"/>
                  <a:pt x="43543" y="989065"/>
                </a:cubicBezTo>
                <a:cubicBezTo>
                  <a:pt x="54017" y="1036196"/>
                  <a:pt x="66604" y="1042877"/>
                  <a:pt x="87085" y="1090665"/>
                </a:cubicBezTo>
                <a:cubicBezTo>
                  <a:pt x="114018" y="1153509"/>
                  <a:pt x="86872" y="1122256"/>
                  <a:pt x="130628" y="1192265"/>
                </a:cubicBezTo>
                <a:cubicBezTo>
                  <a:pt x="143449" y="1212778"/>
                  <a:pt x="160299" y="1230504"/>
                  <a:pt x="174171" y="1250322"/>
                </a:cubicBezTo>
                <a:cubicBezTo>
                  <a:pt x="366757" y="1525445"/>
                  <a:pt x="135107" y="1212155"/>
                  <a:pt x="275771" y="1380951"/>
                </a:cubicBezTo>
                <a:cubicBezTo>
                  <a:pt x="286938" y="1394352"/>
                  <a:pt x="291178" y="1413597"/>
                  <a:pt x="304800" y="1424494"/>
                </a:cubicBezTo>
                <a:cubicBezTo>
                  <a:pt x="316747" y="1434051"/>
                  <a:pt x="333829" y="1434170"/>
                  <a:pt x="348343" y="1439008"/>
                </a:cubicBezTo>
                <a:lnTo>
                  <a:pt x="435428" y="1497065"/>
                </a:lnTo>
                <a:cubicBezTo>
                  <a:pt x="449942" y="1506741"/>
                  <a:pt x="462422" y="1520578"/>
                  <a:pt x="478971" y="1526094"/>
                </a:cubicBezTo>
                <a:cubicBezTo>
                  <a:pt x="508000" y="1535770"/>
                  <a:pt x="538689" y="1541438"/>
                  <a:pt x="566057" y="1555122"/>
                </a:cubicBezTo>
                <a:cubicBezTo>
                  <a:pt x="585409" y="1564798"/>
                  <a:pt x="603390" y="1577934"/>
                  <a:pt x="624114" y="1584151"/>
                </a:cubicBezTo>
                <a:cubicBezTo>
                  <a:pt x="652302" y="1592607"/>
                  <a:pt x="682171" y="1593827"/>
                  <a:pt x="711200" y="1598665"/>
                </a:cubicBezTo>
                <a:cubicBezTo>
                  <a:pt x="740228" y="1608341"/>
                  <a:pt x="767994" y="1623367"/>
                  <a:pt x="798285" y="1627694"/>
                </a:cubicBezTo>
                <a:cubicBezTo>
                  <a:pt x="943256" y="1648404"/>
                  <a:pt x="865884" y="1638430"/>
                  <a:pt x="1030514" y="1656722"/>
                </a:cubicBezTo>
                <a:cubicBezTo>
                  <a:pt x="1093409" y="1651884"/>
                  <a:pt x="1163450" y="1671723"/>
                  <a:pt x="1219200" y="1642208"/>
                </a:cubicBezTo>
                <a:cubicBezTo>
                  <a:pt x="1257444" y="1621961"/>
                  <a:pt x="1253254" y="1562100"/>
                  <a:pt x="1277257" y="1526094"/>
                </a:cubicBezTo>
                <a:cubicBezTo>
                  <a:pt x="1286933" y="1511580"/>
                  <a:pt x="1299200" y="1498491"/>
                  <a:pt x="1306285" y="1482551"/>
                </a:cubicBezTo>
                <a:cubicBezTo>
                  <a:pt x="1385701" y="1303865"/>
                  <a:pt x="1299157" y="1472529"/>
                  <a:pt x="1349828" y="1337408"/>
                </a:cubicBezTo>
                <a:cubicBezTo>
                  <a:pt x="1357425" y="1317149"/>
                  <a:pt x="1369181" y="1298703"/>
                  <a:pt x="1378857" y="1279351"/>
                </a:cubicBezTo>
                <a:cubicBezTo>
                  <a:pt x="1383695" y="1245484"/>
                  <a:pt x="1385678" y="1211085"/>
                  <a:pt x="1393371" y="1177751"/>
                </a:cubicBezTo>
                <a:cubicBezTo>
                  <a:pt x="1400251" y="1147936"/>
                  <a:pt x="1422400" y="1090665"/>
                  <a:pt x="1422400" y="1090665"/>
                </a:cubicBezTo>
                <a:cubicBezTo>
                  <a:pt x="1427238" y="1061637"/>
                  <a:pt x="1427016" y="1031294"/>
                  <a:pt x="1436914" y="1003580"/>
                </a:cubicBezTo>
                <a:cubicBezTo>
                  <a:pt x="1451468" y="962828"/>
                  <a:pt x="1494971" y="887465"/>
                  <a:pt x="1494971" y="887465"/>
                </a:cubicBezTo>
                <a:cubicBezTo>
                  <a:pt x="1485946" y="725005"/>
                  <a:pt x="1517804" y="674352"/>
                  <a:pt x="1451428" y="568151"/>
                </a:cubicBezTo>
                <a:cubicBezTo>
                  <a:pt x="1438607" y="547638"/>
                  <a:pt x="1422399" y="529446"/>
                  <a:pt x="1407885" y="510094"/>
                </a:cubicBezTo>
                <a:cubicBezTo>
                  <a:pt x="1376751" y="416689"/>
                  <a:pt x="1417779" y="518141"/>
                  <a:pt x="1349828" y="423008"/>
                </a:cubicBezTo>
                <a:cubicBezTo>
                  <a:pt x="1299497" y="352545"/>
                  <a:pt x="1337868" y="384573"/>
                  <a:pt x="1306285" y="321408"/>
                </a:cubicBezTo>
                <a:cubicBezTo>
                  <a:pt x="1298484" y="305806"/>
                  <a:pt x="1288424" y="291266"/>
                  <a:pt x="1277257" y="277865"/>
                </a:cubicBezTo>
                <a:cubicBezTo>
                  <a:pt x="1246228" y="240630"/>
                  <a:pt x="1215229" y="219046"/>
                  <a:pt x="1175657" y="190780"/>
                </a:cubicBezTo>
                <a:cubicBezTo>
                  <a:pt x="1161462" y="180641"/>
                  <a:pt x="1147716" y="169552"/>
                  <a:pt x="1132114" y="161751"/>
                </a:cubicBezTo>
                <a:cubicBezTo>
                  <a:pt x="1118430" y="154909"/>
                  <a:pt x="1102633" y="153264"/>
                  <a:pt x="1088571" y="147237"/>
                </a:cubicBezTo>
                <a:cubicBezTo>
                  <a:pt x="1068684" y="138714"/>
                  <a:pt x="1050773" y="125805"/>
                  <a:pt x="1030514" y="118208"/>
                </a:cubicBezTo>
                <a:cubicBezTo>
                  <a:pt x="1011836" y="111204"/>
                  <a:pt x="991564" y="109426"/>
                  <a:pt x="972457" y="103694"/>
                </a:cubicBezTo>
                <a:cubicBezTo>
                  <a:pt x="866151" y="71802"/>
                  <a:pt x="912003" y="76684"/>
                  <a:pt x="812800" y="60151"/>
                </a:cubicBezTo>
                <a:cubicBezTo>
                  <a:pt x="808027" y="59356"/>
                  <a:pt x="803123" y="60151"/>
                  <a:pt x="798285" y="60151"/>
                </a:cubicBezTo>
              </a:path>
            </a:pathLst>
          </a:custGeom>
          <a:noFill/>
          <a:ln w="12700" cap="flat">
            <a:noFill/>
            <a:prstDash val="solid"/>
            <a:miter/>
          </a:ln>
        </p:spPr>
        <p:txBody>
          <a:bodyPr rtlCol="0" anchor="ctr"/>
          <a:lstStyle/>
          <a:p>
            <a:pPr algn="ctr"/>
            <a:endParaRPr lang="en-US"/>
          </a:p>
        </p:txBody>
      </p:sp>
      <p:pic>
        <p:nvPicPr>
          <p:cNvPr id="3" name="Picture 2">
            <a:extLst>
              <a:ext uri="{FF2B5EF4-FFF2-40B4-BE49-F238E27FC236}">
                <a16:creationId xmlns:a16="http://schemas.microsoft.com/office/drawing/2014/main" id="{3B8F1893-6D5B-48AF-BDEC-8979DDEA8021}"/>
              </a:ext>
            </a:extLst>
          </p:cNvPr>
          <p:cNvPicPr>
            <a:picLocks noChangeAspect="1"/>
          </p:cNvPicPr>
          <p:nvPr/>
        </p:nvPicPr>
        <p:blipFill>
          <a:blip r:embed="rId3"/>
          <a:stretch>
            <a:fillRect/>
          </a:stretch>
        </p:blipFill>
        <p:spPr>
          <a:xfrm>
            <a:off x="485775" y="3748072"/>
            <a:ext cx="10868025" cy="2847975"/>
          </a:xfrm>
          <a:prstGeom prst="rect">
            <a:avLst/>
          </a:prstGeom>
        </p:spPr>
      </p:pic>
    </p:spTree>
    <p:extLst>
      <p:ext uri="{BB962C8B-B14F-4D97-AF65-F5344CB8AC3E}">
        <p14:creationId xmlns:p14="http://schemas.microsoft.com/office/powerpoint/2010/main" val="43126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6879C3-F2C4-4FE1-A27A-49E1D74B7DC2}"/>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633046" y="-34551"/>
            <a:ext cx="10646558" cy="1622321"/>
          </a:xfrm>
        </p:spPr>
        <p:txBody>
          <a:bodyPr>
            <a:normAutofit/>
          </a:bodyPr>
          <a:lstStyle/>
          <a:p>
            <a:r>
              <a:rPr lang="en-US" dirty="0">
                <a:solidFill>
                  <a:schemeClr val="accent2">
                    <a:lumMod val="75000"/>
                  </a:schemeClr>
                </a:solidFill>
              </a:rPr>
              <a:t>Wrong Meter Readings And Outliers</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04797" y="1209797"/>
            <a:ext cx="11555895" cy="540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pic>
        <p:nvPicPr>
          <p:cNvPr id="3" name="Picture 2">
            <a:extLst>
              <a:ext uri="{FF2B5EF4-FFF2-40B4-BE49-F238E27FC236}">
                <a16:creationId xmlns:a16="http://schemas.microsoft.com/office/drawing/2014/main" id="{A599D66D-F1BB-4DF9-AA57-BB653843876E}"/>
              </a:ext>
            </a:extLst>
          </p:cNvPr>
          <p:cNvPicPr>
            <a:picLocks noChangeAspect="1"/>
          </p:cNvPicPr>
          <p:nvPr/>
        </p:nvPicPr>
        <p:blipFill>
          <a:blip r:embed="rId3"/>
          <a:stretch>
            <a:fillRect/>
          </a:stretch>
        </p:blipFill>
        <p:spPr>
          <a:xfrm>
            <a:off x="98473" y="1600283"/>
            <a:ext cx="4853355" cy="2427799"/>
          </a:xfrm>
          <a:prstGeom prst="rect">
            <a:avLst/>
          </a:prstGeom>
        </p:spPr>
      </p:pic>
      <p:sp>
        <p:nvSpPr>
          <p:cNvPr id="5" name="TextBox 4">
            <a:extLst>
              <a:ext uri="{FF2B5EF4-FFF2-40B4-BE49-F238E27FC236}">
                <a16:creationId xmlns:a16="http://schemas.microsoft.com/office/drawing/2014/main" id="{FEA889B8-9A93-4E68-B922-7B64FC127C8F}"/>
              </a:ext>
            </a:extLst>
          </p:cNvPr>
          <p:cNvSpPr txBox="1"/>
          <p:nvPr/>
        </p:nvSpPr>
        <p:spPr>
          <a:xfrm>
            <a:off x="8074616" y="1174630"/>
            <a:ext cx="1927274" cy="369332"/>
          </a:xfrm>
          <a:prstGeom prst="rect">
            <a:avLst/>
          </a:prstGeom>
          <a:noFill/>
        </p:spPr>
        <p:txBody>
          <a:bodyPr wrap="square" rtlCol="0">
            <a:spAutoFit/>
          </a:bodyPr>
          <a:lstStyle/>
          <a:p>
            <a:r>
              <a:rPr lang="en-US" dirty="0"/>
              <a:t>Building id = 140</a:t>
            </a:r>
          </a:p>
        </p:txBody>
      </p:sp>
      <p:sp>
        <p:nvSpPr>
          <p:cNvPr id="8" name="TextBox 7">
            <a:extLst>
              <a:ext uri="{FF2B5EF4-FFF2-40B4-BE49-F238E27FC236}">
                <a16:creationId xmlns:a16="http://schemas.microsoft.com/office/drawing/2014/main" id="{E669685A-E954-40A5-9EA1-A615DFB45AC6}"/>
              </a:ext>
            </a:extLst>
          </p:cNvPr>
          <p:cNvSpPr txBox="1"/>
          <p:nvPr/>
        </p:nvSpPr>
        <p:spPr>
          <a:xfrm>
            <a:off x="1664676" y="4219504"/>
            <a:ext cx="1927274" cy="369332"/>
          </a:xfrm>
          <a:prstGeom prst="rect">
            <a:avLst/>
          </a:prstGeom>
          <a:noFill/>
        </p:spPr>
        <p:txBody>
          <a:bodyPr wrap="square" rtlCol="0">
            <a:spAutoFit/>
          </a:bodyPr>
          <a:lstStyle/>
          <a:p>
            <a:r>
              <a:rPr lang="en-US" dirty="0"/>
              <a:t>Building id = </a:t>
            </a:r>
            <a:r>
              <a:rPr lang="he-IL" dirty="0"/>
              <a:t>50</a:t>
            </a:r>
            <a:endParaRPr lang="en-US" dirty="0"/>
          </a:p>
        </p:txBody>
      </p:sp>
      <p:pic>
        <p:nvPicPr>
          <p:cNvPr id="9" name="Picture 8">
            <a:extLst>
              <a:ext uri="{FF2B5EF4-FFF2-40B4-BE49-F238E27FC236}">
                <a16:creationId xmlns:a16="http://schemas.microsoft.com/office/drawing/2014/main" id="{B3C9E307-FC99-4803-9B70-4E378E22963F}"/>
              </a:ext>
            </a:extLst>
          </p:cNvPr>
          <p:cNvPicPr>
            <a:picLocks noChangeAspect="1"/>
          </p:cNvPicPr>
          <p:nvPr/>
        </p:nvPicPr>
        <p:blipFill>
          <a:blip r:embed="rId4"/>
          <a:stretch>
            <a:fillRect/>
          </a:stretch>
        </p:blipFill>
        <p:spPr>
          <a:xfrm>
            <a:off x="6399628" y="1594324"/>
            <a:ext cx="5191672" cy="2427800"/>
          </a:xfrm>
          <a:prstGeom prst="rect">
            <a:avLst/>
          </a:prstGeom>
        </p:spPr>
      </p:pic>
      <p:pic>
        <p:nvPicPr>
          <p:cNvPr id="10" name="Picture 9">
            <a:extLst>
              <a:ext uri="{FF2B5EF4-FFF2-40B4-BE49-F238E27FC236}">
                <a16:creationId xmlns:a16="http://schemas.microsoft.com/office/drawing/2014/main" id="{0E069321-EDBE-4B6C-BB98-02E0E05745EB}"/>
              </a:ext>
            </a:extLst>
          </p:cNvPr>
          <p:cNvPicPr>
            <a:picLocks noChangeAspect="1"/>
          </p:cNvPicPr>
          <p:nvPr/>
        </p:nvPicPr>
        <p:blipFill>
          <a:blip r:embed="rId5"/>
          <a:stretch>
            <a:fillRect/>
          </a:stretch>
        </p:blipFill>
        <p:spPr>
          <a:xfrm>
            <a:off x="304801" y="4588836"/>
            <a:ext cx="4647027" cy="2028810"/>
          </a:xfrm>
          <a:prstGeom prst="rect">
            <a:avLst/>
          </a:prstGeom>
        </p:spPr>
      </p:pic>
      <p:pic>
        <p:nvPicPr>
          <p:cNvPr id="11" name="Picture 10">
            <a:extLst>
              <a:ext uri="{FF2B5EF4-FFF2-40B4-BE49-F238E27FC236}">
                <a16:creationId xmlns:a16="http://schemas.microsoft.com/office/drawing/2014/main" id="{4D72A0F1-14E4-4154-9A3A-A2A5933824EB}"/>
              </a:ext>
            </a:extLst>
          </p:cNvPr>
          <p:cNvPicPr>
            <a:picLocks noChangeAspect="1"/>
          </p:cNvPicPr>
          <p:nvPr/>
        </p:nvPicPr>
        <p:blipFill>
          <a:blip r:embed="rId6"/>
          <a:stretch>
            <a:fillRect/>
          </a:stretch>
        </p:blipFill>
        <p:spPr>
          <a:xfrm>
            <a:off x="6442417" y="4499753"/>
            <a:ext cx="5191672" cy="2224679"/>
          </a:xfrm>
          <a:prstGeom prst="rect">
            <a:avLst/>
          </a:prstGeom>
        </p:spPr>
      </p:pic>
      <p:sp>
        <p:nvSpPr>
          <p:cNvPr id="12" name="TextBox 11">
            <a:extLst>
              <a:ext uri="{FF2B5EF4-FFF2-40B4-BE49-F238E27FC236}">
                <a16:creationId xmlns:a16="http://schemas.microsoft.com/office/drawing/2014/main" id="{3446F04D-5CBD-4571-BA3D-6688590DE77C}"/>
              </a:ext>
            </a:extLst>
          </p:cNvPr>
          <p:cNvSpPr txBox="1"/>
          <p:nvPr/>
        </p:nvSpPr>
        <p:spPr>
          <a:xfrm>
            <a:off x="4788398" y="1011768"/>
            <a:ext cx="1927274" cy="369332"/>
          </a:xfrm>
          <a:prstGeom prst="rect">
            <a:avLst/>
          </a:prstGeom>
          <a:noFill/>
        </p:spPr>
        <p:txBody>
          <a:bodyPr wrap="square" rtlCol="0">
            <a:spAutoFit/>
          </a:bodyPr>
          <a:lstStyle/>
          <a:p>
            <a:r>
              <a:rPr lang="en-US" b="1" u="sng" dirty="0"/>
              <a:t>Site 0 readings</a:t>
            </a:r>
          </a:p>
        </p:txBody>
      </p:sp>
      <p:sp>
        <p:nvSpPr>
          <p:cNvPr id="13" name="TextBox 12">
            <a:extLst>
              <a:ext uri="{FF2B5EF4-FFF2-40B4-BE49-F238E27FC236}">
                <a16:creationId xmlns:a16="http://schemas.microsoft.com/office/drawing/2014/main" id="{EA83B643-0EC5-44B5-AD50-7EC048A25004}"/>
              </a:ext>
            </a:extLst>
          </p:cNvPr>
          <p:cNvSpPr txBox="1"/>
          <p:nvPr/>
        </p:nvSpPr>
        <p:spPr>
          <a:xfrm>
            <a:off x="8074616" y="4149623"/>
            <a:ext cx="1927274" cy="369332"/>
          </a:xfrm>
          <a:prstGeom prst="rect">
            <a:avLst/>
          </a:prstGeom>
          <a:noFill/>
        </p:spPr>
        <p:txBody>
          <a:bodyPr wrap="square" rtlCol="0">
            <a:spAutoFit/>
          </a:bodyPr>
          <a:lstStyle/>
          <a:p>
            <a:r>
              <a:rPr lang="en-US" dirty="0"/>
              <a:t>Building id = </a:t>
            </a:r>
            <a:r>
              <a:rPr lang="he-IL" dirty="0"/>
              <a:t>30</a:t>
            </a:r>
            <a:endParaRPr lang="en-US" dirty="0"/>
          </a:p>
        </p:txBody>
      </p:sp>
      <p:sp>
        <p:nvSpPr>
          <p:cNvPr id="15" name="Freeform: Shape 14">
            <a:extLst>
              <a:ext uri="{FF2B5EF4-FFF2-40B4-BE49-F238E27FC236}">
                <a16:creationId xmlns:a16="http://schemas.microsoft.com/office/drawing/2014/main" id="{9969594C-C71E-49C2-9FF7-231BC0D6FD88}"/>
              </a:ext>
            </a:extLst>
          </p:cNvPr>
          <p:cNvSpPr/>
          <p:nvPr/>
        </p:nvSpPr>
        <p:spPr>
          <a:xfrm>
            <a:off x="192951" y="4410128"/>
            <a:ext cx="2124225" cy="2390143"/>
          </a:xfrm>
          <a:custGeom>
            <a:avLst/>
            <a:gdLst>
              <a:gd name="connsiteX0" fmla="*/ 1800668 w 2124225"/>
              <a:gd name="connsiteY0" fmla="*/ 83041 h 2390143"/>
              <a:gd name="connsiteX1" fmla="*/ 1899142 w 2124225"/>
              <a:gd name="connsiteY1" fmla="*/ 195583 h 2390143"/>
              <a:gd name="connsiteX2" fmla="*/ 1927278 w 2124225"/>
              <a:gd name="connsiteY2" fmla="*/ 279989 h 2390143"/>
              <a:gd name="connsiteX3" fmla="*/ 1941345 w 2124225"/>
              <a:gd name="connsiteY3" fmla="*/ 322192 h 2390143"/>
              <a:gd name="connsiteX4" fmla="*/ 1969481 w 2124225"/>
              <a:gd name="connsiteY4" fmla="*/ 378463 h 2390143"/>
              <a:gd name="connsiteX5" fmla="*/ 1997616 w 2124225"/>
              <a:gd name="connsiteY5" fmla="*/ 491004 h 2390143"/>
              <a:gd name="connsiteX6" fmla="*/ 2011684 w 2124225"/>
              <a:gd name="connsiteY6" fmla="*/ 533208 h 2390143"/>
              <a:gd name="connsiteX7" fmla="*/ 2039819 w 2124225"/>
              <a:gd name="connsiteY7" fmla="*/ 645749 h 2390143"/>
              <a:gd name="connsiteX8" fmla="*/ 2053887 w 2124225"/>
              <a:gd name="connsiteY8" fmla="*/ 702020 h 2390143"/>
              <a:gd name="connsiteX9" fmla="*/ 2082022 w 2124225"/>
              <a:gd name="connsiteY9" fmla="*/ 786426 h 2390143"/>
              <a:gd name="connsiteX10" fmla="*/ 2096090 w 2124225"/>
              <a:gd name="connsiteY10" fmla="*/ 828629 h 2390143"/>
              <a:gd name="connsiteX11" fmla="*/ 2110158 w 2124225"/>
              <a:gd name="connsiteY11" fmla="*/ 927103 h 2390143"/>
              <a:gd name="connsiteX12" fmla="*/ 2124225 w 2124225"/>
              <a:gd name="connsiteY12" fmla="*/ 983374 h 2390143"/>
              <a:gd name="connsiteX13" fmla="*/ 2110158 w 2124225"/>
              <a:gd name="connsiteY13" fmla="*/ 1799300 h 2390143"/>
              <a:gd name="connsiteX14" fmla="*/ 2096090 w 2124225"/>
              <a:gd name="connsiteY14" fmla="*/ 1855571 h 2390143"/>
              <a:gd name="connsiteX15" fmla="*/ 2067955 w 2124225"/>
              <a:gd name="connsiteY15" fmla="*/ 1982180 h 2390143"/>
              <a:gd name="connsiteX16" fmla="*/ 2011684 w 2124225"/>
              <a:gd name="connsiteY16" fmla="*/ 2066586 h 2390143"/>
              <a:gd name="connsiteX17" fmla="*/ 1983548 w 2124225"/>
              <a:gd name="connsiteY17" fmla="*/ 2108789 h 2390143"/>
              <a:gd name="connsiteX18" fmla="*/ 1899142 w 2124225"/>
              <a:gd name="connsiteY18" fmla="*/ 2207263 h 2390143"/>
              <a:gd name="connsiteX19" fmla="*/ 1814736 w 2124225"/>
              <a:gd name="connsiteY19" fmla="*/ 2263534 h 2390143"/>
              <a:gd name="connsiteX20" fmla="*/ 1730330 w 2124225"/>
              <a:gd name="connsiteY20" fmla="*/ 2305737 h 2390143"/>
              <a:gd name="connsiteX21" fmla="*/ 1617788 w 2124225"/>
              <a:gd name="connsiteY21" fmla="*/ 2333872 h 2390143"/>
              <a:gd name="connsiteX22" fmla="*/ 1561518 w 2124225"/>
              <a:gd name="connsiteY22" fmla="*/ 2362008 h 2390143"/>
              <a:gd name="connsiteX23" fmla="*/ 1477112 w 2124225"/>
              <a:gd name="connsiteY23" fmla="*/ 2376075 h 2390143"/>
              <a:gd name="connsiteX24" fmla="*/ 1420841 w 2124225"/>
              <a:gd name="connsiteY24" fmla="*/ 2390143 h 2390143"/>
              <a:gd name="connsiteX25" fmla="*/ 942539 w 2124225"/>
              <a:gd name="connsiteY25" fmla="*/ 2376075 h 2390143"/>
              <a:gd name="connsiteX26" fmla="*/ 815930 w 2124225"/>
              <a:gd name="connsiteY26" fmla="*/ 2347940 h 2390143"/>
              <a:gd name="connsiteX27" fmla="*/ 731524 w 2124225"/>
              <a:gd name="connsiteY27" fmla="*/ 2333872 h 2390143"/>
              <a:gd name="connsiteX28" fmla="*/ 590847 w 2124225"/>
              <a:gd name="connsiteY28" fmla="*/ 2305737 h 2390143"/>
              <a:gd name="connsiteX29" fmla="*/ 450170 w 2124225"/>
              <a:gd name="connsiteY29" fmla="*/ 2277601 h 2390143"/>
              <a:gd name="connsiteX30" fmla="*/ 337628 w 2124225"/>
              <a:gd name="connsiteY30" fmla="*/ 2249466 h 2390143"/>
              <a:gd name="connsiteX31" fmla="*/ 281358 w 2124225"/>
              <a:gd name="connsiteY31" fmla="*/ 2235398 h 2390143"/>
              <a:gd name="connsiteX32" fmla="*/ 140681 w 2124225"/>
              <a:gd name="connsiteY32" fmla="*/ 2207263 h 2390143"/>
              <a:gd name="connsiteX33" fmla="*/ 28139 w 2124225"/>
              <a:gd name="connsiteY33" fmla="*/ 2179128 h 2390143"/>
              <a:gd name="connsiteX34" fmla="*/ 4 w 2124225"/>
              <a:gd name="connsiteY34" fmla="*/ 2094721 h 2390143"/>
              <a:gd name="connsiteX35" fmla="*/ 14072 w 2124225"/>
              <a:gd name="connsiteY35" fmla="*/ 800494 h 2390143"/>
              <a:gd name="connsiteX36" fmla="*/ 56275 w 2124225"/>
              <a:gd name="connsiteY36" fmla="*/ 645749 h 2390143"/>
              <a:gd name="connsiteX37" fmla="*/ 98478 w 2124225"/>
              <a:gd name="connsiteY37" fmla="*/ 547275 h 2390143"/>
              <a:gd name="connsiteX38" fmla="*/ 140681 w 2124225"/>
              <a:gd name="connsiteY38" fmla="*/ 505072 h 2390143"/>
              <a:gd name="connsiteX39" fmla="*/ 196952 w 2124225"/>
              <a:gd name="connsiteY39" fmla="*/ 434734 h 2390143"/>
              <a:gd name="connsiteX40" fmla="*/ 239155 w 2124225"/>
              <a:gd name="connsiteY40" fmla="*/ 420666 h 2390143"/>
              <a:gd name="connsiteX41" fmla="*/ 323561 w 2124225"/>
              <a:gd name="connsiteY41" fmla="*/ 350328 h 2390143"/>
              <a:gd name="connsiteX42" fmla="*/ 365764 w 2124225"/>
              <a:gd name="connsiteY42" fmla="*/ 336260 h 2390143"/>
              <a:gd name="connsiteX43" fmla="*/ 393899 w 2124225"/>
              <a:gd name="connsiteY43" fmla="*/ 308124 h 2390143"/>
              <a:gd name="connsiteX44" fmla="*/ 562712 w 2124225"/>
              <a:gd name="connsiteY44" fmla="*/ 237786 h 2390143"/>
              <a:gd name="connsiteX45" fmla="*/ 604915 w 2124225"/>
              <a:gd name="connsiteY45" fmla="*/ 209651 h 2390143"/>
              <a:gd name="connsiteX46" fmla="*/ 647118 w 2124225"/>
              <a:gd name="connsiteY46" fmla="*/ 195583 h 2390143"/>
              <a:gd name="connsiteX47" fmla="*/ 703388 w 2124225"/>
              <a:gd name="connsiteY47" fmla="*/ 167448 h 2390143"/>
              <a:gd name="connsiteX48" fmla="*/ 745592 w 2124225"/>
              <a:gd name="connsiteY48" fmla="*/ 139312 h 2390143"/>
              <a:gd name="connsiteX49" fmla="*/ 815930 w 2124225"/>
              <a:gd name="connsiteY49" fmla="*/ 125244 h 2390143"/>
              <a:gd name="connsiteX50" fmla="*/ 872201 w 2124225"/>
              <a:gd name="connsiteY50" fmla="*/ 111177 h 2390143"/>
              <a:gd name="connsiteX51" fmla="*/ 914404 w 2124225"/>
              <a:gd name="connsiteY51" fmla="*/ 83041 h 2390143"/>
              <a:gd name="connsiteX52" fmla="*/ 1181690 w 2124225"/>
              <a:gd name="connsiteY52" fmla="*/ 40838 h 2390143"/>
              <a:gd name="connsiteX53" fmla="*/ 1223893 w 2124225"/>
              <a:gd name="connsiteY53" fmla="*/ 26771 h 2390143"/>
              <a:gd name="connsiteX54" fmla="*/ 1786601 w 2124225"/>
              <a:gd name="connsiteY54" fmla="*/ 26771 h 2390143"/>
              <a:gd name="connsiteX55" fmla="*/ 1800668 w 2124225"/>
              <a:gd name="connsiteY55" fmla="*/ 83041 h 2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124225" h="2390143">
                <a:moveTo>
                  <a:pt x="1800668" y="83041"/>
                </a:moveTo>
                <a:cubicBezTo>
                  <a:pt x="1828214" y="110587"/>
                  <a:pt x="1880530" y="153706"/>
                  <a:pt x="1899142" y="195583"/>
                </a:cubicBezTo>
                <a:cubicBezTo>
                  <a:pt x="1911187" y="222684"/>
                  <a:pt x="1917900" y="251854"/>
                  <a:pt x="1927278" y="279989"/>
                </a:cubicBezTo>
                <a:cubicBezTo>
                  <a:pt x="1931967" y="294057"/>
                  <a:pt x="1934713" y="308929"/>
                  <a:pt x="1941345" y="322192"/>
                </a:cubicBezTo>
                <a:cubicBezTo>
                  <a:pt x="1950724" y="340949"/>
                  <a:pt x="1961220" y="359188"/>
                  <a:pt x="1969481" y="378463"/>
                </a:cubicBezTo>
                <a:cubicBezTo>
                  <a:pt x="1988772" y="423476"/>
                  <a:pt x="1984407" y="438170"/>
                  <a:pt x="1997616" y="491004"/>
                </a:cubicBezTo>
                <a:cubicBezTo>
                  <a:pt x="2001213" y="505390"/>
                  <a:pt x="2007782" y="518902"/>
                  <a:pt x="2011684" y="533208"/>
                </a:cubicBezTo>
                <a:cubicBezTo>
                  <a:pt x="2021858" y="570514"/>
                  <a:pt x="2030441" y="608235"/>
                  <a:pt x="2039819" y="645749"/>
                </a:cubicBezTo>
                <a:cubicBezTo>
                  <a:pt x="2044508" y="664506"/>
                  <a:pt x="2047773" y="683678"/>
                  <a:pt x="2053887" y="702020"/>
                </a:cubicBezTo>
                <a:lnTo>
                  <a:pt x="2082022" y="786426"/>
                </a:lnTo>
                <a:lnTo>
                  <a:pt x="2096090" y="828629"/>
                </a:lnTo>
                <a:cubicBezTo>
                  <a:pt x="2100779" y="861454"/>
                  <a:pt x="2104227" y="894480"/>
                  <a:pt x="2110158" y="927103"/>
                </a:cubicBezTo>
                <a:cubicBezTo>
                  <a:pt x="2113617" y="946125"/>
                  <a:pt x="2124225" y="964040"/>
                  <a:pt x="2124225" y="983374"/>
                </a:cubicBezTo>
                <a:cubicBezTo>
                  <a:pt x="2124225" y="1255390"/>
                  <a:pt x="2118928" y="1527426"/>
                  <a:pt x="2110158" y="1799300"/>
                </a:cubicBezTo>
                <a:cubicBezTo>
                  <a:pt x="2109535" y="1818624"/>
                  <a:pt x="2100284" y="1836697"/>
                  <a:pt x="2096090" y="1855571"/>
                </a:cubicBezTo>
                <a:cubicBezTo>
                  <a:pt x="2094315" y="1863557"/>
                  <a:pt x="2074814" y="1968462"/>
                  <a:pt x="2067955" y="1982180"/>
                </a:cubicBezTo>
                <a:cubicBezTo>
                  <a:pt x="2052833" y="2012425"/>
                  <a:pt x="2030441" y="2038451"/>
                  <a:pt x="2011684" y="2066586"/>
                </a:cubicBezTo>
                <a:lnTo>
                  <a:pt x="1983548" y="2108789"/>
                </a:lnTo>
                <a:cubicBezTo>
                  <a:pt x="1958092" y="2146973"/>
                  <a:pt x="1940080" y="2179971"/>
                  <a:pt x="1899142" y="2207263"/>
                </a:cubicBezTo>
                <a:lnTo>
                  <a:pt x="1814736" y="2263534"/>
                </a:lnTo>
                <a:cubicBezTo>
                  <a:pt x="1770414" y="2293082"/>
                  <a:pt x="1779610" y="2292297"/>
                  <a:pt x="1730330" y="2305737"/>
                </a:cubicBezTo>
                <a:cubicBezTo>
                  <a:pt x="1693024" y="2315911"/>
                  <a:pt x="1617788" y="2333872"/>
                  <a:pt x="1617788" y="2333872"/>
                </a:cubicBezTo>
                <a:cubicBezTo>
                  <a:pt x="1599031" y="2343251"/>
                  <a:pt x="1581604" y="2355982"/>
                  <a:pt x="1561518" y="2362008"/>
                </a:cubicBezTo>
                <a:cubicBezTo>
                  <a:pt x="1534198" y="2370204"/>
                  <a:pt x="1505081" y="2370481"/>
                  <a:pt x="1477112" y="2376075"/>
                </a:cubicBezTo>
                <a:cubicBezTo>
                  <a:pt x="1458153" y="2379867"/>
                  <a:pt x="1439598" y="2385454"/>
                  <a:pt x="1420841" y="2390143"/>
                </a:cubicBezTo>
                <a:cubicBezTo>
                  <a:pt x="1261407" y="2385454"/>
                  <a:pt x="1101843" y="2384040"/>
                  <a:pt x="942539" y="2376075"/>
                </a:cubicBezTo>
                <a:cubicBezTo>
                  <a:pt x="824633" y="2370180"/>
                  <a:pt x="895004" y="2365512"/>
                  <a:pt x="815930" y="2347940"/>
                </a:cubicBezTo>
                <a:cubicBezTo>
                  <a:pt x="788086" y="2341752"/>
                  <a:pt x="759368" y="2340060"/>
                  <a:pt x="731524" y="2333872"/>
                </a:cubicBezTo>
                <a:cubicBezTo>
                  <a:pt x="554756" y="2294589"/>
                  <a:pt x="934560" y="2354836"/>
                  <a:pt x="590847" y="2305737"/>
                </a:cubicBezTo>
                <a:cubicBezTo>
                  <a:pt x="495503" y="2273955"/>
                  <a:pt x="611812" y="2309929"/>
                  <a:pt x="450170" y="2277601"/>
                </a:cubicBezTo>
                <a:cubicBezTo>
                  <a:pt x="412252" y="2270018"/>
                  <a:pt x="375142" y="2258844"/>
                  <a:pt x="337628" y="2249466"/>
                </a:cubicBezTo>
                <a:cubicBezTo>
                  <a:pt x="318871" y="2244777"/>
                  <a:pt x="300317" y="2239190"/>
                  <a:pt x="281358" y="2235398"/>
                </a:cubicBezTo>
                <a:cubicBezTo>
                  <a:pt x="234466" y="2226020"/>
                  <a:pt x="186048" y="2222386"/>
                  <a:pt x="140681" y="2207263"/>
                </a:cubicBezTo>
                <a:cubicBezTo>
                  <a:pt x="75794" y="2185634"/>
                  <a:pt x="113019" y="2196103"/>
                  <a:pt x="28139" y="2179128"/>
                </a:cubicBezTo>
                <a:cubicBezTo>
                  <a:pt x="18761" y="2150992"/>
                  <a:pt x="-318" y="2124377"/>
                  <a:pt x="4" y="2094721"/>
                </a:cubicBezTo>
                <a:cubicBezTo>
                  <a:pt x="4693" y="1663312"/>
                  <a:pt x="5358" y="1231840"/>
                  <a:pt x="14072" y="800494"/>
                </a:cubicBezTo>
                <a:cubicBezTo>
                  <a:pt x="16237" y="693303"/>
                  <a:pt x="22713" y="724061"/>
                  <a:pt x="56275" y="645749"/>
                </a:cubicBezTo>
                <a:cubicBezTo>
                  <a:pt x="75958" y="599823"/>
                  <a:pt x="65147" y="593938"/>
                  <a:pt x="98478" y="547275"/>
                </a:cubicBezTo>
                <a:cubicBezTo>
                  <a:pt x="110042" y="531086"/>
                  <a:pt x="127945" y="520356"/>
                  <a:pt x="140681" y="505072"/>
                </a:cubicBezTo>
                <a:cubicBezTo>
                  <a:pt x="159852" y="482067"/>
                  <a:pt x="169664" y="451107"/>
                  <a:pt x="196952" y="434734"/>
                </a:cubicBezTo>
                <a:cubicBezTo>
                  <a:pt x="209668" y="427105"/>
                  <a:pt x="225087" y="425355"/>
                  <a:pt x="239155" y="420666"/>
                </a:cubicBezTo>
                <a:cubicBezTo>
                  <a:pt x="270268" y="389553"/>
                  <a:pt x="284389" y="369914"/>
                  <a:pt x="323561" y="350328"/>
                </a:cubicBezTo>
                <a:cubicBezTo>
                  <a:pt x="336824" y="343696"/>
                  <a:pt x="351696" y="340949"/>
                  <a:pt x="365764" y="336260"/>
                </a:cubicBezTo>
                <a:cubicBezTo>
                  <a:pt x="375142" y="326881"/>
                  <a:pt x="382526" y="314948"/>
                  <a:pt x="393899" y="308124"/>
                </a:cubicBezTo>
                <a:cubicBezTo>
                  <a:pt x="486635" y="252483"/>
                  <a:pt x="482853" y="257751"/>
                  <a:pt x="562712" y="237786"/>
                </a:cubicBezTo>
                <a:cubicBezTo>
                  <a:pt x="576780" y="228408"/>
                  <a:pt x="589793" y="217212"/>
                  <a:pt x="604915" y="209651"/>
                </a:cubicBezTo>
                <a:cubicBezTo>
                  <a:pt x="618178" y="203019"/>
                  <a:pt x="633488" y="201424"/>
                  <a:pt x="647118" y="195583"/>
                </a:cubicBezTo>
                <a:cubicBezTo>
                  <a:pt x="666393" y="187322"/>
                  <a:pt x="685180" y="177852"/>
                  <a:pt x="703388" y="167448"/>
                </a:cubicBezTo>
                <a:cubicBezTo>
                  <a:pt x="718068" y="159059"/>
                  <a:pt x="729761" y="145249"/>
                  <a:pt x="745592" y="139312"/>
                </a:cubicBezTo>
                <a:cubicBezTo>
                  <a:pt x="767980" y="130916"/>
                  <a:pt x="792589" y="130431"/>
                  <a:pt x="815930" y="125244"/>
                </a:cubicBezTo>
                <a:cubicBezTo>
                  <a:pt x="834804" y="121050"/>
                  <a:pt x="853444" y="115866"/>
                  <a:pt x="872201" y="111177"/>
                </a:cubicBezTo>
                <a:cubicBezTo>
                  <a:pt x="886269" y="101798"/>
                  <a:pt x="898954" y="89908"/>
                  <a:pt x="914404" y="83041"/>
                </a:cubicBezTo>
                <a:cubicBezTo>
                  <a:pt x="1013756" y="38884"/>
                  <a:pt x="1058003" y="50353"/>
                  <a:pt x="1181690" y="40838"/>
                </a:cubicBezTo>
                <a:cubicBezTo>
                  <a:pt x="1195758" y="36149"/>
                  <a:pt x="1209635" y="30845"/>
                  <a:pt x="1223893" y="26771"/>
                </a:cubicBezTo>
                <a:cubicBezTo>
                  <a:pt x="1418930" y="-28953"/>
                  <a:pt x="1479809" y="18249"/>
                  <a:pt x="1786601" y="26771"/>
                </a:cubicBezTo>
                <a:lnTo>
                  <a:pt x="1800668" y="83041"/>
                </a:lnTo>
                <a:close/>
              </a:path>
            </a:pathLst>
          </a:custGeom>
          <a:noFill/>
          <a:ln w="12700" cap="flat">
            <a:solidFill>
              <a:srgbClr val="FF0000"/>
            </a:solidFill>
            <a:prstDash val="solid"/>
            <a:miter/>
          </a:ln>
        </p:spPr>
        <p:txBody>
          <a:bodyPr rtlCol="0" anchor="ctr"/>
          <a:lstStyle/>
          <a:p>
            <a:pPr algn="l"/>
            <a:endParaRPr lang="en-US" dirty="0"/>
          </a:p>
        </p:txBody>
      </p:sp>
      <p:sp>
        <p:nvSpPr>
          <p:cNvPr id="16" name="Freeform: Shape 15">
            <a:extLst>
              <a:ext uri="{FF2B5EF4-FFF2-40B4-BE49-F238E27FC236}">
                <a16:creationId xmlns:a16="http://schemas.microsoft.com/office/drawing/2014/main" id="{997FA4A5-140D-4D64-B616-4293738CE309}"/>
              </a:ext>
            </a:extLst>
          </p:cNvPr>
          <p:cNvSpPr/>
          <p:nvPr/>
        </p:nvSpPr>
        <p:spPr>
          <a:xfrm>
            <a:off x="304797" y="1631981"/>
            <a:ext cx="2124225" cy="2390143"/>
          </a:xfrm>
          <a:custGeom>
            <a:avLst/>
            <a:gdLst>
              <a:gd name="connsiteX0" fmla="*/ 1800668 w 2124225"/>
              <a:gd name="connsiteY0" fmla="*/ 83041 h 2390143"/>
              <a:gd name="connsiteX1" fmla="*/ 1899142 w 2124225"/>
              <a:gd name="connsiteY1" fmla="*/ 195583 h 2390143"/>
              <a:gd name="connsiteX2" fmla="*/ 1927278 w 2124225"/>
              <a:gd name="connsiteY2" fmla="*/ 279989 h 2390143"/>
              <a:gd name="connsiteX3" fmla="*/ 1941345 w 2124225"/>
              <a:gd name="connsiteY3" fmla="*/ 322192 h 2390143"/>
              <a:gd name="connsiteX4" fmla="*/ 1969481 w 2124225"/>
              <a:gd name="connsiteY4" fmla="*/ 378463 h 2390143"/>
              <a:gd name="connsiteX5" fmla="*/ 1997616 w 2124225"/>
              <a:gd name="connsiteY5" fmla="*/ 491004 h 2390143"/>
              <a:gd name="connsiteX6" fmla="*/ 2011684 w 2124225"/>
              <a:gd name="connsiteY6" fmla="*/ 533208 h 2390143"/>
              <a:gd name="connsiteX7" fmla="*/ 2039819 w 2124225"/>
              <a:gd name="connsiteY7" fmla="*/ 645749 h 2390143"/>
              <a:gd name="connsiteX8" fmla="*/ 2053887 w 2124225"/>
              <a:gd name="connsiteY8" fmla="*/ 702020 h 2390143"/>
              <a:gd name="connsiteX9" fmla="*/ 2082022 w 2124225"/>
              <a:gd name="connsiteY9" fmla="*/ 786426 h 2390143"/>
              <a:gd name="connsiteX10" fmla="*/ 2096090 w 2124225"/>
              <a:gd name="connsiteY10" fmla="*/ 828629 h 2390143"/>
              <a:gd name="connsiteX11" fmla="*/ 2110158 w 2124225"/>
              <a:gd name="connsiteY11" fmla="*/ 927103 h 2390143"/>
              <a:gd name="connsiteX12" fmla="*/ 2124225 w 2124225"/>
              <a:gd name="connsiteY12" fmla="*/ 983374 h 2390143"/>
              <a:gd name="connsiteX13" fmla="*/ 2110158 w 2124225"/>
              <a:gd name="connsiteY13" fmla="*/ 1799300 h 2390143"/>
              <a:gd name="connsiteX14" fmla="*/ 2096090 w 2124225"/>
              <a:gd name="connsiteY14" fmla="*/ 1855571 h 2390143"/>
              <a:gd name="connsiteX15" fmla="*/ 2067955 w 2124225"/>
              <a:gd name="connsiteY15" fmla="*/ 1982180 h 2390143"/>
              <a:gd name="connsiteX16" fmla="*/ 2011684 w 2124225"/>
              <a:gd name="connsiteY16" fmla="*/ 2066586 h 2390143"/>
              <a:gd name="connsiteX17" fmla="*/ 1983548 w 2124225"/>
              <a:gd name="connsiteY17" fmla="*/ 2108789 h 2390143"/>
              <a:gd name="connsiteX18" fmla="*/ 1899142 w 2124225"/>
              <a:gd name="connsiteY18" fmla="*/ 2207263 h 2390143"/>
              <a:gd name="connsiteX19" fmla="*/ 1814736 w 2124225"/>
              <a:gd name="connsiteY19" fmla="*/ 2263534 h 2390143"/>
              <a:gd name="connsiteX20" fmla="*/ 1730330 w 2124225"/>
              <a:gd name="connsiteY20" fmla="*/ 2305737 h 2390143"/>
              <a:gd name="connsiteX21" fmla="*/ 1617788 w 2124225"/>
              <a:gd name="connsiteY21" fmla="*/ 2333872 h 2390143"/>
              <a:gd name="connsiteX22" fmla="*/ 1561518 w 2124225"/>
              <a:gd name="connsiteY22" fmla="*/ 2362008 h 2390143"/>
              <a:gd name="connsiteX23" fmla="*/ 1477112 w 2124225"/>
              <a:gd name="connsiteY23" fmla="*/ 2376075 h 2390143"/>
              <a:gd name="connsiteX24" fmla="*/ 1420841 w 2124225"/>
              <a:gd name="connsiteY24" fmla="*/ 2390143 h 2390143"/>
              <a:gd name="connsiteX25" fmla="*/ 942539 w 2124225"/>
              <a:gd name="connsiteY25" fmla="*/ 2376075 h 2390143"/>
              <a:gd name="connsiteX26" fmla="*/ 815930 w 2124225"/>
              <a:gd name="connsiteY26" fmla="*/ 2347940 h 2390143"/>
              <a:gd name="connsiteX27" fmla="*/ 731524 w 2124225"/>
              <a:gd name="connsiteY27" fmla="*/ 2333872 h 2390143"/>
              <a:gd name="connsiteX28" fmla="*/ 590847 w 2124225"/>
              <a:gd name="connsiteY28" fmla="*/ 2305737 h 2390143"/>
              <a:gd name="connsiteX29" fmla="*/ 450170 w 2124225"/>
              <a:gd name="connsiteY29" fmla="*/ 2277601 h 2390143"/>
              <a:gd name="connsiteX30" fmla="*/ 337628 w 2124225"/>
              <a:gd name="connsiteY30" fmla="*/ 2249466 h 2390143"/>
              <a:gd name="connsiteX31" fmla="*/ 281358 w 2124225"/>
              <a:gd name="connsiteY31" fmla="*/ 2235398 h 2390143"/>
              <a:gd name="connsiteX32" fmla="*/ 140681 w 2124225"/>
              <a:gd name="connsiteY32" fmla="*/ 2207263 h 2390143"/>
              <a:gd name="connsiteX33" fmla="*/ 28139 w 2124225"/>
              <a:gd name="connsiteY33" fmla="*/ 2179128 h 2390143"/>
              <a:gd name="connsiteX34" fmla="*/ 4 w 2124225"/>
              <a:gd name="connsiteY34" fmla="*/ 2094721 h 2390143"/>
              <a:gd name="connsiteX35" fmla="*/ 14072 w 2124225"/>
              <a:gd name="connsiteY35" fmla="*/ 800494 h 2390143"/>
              <a:gd name="connsiteX36" fmla="*/ 56275 w 2124225"/>
              <a:gd name="connsiteY36" fmla="*/ 645749 h 2390143"/>
              <a:gd name="connsiteX37" fmla="*/ 98478 w 2124225"/>
              <a:gd name="connsiteY37" fmla="*/ 547275 h 2390143"/>
              <a:gd name="connsiteX38" fmla="*/ 140681 w 2124225"/>
              <a:gd name="connsiteY38" fmla="*/ 505072 h 2390143"/>
              <a:gd name="connsiteX39" fmla="*/ 196952 w 2124225"/>
              <a:gd name="connsiteY39" fmla="*/ 434734 h 2390143"/>
              <a:gd name="connsiteX40" fmla="*/ 239155 w 2124225"/>
              <a:gd name="connsiteY40" fmla="*/ 420666 h 2390143"/>
              <a:gd name="connsiteX41" fmla="*/ 323561 w 2124225"/>
              <a:gd name="connsiteY41" fmla="*/ 350328 h 2390143"/>
              <a:gd name="connsiteX42" fmla="*/ 365764 w 2124225"/>
              <a:gd name="connsiteY42" fmla="*/ 336260 h 2390143"/>
              <a:gd name="connsiteX43" fmla="*/ 393899 w 2124225"/>
              <a:gd name="connsiteY43" fmla="*/ 308124 h 2390143"/>
              <a:gd name="connsiteX44" fmla="*/ 562712 w 2124225"/>
              <a:gd name="connsiteY44" fmla="*/ 237786 h 2390143"/>
              <a:gd name="connsiteX45" fmla="*/ 604915 w 2124225"/>
              <a:gd name="connsiteY45" fmla="*/ 209651 h 2390143"/>
              <a:gd name="connsiteX46" fmla="*/ 647118 w 2124225"/>
              <a:gd name="connsiteY46" fmla="*/ 195583 h 2390143"/>
              <a:gd name="connsiteX47" fmla="*/ 703388 w 2124225"/>
              <a:gd name="connsiteY47" fmla="*/ 167448 h 2390143"/>
              <a:gd name="connsiteX48" fmla="*/ 745592 w 2124225"/>
              <a:gd name="connsiteY48" fmla="*/ 139312 h 2390143"/>
              <a:gd name="connsiteX49" fmla="*/ 815930 w 2124225"/>
              <a:gd name="connsiteY49" fmla="*/ 125244 h 2390143"/>
              <a:gd name="connsiteX50" fmla="*/ 872201 w 2124225"/>
              <a:gd name="connsiteY50" fmla="*/ 111177 h 2390143"/>
              <a:gd name="connsiteX51" fmla="*/ 914404 w 2124225"/>
              <a:gd name="connsiteY51" fmla="*/ 83041 h 2390143"/>
              <a:gd name="connsiteX52" fmla="*/ 1181690 w 2124225"/>
              <a:gd name="connsiteY52" fmla="*/ 40838 h 2390143"/>
              <a:gd name="connsiteX53" fmla="*/ 1223893 w 2124225"/>
              <a:gd name="connsiteY53" fmla="*/ 26771 h 2390143"/>
              <a:gd name="connsiteX54" fmla="*/ 1786601 w 2124225"/>
              <a:gd name="connsiteY54" fmla="*/ 26771 h 2390143"/>
              <a:gd name="connsiteX55" fmla="*/ 1800668 w 2124225"/>
              <a:gd name="connsiteY55" fmla="*/ 83041 h 2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124225" h="2390143">
                <a:moveTo>
                  <a:pt x="1800668" y="83041"/>
                </a:moveTo>
                <a:cubicBezTo>
                  <a:pt x="1828214" y="110587"/>
                  <a:pt x="1880530" y="153706"/>
                  <a:pt x="1899142" y="195583"/>
                </a:cubicBezTo>
                <a:cubicBezTo>
                  <a:pt x="1911187" y="222684"/>
                  <a:pt x="1917900" y="251854"/>
                  <a:pt x="1927278" y="279989"/>
                </a:cubicBezTo>
                <a:cubicBezTo>
                  <a:pt x="1931967" y="294057"/>
                  <a:pt x="1934713" y="308929"/>
                  <a:pt x="1941345" y="322192"/>
                </a:cubicBezTo>
                <a:cubicBezTo>
                  <a:pt x="1950724" y="340949"/>
                  <a:pt x="1961220" y="359188"/>
                  <a:pt x="1969481" y="378463"/>
                </a:cubicBezTo>
                <a:cubicBezTo>
                  <a:pt x="1988772" y="423476"/>
                  <a:pt x="1984407" y="438170"/>
                  <a:pt x="1997616" y="491004"/>
                </a:cubicBezTo>
                <a:cubicBezTo>
                  <a:pt x="2001213" y="505390"/>
                  <a:pt x="2007782" y="518902"/>
                  <a:pt x="2011684" y="533208"/>
                </a:cubicBezTo>
                <a:cubicBezTo>
                  <a:pt x="2021858" y="570514"/>
                  <a:pt x="2030441" y="608235"/>
                  <a:pt x="2039819" y="645749"/>
                </a:cubicBezTo>
                <a:cubicBezTo>
                  <a:pt x="2044508" y="664506"/>
                  <a:pt x="2047773" y="683678"/>
                  <a:pt x="2053887" y="702020"/>
                </a:cubicBezTo>
                <a:lnTo>
                  <a:pt x="2082022" y="786426"/>
                </a:lnTo>
                <a:lnTo>
                  <a:pt x="2096090" y="828629"/>
                </a:lnTo>
                <a:cubicBezTo>
                  <a:pt x="2100779" y="861454"/>
                  <a:pt x="2104227" y="894480"/>
                  <a:pt x="2110158" y="927103"/>
                </a:cubicBezTo>
                <a:cubicBezTo>
                  <a:pt x="2113617" y="946125"/>
                  <a:pt x="2124225" y="964040"/>
                  <a:pt x="2124225" y="983374"/>
                </a:cubicBezTo>
                <a:cubicBezTo>
                  <a:pt x="2124225" y="1255390"/>
                  <a:pt x="2118928" y="1527426"/>
                  <a:pt x="2110158" y="1799300"/>
                </a:cubicBezTo>
                <a:cubicBezTo>
                  <a:pt x="2109535" y="1818624"/>
                  <a:pt x="2100284" y="1836697"/>
                  <a:pt x="2096090" y="1855571"/>
                </a:cubicBezTo>
                <a:cubicBezTo>
                  <a:pt x="2094315" y="1863557"/>
                  <a:pt x="2074814" y="1968462"/>
                  <a:pt x="2067955" y="1982180"/>
                </a:cubicBezTo>
                <a:cubicBezTo>
                  <a:pt x="2052833" y="2012425"/>
                  <a:pt x="2030441" y="2038451"/>
                  <a:pt x="2011684" y="2066586"/>
                </a:cubicBezTo>
                <a:lnTo>
                  <a:pt x="1983548" y="2108789"/>
                </a:lnTo>
                <a:cubicBezTo>
                  <a:pt x="1958092" y="2146973"/>
                  <a:pt x="1940080" y="2179971"/>
                  <a:pt x="1899142" y="2207263"/>
                </a:cubicBezTo>
                <a:lnTo>
                  <a:pt x="1814736" y="2263534"/>
                </a:lnTo>
                <a:cubicBezTo>
                  <a:pt x="1770414" y="2293082"/>
                  <a:pt x="1779610" y="2292297"/>
                  <a:pt x="1730330" y="2305737"/>
                </a:cubicBezTo>
                <a:cubicBezTo>
                  <a:pt x="1693024" y="2315911"/>
                  <a:pt x="1617788" y="2333872"/>
                  <a:pt x="1617788" y="2333872"/>
                </a:cubicBezTo>
                <a:cubicBezTo>
                  <a:pt x="1599031" y="2343251"/>
                  <a:pt x="1581604" y="2355982"/>
                  <a:pt x="1561518" y="2362008"/>
                </a:cubicBezTo>
                <a:cubicBezTo>
                  <a:pt x="1534198" y="2370204"/>
                  <a:pt x="1505081" y="2370481"/>
                  <a:pt x="1477112" y="2376075"/>
                </a:cubicBezTo>
                <a:cubicBezTo>
                  <a:pt x="1458153" y="2379867"/>
                  <a:pt x="1439598" y="2385454"/>
                  <a:pt x="1420841" y="2390143"/>
                </a:cubicBezTo>
                <a:cubicBezTo>
                  <a:pt x="1261407" y="2385454"/>
                  <a:pt x="1101843" y="2384040"/>
                  <a:pt x="942539" y="2376075"/>
                </a:cubicBezTo>
                <a:cubicBezTo>
                  <a:pt x="824633" y="2370180"/>
                  <a:pt x="895004" y="2365512"/>
                  <a:pt x="815930" y="2347940"/>
                </a:cubicBezTo>
                <a:cubicBezTo>
                  <a:pt x="788086" y="2341752"/>
                  <a:pt x="759368" y="2340060"/>
                  <a:pt x="731524" y="2333872"/>
                </a:cubicBezTo>
                <a:cubicBezTo>
                  <a:pt x="554756" y="2294589"/>
                  <a:pt x="934560" y="2354836"/>
                  <a:pt x="590847" y="2305737"/>
                </a:cubicBezTo>
                <a:cubicBezTo>
                  <a:pt x="495503" y="2273955"/>
                  <a:pt x="611812" y="2309929"/>
                  <a:pt x="450170" y="2277601"/>
                </a:cubicBezTo>
                <a:cubicBezTo>
                  <a:pt x="412252" y="2270018"/>
                  <a:pt x="375142" y="2258844"/>
                  <a:pt x="337628" y="2249466"/>
                </a:cubicBezTo>
                <a:cubicBezTo>
                  <a:pt x="318871" y="2244777"/>
                  <a:pt x="300317" y="2239190"/>
                  <a:pt x="281358" y="2235398"/>
                </a:cubicBezTo>
                <a:cubicBezTo>
                  <a:pt x="234466" y="2226020"/>
                  <a:pt x="186048" y="2222386"/>
                  <a:pt x="140681" y="2207263"/>
                </a:cubicBezTo>
                <a:cubicBezTo>
                  <a:pt x="75794" y="2185634"/>
                  <a:pt x="113019" y="2196103"/>
                  <a:pt x="28139" y="2179128"/>
                </a:cubicBezTo>
                <a:cubicBezTo>
                  <a:pt x="18761" y="2150992"/>
                  <a:pt x="-318" y="2124377"/>
                  <a:pt x="4" y="2094721"/>
                </a:cubicBezTo>
                <a:cubicBezTo>
                  <a:pt x="4693" y="1663312"/>
                  <a:pt x="5358" y="1231840"/>
                  <a:pt x="14072" y="800494"/>
                </a:cubicBezTo>
                <a:cubicBezTo>
                  <a:pt x="16237" y="693303"/>
                  <a:pt x="22713" y="724061"/>
                  <a:pt x="56275" y="645749"/>
                </a:cubicBezTo>
                <a:cubicBezTo>
                  <a:pt x="75958" y="599823"/>
                  <a:pt x="65147" y="593938"/>
                  <a:pt x="98478" y="547275"/>
                </a:cubicBezTo>
                <a:cubicBezTo>
                  <a:pt x="110042" y="531086"/>
                  <a:pt x="127945" y="520356"/>
                  <a:pt x="140681" y="505072"/>
                </a:cubicBezTo>
                <a:cubicBezTo>
                  <a:pt x="159852" y="482067"/>
                  <a:pt x="169664" y="451107"/>
                  <a:pt x="196952" y="434734"/>
                </a:cubicBezTo>
                <a:cubicBezTo>
                  <a:pt x="209668" y="427105"/>
                  <a:pt x="225087" y="425355"/>
                  <a:pt x="239155" y="420666"/>
                </a:cubicBezTo>
                <a:cubicBezTo>
                  <a:pt x="270268" y="389553"/>
                  <a:pt x="284389" y="369914"/>
                  <a:pt x="323561" y="350328"/>
                </a:cubicBezTo>
                <a:cubicBezTo>
                  <a:pt x="336824" y="343696"/>
                  <a:pt x="351696" y="340949"/>
                  <a:pt x="365764" y="336260"/>
                </a:cubicBezTo>
                <a:cubicBezTo>
                  <a:pt x="375142" y="326881"/>
                  <a:pt x="382526" y="314948"/>
                  <a:pt x="393899" y="308124"/>
                </a:cubicBezTo>
                <a:cubicBezTo>
                  <a:pt x="486635" y="252483"/>
                  <a:pt x="482853" y="257751"/>
                  <a:pt x="562712" y="237786"/>
                </a:cubicBezTo>
                <a:cubicBezTo>
                  <a:pt x="576780" y="228408"/>
                  <a:pt x="589793" y="217212"/>
                  <a:pt x="604915" y="209651"/>
                </a:cubicBezTo>
                <a:cubicBezTo>
                  <a:pt x="618178" y="203019"/>
                  <a:pt x="633488" y="201424"/>
                  <a:pt x="647118" y="195583"/>
                </a:cubicBezTo>
                <a:cubicBezTo>
                  <a:pt x="666393" y="187322"/>
                  <a:pt x="685180" y="177852"/>
                  <a:pt x="703388" y="167448"/>
                </a:cubicBezTo>
                <a:cubicBezTo>
                  <a:pt x="718068" y="159059"/>
                  <a:pt x="729761" y="145249"/>
                  <a:pt x="745592" y="139312"/>
                </a:cubicBezTo>
                <a:cubicBezTo>
                  <a:pt x="767980" y="130916"/>
                  <a:pt x="792589" y="130431"/>
                  <a:pt x="815930" y="125244"/>
                </a:cubicBezTo>
                <a:cubicBezTo>
                  <a:pt x="834804" y="121050"/>
                  <a:pt x="853444" y="115866"/>
                  <a:pt x="872201" y="111177"/>
                </a:cubicBezTo>
                <a:cubicBezTo>
                  <a:pt x="886269" y="101798"/>
                  <a:pt x="898954" y="89908"/>
                  <a:pt x="914404" y="83041"/>
                </a:cubicBezTo>
                <a:cubicBezTo>
                  <a:pt x="1013756" y="38884"/>
                  <a:pt x="1058003" y="50353"/>
                  <a:pt x="1181690" y="40838"/>
                </a:cubicBezTo>
                <a:cubicBezTo>
                  <a:pt x="1195758" y="36149"/>
                  <a:pt x="1209635" y="30845"/>
                  <a:pt x="1223893" y="26771"/>
                </a:cubicBezTo>
                <a:cubicBezTo>
                  <a:pt x="1418930" y="-28953"/>
                  <a:pt x="1479809" y="18249"/>
                  <a:pt x="1786601" y="26771"/>
                </a:cubicBezTo>
                <a:lnTo>
                  <a:pt x="1800668" y="83041"/>
                </a:lnTo>
                <a:close/>
              </a:path>
            </a:pathLst>
          </a:custGeom>
          <a:noFill/>
          <a:ln w="12700" cap="flat">
            <a:solidFill>
              <a:srgbClr val="FF0000"/>
            </a:solidFill>
            <a:prstDash val="solid"/>
            <a:miter/>
          </a:ln>
        </p:spPr>
        <p:txBody>
          <a:bodyPr rtlCol="0" anchor="ctr"/>
          <a:lstStyle/>
          <a:p>
            <a:pPr algn="l"/>
            <a:endParaRPr lang="en-US" dirty="0"/>
          </a:p>
        </p:txBody>
      </p:sp>
      <p:sp>
        <p:nvSpPr>
          <p:cNvPr id="17" name="Freeform: Shape 16">
            <a:extLst>
              <a:ext uri="{FF2B5EF4-FFF2-40B4-BE49-F238E27FC236}">
                <a16:creationId xmlns:a16="http://schemas.microsoft.com/office/drawing/2014/main" id="{F19AC7E3-741F-4292-BC6B-E4F793E5355B}"/>
              </a:ext>
            </a:extLst>
          </p:cNvPr>
          <p:cNvSpPr/>
          <p:nvPr/>
        </p:nvSpPr>
        <p:spPr>
          <a:xfrm>
            <a:off x="6663266" y="1630993"/>
            <a:ext cx="2124225" cy="2390143"/>
          </a:xfrm>
          <a:custGeom>
            <a:avLst/>
            <a:gdLst>
              <a:gd name="connsiteX0" fmla="*/ 1800668 w 2124225"/>
              <a:gd name="connsiteY0" fmla="*/ 83041 h 2390143"/>
              <a:gd name="connsiteX1" fmla="*/ 1899142 w 2124225"/>
              <a:gd name="connsiteY1" fmla="*/ 195583 h 2390143"/>
              <a:gd name="connsiteX2" fmla="*/ 1927278 w 2124225"/>
              <a:gd name="connsiteY2" fmla="*/ 279989 h 2390143"/>
              <a:gd name="connsiteX3" fmla="*/ 1941345 w 2124225"/>
              <a:gd name="connsiteY3" fmla="*/ 322192 h 2390143"/>
              <a:gd name="connsiteX4" fmla="*/ 1969481 w 2124225"/>
              <a:gd name="connsiteY4" fmla="*/ 378463 h 2390143"/>
              <a:gd name="connsiteX5" fmla="*/ 1997616 w 2124225"/>
              <a:gd name="connsiteY5" fmla="*/ 491004 h 2390143"/>
              <a:gd name="connsiteX6" fmla="*/ 2011684 w 2124225"/>
              <a:gd name="connsiteY6" fmla="*/ 533208 h 2390143"/>
              <a:gd name="connsiteX7" fmla="*/ 2039819 w 2124225"/>
              <a:gd name="connsiteY7" fmla="*/ 645749 h 2390143"/>
              <a:gd name="connsiteX8" fmla="*/ 2053887 w 2124225"/>
              <a:gd name="connsiteY8" fmla="*/ 702020 h 2390143"/>
              <a:gd name="connsiteX9" fmla="*/ 2082022 w 2124225"/>
              <a:gd name="connsiteY9" fmla="*/ 786426 h 2390143"/>
              <a:gd name="connsiteX10" fmla="*/ 2096090 w 2124225"/>
              <a:gd name="connsiteY10" fmla="*/ 828629 h 2390143"/>
              <a:gd name="connsiteX11" fmla="*/ 2110158 w 2124225"/>
              <a:gd name="connsiteY11" fmla="*/ 927103 h 2390143"/>
              <a:gd name="connsiteX12" fmla="*/ 2124225 w 2124225"/>
              <a:gd name="connsiteY12" fmla="*/ 983374 h 2390143"/>
              <a:gd name="connsiteX13" fmla="*/ 2110158 w 2124225"/>
              <a:gd name="connsiteY13" fmla="*/ 1799300 h 2390143"/>
              <a:gd name="connsiteX14" fmla="*/ 2096090 w 2124225"/>
              <a:gd name="connsiteY14" fmla="*/ 1855571 h 2390143"/>
              <a:gd name="connsiteX15" fmla="*/ 2067955 w 2124225"/>
              <a:gd name="connsiteY15" fmla="*/ 1982180 h 2390143"/>
              <a:gd name="connsiteX16" fmla="*/ 2011684 w 2124225"/>
              <a:gd name="connsiteY16" fmla="*/ 2066586 h 2390143"/>
              <a:gd name="connsiteX17" fmla="*/ 1983548 w 2124225"/>
              <a:gd name="connsiteY17" fmla="*/ 2108789 h 2390143"/>
              <a:gd name="connsiteX18" fmla="*/ 1899142 w 2124225"/>
              <a:gd name="connsiteY18" fmla="*/ 2207263 h 2390143"/>
              <a:gd name="connsiteX19" fmla="*/ 1814736 w 2124225"/>
              <a:gd name="connsiteY19" fmla="*/ 2263534 h 2390143"/>
              <a:gd name="connsiteX20" fmla="*/ 1730330 w 2124225"/>
              <a:gd name="connsiteY20" fmla="*/ 2305737 h 2390143"/>
              <a:gd name="connsiteX21" fmla="*/ 1617788 w 2124225"/>
              <a:gd name="connsiteY21" fmla="*/ 2333872 h 2390143"/>
              <a:gd name="connsiteX22" fmla="*/ 1561518 w 2124225"/>
              <a:gd name="connsiteY22" fmla="*/ 2362008 h 2390143"/>
              <a:gd name="connsiteX23" fmla="*/ 1477112 w 2124225"/>
              <a:gd name="connsiteY23" fmla="*/ 2376075 h 2390143"/>
              <a:gd name="connsiteX24" fmla="*/ 1420841 w 2124225"/>
              <a:gd name="connsiteY24" fmla="*/ 2390143 h 2390143"/>
              <a:gd name="connsiteX25" fmla="*/ 942539 w 2124225"/>
              <a:gd name="connsiteY25" fmla="*/ 2376075 h 2390143"/>
              <a:gd name="connsiteX26" fmla="*/ 815930 w 2124225"/>
              <a:gd name="connsiteY26" fmla="*/ 2347940 h 2390143"/>
              <a:gd name="connsiteX27" fmla="*/ 731524 w 2124225"/>
              <a:gd name="connsiteY27" fmla="*/ 2333872 h 2390143"/>
              <a:gd name="connsiteX28" fmla="*/ 590847 w 2124225"/>
              <a:gd name="connsiteY28" fmla="*/ 2305737 h 2390143"/>
              <a:gd name="connsiteX29" fmla="*/ 450170 w 2124225"/>
              <a:gd name="connsiteY29" fmla="*/ 2277601 h 2390143"/>
              <a:gd name="connsiteX30" fmla="*/ 337628 w 2124225"/>
              <a:gd name="connsiteY30" fmla="*/ 2249466 h 2390143"/>
              <a:gd name="connsiteX31" fmla="*/ 281358 w 2124225"/>
              <a:gd name="connsiteY31" fmla="*/ 2235398 h 2390143"/>
              <a:gd name="connsiteX32" fmla="*/ 140681 w 2124225"/>
              <a:gd name="connsiteY32" fmla="*/ 2207263 h 2390143"/>
              <a:gd name="connsiteX33" fmla="*/ 28139 w 2124225"/>
              <a:gd name="connsiteY33" fmla="*/ 2179128 h 2390143"/>
              <a:gd name="connsiteX34" fmla="*/ 4 w 2124225"/>
              <a:gd name="connsiteY34" fmla="*/ 2094721 h 2390143"/>
              <a:gd name="connsiteX35" fmla="*/ 14072 w 2124225"/>
              <a:gd name="connsiteY35" fmla="*/ 800494 h 2390143"/>
              <a:gd name="connsiteX36" fmla="*/ 56275 w 2124225"/>
              <a:gd name="connsiteY36" fmla="*/ 645749 h 2390143"/>
              <a:gd name="connsiteX37" fmla="*/ 98478 w 2124225"/>
              <a:gd name="connsiteY37" fmla="*/ 547275 h 2390143"/>
              <a:gd name="connsiteX38" fmla="*/ 140681 w 2124225"/>
              <a:gd name="connsiteY38" fmla="*/ 505072 h 2390143"/>
              <a:gd name="connsiteX39" fmla="*/ 196952 w 2124225"/>
              <a:gd name="connsiteY39" fmla="*/ 434734 h 2390143"/>
              <a:gd name="connsiteX40" fmla="*/ 239155 w 2124225"/>
              <a:gd name="connsiteY40" fmla="*/ 420666 h 2390143"/>
              <a:gd name="connsiteX41" fmla="*/ 323561 w 2124225"/>
              <a:gd name="connsiteY41" fmla="*/ 350328 h 2390143"/>
              <a:gd name="connsiteX42" fmla="*/ 365764 w 2124225"/>
              <a:gd name="connsiteY42" fmla="*/ 336260 h 2390143"/>
              <a:gd name="connsiteX43" fmla="*/ 393899 w 2124225"/>
              <a:gd name="connsiteY43" fmla="*/ 308124 h 2390143"/>
              <a:gd name="connsiteX44" fmla="*/ 562712 w 2124225"/>
              <a:gd name="connsiteY44" fmla="*/ 237786 h 2390143"/>
              <a:gd name="connsiteX45" fmla="*/ 604915 w 2124225"/>
              <a:gd name="connsiteY45" fmla="*/ 209651 h 2390143"/>
              <a:gd name="connsiteX46" fmla="*/ 647118 w 2124225"/>
              <a:gd name="connsiteY46" fmla="*/ 195583 h 2390143"/>
              <a:gd name="connsiteX47" fmla="*/ 703388 w 2124225"/>
              <a:gd name="connsiteY47" fmla="*/ 167448 h 2390143"/>
              <a:gd name="connsiteX48" fmla="*/ 745592 w 2124225"/>
              <a:gd name="connsiteY48" fmla="*/ 139312 h 2390143"/>
              <a:gd name="connsiteX49" fmla="*/ 815930 w 2124225"/>
              <a:gd name="connsiteY49" fmla="*/ 125244 h 2390143"/>
              <a:gd name="connsiteX50" fmla="*/ 872201 w 2124225"/>
              <a:gd name="connsiteY50" fmla="*/ 111177 h 2390143"/>
              <a:gd name="connsiteX51" fmla="*/ 914404 w 2124225"/>
              <a:gd name="connsiteY51" fmla="*/ 83041 h 2390143"/>
              <a:gd name="connsiteX52" fmla="*/ 1181690 w 2124225"/>
              <a:gd name="connsiteY52" fmla="*/ 40838 h 2390143"/>
              <a:gd name="connsiteX53" fmla="*/ 1223893 w 2124225"/>
              <a:gd name="connsiteY53" fmla="*/ 26771 h 2390143"/>
              <a:gd name="connsiteX54" fmla="*/ 1786601 w 2124225"/>
              <a:gd name="connsiteY54" fmla="*/ 26771 h 2390143"/>
              <a:gd name="connsiteX55" fmla="*/ 1800668 w 2124225"/>
              <a:gd name="connsiteY55" fmla="*/ 83041 h 2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124225" h="2390143">
                <a:moveTo>
                  <a:pt x="1800668" y="83041"/>
                </a:moveTo>
                <a:cubicBezTo>
                  <a:pt x="1828214" y="110587"/>
                  <a:pt x="1880530" y="153706"/>
                  <a:pt x="1899142" y="195583"/>
                </a:cubicBezTo>
                <a:cubicBezTo>
                  <a:pt x="1911187" y="222684"/>
                  <a:pt x="1917900" y="251854"/>
                  <a:pt x="1927278" y="279989"/>
                </a:cubicBezTo>
                <a:cubicBezTo>
                  <a:pt x="1931967" y="294057"/>
                  <a:pt x="1934713" y="308929"/>
                  <a:pt x="1941345" y="322192"/>
                </a:cubicBezTo>
                <a:cubicBezTo>
                  <a:pt x="1950724" y="340949"/>
                  <a:pt x="1961220" y="359188"/>
                  <a:pt x="1969481" y="378463"/>
                </a:cubicBezTo>
                <a:cubicBezTo>
                  <a:pt x="1988772" y="423476"/>
                  <a:pt x="1984407" y="438170"/>
                  <a:pt x="1997616" y="491004"/>
                </a:cubicBezTo>
                <a:cubicBezTo>
                  <a:pt x="2001213" y="505390"/>
                  <a:pt x="2007782" y="518902"/>
                  <a:pt x="2011684" y="533208"/>
                </a:cubicBezTo>
                <a:cubicBezTo>
                  <a:pt x="2021858" y="570514"/>
                  <a:pt x="2030441" y="608235"/>
                  <a:pt x="2039819" y="645749"/>
                </a:cubicBezTo>
                <a:cubicBezTo>
                  <a:pt x="2044508" y="664506"/>
                  <a:pt x="2047773" y="683678"/>
                  <a:pt x="2053887" y="702020"/>
                </a:cubicBezTo>
                <a:lnTo>
                  <a:pt x="2082022" y="786426"/>
                </a:lnTo>
                <a:lnTo>
                  <a:pt x="2096090" y="828629"/>
                </a:lnTo>
                <a:cubicBezTo>
                  <a:pt x="2100779" y="861454"/>
                  <a:pt x="2104227" y="894480"/>
                  <a:pt x="2110158" y="927103"/>
                </a:cubicBezTo>
                <a:cubicBezTo>
                  <a:pt x="2113617" y="946125"/>
                  <a:pt x="2124225" y="964040"/>
                  <a:pt x="2124225" y="983374"/>
                </a:cubicBezTo>
                <a:cubicBezTo>
                  <a:pt x="2124225" y="1255390"/>
                  <a:pt x="2118928" y="1527426"/>
                  <a:pt x="2110158" y="1799300"/>
                </a:cubicBezTo>
                <a:cubicBezTo>
                  <a:pt x="2109535" y="1818624"/>
                  <a:pt x="2100284" y="1836697"/>
                  <a:pt x="2096090" y="1855571"/>
                </a:cubicBezTo>
                <a:cubicBezTo>
                  <a:pt x="2094315" y="1863557"/>
                  <a:pt x="2074814" y="1968462"/>
                  <a:pt x="2067955" y="1982180"/>
                </a:cubicBezTo>
                <a:cubicBezTo>
                  <a:pt x="2052833" y="2012425"/>
                  <a:pt x="2030441" y="2038451"/>
                  <a:pt x="2011684" y="2066586"/>
                </a:cubicBezTo>
                <a:lnTo>
                  <a:pt x="1983548" y="2108789"/>
                </a:lnTo>
                <a:cubicBezTo>
                  <a:pt x="1958092" y="2146973"/>
                  <a:pt x="1940080" y="2179971"/>
                  <a:pt x="1899142" y="2207263"/>
                </a:cubicBezTo>
                <a:lnTo>
                  <a:pt x="1814736" y="2263534"/>
                </a:lnTo>
                <a:cubicBezTo>
                  <a:pt x="1770414" y="2293082"/>
                  <a:pt x="1779610" y="2292297"/>
                  <a:pt x="1730330" y="2305737"/>
                </a:cubicBezTo>
                <a:cubicBezTo>
                  <a:pt x="1693024" y="2315911"/>
                  <a:pt x="1617788" y="2333872"/>
                  <a:pt x="1617788" y="2333872"/>
                </a:cubicBezTo>
                <a:cubicBezTo>
                  <a:pt x="1599031" y="2343251"/>
                  <a:pt x="1581604" y="2355982"/>
                  <a:pt x="1561518" y="2362008"/>
                </a:cubicBezTo>
                <a:cubicBezTo>
                  <a:pt x="1534198" y="2370204"/>
                  <a:pt x="1505081" y="2370481"/>
                  <a:pt x="1477112" y="2376075"/>
                </a:cubicBezTo>
                <a:cubicBezTo>
                  <a:pt x="1458153" y="2379867"/>
                  <a:pt x="1439598" y="2385454"/>
                  <a:pt x="1420841" y="2390143"/>
                </a:cubicBezTo>
                <a:cubicBezTo>
                  <a:pt x="1261407" y="2385454"/>
                  <a:pt x="1101843" y="2384040"/>
                  <a:pt x="942539" y="2376075"/>
                </a:cubicBezTo>
                <a:cubicBezTo>
                  <a:pt x="824633" y="2370180"/>
                  <a:pt x="895004" y="2365512"/>
                  <a:pt x="815930" y="2347940"/>
                </a:cubicBezTo>
                <a:cubicBezTo>
                  <a:pt x="788086" y="2341752"/>
                  <a:pt x="759368" y="2340060"/>
                  <a:pt x="731524" y="2333872"/>
                </a:cubicBezTo>
                <a:cubicBezTo>
                  <a:pt x="554756" y="2294589"/>
                  <a:pt x="934560" y="2354836"/>
                  <a:pt x="590847" y="2305737"/>
                </a:cubicBezTo>
                <a:cubicBezTo>
                  <a:pt x="495503" y="2273955"/>
                  <a:pt x="611812" y="2309929"/>
                  <a:pt x="450170" y="2277601"/>
                </a:cubicBezTo>
                <a:cubicBezTo>
                  <a:pt x="412252" y="2270018"/>
                  <a:pt x="375142" y="2258844"/>
                  <a:pt x="337628" y="2249466"/>
                </a:cubicBezTo>
                <a:cubicBezTo>
                  <a:pt x="318871" y="2244777"/>
                  <a:pt x="300317" y="2239190"/>
                  <a:pt x="281358" y="2235398"/>
                </a:cubicBezTo>
                <a:cubicBezTo>
                  <a:pt x="234466" y="2226020"/>
                  <a:pt x="186048" y="2222386"/>
                  <a:pt x="140681" y="2207263"/>
                </a:cubicBezTo>
                <a:cubicBezTo>
                  <a:pt x="75794" y="2185634"/>
                  <a:pt x="113019" y="2196103"/>
                  <a:pt x="28139" y="2179128"/>
                </a:cubicBezTo>
                <a:cubicBezTo>
                  <a:pt x="18761" y="2150992"/>
                  <a:pt x="-318" y="2124377"/>
                  <a:pt x="4" y="2094721"/>
                </a:cubicBezTo>
                <a:cubicBezTo>
                  <a:pt x="4693" y="1663312"/>
                  <a:pt x="5358" y="1231840"/>
                  <a:pt x="14072" y="800494"/>
                </a:cubicBezTo>
                <a:cubicBezTo>
                  <a:pt x="16237" y="693303"/>
                  <a:pt x="22713" y="724061"/>
                  <a:pt x="56275" y="645749"/>
                </a:cubicBezTo>
                <a:cubicBezTo>
                  <a:pt x="75958" y="599823"/>
                  <a:pt x="65147" y="593938"/>
                  <a:pt x="98478" y="547275"/>
                </a:cubicBezTo>
                <a:cubicBezTo>
                  <a:pt x="110042" y="531086"/>
                  <a:pt x="127945" y="520356"/>
                  <a:pt x="140681" y="505072"/>
                </a:cubicBezTo>
                <a:cubicBezTo>
                  <a:pt x="159852" y="482067"/>
                  <a:pt x="169664" y="451107"/>
                  <a:pt x="196952" y="434734"/>
                </a:cubicBezTo>
                <a:cubicBezTo>
                  <a:pt x="209668" y="427105"/>
                  <a:pt x="225087" y="425355"/>
                  <a:pt x="239155" y="420666"/>
                </a:cubicBezTo>
                <a:cubicBezTo>
                  <a:pt x="270268" y="389553"/>
                  <a:pt x="284389" y="369914"/>
                  <a:pt x="323561" y="350328"/>
                </a:cubicBezTo>
                <a:cubicBezTo>
                  <a:pt x="336824" y="343696"/>
                  <a:pt x="351696" y="340949"/>
                  <a:pt x="365764" y="336260"/>
                </a:cubicBezTo>
                <a:cubicBezTo>
                  <a:pt x="375142" y="326881"/>
                  <a:pt x="382526" y="314948"/>
                  <a:pt x="393899" y="308124"/>
                </a:cubicBezTo>
                <a:cubicBezTo>
                  <a:pt x="486635" y="252483"/>
                  <a:pt x="482853" y="257751"/>
                  <a:pt x="562712" y="237786"/>
                </a:cubicBezTo>
                <a:cubicBezTo>
                  <a:pt x="576780" y="228408"/>
                  <a:pt x="589793" y="217212"/>
                  <a:pt x="604915" y="209651"/>
                </a:cubicBezTo>
                <a:cubicBezTo>
                  <a:pt x="618178" y="203019"/>
                  <a:pt x="633488" y="201424"/>
                  <a:pt x="647118" y="195583"/>
                </a:cubicBezTo>
                <a:cubicBezTo>
                  <a:pt x="666393" y="187322"/>
                  <a:pt x="685180" y="177852"/>
                  <a:pt x="703388" y="167448"/>
                </a:cubicBezTo>
                <a:cubicBezTo>
                  <a:pt x="718068" y="159059"/>
                  <a:pt x="729761" y="145249"/>
                  <a:pt x="745592" y="139312"/>
                </a:cubicBezTo>
                <a:cubicBezTo>
                  <a:pt x="767980" y="130916"/>
                  <a:pt x="792589" y="130431"/>
                  <a:pt x="815930" y="125244"/>
                </a:cubicBezTo>
                <a:cubicBezTo>
                  <a:pt x="834804" y="121050"/>
                  <a:pt x="853444" y="115866"/>
                  <a:pt x="872201" y="111177"/>
                </a:cubicBezTo>
                <a:cubicBezTo>
                  <a:pt x="886269" y="101798"/>
                  <a:pt x="898954" y="89908"/>
                  <a:pt x="914404" y="83041"/>
                </a:cubicBezTo>
                <a:cubicBezTo>
                  <a:pt x="1013756" y="38884"/>
                  <a:pt x="1058003" y="50353"/>
                  <a:pt x="1181690" y="40838"/>
                </a:cubicBezTo>
                <a:cubicBezTo>
                  <a:pt x="1195758" y="36149"/>
                  <a:pt x="1209635" y="30845"/>
                  <a:pt x="1223893" y="26771"/>
                </a:cubicBezTo>
                <a:cubicBezTo>
                  <a:pt x="1418930" y="-28953"/>
                  <a:pt x="1479809" y="18249"/>
                  <a:pt x="1786601" y="26771"/>
                </a:cubicBezTo>
                <a:lnTo>
                  <a:pt x="1800668" y="83041"/>
                </a:lnTo>
                <a:close/>
              </a:path>
            </a:pathLst>
          </a:custGeom>
          <a:noFill/>
          <a:ln w="12700" cap="flat">
            <a:solidFill>
              <a:srgbClr val="FF0000"/>
            </a:solidFill>
            <a:prstDash val="solid"/>
            <a:miter/>
          </a:ln>
        </p:spPr>
        <p:txBody>
          <a:bodyPr rtlCol="0" anchor="ctr"/>
          <a:lstStyle/>
          <a:p>
            <a:pPr algn="l"/>
            <a:endParaRPr lang="en-US" dirty="0"/>
          </a:p>
        </p:txBody>
      </p:sp>
      <p:sp>
        <p:nvSpPr>
          <p:cNvPr id="18" name="Freeform: Shape 17">
            <a:extLst>
              <a:ext uri="{FF2B5EF4-FFF2-40B4-BE49-F238E27FC236}">
                <a16:creationId xmlns:a16="http://schemas.microsoft.com/office/drawing/2014/main" id="{69D191ED-3454-48BB-A4CD-30084FB9F8ED}"/>
              </a:ext>
            </a:extLst>
          </p:cNvPr>
          <p:cNvSpPr/>
          <p:nvPr/>
        </p:nvSpPr>
        <p:spPr>
          <a:xfrm>
            <a:off x="6715672" y="4693017"/>
            <a:ext cx="2124225" cy="2390143"/>
          </a:xfrm>
          <a:custGeom>
            <a:avLst/>
            <a:gdLst>
              <a:gd name="connsiteX0" fmla="*/ 1800668 w 2124225"/>
              <a:gd name="connsiteY0" fmla="*/ 83041 h 2390143"/>
              <a:gd name="connsiteX1" fmla="*/ 1899142 w 2124225"/>
              <a:gd name="connsiteY1" fmla="*/ 195583 h 2390143"/>
              <a:gd name="connsiteX2" fmla="*/ 1927278 w 2124225"/>
              <a:gd name="connsiteY2" fmla="*/ 279989 h 2390143"/>
              <a:gd name="connsiteX3" fmla="*/ 1941345 w 2124225"/>
              <a:gd name="connsiteY3" fmla="*/ 322192 h 2390143"/>
              <a:gd name="connsiteX4" fmla="*/ 1969481 w 2124225"/>
              <a:gd name="connsiteY4" fmla="*/ 378463 h 2390143"/>
              <a:gd name="connsiteX5" fmla="*/ 1997616 w 2124225"/>
              <a:gd name="connsiteY5" fmla="*/ 491004 h 2390143"/>
              <a:gd name="connsiteX6" fmla="*/ 2011684 w 2124225"/>
              <a:gd name="connsiteY6" fmla="*/ 533208 h 2390143"/>
              <a:gd name="connsiteX7" fmla="*/ 2039819 w 2124225"/>
              <a:gd name="connsiteY7" fmla="*/ 645749 h 2390143"/>
              <a:gd name="connsiteX8" fmla="*/ 2053887 w 2124225"/>
              <a:gd name="connsiteY8" fmla="*/ 702020 h 2390143"/>
              <a:gd name="connsiteX9" fmla="*/ 2082022 w 2124225"/>
              <a:gd name="connsiteY9" fmla="*/ 786426 h 2390143"/>
              <a:gd name="connsiteX10" fmla="*/ 2096090 w 2124225"/>
              <a:gd name="connsiteY10" fmla="*/ 828629 h 2390143"/>
              <a:gd name="connsiteX11" fmla="*/ 2110158 w 2124225"/>
              <a:gd name="connsiteY11" fmla="*/ 927103 h 2390143"/>
              <a:gd name="connsiteX12" fmla="*/ 2124225 w 2124225"/>
              <a:gd name="connsiteY12" fmla="*/ 983374 h 2390143"/>
              <a:gd name="connsiteX13" fmla="*/ 2110158 w 2124225"/>
              <a:gd name="connsiteY13" fmla="*/ 1799300 h 2390143"/>
              <a:gd name="connsiteX14" fmla="*/ 2096090 w 2124225"/>
              <a:gd name="connsiteY14" fmla="*/ 1855571 h 2390143"/>
              <a:gd name="connsiteX15" fmla="*/ 2067955 w 2124225"/>
              <a:gd name="connsiteY15" fmla="*/ 1982180 h 2390143"/>
              <a:gd name="connsiteX16" fmla="*/ 2011684 w 2124225"/>
              <a:gd name="connsiteY16" fmla="*/ 2066586 h 2390143"/>
              <a:gd name="connsiteX17" fmla="*/ 1983548 w 2124225"/>
              <a:gd name="connsiteY17" fmla="*/ 2108789 h 2390143"/>
              <a:gd name="connsiteX18" fmla="*/ 1899142 w 2124225"/>
              <a:gd name="connsiteY18" fmla="*/ 2207263 h 2390143"/>
              <a:gd name="connsiteX19" fmla="*/ 1814736 w 2124225"/>
              <a:gd name="connsiteY19" fmla="*/ 2263534 h 2390143"/>
              <a:gd name="connsiteX20" fmla="*/ 1730330 w 2124225"/>
              <a:gd name="connsiteY20" fmla="*/ 2305737 h 2390143"/>
              <a:gd name="connsiteX21" fmla="*/ 1617788 w 2124225"/>
              <a:gd name="connsiteY21" fmla="*/ 2333872 h 2390143"/>
              <a:gd name="connsiteX22" fmla="*/ 1561518 w 2124225"/>
              <a:gd name="connsiteY22" fmla="*/ 2362008 h 2390143"/>
              <a:gd name="connsiteX23" fmla="*/ 1477112 w 2124225"/>
              <a:gd name="connsiteY23" fmla="*/ 2376075 h 2390143"/>
              <a:gd name="connsiteX24" fmla="*/ 1420841 w 2124225"/>
              <a:gd name="connsiteY24" fmla="*/ 2390143 h 2390143"/>
              <a:gd name="connsiteX25" fmla="*/ 942539 w 2124225"/>
              <a:gd name="connsiteY25" fmla="*/ 2376075 h 2390143"/>
              <a:gd name="connsiteX26" fmla="*/ 815930 w 2124225"/>
              <a:gd name="connsiteY26" fmla="*/ 2347940 h 2390143"/>
              <a:gd name="connsiteX27" fmla="*/ 731524 w 2124225"/>
              <a:gd name="connsiteY27" fmla="*/ 2333872 h 2390143"/>
              <a:gd name="connsiteX28" fmla="*/ 590847 w 2124225"/>
              <a:gd name="connsiteY28" fmla="*/ 2305737 h 2390143"/>
              <a:gd name="connsiteX29" fmla="*/ 450170 w 2124225"/>
              <a:gd name="connsiteY29" fmla="*/ 2277601 h 2390143"/>
              <a:gd name="connsiteX30" fmla="*/ 337628 w 2124225"/>
              <a:gd name="connsiteY30" fmla="*/ 2249466 h 2390143"/>
              <a:gd name="connsiteX31" fmla="*/ 281358 w 2124225"/>
              <a:gd name="connsiteY31" fmla="*/ 2235398 h 2390143"/>
              <a:gd name="connsiteX32" fmla="*/ 140681 w 2124225"/>
              <a:gd name="connsiteY32" fmla="*/ 2207263 h 2390143"/>
              <a:gd name="connsiteX33" fmla="*/ 28139 w 2124225"/>
              <a:gd name="connsiteY33" fmla="*/ 2179128 h 2390143"/>
              <a:gd name="connsiteX34" fmla="*/ 4 w 2124225"/>
              <a:gd name="connsiteY34" fmla="*/ 2094721 h 2390143"/>
              <a:gd name="connsiteX35" fmla="*/ 14072 w 2124225"/>
              <a:gd name="connsiteY35" fmla="*/ 800494 h 2390143"/>
              <a:gd name="connsiteX36" fmla="*/ 56275 w 2124225"/>
              <a:gd name="connsiteY36" fmla="*/ 645749 h 2390143"/>
              <a:gd name="connsiteX37" fmla="*/ 98478 w 2124225"/>
              <a:gd name="connsiteY37" fmla="*/ 547275 h 2390143"/>
              <a:gd name="connsiteX38" fmla="*/ 140681 w 2124225"/>
              <a:gd name="connsiteY38" fmla="*/ 505072 h 2390143"/>
              <a:gd name="connsiteX39" fmla="*/ 196952 w 2124225"/>
              <a:gd name="connsiteY39" fmla="*/ 434734 h 2390143"/>
              <a:gd name="connsiteX40" fmla="*/ 239155 w 2124225"/>
              <a:gd name="connsiteY40" fmla="*/ 420666 h 2390143"/>
              <a:gd name="connsiteX41" fmla="*/ 323561 w 2124225"/>
              <a:gd name="connsiteY41" fmla="*/ 350328 h 2390143"/>
              <a:gd name="connsiteX42" fmla="*/ 365764 w 2124225"/>
              <a:gd name="connsiteY42" fmla="*/ 336260 h 2390143"/>
              <a:gd name="connsiteX43" fmla="*/ 393899 w 2124225"/>
              <a:gd name="connsiteY43" fmla="*/ 308124 h 2390143"/>
              <a:gd name="connsiteX44" fmla="*/ 562712 w 2124225"/>
              <a:gd name="connsiteY44" fmla="*/ 237786 h 2390143"/>
              <a:gd name="connsiteX45" fmla="*/ 604915 w 2124225"/>
              <a:gd name="connsiteY45" fmla="*/ 209651 h 2390143"/>
              <a:gd name="connsiteX46" fmla="*/ 647118 w 2124225"/>
              <a:gd name="connsiteY46" fmla="*/ 195583 h 2390143"/>
              <a:gd name="connsiteX47" fmla="*/ 703388 w 2124225"/>
              <a:gd name="connsiteY47" fmla="*/ 167448 h 2390143"/>
              <a:gd name="connsiteX48" fmla="*/ 745592 w 2124225"/>
              <a:gd name="connsiteY48" fmla="*/ 139312 h 2390143"/>
              <a:gd name="connsiteX49" fmla="*/ 815930 w 2124225"/>
              <a:gd name="connsiteY49" fmla="*/ 125244 h 2390143"/>
              <a:gd name="connsiteX50" fmla="*/ 872201 w 2124225"/>
              <a:gd name="connsiteY50" fmla="*/ 111177 h 2390143"/>
              <a:gd name="connsiteX51" fmla="*/ 914404 w 2124225"/>
              <a:gd name="connsiteY51" fmla="*/ 83041 h 2390143"/>
              <a:gd name="connsiteX52" fmla="*/ 1181690 w 2124225"/>
              <a:gd name="connsiteY52" fmla="*/ 40838 h 2390143"/>
              <a:gd name="connsiteX53" fmla="*/ 1223893 w 2124225"/>
              <a:gd name="connsiteY53" fmla="*/ 26771 h 2390143"/>
              <a:gd name="connsiteX54" fmla="*/ 1786601 w 2124225"/>
              <a:gd name="connsiteY54" fmla="*/ 26771 h 2390143"/>
              <a:gd name="connsiteX55" fmla="*/ 1800668 w 2124225"/>
              <a:gd name="connsiteY55" fmla="*/ 83041 h 2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124225" h="2390143">
                <a:moveTo>
                  <a:pt x="1800668" y="83041"/>
                </a:moveTo>
                <a:cubicBezTo>
                  <a:pt x="1828214" y="110587"/>
                  <a:pt x="1880530" y="153706"/>
                  <a:pt x="1899142" y="195583"/>
                </a:cubicBezTo>
                <a:cubicBezTo>
                  <a:pt x="1911187" y="222684"/>
                  <a:pt x="1917900" y="251854"/>
                  <a:pt x="1927278" y="279989"/>
                </a:cubicBezTo>
                <a:cubicBezTo>
                  <a:pt x="1931967" y="294057"/>
                  <a:pt x="1934713" y="308929"/>
                  <a:pt x="1941345" y="322192"/>
                </a:cubicBezTo>
                <a:cubicBezTo>
                  <a:pt x="1950724" y="340949"/>
                  <a:pt x="1961220" y="359188"/>
                  <a:pt x="1969481" y="378463"/>
                </a:cubicBezTo>
                <a:cubicBezTo>
                  <a:pt x="1988772" y="423476"/>
                  <a:pt x="1984407" y="438170"/>
                  <a:pt x="1997616" y="491004"/>
                </a:cubicBezTo>
                <a:cubicBezTo>
                  <a:pt x="2001213" y="505390"/>
                  <a:pt x="2007782" y="518902"/>
                  <a:pt x="2011684" y="533208"/>
                </a:cubicBezTo>
                <a:cubicBezTo>
                  <a:pt x="2021858" y="570514"/>
                  <a:pt x="2030441" y="608235"/>
                  <a:pt x="2039819" y="645749"/>
                </a:cubicBezTo>
                <a:cubicBezTo>
                  <a:pt x="2044508" y="664506"/>
                  <a:pt x="2047773" y="683678"/>
                  <a:pt x="2053887" y="702020"/>
                </a:cubicBezTo>
                <a:lnTo>
                  <a:pt x="2082022" y="786426"/>
                </a:lnTo>
                <a:lnTo>
                  <a:pt x="2096090" y="828629"/>
                </a:lnTo>
                <a:cubicBezTo>
                  <a:pt x="2100779" y="861454"/>
                  <a:pt x="2104227" y="894480"/>
                  <a:pt x="2110158" y="927103"/>
                </a:cubicBezTo>
                <a:cubicBezTo>
                  <a:pt x="2113617" y="946125"/>
                  <a:pt x="2124225" y="964040"/>
                  <a:pt x="2124225" y="983374"/>
                </a:cubicBezTo>
                <a:cubicBezTo>
                  <a:pt x="2124225" y="1255390"/>
                  <a:pt x="2118928" y="1527426"/>
                  <a:pt x="2110158" y="1799300"/>
                </a:cubicBezTo>
                <a:cubicBezTo>
                  <a:pt x="2109535" y="1818624"/>
                  <a:pt x="2100284" y="1836697"/>
                  <a:pt x="2096090" y="1855571"/>
                </a:cubicBezTo>
                <a:cubicBezTo>
                  <a:pt x="2094315" y="1863557"/>
                  <a:pt x="2074814" y="1968462"/>
                  <a:pt x="2067955" y="1982180"/>
                </a:cubicBezTo>
                <a:cubicBezTo>
                  <a:pt x="2052833" y="2012425"/>
                  <a:pt x="2030441" y="2038451"/>
                  <a:pt x="2011684" y="2066586"/>
                </a:cubicBezTo>
                <a:lnTo>
                  <a:pt x="1983548" y="2108789"/>
                </a:lnTo>
                <a:cubicBezTo>
                  <a:pt x="1958092" y="2146973"/>
                  <a:pt x="1940080" y="2179971"/>
                  <a:pt x="1899142" y="2207263"/>
                </a:cubicBezTo>
                <a:lnTo>
                  <a:pt x="1814736" y="2263534"/>
                </a:lnTo>
                <a:cubicBezTo>
                  <a:pt x="1770414" y="2293082"/>
                  <a:pt x="1779610" y="2292297"/>
                  <a:pt x="1730330" y="2305737"/>
                </a:cubicBezTo>
                <a:cubicBezTo>
                  <a:pt x="1693024" y="2315911"/>
                  <a:pt x="1617788" y="2333872"/>
                  <a:pt x="1617788" y="2333872"/>
                </a:cubicBezTo>
                <a:cubicBezTo>
                  <a:pt x="1599031" y="2343251"/>
                  <a:pt x="1581604" y="2355982"/>
                  <a:pt x="1561518" y="2362008"/>
                </a:cubicBezTo>
                <a:cubicBezTo>
                  <a:pt x="1534198" y="2370204"/>
                  <a:pt x="1505081" y="2370481"/>
                  <a:pt x="1477112" y="2376075"/>
                </a:cubicBezTo>
                <a:cubicBezTo>
                  <a:pt x="1458153" y="2379867"/>
                  <a:pt x="1439598" y="2385454"/>
                  <a:pt x="1420841" y="2390143"/>
                </a:cubicBezTo>
                <a:cubicBezTo>
                  <a:pt x="1261407" y="2385454"/>
                  <a:pt x="1101843" y="2384040"/>
                  <a:pt x="942539" y="2376075"/>
                </a:cubicBezTo>
                <a:cubicBezTo>
                  <a:pt x="824633" y="2370180"/>
                  <a:pt x="895004" y="2365512"/>
                  <a:pt x="815930" y="2347940"/>
                </a:cubicBezTo>
                <a:cubicBezTo>
                  <a:pt x="788086" y="2341752"/>
                  <a:pt x="759368" y="2340060"/>
                  <a:pt x="731524" y="2333872"/>
                </a:cubicBezTo>
                <a:cubicBezTo>
                  <a:pt x="554756" y="2294589"/>
                  <a:pt x="934560" y="2354836"/>
                  <a:pt x="590847" y="2305737"/>
                </a:cubicBezTo>
                <a:cubicBezTo>
                  <a:pt x="495503" y="2273955"/>
                  <a:pt x="611812" y="2309929"/>
                  <a:pt x="450170" y="2277601"/>
                </a:cubicBezTo>
                <a:cubicBezTo>
                  <a:pt x="412252" y="2270018"/>
                  <a:pt x="375142" y="2258844"/>
                  <a:pt x="337628" y="2249466"/>
                </a:cubicBezTo>
                <a:cubicBezTo>
                  <a:pt x="318871" y="2244777"/>
                  <a:pt x="300317" y="2239190"/>
                  <a:pt x="281358" y="2235398"/>
                </a:cubicBezTo>
                <a:cubicBezTo>
                  <a:pt x="234466" y="2226020"/>
                  <a:pt x="186048" y="2222386"/>
                  <a:pt x="140681" y="2207263"/>
                </a:cubicBezTo>
                <a:cubicBezTo>
                  <a:pt x="75794" y="2185634"/>
                  <a:pt x="113019" y="2196103"/>
                  <a:pt x="28139" y="2179128"/>
                </a:cubicBezTo>
                <a:cubicBezTo>
                  <a:pt x="18761" y="2150992"/>
                  <a:pt x="-318" y="2124377"/>
                  <a:pt x="4" y="2094721"/>
                </a:cubicBezTo>
                <a:cubicBezTo>
                  <a:pt x="4693" y="1663312"/>
                  <a:pt x="5358" y="1231840"/>
                  <a:pt x="14072" y="800494"/>
                </a:cubicBezTo>
                <a:cubicBezTo>
                  <a:pt x="16237" y="693303"/>
                  <a:pt x="22713" y="724061"/>
                  <a:pt x="56275" y="645749"/>
                </a:cubicBezTo>
                <a:cubicBezTo>
                  <a:pt x="75958" y="599823"/>
                  <a:pt x="65147" y="593938"/>
                  <a:pt x="98478" y="547275"/>
                </a:cubicBezTo>
                <a:cubicBezTo>
                  <a:pt x="110042" y="531086"/>
                  <a:pt x="127945" y="520356"/>
                  <a:pt x="140681" y="505072"/>
                </a:cubicBezTo>
                <a:cubicBezTo>
                  <a:pt x="159852" y="482067"/>
                  <a:pt x="169664" y="451107"/>
                  <a:pt x="196952" y="434734"/>
                </a:cubicBezTo>
                <a:cubicBezTo>
                  <a:pt x="209668" y="427105"/>
                  <a:pt x="225087" y="425355"/>
                  <a:pt x="239155" y="420666"/>
                </a:cubicBezTo>
                <a:cubicBezTo>
                  <a:pt x="270268" y="389553"/>
                  <a:pt x="284389" y="369914"/>
                  <a:pt x="323561" y="350328"/>
                </a:cubicBezTo>
                <a:cubicBezTo>
                  <a:pt x="336824" y="343696"/>
                  <a:pt x="351696" y="340949"/>
                  <a:pt x="365764" y="336260"/>
                </a:cubicBezTo>
                <a:cubicBezTo>
                  <a:pt x="375142" y="326881"/>
                  <a:pt x="382526" y="314948"/>
                  <a:pt x="393899" y="308124"/>
                </a:cubicBezTo>
                <a:cubicBezTo>
                  <a:pt x="486635" y="252483"/>
                  <a:pt x="482853" y="257751"/>
                  <a:pt x="562712" y="237786"/>
                </a:cubicBezTo>
                <a:cubicBezTo>
                  <a:pt x="576780" y="228408"/>
                  <a:pt x="589793" y="217212"/>
                  <a:pt x="604915" y="209651"/>
                </a:cubicBezTo>
                <a:cubicBezTo>
                  <a:pt x="618178" y="203019"/>
                  <a:pt x="633488" y="201424"/>
                  <a:pt x="647118" y="195583"/>
                </a:cubicBezTo>
                <a:cubicBezTo>
                  <a:pt x="666393" y="187322"/>
                  <a:pt x="685180" y="177852"/>
                  <a:pt x="703388" y="167448"/>
                </a:cubicBezTo>
                <a:cubicBezTo>
                  <a:pt x="718068" y="159059"/>
                  <a:pt x="729761" y="145249"/>
                  <a:pt x="745592" y="139312"/>
                </a:cubicBezTo>
                <a:cubicBezTo>
                  <a:pt x="767980" y="130916"/>
                  <a:pt x="792589" y="130431"/>
                  <a:pt x="815930" y="125244"/>
                </a:cubicBezTo>
                <a:cubicBezTo>
                  <a:pt x="834804" y="121050"/>
                  <a:pt x="853444" y="115866"/>
                  <a:pt x="872201" y="111177"/>
                </a:cubicBezTo>
                <a:cubicBezTo>
                  <a:pt x="886269" y="101798"/>
                  <a:pt x="898954" y="89908"/>
                  <a:pt x="914404" y="83041"/>
                </a:cubicBezTo>
                <a:cubicBezTo>
                  <a:pt x="1013756" y="38884"/>
                  <a:pt x="1058003" y="50353"/>
                  <a:pt x="1181690" y="40838"/>
                </a:cubicBezTo>
                <a:cubicBezTo>
                  <a:pt x="1195758" y="36149"/>
                  <a:pt x="1209635" y="30845"/>
                  <a:pt x="1223893" y="26771"/>
                </a:cubicBezTo>
                <a:cubicBezTo>
                  <a:pt x="1418930" y="-28953"/>
                  <a:pt x="1479809" y="18249"/>
                  <a:pt x="1786601" y="26771"/>
                </a:cubicBezTo>
                <a:lnTo>
                  <a:pt x="1800668" y="83041"/>
                </a:lnTo>
                <a:close/>
              </a:path>
            </a:pathLst>
          </a:custGeom>
          <a:noFill/>
          <a:ln w="12700" cap="flat">
            <a:solidFill>
              <a:srgbClr val="FF0000"/>
            </a:solidFill>
            <a:prstDash val="solid"/>
            <a:miter/>
          </a:ln>
        </p:spPr>
        <p:txBody>
          <a:bodyPr rtlCol="0" anchor="ctr"/>
          <a:lstStyle/>
          <a:p>
            <a:pPr algn="l"/>
            <a:endParaRPr lang="en-US" dirty="0"/>
          </a:p>
        </p:txBody>
      </p:sp>
      <p:sp>
        <p:nvSpPr>
          <p:cNvPr id="19" name="TextBox 18">
            <a:extLst>
              <a:ext uri="{FF2B5EF4-FFF2-40B4-BE49-F238E27FC236}">
                <a16:creationId xmlns:a16="http://schemas.microsoft.com/office/drawing/2014/main" id="{6A669D07-D6FD-4F2E-956A-6FE931EFBACD}"/>
              </a:ext>
            </a:extLst>
          </p:cNvPr>
          <p:cNvSpPr txBox="1"/>
          <p:nvPr/>
        </p:nvSpPr>
        <p:spPr>
          <a:xfrm>
            <a:off x="1820077" y="1279183"/>
            <a:ext cx="1927274" cy="369332"/>
          </a:xfrm>
          <a:prstGeom prst="rect">
            <a:avLst/>
          </a:prstGeom>
          <a:noFill/>
        </p:spPr>
        <p:txBody>
          <a:bodyPr wrap="square" rtlCol="0">
            <a:spAutoFit/>
          </a:bodyPr>
          <a:lstStyle/>
          <a:p>
            <a:r>
              <a:rPr lang="en-US" dirty="0"/>
              <a:t>Building id = </a:t>
            </a:r>
            <a:r>
              <a:rPr lang="he-IL" dirty="0"/>
              <a:t>0</a:t>
            </a:r>
            <a:endParaRPr lang="en-US" dirty="0"/>
          </a:p>
        </p:txBody>
      </p:sp>
    </p:spTree>
    <p:extLst>
      <p:ext uri="{BB962C8B-B14F-4D97-AF65-F5344CB8AC3E}">
        <p14:creationId xmlns:p14="http://schemas.microsoft.com/office/powerpoint/2010/main" val="117356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2927806" y="-34551"/>
            <a:ext cx="5616217" cy="1622321"/>
          </a:xfrm>
        </p:spPr>
        <p:txBody>
          <a:bodyPr>
            <a:normAutofit/>
          </a:bodyPr>
          <a:lstStyle/>
          <a:p>
            <a:r>
              <a:rPr lang="en-US" dirty="0">
                <a:solidFill>
                  <a:schemeClr val="accent2">
                    <a:lumMod val="75000"/>
                  </a:schemeClr>
                </a:solidFill>
              </a:rPr>
              <a:t>Pre-Processing</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485557" cy="56397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2">
                    <a:lumMod val="75000"/>
                  </a:schemeClr>
                </a:solidFill>
              </a:rPr>
              <a:t>In the beginning we got 3 different datasets : train/test , weather_train / weather_test, building_metadata. In order to do further pre-processing and model training we merged the datasets(train + weather_train + building_metadata and test + weather_test + building_metadata).  </a:t>
            </a:r>
          </a:p>
          <a:p>
            <a:r>
              <a:rPr lang="en-US" sz="2400" dirty="0">
                <a:solidFill>
                  <a:schemeClr val="accent2">
                    <a:lumMod val="75000"/>
                  </a:schemeClr>
                </a:solidFill>
              </a:rPr>
              <a:t>As mentioned in the previous slides, there are many outliers that have to be removed in order to enhance performance of the model. Thus we went through every site and removed the relevant outliers manually.</a:t>
            </a:r>
          </a:p>
          <a:p>
            <a:r>
              <a:rPr lang="en-US" sz="2400" dirty="0">
                <a:solidFill>
                  <a:schemeClr val="accent2">
                    <a:lumMod val="75000"/>
                  </a:schemeClr>
                </a:solidFill>
              </a:rPr>
              <a:t>Score in Kaggle is calculated by RMSLE:                                                                   In order to make our loss function RMSLE we have to apply log(1+p) on our target variable and run the model with RMSE loss function.</a:t>
            </a:r>
          </a:p>
          <a:p>
            <a:pPr marL="225425" indent="-225425"/>
            <a:r>
              <a:rPr lang="en-US" sz="2400" dirty="0">
                <a:solidFill>
                  <a:schemeClr val="accent2">
                    <a:lumMod val="75000"/>
                  </a:schemeClr>
                </a:solidFill>
              </a:rPr>
              <a:t>We dropped features with low importance or features that worsened the performance of our model. Dropped features are the following:</a:t>
            </a:r>
          </a:p>
          <a:p>
            <a:pPr marL="225425" indent="0">
              <a:buNone/>
            </a:pPr>
            <a:r>
              <a:rPr lang="en-US" sz="2400" dirty="0">
                <a:solidFill>
                  <a:schemeClr val="accent2">
                    <a:lumMod val="75000"/>
                  </a:schemeClr>
                </a:solidFill>
              </a:rPr>
              <a:t>Timestamp, </a:t>
            </a:r>
            <a:r>
              <a:rPr lang="en-US" sz="2400" dirty="0" err="1">
                <a:solidFill>
                  <a:schemeClr val="accent2">
                    <a:lumMod val="75000"/>
                  </a:schemeClr>
                </a:solidFill>
              </a:rPr>
              <a:t>sea_level_pressure</a:t>
            </a:r>
            <a:r>
              <a:rPr lang="en-US" sz="2400" dirty="0">
                <a:solidFill>
                  <a:schemeClr val="accent2">
                    <a:lumMod val="75000"/>
                  </a:schemeClr>
                </a:solidFill>
              </a:rPr>
              <a:t>, </a:t>
            </a:r>
            <a:r>
              <a:rPr lang="en-US" sz="2400" dirty="0" err="1">
                <a:solidFill>
                  <a:schemeClr val="accent2">
                    <a:lumMod val="75000"/>
                  </a:schemeClr>
                </a:solidFill>
              </a:rPr>
              <a:t>wind_direction</a:t>
            </a:r>
            <a:r>
              <a:rPr lang="en-US" sz="2400" dirty="0">
                <a:solidFill>
                  <a:schemeClr val="accent2">
                    <a:lumMod val="75000"/>
                  </a:schemeClr>
                </a:solidFill>
              </a:rPr>
              <a:t>, windspeed, </a:t>
            </a:r>
            <a:r>
              <a:rPr lang="en-US" sz="2400" dirty="0" err="1">
                <a:solidFill>
                  <a:schemeClr val="accent2">
                    <a:lumMod val="75000"/>
                  </a:schemeClr>
                </a:solidFill>
              </a:rPr>
              <a:t>cloud_coverage</a:t>
            </a:r>
            <a:endParaRPr lang="en-US" sz="2400" dirty="0">
              <a:solidFill>
                <a:schemeClr val="accent2">
                  <a:lumMod val="75000"/>
                </a:schemeClr>
              </a:solidFill>
            </a:endParaRPr>
          </a:p>
          <a:p>
            <a:pPr marL="225425" indent="0">
              <a:buNone/>
            </a:pPr>
            <a:endParaRPr lang="en-US" sz="2400" dirty="0">
              <a:solidFill>
                <a:schemeClr val="accent2">
                  <a:lumMod val="75000"/>
                </a:schemeClr>
              </a:solidFill>
            </a:endParaRPr>
          </a:p>
          <a:p>
            <a:pPr marL="55563" indent="0">
              <a:buNone/>
            </a:pPr>
            <a:endParaRPr lang="en-US" sz="2400" dirty="0">
              <a:solidFill>
                <a:schemeClr val="accent2">
                  <a:lumMod val="75000"/>
                </a:schemeClr>
              </a:solidFill>
            </a:endParaRPr>
          </a:p>
        </p:txBody>
      </p:sp>
      <p:pic>
        <p:nvPicPr>
          <p:cNvPr id="4" name="Picture 3">
            <a:extLst>
              <a:ext uri="{FF2B5EF4-FFF2-40B4-BE49-F238E27FC236}">
                <a16:creationId xmlns:a16="http://schemas.microsoft.com/office/drawing/2014/main" id="{267A7DF0-235F-4B22-8753-BDADE54E45BB}"/>
              </a:ext>
            </a:extLst>
          </p:cNvPr>
          <p:cNvPicPr>
            <a:picLocks noChangeAspect="1"/>
          </p:cNvPicPr>
          <p:nvPr/>
        </p:nvPicPr>
        <p:blipFill>
          <a:blip r:embed="rId3"/>
          <a:stretch>
            <a:fillRect/>
          </a:stretch>
        </p:blipFill>
        <p:spPr>
          <a:xfrm>
            <a:off x="5954506" y="3756074"/>
            <a:ext cx="2448023" cy="407963"/>
          </a:xfrm>
          <a:prstGeom prst="rect">
            <a:avLst/>
          </a:prstGeom>
        </p:spPr>
      </p:pic>
    </p:spTree>
    <p:extLst>
      <p:ext uri="{BB962C8B-B14F-4D97-AF65-F5344CB8AC3E}">
        <p14:creationId xmlns:p14="http://schemas.microsoft.com/office/powerpoint/2010/main" val="391104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8000"/>
            <a:lum/>
          </a:blip>
          <a:srcRect/>
          <a:stretch>
            <a:fillRect t="-91000" b="-91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9CB4A1-AE78-49AC-AB07-39C4C7B3E142}"/>
              </a:ext>
            </a:extLst>
          </p:cNvPr>
          <p:cNvSpPr>
            <a:spLocks noGrp="1"/>
          </p:cNvSpPr>
          <p:nvPr>
            <p:ph type="title"/>
          </p:nvPr>
        </p:nvSpPr>
        <p:spPr>
          <a:xfrm>
            <a:off x="2927806" y="-34551"/>
            <a:ext cx="5616217" cy="1622321"/>
          </a:xfrm>
        </p:spPr>
        <p:txBody>
          <a:bodyPr>
            <a:normAutofit/>
          </a:bodyPr>
          <a:lstStyle/>
          <a:p>
            <a:r>
              <a:rPr lang="en-US" dirty="0">
                <a:solidFill>
                  <a:schemeClr val="accent2">
                    <a:lumMod val="75000"/>
                  </a:schemeClr>
                </a:solidFill>
              </a:rPr>
              <a:t>Pre-Processing</a:t>
            </a:r>
          </a:p>
        </p:txBody>
      </p:sp>
      <p:sp>
        <p:nvSpPr>
          <p:cNvPr id="7" name="Content Placeholder 2">
            <a:extLst>
              <a:ext uri="{FF2B5EF4-FFF2-40B4-BE49-F238E27FC236}">
                <a16:creationId xmlns:a16="http://schemas.microsoft.com/office/drawing/2014/main" id="{1B2B855C-CDCC-4029-A0A9-6BF94130FC09}"/>
              </a:ext>
            </a:extLst>
          </p:cNvPr>
          <p:cNvSpPr txBox="1">
            <a:spLocks/>
          </p:cNvSpPr>
          <p:nvPr/>
        </p:nvSpPr>
        <p:spPr>
          <a:xfrm>
            <a:off x="331304" y="1218237"/>
            <a:ext cx="11499625" cy="56397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2">
                    <a:lumMod val="75000"/>
                  </a:schemeClr>
                </a:solidFill>
              </a:rPr>
              <a:t>We added new features in order to enhance model performance, we added few features that are based on the timestamp feature. Features such as: </a:t>
            </a:r>
          </a:p>
          <a:p>
            <a:pPr lvl="1"/>
            <a:r>
              <a:rPr lang="en-US" sz="1800" dirty="0">
                <a:solidFill>
                  <a:schemeClr val="accent2">
                    <a:lumMod val="75000"/>
                  </a:schemeClr>
                </a:solidFill>
              </a:rPr>
              <a:t>Hour – the hour that the sample was recorded in the day(0 to 23).</a:t>
            </a:r>
          </a:p>
          <a:p>
            <a:pPr lvl="1"/>
            <a:r>
              <a:rPr lang="en-US" sz="1800" dirty="0">
                <a:solidFill>
                  <a:schemeClr val="accent2">
                    <a:lumMod val="75000"/>
                  </a:schemeClr>
                </a:solidFill>
              </a:rPr>
              <a:t>Day – day in </a:t>
            </a:r>
            <a:r>
              <a:rPr lang="en-US" sz="1800">
                <a:solidFill>
                  <a:schemeClr val="accent2">
                    <a:lumMod val="75000"/>
                  </a:schemeClr>
                </a:solidFill>
              </a:rPr>
              <a:t>the month</a:t>
            </a:r>
            <a:endParaRPr lang="en-US" sz="1800" dirty="0">
              <a:solidFill>
                <a:schemeClr val="accent2">
                  <a:lumMod val="75000"/>
                </a:schemeClr>
              </a:solidFill>
            </a:endParaRPr>
          </a:p>
          <a:p>
            <a:pPr lvl="1"/>
            <a:r>
              <a:rPr lang="en-US" sz="1800" dirty="0">
                <a:solidFill>
                  <a:schemeClr val="accent2">
                    <a:lumMod val="75000"/>
                  </a:schemeClr>
                </a:solidFill>
              </a:rPr>
              <a:t>Month</a:t>
            </a:r>
          </a:p>
          <a:p>
            <a:pPr lvl="1"/>
            <a:r>
              <a:rPr lang="en-US" sz="1800" dirty="0">
                <a:solidFill>
                  <a:schemeClr val="accent2">
                    <a:lumMod val="75000"/>
                  </a:schemeClr>
                </a:solidFill>
              </a:rPr>
              <a:t>Weekday – day in the week (  Monday – 0 and Sunday – 6 )</a:t>
            </a:r>
          </a:p>
          <a:p>
            <a:pPr marL="225425" indent="0">
              <a:buNone/>
            </a:pPr>
            <a:r>
              <a:rPr lang="en-US" sz="2400" dirty="0">
                <a:solidFill>
                  <a:schemeClr val="accent2">
                    <a:lumMod val="75000"/>
                  </a:schemeClr>
                </a:solidFill>
              </a:rPr>
              <a:t>In addition we added holidays and a Boolean feature which is true when it is a holiday and false when it’s not. Holidays can effect energy consumption in buildings since most people aren’t working. The problem with this feature is that the holidays were calculated according to Christian holidays only(we can’t ensure that those holidays are relevant to all sites).  </a:t>
            </a:r>
          </a:p>
          <a:p>
            <a:r>
              <a:rPr lang="en-US" sz="2400" dirty="0">
                <a:solidFill>
                  <a:schemeClr val="accent2">
                    <a:lumMod val="75000"/>
                  </a:schemeClr>
                </a:solidFill>
              </a:rPr>
              <a:t>We made a list of categorical features for LGBM categorical input. </a:t>
            </a:r>
          </a:p>
          <a:p>
            <a:pPr marL="225425" indent="0">
              <a:buNone/>
            </a:pPr>
            <a:r>
              <a:rPr lang="en-US" sz="2400" dirty="0" err="1">
                <a:solidFill>
                  <a:schemeClr val="accent2">
                    <a:lumMod val="75000"/>
                  </a:schemeClr>
                </a:solidFill>
              </a:rPr>
              <a:t>building_id</a:t>
            </a:r>
            <a:r>
              <a:rPr lang="en-US" sz="2400" dirty="0">
                <a:solidFill>
                  <a:schemeClr val="accent2">
                    <a:lumMod val="75000"/>
                  </a:schemeClr>
                </a:solidFill>
              </a:rPr>
              <a:t>, </a:t>
            </a:r>
            <a:r>
              <a:rPr lang="en-US" sz="2400" dirty="0" err="1">
                <a:solidFill>
                  <a:schemeClr val="accent2">
                    <a:lumMod val="75000"/>
                  </a:schemeClr>
                </a:solidFill>
              </a:rPr>
              <a:t>site_id</a:t>
            </a:r>
            <a:r>
              <a:rPr lang="en-US" sz="2400" dirty="0">
                <a:solidFill>
                  <a:schemeClr val="accent2">
                    <a:lumMod val="75000"/>
                  </a:schemeClr>
                </a:solidFill>
              </a:rPr>
              <a:t>, meter, </a:t>
            </a:r>
            <a:r>
              <a:rPr lang="en-US" sz="2400" dirty="0" err="1">
                <a:solidFill>
                  <a:schemeClr val="accent2">
                    <a:lumMod val="75000"/>
                  </a:schemeClr>
                </a:solidFill>
              </a:rPr>
              <a:t>primary_use</a:t>
            </a:r>
            <a:r>
              <a:rPr lang="en-US" sz="2400" dirty="0">
                <a:solidFill>
                  <a:schemeClr val="accent2">
                    <a:lumMod val="75000"/>
                  </a:schemeClr>
                </a:solidFill>
              </a:rPr>
              <a:t>, hour , weekday , month , day.</a:t>
            </a:r>
            <a:endParaRPr lang="en-US" sz="1800" dirty="0">
              <a:solidFill>
                <a:schemeClr val="accent2">
                  <a:lumMod val="75000"/>
                </a:schemeClr>
              </a:solidFill>
            </a:endParaRPr>
          </a:p>
          <a:p>
            <a:pPr marL="463550"/>
            <a:endParaRPr lang="en-US" sz="1800" dirty="0">
              <a:solidFill>
                <a:schemeClr val="accent2">
                  <a:lumMod val="75000"/>
                </a:schemeClr>
              </a:solidFill>
            </a:endParaRPr>
          </a:p>
          <a:p>
            <a:endParaRPr lang="en-US" sz="1400" dirty="0"/>
          </a:p>
        </p:txBody>
      </p:sp>
    </p:spTree>
    <p:extLst>
      <p:ext uri="{BB962C8B-B14F-4D97-AF65-F5344CB8AC3E}">
        <p14:creationId xmlns:p14="http://schemas.microsoft.com/office/powerpoint/2010/main" val="2472876729"/>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999</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Lucida Grande</vt:lpstr>
      <vt:lpstr>Verdana</vt:lpstr>
      <vt:lpstr>Wingdings</vt:lpstr>
      <vt:lpstr>Office Theme</vt:lpstr>
      <vt:lpstr>Final Project </vt:lpstr>
      <vt:lpstr>PowerPoint Presentation</vt:lpstr>
      <vt:lpstr>Data Exploration</vt:lpstr>
      <vt:lpstr>Missing Data</vt:lpstr>
      <vt:lpstr>Feature Importance</vt:lpstr>
      <vt:lpstr>Wrong Meter Readings And Outliers</vt:lpstr>
      <vt:lpstr>Wrong Meter Readings And Outliers</vt:lpstr>
      <vt:lpstr>Pre-Processing</vt:lpstr>
      <vt:lpstr>Pre-Processing</vt:lpstr>
      <vt:lpstr>Training</vt:lpstr>
      <vt:lpstr>Training Choosing Parameters</vt:lpstr>
      <vt:lpstr>K Cross Validation and Prediction</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2020-02-22T10:02:53Z</dcterms:created>
  <dcterms:modified xsi:type="dcterms:W3CDTF">2020-03-02T20:49:09Z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