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>
        <p:scale>
          <a:sx n="75" d="100"/>
          <a:sy n="75" d="100"/>
        </p:scale>
        <p:origin x="5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93BC2-6795-4E87-A1F8-3045D89E8A1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6C142-F3DC-4427-901A-8EDF65582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6C142-F3DC-4427-901A-8EDF65582F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C4A1386-B6FA-45E7-8620-D33C15308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9120" y="-295109"/>
            <a:ext cx="1187738" cy="1187738"/>
          </a:xfrm>
          <a:prstGeom prst="rect">
            <a:avLst/>
          </a:prstGeom>
        </p:spPr>
      </p:pic>
      <p:pic>
        <p:nvPicPr>
          <p:cNvPr id="12" name="Picture 11" descr="Image result for ‫המחלקה להנדסת מערכות תקשורת בן גוריון‬‎">
            <a:extLst>
              <a:ext uri="{FF2B5EF4-FFF2-40B4-BE49-F238E27FC236}">
                <a16:creationId xmlns:a16="http://schemas.microsoft.com/office/drawing/2014/main" id="{14B5E716-A248-4C38-9ACB-C1D33CF8EEE7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287" y="5767"/>
            <a:ext cx="1450671" cy="1187738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354457" cy="1485900"/>
          </a:xfrm>
        </p:spPr>
        <p:txBody>
          <a:bodyPr/>
          <a:lstStyle>
            <a:lvl1pPr algn="r" rtl="1">
              <a:defRPr>
                <a:solidFill>
                  <a:srgbClr val="336C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e-IL" dirty="0"/>
              <a:t>כותרת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2F919D-4B2F-4D14-B38C-2B79167212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89120" y="-295109"/>
            <a:ext cx="1187738" cy="1187738"/>
          </a:xfrm>
          <a:prstGeom prst="rect">
            <a:avLst/>
          </a:prstGeom>
        </p:spPr>
      </p:pic>
      <p:pic>
        <p:nvPicPr>
          <p:cNvPr id="11" name="Picture 10" descr="Image result for ‫המחלקה להנדסת מערכות תקשורת בן גוריון‬‎">
            <a:extLst>
              <a:ext uri="{FF2B5EF4-FFF2-40B4-BE49-F238E27FC236}">
                <a16:creationId xmlns:a16="http://schemas.microsoft.com/office/drawing/2014/main" id="{31E28126-D86D-49F9-B3FD-76EBF6ECE635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287" y="5767"/>
            <a:ext cx="1450671" cy="1187738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D623-159E-47DD-A224-54DABDA7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03158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Tug Of War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25FB8A-D1C7-4C32-9025-314F59A3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7458"/>
              </p:ext>
            </p:extLst>
          </p:nvPr>
        </p:nvGraphicFramePr>
        <p:xfrm>
          <a:off x="3245862" y="4127509"/>
          <a:ext cx="5699760" cy="6159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1366542099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4190851544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1024400268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1646540397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רון אלטר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תמרה </a:t>
                      </a:r>
                      <a:r>
                        <a:rPr lang="he-IL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בייבצ'וב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רון </a:t>
                      </a:r>
                      <a:r>
                        <a:rPr lang="he-IL" sz="16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גרשבורג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מתן כהן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98216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200836393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308208936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313164766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204332910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990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50161FF-45A1-49FD-82F4-5839C74833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00801" y="3186395"/>
            <a:ext cx="23903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מרצה: מעוז </a:t>
            </a:r>
            <a:r>
              <a:rPr lang="he-IL" altLang="en-US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לואנץ</a:t>
            </a:r>
            <a:endParaRPr lang="en-US" altLang="en-US" sz="1050" dirty="0">
              <a:solidFill>
                <a:schemeClr val="tx1"/>
              </a:solidFill>
            </a:endParaRPr>
          </a:p>
          <a:p>
            <a:pPr lvl="0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עוזר מעבדה: אדם סופר</a:t>
            </a:r>
            <a:endParaRPr lang="en-US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6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634284"/>
            <a:ext cx="9354457" cy="1485900"/>
          </a:xfrm>
        </p:spPr>
        <p:txBody>
          <a:bodyPr/>
          <a:lstStyle/>
          <a:p>
            <a:r>
              <a:rPr lang="he-IL" dirty="0"/>
              <a:t>קוד ופונקציות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65161"/>
                <a:ext cx="9601200" cy="52159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main()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קלט</a:t>
                </a:r>
                <a:r>
                  <a:rPr lang="he-IL" sz="18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:אין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	 </a:t>
                </a:r>
                <a:r>
                  <a:rPr lang="he-IL" sz="1800" u="sng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פלט</a:t>
                </a:r>
                <a:r>
                  <a:rPr lang="he-IL" sz="1800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:אין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	</a:t>
                </a:r>
                <a:r>
                  <a:rPr lang="he-IL" sz="1800" u="sng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גודל </a:t>
                </a:r>
                <a:r>
                  <a:rPr lang="he-IL" sz="1800" u="sng" dirty="0" err="1">
                    <a:latin typeface="Aharoni" panose="02010803020104030203" pitchFamily="2" charset="-79"/>
                    <a:cs typeface="Aharoni" panose="02010803020104030203" pitchFamily="2" charset="-79"/>
                  </a:rPr>
                  <a:t>זכרון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תפקיד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: אתחול המערכת (</a:t>
                </a:r>
                <a:r>
                  <a:rPr lang="en-US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TIMER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, </a:t>
                </a:r>
                <a:r>
                  <a:rPr lang="en-US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UART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,</a:t>
                </a:r>
                <a:r>
                  <a:rPr lang="en-US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interrupts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,</a:t>
                </a:r>
                <a:r>
                  <a:rPr lang="en-US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ports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),קריאה לפונקציה </a:t>
                </a:r>
                <a:r>
                  <a:rPr lang="en-US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game()</a:t>
                </a:r>
                <a:r>
                  <a:rPr lang="he-IL" sz="1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.</a:t>
                </a:r>
                <a:endParaRPr lang="en-US" sz="1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marL="0" lvl="0" indent="0">
                  <a:buNone/>
                </a:pPr>
                <a:r>
                  <a:rPr lang="en-US" b="1" dirty="0"/>
                  <a:t>game()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>
                    <a:latin typeface="Aharoni" panose="02010803020104030203" pitchFamily="2" charset="-79"/>
                  </a:rPr>
                  <a:t>קלט</a:t>
                </a:r>
                <a:r>
                  <a:rPr lang="he-IL" sz="1800" dirty="0">
                    <a:latin typeface="Aharoni" panose="02010803020104030203" pitchFamily="2" charset="-79"/>
                  </a:rPr>
                  <a:t>: אין	</a:t>
                </a:r>
                <a:r>
                  <a:rPr lang="he-IL" sz="1800" u="sng" dirty="0">
                    <a:latin typeface="Aharoni" panose="02010803020104030203" pitchFamily="2" charset="-79"/>
                  </a:rPr>
                  <a:t>פלט</a:t>
                </a:r>
                <a:r>
                  <a:rPr lang="he-IL" sz="1800" dirty="0">
                    <a:latin typeface="Aharoni" panose="02010803020104030203" pitchFamily="2" charset="-79"/>
                  </a:rPr>
                  <a:t>: אין	</a:t>
                </a:r>
                <a:r>
                  <a:rPr lang="he-IL" sz="1800" u="sng" dirty="0">
                    <a:latin typeface="Aharoni" panose="02010803020104030203" pitchFamily="2" charset="-79"/>
                  </a:rPr>
                  <a:t>גודל </a:t>
                </a:r>
                <a:r>
                  <a:rPr lang="he-IL" sz="1800" u="sng" dirty="0" err="1">
                    <a:latin typeface="Aharoni" panose="02010803020104030203" pitchFamily="2" charset="-79"/>
                  </a:rPr>
                  <a:t>זכרון</a:t>
                </a:r>
                <a:r>
                  <a:rPr lang="he-IL" sz="1800" dirty="0">
                    <a:latin typeface="Aharoni" panose="02010803020104030203" pitchFamily="2" charset="-79"/>
                  </a:rPr>
                  <a:t>: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latin typeface="Cambria Math" panose="02040503050406030204" pitchFamily="18" charset="0"/>
                      </a:rPr>
                      <m:t>274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he-IL" sz="1800" dirty="0">
                  <a:latin typeface="Aharoni" panose="02010803020104030203" pitchFamily="2" charset="-79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>
                    <a:latin typeface="Aharoni" panose="02010803020104030203" pitchFamily="2" charset="-79"/>
                  </a:rPr>
                  <a:t>תפקיד</a:t>
                </a:r>
                <a:r>
                  <a:rPr lang="he-IL" sz="1800" dirty="0">
                    <a:latin typeface="Aharoni" panose="02010803020104030203" pitchFamily="2" charset="-79"/>
                  </a:rPr>
                  <a:t>: מנהלת את המשחק (הדפסת התפריט למסך, קבלת ערכי הקלט מהמשתמשים בנוגע לאורך המשחק, התחלת משחק חדש/סיום המשחק).</a:t>
                </a:r>
                <a:endParaRPr lang="en-US" sz="1800" dirty="0">
                  <a:latin typeface="Aharoni" panose="02010803020104030203" pitchFamily="2" charset="-79"/>
                </a:endParaRPr>
              </a:p>
              <a:p>
                <a:pPr marL="0" lvl="0" indent="0">
                  <a:buNone/>
                </a:pPr>
                <a:r>
                  <a:rPr lang="en-US" b="1" dirty="0" err="1"/>
                  <a:t>init</a:t>
                </a:r>
                <a:r>
                  <a:rPr lang="en-US" b="1" dirty="0"/>
                  <a:t>()</a:t>
                </a:r>
                <a:endParaRPr lang="en-US" dirty="0"/>
              </a:p>
              <a:p>
                <a:pPr marL="0" indent="0">
                  <a:buNone/>
                </a:pPr>
                <a:r>
                  <a:rPr lang="he-IL" sz="1800" u="sng" dirty="0"/>
                  <a:t>קלט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פלט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גודל </a:t>
                </a:r>
                <a:r>
                  <a:rPr lang="he-IL" sz="1800" u="sng" dirty="0" err="1"/>
                  <a:t>זכרון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he-IL" sz="1800" b="0" dirty="0"/>
              </a:p>
              <a:p>
                <a:pPr marL="0" indent="0">
                  <a:buNone/>
                </a:pPr>
                <a:r>
                  <a:rPr lang="he-IL" sz="1800" u="sng" dirty="0"/>
                  <a:t>תפקיד</a:t>
                </a:r>
                <a:r>
                  <a:rPr lang="he-IL" sz="1800" dirty="0"/>
                  <a:t>: מבצעת איפוס למשתנים הגלובליים בהם אנו משתמשים במהלך המשחק.</a:t>
                </a:r>
                <a:endParaRPr lang="en-US" sz="1800" dirty="0"/>
              </a:p>
              <a:p>
                <a:pPr marL="0" lv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65161"/>
                <a:ext cx="9601200" cy="5215943"/>
              </a:xfrm>
              <a:blipFill>
                <a:blip r:embed="rId2"/>
                <a:stretch>
                  <a:fillRect t="-1051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6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 ופונקציות - המשך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435995" y="1416676"/>
                <a:ext cx="9601200" cy="49970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interrupt void </a:t>
                </a:r>
                <a:r>
                  <a:rPr lang="en-US" sz="1900" b="1" dirty="0"/>
                  <a:t>Port2(void</a:t>
                </a:r>
                <a:r>
                  <a:rPr lang="en-US" b="1" dirty="0"/>
                  <a:t>)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/>
                  <a:t>קלט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פלט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גודל </a:t>
                </a:r>
                <a:r>
                  <a:rPr lang="he-IL" sz="1800" u="sng" dirty="0" err="1"/>
                  <a:t>זכרון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/>
                  <a:t>תפקיד</a:t>
                </a:r>
                <a:r>
                  <a:rPr lang="he-IL" sz="1800" dirty="0"/>
                  <a:t>: מחשבת תוצאת המשחק בכל רגע נתון (כל לחיצה על כפתור על ידי אחד המשתמשים מעדכנת את ערך המשתנה </a:t>
                </a:r>
                <a:r>
                  <a:rPr lang="en-US" sz="1800" dirty="0" err="1"/>
                  <a:t>count_diff</a:t>
                </a:r>
                <a:r>
                  <a:rPr lang="he-IL" sz="1800" dirty="0"/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/>
              </a:p>
              <a:p>
                <a:pPr marL="0" lvl="0" indent="0">
                  <a:buNone/>
                </a:pPr>
                <a:r>
                  <a:rPr lang="en-US" b="1" dirty="0"/>
                  <a:t>interrupt void Timer_A(void)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he-IL" sz="1800" u="sng" dirty="0"/>
                  <a:t>קלט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פלט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גודל </a:t>
                </a:r>
                <a:r>
                  <a:rPr lang="he-IL" sz="1800" u="sng" dirty="0" err="1"/>
                  <a:t>זכרון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he-IL" sz="1800" b="0" i="1" smtClean="0">
                        <a:latin typeface="Cambria Math" panose="02040503050406030204" pitchFamily="18" charset="0"/>
                      </a:rPr>
                      <m:t>82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he-IL" sz="1800" u="sng" dirty="0"/>
                  <a:t>תפקיד</a:t>
                </a:r>
                <a:r>
                  <a:rPr lang="he-IL" sz="1800" dirty="0"/>
                  <a:t>: מטפלת בפסיקות שמתקבלות מ-</a:t>
                </a:r>
                <a:r>
                  <a:rPr lang="en-US" sz="1800" dirty="0" err="1"/>
                  <a:t>timer_A</a:t>
                </a:r>
                <a:r>
                  <a:rPr lang="he-IL" sz="1800" dirty="0"/>
                  <a:t>. אחראית על הדלקה וכיבוי הנורות (לסירוגין) טרם תחילת המשחק (תפקיד הנורות בשלב זה הוא להכין את המתמודדים לקראת תחילת המשחק).</a:t>
                </a:r>
                <a:endParaRPr lang="en-US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he-IL" sz="1800" dirty="0"/>
                  <a:t>במהלך המשחק, בכל פסיקה נבדוק האם אחד המשתמשים "ניצח" על פי חוקי המשחק.</a:t>
                </a:r>
                <a:endParaRPr lang="en-US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he-IL" sz="1800" dirty="0"/>
                  <a:t>כמו כן, פסיקה זאת אחראית על הדפסת "מצב החבל" במהלך המשחק.</a:t>
                </a:r>
                <a:endParaRPr lang="en-US" sz="180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995" y="1416676"/>
                <a:ext cx="9601200" cy="4997003"/>
              </a:xfrm>
              <a:blipFill>
                <a:blip r:embed="rId2"/>
                <a:stretch>
                  <a:fillRect t="-976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54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 ופונקציות - המשך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74254"/>
                <a:ext cx="9601200" cy="463639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interrupt void USCI0RX_ISR(void)</a:t>
                </a: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/>
                  <a:t>קלט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פלט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גודל </a:t>
                </a:r>
                <a:r>
                  <a:rPr lang="he-IL" sz="1800" u="sng" dirty="0" err="1"/>
                  <a:t>זכרון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latin typeface="Cambria Math" panose="02040503050406030204" pitchFamily="18" charset="0"/>
                      </a:rPr>
                      <m:t>204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he-IL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sz="1800" u="sng" dirty="0"/>
                  <a:t>תפקיד</a:t>
                </a:r>
                <a:r>
                  <a:rPr lang="he-IL" sz="1800" dirty="0"/>
                  <a:t>: בדיקת נכונות הקלט של המשתמש, אתחול המשתנים לקראת משחק חדש.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interrupt void USCI0TX_ISR(void)</a:t>
                </a:r>
                <a:endParaRPr lang="en-US" dirty="0"/>
              </a:p>
              <a:p>
                <a:pPr marL="0" indent="0">
                  <a:buNone/>
                </a:pPr>
                <a:r>
                  <a:rPr lang="he-IL" sz="1800" u="sng" dirty="0"/>
                  <a:t>קלט </a:t>
                </a:r>
                <a:r>
                  <a:rPr lang="he-IL" sz="1800" dirty="0"/>
                  <a:t>:אין	</a:t>
                </a:r>
                <a:r>
                  <a:rPr lang="he-IL" sz="1800" u="sng" dirty="0"/>
                  <a:t>פלט</a:t>
                </a:r>
                <a:r>
                  <a:rPr lang="he-IL" sz="1800" dirty="0"/>
                  <a:t>: אין	</a:t>
                </a:r>
                <a:r>
                  <a:rPr lang="he-IL" sz="1800" u="sng" dirty="0"/>
                  <a:t>גודל </a:t>
                </a:r>
                <a:r>
                  <a:rPr lang="he-IL" sz="1800" u="sng" dirty="0" err="1"/>
                  <a:t>זכרון</a:t>
                </a:r>
                <a:r>
                  <a:rPr lang="he-IL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234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he-IL" sz="1800" u="sng" dirty="0"/>
                  <a:t>תפקיד</a:t>
                </a:r>
                <a:r>
                  <a:rPr lang="he-IL" sz="1800" dirty="0"/>
                  <a:t>: פסיקה זאת מכילה את ה-</a:t>
                </a:r>
                <a:r>
                  <a:rPr lang="en-US" sz="1800" dirty="0"/>
                  <a:t>states</a:t>
                </a:r>
                <a:r>
                  <a:rPr lang="he-IL" sz="1800" dirty="0"/>
                  <a:t> הבאים:</a:t>
                </a:r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i="0" dirty="0"/>
                  <a:t>Error </a:t>
                </a:r>
                <a:r>
                  <a:rPr lang="he-IL" sz="1800" i="0" dirty="0"/>
                  <a:t>– מדפיס למסך הודעת שגיאה ומאפשר קבלת קלט חדש מהמשתמש.</a:t>
                </a:r>
                <a:endParaRPr lang="en-US" sz="1800" i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i="0" dirty="0"/>
                  <a:t>Start </a:t>
                </a:r>
                <a:r>
                  <a:rPr lang="he-IL" sz="1800" i="0" dirty="0"/>
                  <a:t>- מדפיס את האפשרות זמן המשחק שנבחרה על ידי המשתמש והודעה על כך שמהשחק עומד להתחיל.</a:t>
                </a:r>
                <a:endParaRPr lang="en-US" sz="1800" i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i="0" dirty="0"/>
                  <a:t>Endgame </a:t>
                </a:r>
                <a:r>
                  <a:rPr lang="he-IL" sz="1800" i="0" dirty="0"/>
                  <a:t>– בודק את זהות המנצח ומדפיס "הודעת ניצחון" בהתאם.</a:t>
                </a:r>
                <a:endParaRPr lang="en-US" sz="1800" i="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74254"/>
                <a:ext cx="9601200" cy="4636394"/>
              </a:xfrm>
              <a:blipFill>
                <a:blip r:embed="rId2"/>
                <a:stretch>
                  <a:fillRect l="-444" t="-1184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27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זיכרון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8496"/>
                <a:ext cx="9601200" cy="42189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גודל זיכרון ה- </a:t>
                </a:r>
                <a:r>
                  <a:rPr lang="en-US" dirty="0"/>
                  <a:t>Flash</a:t>
                </a:r>
                <a:r>
                  <a:rPr lang="he-IL" dirty="0"/>
                  <a:t> בתוכנית שלנו (ללא אופטימיזציה) הוא: </a:t>
                </a:r>
                <a:r>
                  <a:rPr lang="en-US" dirty="0"/>
                  <a:t>2391B</a:t>
                </a:r>
                <a:r>
                  <a:rPr lang="he-IL" dirty="0"/>
                  <a:t> ~ </a:t>
                </a:r>
                <a:r>
                  <a:rPr lang="en-US" dirty="0"/>
                  <a:t>2.4KB</a:t>
                </a:r>
                <a:endParaRPr lang="he-IL" dirty="0"/>
              </a:p>
              <a:p>
                <a:endParaRPr lang="he-IL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גודל זיכרון ה- </a:t>
                </a:r>
                <a:r>
                  <a:rPr lang="en-US" dirty="0"/>
                  <a:t>RAM</a:t>
                </a:r>
                <a:r>
                  <a:rPr lang="he-IL" dirty="0"/>
                  <a:t> בתוכנית שלנו (ללא אופטימיזציה) הוא: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8496"/>
                <a:ext cx="9601200" cy="4218904"/>
              </a:xfrm>
              <a:blipFill>
                <a:blip r:embed="rId2"/>
                <a:stretch>
                  <a:fillRect t="-1443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1C2F11-8FA1-46B1-B665-2AC7D1D03B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0939" y="2670909"/>
            <a:ext cx="10938375" cy="607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9807F-14CB-4580-BEFF-F0101E1A2B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3600" y="3995455"/>
            <a:ext cx="9194799" cy="2371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43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זיכרון - </a:t>
            </a:r>
            <a:r>
              <a:rPr lang="en-US" dirty="0"/>
              <a:t>stack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48496"/>
                <a:ext cx="9601200" cy="4218904"/>
              </a:xfrm>
            </p:spPr>
            <p:txBody>
              <a:bodyPr numCol="1"/>
              <a:lstStyle/>
              <a:p>
                <a:pPr algn="just"/>
                <a:r>
                  <a:rPr lang="he-IL" b="1" dirty="0"/>
                  <a:t>גודל זיכרון ה-</a:t>
                </a:r>
                <a:r>
                  <a:rPr lang="en-US" b="1" dirty="0"/>
                  <a:t>stack</a:t>
                </a:r>
                <a:r>
                  <a:rPr lang="he-IL" b="1" dirty="0"/>
                  <a:t> בתוכנית שלנו (ללא אופטימיזציה) הוא: </a:t>
                </a:r>
                <a14:m>
                  <m:oMath xmlns:m="http://schemas.openxmlformats.org/officeDocument/2006/math">
                    <m:r>
                      <a:rPr lang="en-US" b="1" i="1"/>
                      <m:t>𝟐𝟎</m:t>
                    </m:r>
                    <m:r>
                      <a:rPr lang="en-US" b="1" i="1"/>
                      <m:t>𝑩</m:t>
                    </m:r>
                  </m:oMath>
                </a14:m>
                <a:r>
                  <a:rPr lang="he-IL" b="1" dirty="0"/>
                  <a:t>, באופן כללי מבחינת מקום אפשרי </a:t>
                </a:r>
                <a:r>
                  <a:rPr lang="he-IL" b="1" dirty="0" err="1"/>
                  <a:t>בזכרון</a:t>
                </a:r>
                <a:r>
                  <a:rPr lang="he-IL" b="1" dirty="0"/>
                  <a:t> קל לראות כי גודל ה-</a:t>
                </a:r>
                <a:r>
                  <a:rPr lang="en-US" b="1" dirty="0"/>
                  <a:t>stack</a:t>
                </a:r>
                <a:r>
                  <a:rPr lang="he-IL" b="1" dirty="0"/>
                  <a:t> המקסימלי בתוכנית שלנו </a:t>
                </a:r>
                <a14:m>
                  <m:oMath xmlns:m="http://schemas.openxmlformats.org/officeDocument/2006/math">
                    <m:r>
                      <a:rPr lang="en-US" b="1" i="1"/>
                      <m:t>𝟏𝟎𝟐𝟒</m:t>
                    </m:r>
                    <m:r>
                      <a:rPr lang="en-US" b="1" i="1"/>
                      <m:t>𝑩</m:t>
                    </m:r>
                    <m:r>
                      <a:rPr lang="en-US" b="1" i="1"/>
                      <m:t>−</m:t>
                    </m:r>
                    <m:r>
                      <a:rPr lang="en-US" b="1" i="1"/>
                      <m:t>𝟔𝟎𝟎</m:t>
                    </m:r>
                    <m:r>
                      <a:rPr lang="en-US" b="1" i="1"/>
                      <m:t>𝑩</m:t>
                    </m:r>
                    <m:r>
                      <a:rPr lang="en-US" b="1" i="1"/>
                      <m:t>=</m:t>
                    </m:r>
                    <m:r>
                      <a:rPr lang="en-US" b="1" i="1"/>
                      <m:t>𝟒𝟐𝟒</m:t>
                    </m:r>
                    <m:r>
                      <a:rPr lang="en-US" b="1" i="1"/>
                      <m:t>𝑩</m:t>
                    </m:r>
                  </m:oMath>
                </a14:m>
                <a:r>
                  <a:rPr lang="he-IL" b="1" dirty="0"/>
                  <a:t> אופציונליים לשימוש (כאשר </a:t>
                </a:r>
                <a14:m>
                  <m:oMath xmlns:m="http://schemas.openxmlformats.org/officeDocument/2006/math">
                    <m:r>
                      <a:rPr lang="en-US" b="1" i="1"/>
                      <m:t>𝟔𝟎𝟎</m:t>
                    </m:r>
                    <m:r>
                      <a:rPr lang="en-US" b="1" i="1"/>
                      <m:t>𝑩</m:t>
                    </m:r>
                  </m:oMath>
                </a14:m>
                <a:r>
                  <a:rPr lang="he-IL" b="1" dirty="0"/>
                  <a:t> הוא גודל ה</a:t>
                </a:r>
                <a:r>
                  <a:rPr lang="en-US" b="1" dirty="0"/>
                  <a:t>RAM</a:t>
                </a:r>
                <a:r>
                  <a:rPr lang="he-IL" b="1" dirty="0"/>
                  <a:t>).</a:t>
                </a:r>
                <a:endParaRPr lang="en-US" b="1" dirty="0"/>
              </a:p>
              <a:p>
                <a:pPr algn="just"/>
                <a:endParaRPr lang="he-IL" b="1" dirty="0"/>
              </a:p>
              <a:p>
                <a:pPr marL="0" indent="0" algn="just">
                  <a:buNone/>
                </a:pPr>
                <a:endParaRPr lang="en-US" b="1" dirty="0"/>
              </a:p>
              <a:p>
                <a:pPr marL="0" indent="0" algn="just">
                  <a:buNone/>
                </a:pPr>
                <a:endParaRPr lang="he-IL" b="1" dirty="0"/>
              </a:p>
              <a:p>
                <a:pPr marL="0" indent="0" algn="just">
                  <a:buNone/>
                </a:pPr>
                <a:endParaRPr lang="he-IL" b="1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48496"/>
                <a:ext cx="9601200" cy="4218904"/>
              </a:xfrm>
              <a:blipFill>
                <a:blip r:embed="rId2"/>
                <a:stretch>
                  <a:fillRect l="-1333" t="-1443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F14B4FA-5CE2-4251-9340-0E5E6543AC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58" y="2857500"/>
            <a:ext cx="8597899" cy="321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06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אופטימיזציה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81069"/>
                <a:ext cx="9601200" cy="51386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dirty="0"/>
                  <a:t>בגרף המצורף ניתן לראות כיצד השינויים ברמת האופטימיזציה (</a:t>
                </a:r>
                <a:r>
                  <a:rPr lang="en-US" dirty="0" err="1"/>
                  <a:t>opt_level</a:t>
                </a:r>
                <a:r>
                  <a:rPr lang="he-IL" dirty="0"/>
                  <a:t>) משפיעים על גודל הקוד (</a:t>
                </a:r>
                <a:r>
                  <a:rPr lang="en-US" dirty="0"/>
                  <a:t>Code Size</a:t>
                </a:r>
                <a:r>
                  <a:rPr lang="he-IL" dirty="0"/>
                  <a:t>)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dirty="0"/>
                  <a:t>כפי שציפינו, יש יחס הפוך בין רמת האופטימיזציה הנבחרת לבין גודל הקוד: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he-IL" dirty="0"/>
                  <a:t>ככל שאנו </a:t>
                </a:r>
                <a:r>
                  <a:rPr lang="he-IL" b="1" u="sng" dirty="0"/>
                  <a:t>עולים</a:t>
                </a:r>
                <a:r>
                  <a:rPr lang="he-IL" dirty="0"/>
                  <a:t> ברמת האופטימיזציה גודל הקוד הולך </a:t>
                </a:r>
                <a:r>
                  <a:rPr lang="he-IL" b="1" u="sng" dirty="0"/>
                  <a:t>וקטן</a:t>
                </a:r>
                <a:r>
                  <a:rPr lang="he-IL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r>
                  <a:rPr lang="he-IL" dirty="0"/>
                  <a:t>לא ביצענו שינוי ברמת האופטימיזציה של הקוד, מכיוון שבחישוב מהיר ניתן לראות כי מדובר בשיפור של פחות מ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he-IL" dirty="0"/>
                  <a:t> וזה אחוז זניח יחסית לעומת האפשרות שתפקוד התוכנה יפגע.</a:t>
                </a:r>
                <a:endParaRPr lang="en-US" dirty="0"/>
              </a:p>
              <a:p>
                <a:r>
                  <a:rPr lang="he-IL" dirty="0"/>
                  <a:t>חשוב לציין כי במהלך כתיבת הקוד התייחסנו לייעול הקוד ככל הניתן (למשל לא להשתמש </a:t>
                </a:r>
                <a:r>
                  <a:rPr lang="he-IL" dirty="0" err="1"/>
                  <a:t>בפונקצית</a:t>
                </a:r>
                <a:r>
                  <a:rPr lang="he-IL" dirty="0"/>
                  <a:t> </a:t>
                </a:r>
                <a:r>
                  <a:rPr lang="en-US" i="1" dirty="0" err="1"/>
                  <a:t>SizeOf</a:t>
                </a:r>
                <a:r>
                  <a:rPr lang="he-IL" dirty="0"/>
                  <a:t> אלא לחשב בצורה ידנית את גדלי המערכים), בנוסף ביצענו במהלך העבודה על </a:t>
                </a:r>
                <a:r>
                  <a:rPr lang="he-IL" dirty="0" err="1"/>
                  <a:t>הפרוייקט</a:t>
                </a:r>
                <a:r>
                  <a:rPr lang="he-IL" dirty="0"/>
                  <a:t> בדיקות נוספות על מנת לבדוק כיצד ניתן לייעל את הקוד ולצמצם את השימוש </a:t>
                </a:r>
                <a:r>
                  <a:rPr lang="he-IL" dirty="0" err="1"/>
                  <a:t>בזכרון</a:t>
                </a:r>
                <a:r>
                  <a:rPr lang="he-IL" dirty="0"/>
                  <a:t>, תהליכים </a:t>
                </a:r>
                <a:r>
                  <a:rPr lang="he-IL" dirty="0" err="1"/>
                  <a:t>מסויימים</a:t>
                </a:r>
                <a:r>
                  <a:rPr lang="he-IL" dirty="0"/>
                  <a:t> נראו כלא כדאיים בעלות שבין זמן הריצה לעומת גודל </a:t>
                </a:r>
                <a:r>
                  <a:rPr lang="he-IL" dirty="0" err="1"/>
                  <a:t>הזכרון</a:t>
                </a:r>
                <a:r>
                  <a:rPr lang="he-IL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81069"/>
                <a:ext cx="9601200" cy="5138672"/>
              </a:xfrm>
              <a:blipFill>
                <a:blip r:embed="rId2"/>
                <a:stretch>
                  <a:fillRect l="-889" t="-1423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5A4DD8-5729-42D9-9491-358DD418C1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582656"/>
            <a:ext cx="7308574" cy="210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82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צריכת זרם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1313644"/>
            <a:ext cx="9601200" cy="4798454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במהלך התוכנית המערכת עוברת בין </a:t>
            </a:r>
            <a:r>
              <a:rPr lang="en-US" dirty="0"/>
              <a:t>power modes</a:t>
            </a:r>
            <a:r>
              <a:rPr lang="he-IL" dirty="0"/>
              <a:t> שונים.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המצבים בהם נעבוד ב-</a:t>
            </a:r>
            <a:r>
              <a:rPr lang="en-US" dirty="0"/>
              <a:t>active mode</a:t>
            </a:r>
            <a:r>
              <a:rPr lang="he-IL" dirty="0"/>
              <a:t> הם: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מצב 2 – הדפסת מצבי משחק אפשריים.</a:t>
            </a: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מצב 4 – מהלך המשחק.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תדר ה-</a:t>
            </a:r>
            <a:r>
              <a:rPr lang="en-US" dirty="0"/>
              <a:t>DCO</a:t>
            </a:r>
            <a:r>
              <a:rPr lang="he-IL" dirty="0"/>
              <a:t> בו בחרנו להשתמש בתוכנית שלנו במצב </a:t>
            </a:r>
            <a:r>
              <a:rPr lang="en-US" dirty="0"/>
              <a:t>active mode</a:t>
            </a:r>
            <a:r>
              <a:rPr lang="he-IL" dirty="0"/>
              <a:t> הוא: </a:t>
            </a:r>
            <a:r>
              <a:rPr lang="en-US" dirty="0"/>
              <a:t>1MHZ</a:t>
            </a:r>
          </a:p>
          <a:p>
            <a:pPr marL="0" indent="0">
              <a:buNone/>
            </a:pPr>
            <a:r>
              <a:rPr lang="he-IL" dirty="0"/>
              <a:t>כפי שניתן לראות מהגרף המצורף (</a:t>
            </a:r>
            <a:r>
              <a:rPr lang="en-US" dirty="0"/>
              <a:t>Figure 2</a:t>
            </a:r>
            <a:r>
              <a:rPr lang="he-IL" dirty="0"/>
              <a:t>), עבור תדר זה – צריכת הזרם במצב </a:t>
            </a:r>
            <a:r>
              <a:rPr lang="en-US" dirty="0"/>
              <a:t>active mode</a:t>
            </a:r>
            <a:r>
              <a:rPr lang="he-IL" dirty="0"/>
              <a:t> הינה: </a:t>
            </a:r>
            <a:r>
              <a:rPr lang="en-US" dirty="0"/>
              <a:t>0.5mA</a:t>
            </a:r>
            <a:r>
              <a:rPr lang="he-IL" dirty="0"/>
              <a:t> לערך.</a:t>
            </a:r>
            <a:endParaRPr lang="en-US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Picture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40" y="3773508"/>
            <a:ext cx="4393468" cy="27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1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צריכת זרם - המשך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95400" y="1313644"/>
            <a:ext cx="9601200" cy="479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he-IL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52740"/>
            <a:ext cx="3740239" cy="2544650"/>
          </a:xfrm>
          <a:prstGeom prst="rect">
            <a:avLst/>
          </a:prstGeom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1447800" y="1466044"/>
            <a:ext cx="9601200" cy="479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he-IL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1371600" y="1466044"/>
            <a:ext cx="9601200" cy="4646054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המצבים בהם נעבוד ב-</a:t>
            </a:r>
            <a:r>
              <a:rPr lang="en-US" dirty="0"/>
              <a:t>LPM3 mode</a:t>
            </a:r>
            <a:r>
              <a:rPr lang="he-IL" dirty="0"/>
              <a:t> הם: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המתנה לקלט מהמשתמש (בחירת אורך המשחק הרצוי)</a:t>
            </a: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המתנה לקלט מהמשתמש (האם רוצים משחק נוסף?)</a:t>
            </a:r>
            <a:endParaRPr lang="en-US" i="0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המעבר מ-</a:t>
            </a:r>
            <a:r>
              <a:rPr lang="en-US" dirty="0"/>
              <a:t>active mode</a:t>
            </a:r>
            <a:r>
              <a:rPr lang="he-IL" dirty="0"/>
              <a:t> ל-</a:t>
            </a:r>
            <a:r>
              <a:rPr lang="en-US" dirty="0"/>
              <a:t>LPM3 mode</a:t>
            </a:r>
            <a:r>
              <a:rPr lang="he-IL" dirty="0"/>
              <a:t> תסייע לנו בחיסכון בצריכת הזרם עבור המשאבים הבאים: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CPU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MCLK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SMCLK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DCO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/>
              <a:t>DC generator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632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צריכת זרם - המשך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51526"/>
                <a:ext cx="9601200" cy="44689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כפי שניתן לראות מהטבלה המצורפת, צריכת הזרם במצב </a:t>
                </a:r>
                <a:r>
                  <a:rPr lang="en-US" dirty="0"/>
                  <a:t>LPM3 mode</a:t>
                </a:r>
                <a:r>
                  <a:rPr lang="he-IL" dirty="0"/>
                  <a:t> הינה: </a:t>
                </a:r>
                <a:r>
                  <a:rPr lang="en-US" dirty="0"/>
                  <a:t>0.9uA</a:t>
                </a:r>
                <a:r>
                  <a:rPr lang="he-IL" dirty="0"/>
                  <a:t> (כאשר </a:t>
                </a:r>
                <a:r>
                  <a:rPr lang="en-US" dirty="0" err="1"/>
                  <a:t>Vcc</a:t>
                </a:r>
                <a:r>
                  <a:rPr lang="en-US" dirty="0"/>
                  <a:t>=3V</a:t>
                </a:r>
                <a:r>
                  <a:rPr lang="he-IL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אנו נמצאים בסביבת טמפרטורת החדר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e-IL" dirty="0"/>
                  <a:t>)</a:t>
                </a:r>
                <a:r>
                  <a:rPr lang="he-IL" u="sng" dirty="0"/>
                  <a:t> </a:t>
                </a:r>
                <a:r>
                  <a:rPr lang="he-IL" dirty="0"/>
                  <a:t>ואנו משתמשים בבחירת במצב אופייני (</a:t>
                </a:r>
                <a:r>
                  <a:rPr lang="en-US" dirty="0"/>
                  <a:t>TYP</a:t>
                </a:r>
                <a:r>
                  <a:rPr lang="he-IL" dirty="0"/>
                  <a:t>)).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51526"/>
                <a:ext cx="9601200" cy="4468969"/>
              </a:xfrm>
              <a:blipFill rotWithShape="1">
                <a:blip r:embed="rId2"/>
                <a:stretch>
                  <a:fillRect t="-1501" r="-6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2958922"/>
            <a:ext cx="8010659" cy="21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8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צריכת זרם - המשך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7386"/>
              </p:ext>
            </p:extLst>
          </p:nvPr>
        </p:nvGraphicFramePr>
        <p:xfrm>
          <a:off x="1983346" y="1609861"/>
          <a:ext cx="8912181" cy="46621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8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9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970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</a:rPr>
                        <a:t>מצב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</a:rPr>
                        <a:t>תיאור המצב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Power mode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</a:rPr>
                        <a:t>משך הזמן </a:t>
                      </a:r>
                      <a:endParaRPr lang="en-US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</a:rPr>
                        <a:t>צריכת הזרם 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7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הדפסת זמני משחק אפשריים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Active mode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הזמן שלוקח לבצע הדפסה למסך – </a:t>
                      </a:r>
                      <a:r>
                        <a:rPr lang="en-US" sz="1200" dirty="0">
                          <a:effectLst/>
                        </a:rPr>
                        <a:t>T2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0.5mA * T2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27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המתנה לקלט מהמשתמש (בחירת אורך המשחק הרצוי)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LPM3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ללא הגבלה (עד לקבלת קלט) – </a:t>
                      </a:r>
                      <a:r>
                        <a:rPr lang="en-US" sz="1200" dirty="0">
                          <a:effectLst/>
                        </a:rPr>
                        <a:t>T3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0.9uA * T3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652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מהלך המשחק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Active mode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כאורך המשחק הנבחר על ידי המשתמש – </a:t>
                      </a:r>
                      <a:r>
                        <a:rPr lang="en-US" sz="1200" dirty="0">
                          <a:effectLst/>
                        </a:rPr>
                        <a:t>T4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0.5mA * T4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27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המתנה לקלט מהמשתמש (האם רוצים משחק נוסף?)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LPM3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ללא הגבלה (עד לקבלת קלט) – </a:t>
                      </a:r>
                      <a:r>
                        <a:rPr lang="en-US" sz="1200" dirty="0">
                          <a:effectLst/>
                        </a:rPr>
                        <a:t>T6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tc>
                  <a:txBody>
                    <a:bodyPr/>
                    <a:lstStyle/>
                    <a:p>
                      <a:pPr marL="457200" algn="ctr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0.9uA * T6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1408" marR="5140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0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E071-32CC-441E-A05A-F839065C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לקוח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D8C1-F8AB-4229-A4E0-BC3886DA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08" y="1500554"/>
            <a:ext cx="9419492" cy="52608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הפרויקט מבוסס על המשחק </a:t>
            </a:r>
            <a:r>
              <a:rPr lang="en-US" dirty="0"/>
              <a:t>Tug Of War</a:t>
            </a:r>
            <a:r>
              <a:rPr lang="he-IL" dirty="0"/>
              <a:t> (משיכה בחבל), באמצעות בקר ה-</a:t>
            </a:r>
            <a:r>
              <a:rPr lang="en-US" dirty="0"/>
              <a:t>MSP430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פעולת ה"משיכה בחבל" תתבצע באמצעות כפתורי ה-</a:t>
            </a:r>
            <a:r>
              <a:rPr lang="en-US" dirty="0"/>
              <a:t>GROVE</a:t>
            </a:r>
            <a:r>
              <a:rPr lang="he-IL" dirty="0"/>
              <a:t> שחיברנו לבקר.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משך המשחק נקבע ע"י המשתמשים: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הכנסת הערך 1 – אורך המשחק הנבחר הינו 10 שניות.</a:t>
            </a: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הכנסת הערך 2 – אורך המשחק הנבחר הינו 15 שניות.</a:t>
            </a:r>
            <a:endParaRPr lang="en-US" i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e-IL" i="0" dirty="0"/>
              <a:t>הכנסת הערך 3– אורך המשחק הנבחר הינו 20 שניות.</a:t>
            </a:r>
            <a:endParaRPr lang="en-US" i="0" dirty="0"/>
          </a:p>
          <a:p>
            <a:pPr marL="0" indent="0">
              <a:buNone/>
            </a:pPr>
            <a:r>
              <a:rPr lang="he-IL" dirty="0"/>
              <a:t>לאחר מכן, תופיע הודעת </a:t>
            </a:r>
            <a:r>
              <a:rPr lang="en-US" dirty="0"/>
              <a:t>"prepare"</a:t>
            </a:r>
            <a:r>
              <a:rPr lang="he-IL" dirty="0"/>
              <a:t> למסך (שמטרתה להכין את השחקנים לתחילת ההתמודדות) המלווה ב-2 "איתותים" של שתי נורות ה-</a:t>
            </a:r>
            <a:r>
              <a:rPr lang="en-US" dirty="0"/>
              <a:t>LED</a:t>
            </a:r>
            <a:r>
              <a:rPr lang="he-IL" dirty="0"/>
              <a:t> המובנות בבקר.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בשלב זה המשחק מתחיל! שני שחקנים מתחרים ביניהם מי לוחץ מספר רב יותר של פעמים על כפתור ה </a:t>
            </a:r>
            <a:r>
              <a:rPr lang="en-US" dirty="0"/>
              <a:t>GROVE</a:t>
            </a:r>
            <a:r>
              <a:rPr lang="he-IL" dirty="0"/>
              <a:t> במהלך המשחק (פעולה זאת משולה לאיזה שחקן מושך "חזק יותר" בחבל).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במהלך ריצת המשחק, לשחקנים מודפס למסך מי מוביל בכל רגע נתון (בעזרת הדפסות על המסך המדמות את "מצב החבל"). כמו כן, הזמן הנותר לסיום המשחק מוצגת לשחקנים בעזרת "איתותים" מנורות ה-</a:t>
            </a:r>
            <a:r>
              <a:rPr lang="en-US" dirty="0"/>
              <a:t>LED</a:t>
            </a:r>
            <a:r>
              <a:rPr lang="he-IL" dirty="0"/>
              <a:t> המובנות בבקר לפי הלוגיקה הבאה: ככל שנותר זמן </a:t>
            </a:r>
            <a:r>
              <a:rPr lang="he-IL" b="1" dirty="0"/>
              <a:t>קצר</a:t>
            </a:r>
            <a:r>
              <a:rPr lang="he-IL" dirty="0"/>
              <a:t> יותר עד לסיום המשחק, תדירות ה"איתותים" הולכת </a:t>
            </a:r>
            <a:r>
              <a:rPr lang="he-IL" b="1" dirty="0"/>
              <a:t>וגדלה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בסיום המשחק (כשפרק הזמן הנבחר תם או לחליפין שאחד השחקנים הגיע לאחד מגבולות "המגרש") מוצג על המסך הודעה המכריזה על המנצח.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כמו כן, השחקנים יכולים לבחור האם ברצונם להתחיל משחק חדש או לצאת ממנו.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2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בהן נתקלנו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1519707"/>
            <a:ext cx="9601200" cy="50798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b="1" i="0" u="sng" dirty="0"/>
              <a:t>בעיה:</a:t>
            </a:r>
            <a:r>
              <a:rPr lang="he-IL" i="0" dirty="0"/>
              <a:t> </a:t>
            </a:r>
            <a:r>
              <a:rPr lang="he-IL" i="0" u="sng" dirty="0"/>
              <a:t>ריטוטים של מפסק מכני</a:t>
            </a:r>
            <a:r>
              <a:rPr lang="he-IL" i="0" dirty="0"/>
              <a:t> - תקלה ידועה, דיברנו עליה רבות במהלך הקורס (לחיצה בודדת על הכפתור מתפרשת כמספר רב של לחיצות).</a:t>
            </a:r>
            <a:endParaRPr lang="he-IL" dirty="0"/>
          </a:p>
          <a:p>
            <a:pPr marL="530352" lvl="1" indent="0">
              <a:buNone/>
            </a:pPr>
            <a:r>
              <a:rPr lang="he-IL" b="1" i="0" u="sng" dirty="0"/>
              <a:t>פתרון:</a:t>
            </a:r>
            <a:r>
              <a:rPr lang="he-IL" i="0" dirty="0"/>
              <a:t> על מנת לפתור את בעיית הריטוטים של הכפתור המובנה של הבקר, השתמשנו בכפתור חיצוני (מערכת ה</a:t>
            </a:r>
            <a:r>
              <a:rPr lang="en-US" i="0" dirty="0"/>
              <a:t>grove</a:t>
            </a:r>
            <a:r>
              <a:rPr lang="he-IL" i="0" dirty="0"/>
              <a:t>) כאשר כל לחיצה בודדת מעבירה מתח לפורט המתאים בבקר.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e-IL" b="1" u="sng" dirty="0"/>
              <a:t>בעיה:</a:t>
            </a:r>
            <a:r>
              <a:rPr lang="he-IL" dirty="0"/>
              <a:t> </a:t>
            </a:r>
            <a:r>
              <a:rPr lang="he-IL" u="sng" dirty="0"/>
              <a:t>ניקיון מסך</a:t>
            </a:r>
            <a:r>
              <a:rPr lang="he-IL" dirty="0"/>
              <a:t> - רצינו שלאחר כל הדפסה על המסך, המסך יתנקה מההדפסות הקודמות שלו.</a:t>
            </a:r>
            <a:endParaRPr lang="en-US" dirty="0"/>
          </a:p>
          <a:p>
            <a:pPr marL="530352" lvl="1" indent="0">
              <a:buNone/>
            </a:pPr>
            <a:r>
              <a:rPr lang="he-IL" b="1" i="0" u="sng" dirty="0"/>
              <a:t>פתרון:</a:t>
            </a:r>
            <a:r>
              <a:rPr lang="he-IL" i="0" dirty="0"/>
              <a:t> לא הצלחנו לפתור את בעיה זו בדרך אלגנטית, מכיוון שאנו מעבירים ערכים </a:t>
            </a:r>
            <a:r>
              <a:rPr lang="en-US" i="0" dirty="0"/>
              <a:t>ASCII</a:t>
            </a:r>
            <a:r>
              <a:rPr lang="he-IL" i="0" dirty="0"/>
              <a:t>-ים למסך, אנו לא יודעים כיצד ניתן להעביר פקודת "</a:t>
            </a:r>
            <a:r>
              <a:rPr lang="en-US" i="0" dirty="0"/>
              <a:t>clean screen</a:t>
            </a:r>
            <a:r>
              <a:rPr lang="he-IL" i="0" dirty="0"/>
              <a:t>" דרך פרוטוקול </a:t>
            </a:r>
            <a:r>
              <a:rPr lang="he-IL" i="0" dirty="0" err="1"/>
              <a:t>סיריאלי</a:t>
            </a:r>
            <a:r>
              <a:rPr lang="he-IL" i="0" dirty="0"/>
              <a:t>, חיפוש בגוגל לא עזר במקרה זה, חשבנו "לדחוף" המון "</a:t>
            </a:r>
            <a:r>
              <a:rPr lang="he-IL" i="0" dirty="0" err="1"/>
              <a:t>אנטרים</a:t>
            </a:r>
            <a:r>
              <a:rPr lang="he-IL" i="0" dirty="0"/>
              <a:t>" למסך, הבנו שזה לא יעיל, לאחר מספר הרצות של התוכנית הבנו שבעיית הניקיון מסך זניחה, והנראות של התוכנית לא נפגמת מכך שהמסך לא מתנקה.</a:t>
            </a:r>
            <a:endParaRPr lang="en-US" i="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he-IL" b="1" u="sng" dirty="0"/>
              <a:t>בעיה:</a:t>
            </a:r>
            <a:r>
              <a:rPr lang="he-IL" dirty="0"/>
              <a:t> </a:t>
            </a:r>
            <a:r>
              <a:rPr lang="he-IL" u="sng" dirty="0"/>
              <a:t>מגבלת מרחק מהבקר</a:t>
            </a:r>
            <a:r>
              <a:rPr lang="he-IL" dirty="0"/>
              <a:t> - </a:t>
            </a:r>
            <a:r>
              <a:rPr lang="he-IL" dirty="0" err="1"/>
              <a:t>ג'אמפרים</a:t>
            </a:r>
            <a:r>
              <a:rPr lang="he-IL" dirty="0"/>
              <a:t> קצרים (כ-15 ס"מ) גורם לחוסך נוחות במהלך התפעול.</a:t>
            </a:r>
            <a:endParaRPr lang="en-US" dirty="0"/>
          </a:p>
          <a:p>
            <a:pPr marL="530352" lvl="1" indent="0">
              <a:buNone/>
            </a:pPr>
            <a:r>
              <a:rPr lang="he-IL" b="1" i="0" u="sng" dirty="0"/>
              <a:t>פתרון:</a:t>
            </a:r>
            <a:r>
              <a:rPr lang="he-IL" i="0" dirty="0"/>
              <a:t> שרשור חיבורים "ארוכים" יחסית על מנת לאפשר מרחק סביר בין הכפתורים ונוחות מרבית לשחקנים.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e-IL" b="1" u="sng" dirty="0"/>
              <a:t>בעיה:</a:t>
            </a:r>
            <a:r>
              <a:rPr lang="he-IL" dirty="0"/>
              <a:t> קיים רק חיבור מתח אחד (קיים רק פורט </a:t>
            </a:r>
            <a:r>
              <a:rPr lang="en-US" dirty="0" err="1"/>
              <a:t>Vcc</a:t>
            </a:r>
            <a:r>
              <a:rPr lang="he-IL" dirty="0"/>
              <a:t> אחד ביציאה מהבקר).</a:t>
            </a:r>
            <a:endParaRPr lang="en-US" dirty="0"/>
          </a:p>
          <a:p>
            <a:pPr marL="530352" lvl="1" indent="0">
              <a:buNone/>
            </a:pPr>
            <a:r>
              <a:rPr lang="he-IL" b="1" i="0" u="sng" dirty="0"/>
              <a:t>פתרון:</a:t>
            </a:r>
            <a:r>
              <a:rPr lang="he-IL" i="0" dirty="0"/>
              <a:t> חיבור מפצל.</a:t>
            </a:r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marL="530352" lvl="1" indent="0">
              <a:buNone/>
            </a:pPr>
            <a:endParaRPr lang="en-US" i="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652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בדיקת תקינות למערכת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1609859"/>
            <a:ext cx="9601200" cy="4752303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e-IL" dirty="0" err="1"/>
              <a:t>קלטים</a:t>
            </a:r>
            <a:r>
              <a:rPr lang="he-IL" dirty="0"/>
              <a:t> תקינים: המערכת עלולה להגיב בצורה לא רציונלית, ולשנות את מצבה עקב קלט לא תקין או  "להיתקע" במצב בו היא נמצאת (כלומר לא להמשיך בריצתה התקינה של התוכנית).</a:t>
            </a:r>
            <a:endParaRPr lang="en-US" dirty="0"/>
          </a:p>
          <a:p>
            <a:pPr marL="530352" lvl="1" indent="0">
              <a:buNone/>
            </a:pPr>
            <a:r>
              <a:rPr lang="he-IL" i="0" dirty="0"/>
              <a:t>פתרון: ביצוע בדיקה שהקלט אכן תקין. במידה והתקבל קלט לא תקין מוצגת הודעת שגיאה ומערכת מחכה לקלט חדש (המצב ההתחלתי של אותו </a:t>
            </a:r>
            <a:r>
              <a:rPr lang="en-US" i="0" dirty="0"/>
              <a:t>state</a:t>
            </a:r>
            <a:r>
              <a:rPr lang="he-IL" i="0" dirty="0"/>
              <a:t>).</a:t>
            </a:r>
            <a:endParaRPr lang="en-US" i="0" dirty="0"/>
          </a:p>
          <a:p>
            <a:pPr marL="457200" lvl="0" indent="-457200">
              <a:buFont typeface="+mj-lt"/>
              <a:buAutoNum type="arabicPeriod"/>
            </a:pPr>
            <a:r>
              <a:rPr lang="he-IL" dirty="0"/>
              <a:t>קבלת קלט בזמן לא צפוי: המערכת עלולה להגיב לקלט לא צפוי, לשנות את מצבה ואף להרוס מהלך תקין של משחק.</a:t>
            </a:r>
            <a:endParaRPr lang="en-US" dirty="0"/>
          </a:p>
          <a:p>
            <a:pPr marL="530352" lvl="1" indent="0">
              <a:buNone/>
            </a:pPr>
            <a:r>
              <a:rPr lang="he-IL" i="0" dirty="0"/>
              <a:t>פתרון: הפסקת קבלת פסיקות </a:t>
            </a:r>
            <a:r>
              <a:rPr lang="en-US" i="0" dirty="0"/>
              <a:t>RX </a:t>
            </a:r>
            <a:r>
              <a:rPr lang="he-IL" i="0" dirty="0"/>
              <a:t>על מנת שהמערכת לא תגיב לקלט מהמשתמש בזמן משחק, ובזמנים שהמערכת לא מצפה לקבל קלט מהמשתמש.</a:t>
            </a:r>
            <a:endParaRPr lang="en-US" i="0" dirty="0"/>
          </a:p>
          <a:p>
            <a:pPr marL="457200" lvl="0" indent="-457200">
              <a:buFont typeface="+mj-lt"/>
              <a:buAutoNum type="arabicPeriod"/>
            </a:pPr>
            <a:r>
              <a:rPr lang="he-IL" dirty="0"/>
              <a:t>וידוא סיום משחק ועצירת </a:t>
            </a:r>
            <a:r>
              <a:rPr lang="he-IL" dirty="0" err="1"/>
              <a:t>תוכנית</a:t>
            </a:r>
            <a:r>
              <a:rPr lang="he-IL" dirty="0"/>
              <a:t>: לאחר פקודת סיום (הקשה על הערך 0 בתפריט סיום המשחק), המערכת צריכה לצאת מהמשחק ולעצור אותו.</a:t>
            </a:r>
            <a:endParaRPr lang="en-US" dirty="0"/>
          </a:p>
          <a:p>
            <a:pPr marL="530352" lvl="1" indent="0">
              <a:buNone/>
            </a:pPr>
            <a:r>
              <a:rPr lang="he-IL" i="0" dirty="0"/>
              <a:t>פתרון: לאחר קבלת פקודה לסיום המערכת נכנסת למצב "שינה" – </a:t>
            </a:r>
            <a:r>
              <a:rPr lang="en-US" i="0" dirty="0"/>
              <a:t>LPM4</a:t>
            </a:r>
            <a:r>
              <a:rPr lang="he-IL" i="0" dirty="0"/>
              <a:t> (פירוט על האופציונליות של מצב זה – ראו כותר "צריכת זרם".</a:t>
            </a:r>
            <a:endParaRPr lang="en-US" i="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38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621405"/>
            <a:ext cx="9354457" cy="1485900"/>
          </a:xfrm>
        </p:spPr>
        <p:txBody>
          <a:bodyPr/>
          <a:lstStyle/>
          <a:p>
            <a:r>
              <a:rPr lang="he-IL" dirty="0"/>
              <a:t>בדיקות ו</a:t>
            </a:r>
            <a:r>
              <a:rPr lang="en-US" dirty="0"/>
              <a:t>QA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1339402"/>
            <a:ext cx="9601200" cy="5422005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he-IL" dirty="0"/>
              <a:t>חיבור בסיסי של כפתור אחד למערכת, וידוא תפקוד עם פסיקה בצורה תקינה.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he-IL" dirty="0"/>
              <a:t>נעשתה בדיקת קלט בנפרד עבור כל אחד מן הכפתורים. וידוא שהם מגיבים בנפרד ומבצעים את הנדרש</a:t>
            </a:r>
            <a:r>
              <a:rPr lang="he-IL" b="1" dirty="0"/>
              <a:t> </a:t>
            </a:r>
            <a:r>
              <a:rPr lang="he-IL" dirty="0"/>
              <a:t>(מעביר מתח לכניסה הרצויה בבקר).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he-IL" dirty="0"/>
              <a:t>בדיקות תקינות בסיסיות: </a:t>
            </a:r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הרצת התוכנה עבור זמן לא מוגבל, ווידוא שכל לחיצה על אחד הכפתורים מחשבת את תוצאת המשחק כנדרש.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בדיקות וידוא קלט ומעבר נכון בין מצבי המערכת שונים.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וידוא שאין אפשרות להזין קלט כלשהו במהלך ריצת המשחק.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וידוא שהמשחק עוצר כשהזמן נגמר כפי שהוגדר על ידי המשתמשים בתחילת המשחק.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וידוא שהמשחק מסתיים לפני תום הזמן המבוקש במידה ויש משתמש שהגיע לגבול המוגדר של המשחק.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וידוא שקבלת הקלט מהלחצן נעשית בזמן שהוגדר בתוכנית ( רק לאחר סיום ההבהוב הראשוני וכל לחיצה שנעשית לפני לא משפיעה על תוצאות המשחק).</a:t>
            </a:r>
            <a:endParaRPr lang="en-US" i="0" dirty="0"/>
          </a:p>
          <a:p>
            <a:pPr marL="987552" lvl="1" indent="-457200">
              <a:buFont typeface="+mj-lt"/>
              <a:buAutoNum type="arabicPeriod"/>
            </a:pPr>
            <a:r>
              <a:rPr lang="he-IL" i="0" dirty="0"/>
              <a:t>וידוא שלחיצה אחת לא גורמת למערכת לחשוב שיש ריבוי לחיצות (בעיה נפוצה בכפתור המובנה של ה-</a:t>
            </a:r>
            <a:r>
              <a:rPr lang="en-US" i="0" dirty="0"/>
              <a:t>MSP</a:t>
            </a:r>
            <a:r>
              <a:rPr lang="he-IL" i="0" dirty="0"/>
              <a:t>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he-IL" dirty="0"/>
              <a:t>בדיקת ניצול זיכרון בצורה מיטבית (במקום להשתמש בפונקציה המובנית </a:t>
            </a:r>
            <a:r>
              <a:rPr lang="en-US" dirty="0" err="1"/>
              <a:t>sizeof</a:t>
            </a:r>
            <a:r>
              <a:rPr lang="en-US" dirty="0"/>
              <a:t>() </a:t>
            </a:r>
            <a:r>
              <a:rPr lang="he-IL" dirty="0"/>
              <a:t> אשר נכחנו לגלות כי הינה בזבזנית מבחינת מקום, בחרנו ליצור מערך בגודל קבוע (שנקבע כגודל המערך הנקבע מראש)).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he-IL" dirty="0"/>
              <a:t>בדיקה אופן כתיבת זהות המנצח למסך ("</a:t>
            </a:r>
            <a:r>
              <a:rPr lang="en-US" dirty="0"/>
              <a:t>The winner is black/white</a:t>
            </a:r>
            <a:r>
              <a:rPr lang="he-IL" dirty="0"/>
              <a:t>" או לחלופין הגדרת משתנה בשם </a:t>
            </a:r>
            <a:r>
              <a:rPr lang="en-US" dirty="0"/>
              <a:t>“white”</a:t>
            </a:r>
            <a:r>
              <a:rPr lang="he-IL" dirty="0"/>
              <a:t> ומשתנה נוסף בשם "</a:t>
            </a:r>
            <a:r>
              <a:rPr lang="en-US" dirty="0"/>
              <a:t>black</a:t>
            </a:r>
            <a:r>
              <a:rPr lang="he-IL" dirty="0"/>
              <a:t>").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לאחר שביצענו את השוואה גילינו כי כאשר השתמשנו במערך יחיד הכולל את זהות המנצח, ניצול ה-</a:t>
            </a:r>
            <a:r>
              <a:rPr lang="en-US" dirty="0"/>
              <a:t>RAM</a:t>
            </a:r>
            <a:r>
              <a:rPr lang="he-IL" dirty="0"/>
              <a:t> גבוה יותר אך ניצול ה-</a:t>
            </a:r>
            <a:r>
              <a:rPr lang="en-US" dirty="0"/>
              <a:t>FLASH</a:t>
            </a:r>
            <a:r>
              <a:rPr lang="he-IL" dirty="0"/>
              <a:t> נמוך יותר לעומת השיטה השנייה.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48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 התוכנית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1493949"/>
            <a:ext cx="9601200" cy="4803819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בקובץ </a:t>
            </a:r>
            <a:r>
              <a:rPr lang="en-US" dirty="0"/>
              <a:t>WORD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3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– רכיבי המערכת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he-IL" sz="2400" dirty="0"/>
              <a:t>בקר </a:t>
            </a:r>
            <a:r>
              <a:rPr lang="en-US" sz="2400" dirty="0"/>
              <a:t>MSP430</a:t>
            </a:r>
            <a:r>
              <a:rPr lang="he-IL" sz="2400" dirty="0"/>
              <a:t>, מחובר למחשב לטובת תקשורת </a:t>
            </a:r>
            <a:r>
              <a:rPr lang="en-US" sz="2400" dirty="0"/>
              <a:t>UART</a:t>
            </a:r>
            <a:r>
              <a:rPr lang="he-IL" sz="2400" dirty="0"/>
              <a:t> עם השחקנים.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he-IL" sz="2400" dirty="0"/>
              <a:t>נורות </a:t>
            </a:r>
            <a:r>
              <a:rPr lang="en-US" sz="2400" dirty="0"/>
              <a:t>LED </a:t>
            </a:r>
            <a:r>
              <a:rPr lang="he-IL" sz="2400" dirty="0"/>
              <a:t>– המערכת כוללת את שתי הנורות המובנות בבקר ה-</a:t>
            </a:r>
            <a:r>
              <a:rPr lang="en-US" sz="2400" dirty="0"/>
              <a:t>MSP</a:t>
            </a:r>
            <a:r>
              <a:rPr lang="he-IL" sz="2400" dirty="0"/>
              <a:t> (ירוק ואדום)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he-IL" sz="2400" dirty="0"/>
              <a:t>כפתורים – המערכת כוללת 2 כפתורי </a:t>
            </a:r>
            <a:r>
              <a:rPr lang="en-US" sz="2400" dirty="0"/>
              <a:t>GROVE</a:t>
            </a:r>
            <a:r>
              <a:rPr lang="he-IL" sz="2400" dirty="0"/>
              <a:t>, אחד עבור כל שחקן.</a:t>
            </a:r>
            <a:endParaRPr lang="en-US" sz="24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22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189985-D070-458B-A792-77CA62BC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01" y="1227229"/>
            <a:ext cx="6645538" cy="4706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960BB-B023-4776-90CA-F47D95A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מצבים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650131-4500-47E9-AF9A-77FA3D207D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1" y="1227229"/>
            <a:ext cx="8176591" cy="55419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0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– </a:t>
            </a:r>
            <a:br>
              <a:rPr lang="he-IL" dirty="0"/>
            </a:br>
            <a:r>
              <a:rPr lang="he-IL" dirty="0"/>
              <a:t>תרשים זרימה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73F6A-2F35-44A8-8C82-75BAD48721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639560" cy="6885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03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dirty="0"/>
              <a:t>מערכת – מגבלות המערכת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he-IL" sz="2800" dirty="0"/>
                  <a:t>המשחק מוגדר מראש ל3 אורכי משחק שונים.</a:t>
                </a:r>
                <a:endParaRPr lang="en-US" sz="2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he-IL" sz="2800" dirty="0"/>
                  <a:t>מתח – חיבור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sz="2800" dirty="0"/>
                  <a:t> דרך </a:t>
                </a:r>
                <a:r>
                  <a:rPr lang="en-US" sz="2800" dirty="0" err="1"/>
                  <a:t>usb</a:t>
                </a:r>
                <a:r>
                  <a:rPr lang="he-IL" sz="2800" dirty="0"/>
                  <a:t>.</a:t>
                </a:r>
                <a:endParaRPr lang="en-US" sz="2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he-IL" sz="2800" dirty="0"/>
                  <a:t>חיבורים – אורך צמה מוגבלת באורכה, משיכת החיבור יגרום לניתוק מהבקר ונזק לחומרה.</a:t>
                </a:r>
                <a:endParaRPr lang="en-US" sz="28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he-IL" sz="2800" dirty="0"/>
                  <a:t>טמפרטורה – בקר </a:t>
                </a:r>
                <a:r>
                  <a:rPr lang="en-US" sz="2800" dirty="0"/>
                  <a:t>MSP</a:t>
                </a:r>
                <a:r>
                  <a:rPr lang="he-IL" sz="2800" dirty="0"/>
                  <a:t> עובד בטווח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85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e-IL" sz="2800" dirty="0"/>
                  <a:t>.</a:t>
                </a:r>
                <a:endParaRPr lang="en-US" sz="280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81" r="-12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הפעלה – סדר הפעולות להפעלת המערכת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599" y="1700011"/>
            <a:ext cx="9974687" cy="4507605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he-IL" dirty="0"/>
              <a:t>טעינת קובץ הפרויקט לבקר אשר מחובר בחיבור </a:t>
            </a:r>
            <a:r>
              <a:rPr lang="en-US" dirty="0"/>
              <a:t>USB</a:t>
            </a:r>
            <a:r>
              <a:rPr lang="he-IL" dirty="0"/>
              <a:t> למחשב.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he-IL" u="sng" dirty="0"/>
              <a:t>חיבור חומרה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u="sng" dirty="0"/>
              <a:t>חיבור כפתור </a:t>
            </a:r>
            <a:r>
              <a:rPr lang="en-US" u="sng" dirty="0"/>
              <a:t>grove1</a:t>
            </a:r>
            <a:r>
              <a:rPr lang="he-IL" u="sng" dirty="0"/>
              <a:t>:</a:t>
            </a:r>
            <a:endParaRPr lang="en-US" dirty="0"/>
          </a:p>
          <a:p>
            <a:pPr marL="530352" lvl="1" indent="0">
              <a:buNone/>
            </a:pPr>
            <a:r>
              <a:rPr lang="he-IL" dirty="0"/>
              <a:t>	</a:t>
            </a:r>
            <a:r>
              <a:rPr lang="en-US" dirty="0"/>
              <a:t>GND</a:t>
            </a:r>
            <a:r>
              <a:rPr lang="he-IL" dirty="0"/>
              <a:t>- חיבור ל</a:t>
            </a:r>
            <a:r>
              <a:rPr lang="en-US" dirty="0"/>
              <a:t>Pin1</a:t>
            </a:r>
          </a:p>
          <a:p>
            <a:pPr marL="0" indent="0">
              <a:buNone/>
            </a:pPr>
            <a:r>
              <a:rPr lang="en-US" dirty="0"/>
              <a:t>	VCC</a:t>
            </a:r>
            <a:r>
              <a:rPr lang="he-IL" dirty="0"/>
              <a:t>- חיבור מקבילי ל</a:t>
            </a:r>
            <a:r>
              <a:rPr lang="en-US" dirty="0"/>
              <a:t>Pin2</a:t>
            </a:r>
            <a:r>
              <a:rPr lang="he-IL" dirty="0"/>
              <a:t> (דרך מתאם)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Sig</a:t>
            </a:r>
            <a:r>
              <a:rPr lang="he-IL" dirty="0"/>
              <a:t>- חיבור ל</a:t>
            </a:r>
            <a:r>
              <a:rPr lang="en-US" dirty="0"/>
              <a:t>Pin3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u="sng" dirty="0"/>
              <a:t>חיבור כפתור </a:t>
            </a:r>
            <a:r>
              <a:rPr lang="en-US" u="sng" dirty="0"/>
              <a:t>grove2</a:t>
            </a:r>
            <a:r>
              <a:rPr lang="he-IL" u="sng" dirty="0"/>
              <a:t>: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	</a:t>
            </a:r>
            <a:r>
              <a:rPr lang="en-US" dirty="0"/>
              <a:t>GND</a:t>
            </a:r>
            <a:r>
              <a:rPr lang="he-IL" dirty="0"/>
              <a:t>- חיבור ל</a:t>
            </a:r>
            <a:r>
              <a:rPr lang="en-US" dirty="0"/>
              <a:t>Pin12</a:t>
            </a:r>
          </a:p>
          <a:p>
            <a:pPr marL="0" indent="0">
              <a:buNone/>
            </a:pPr>
            <a:r>
              <a:rPr lang="en-US" dirty="0"/>
              <a:t>	VCC</a:t>
            </a:r>
            <a:r>
              <a:rPr lang="he-IL" dirty="0"/>
              <a:t>- חיבור מקבילי ל</a:t>
            </a:r>
            <a:r>
              <a:rPr lang="en-US" dirty="0"/>
              <a:t>Pin2</a:t>
            </a:r>
            <a:r>
              <a:rPr lang="he-IL" dirty="0"/>
              <a:t> (דרך מתאם)</a:t>
            </a:r>
            <a:br>
              <a:rPr lang="he-IL" dirty="0"/>
            </a:br>
            <a:r>
              <a:rPr lang="en-US" dirty="0"/>
              <a:t>	Sig</a:t>
            </a:r>
            <a:r>
              <a:rPr lang="he-IL" dirty="0"/>
              <a:t>- חיבור ל</a:t>
            </a:r>
            <a:r>
              <a:rPr lang="en-US" dirty="0"/>
              <a:t>Pin4</a:t>
            </a:r>
          </a:p>
          <a:p>
            <a:pPr marL="0" lvl="0" indent="0">
              <a:buNone/>
            </a:pPr>
            <a:r>
              <a:rPr lang="he-IL" dirty="0"/>
              <a:t>3.     הגדרת חיבור </a:t>
            </a:r>
            <a:r>
              <a:rPr lang="en-US" dirty="0"/>
              <a:t>UART</a:t>
            </a:r>
            <a:r>
              <a:rPr lang="he-IL" dirty="0"/>
              <a:t> בטרמינל לטובת תקשורת עם הבקר.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250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הפעלה – מה צריך לצפות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1854558"/>
            <a:ext cx="9601200" cy="401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כללי המשחק הם פשוטים, לאחר בחירת אורך המשחק על ידי המשתמשים המשחק מתחיל באופן מעשי.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המטרה של כל אחד מהשחקנים היא ללחוץ על כפתור המשחק שלו יותר פעמים מיריבו בפרק הזמן הנבחר.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המשחק יסתיים כאשר אחת משתי האפשרויות הבאות תתממש: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he-IL" sz="2400" dirty="0"/>
              <a:t>אחד השחקנים "משך את החבל עד לקצה שלו".</a:t>
            </a:r>
            <a:endParaRPr lang="en-US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he-IL" sz="2400" dirty="0"/>
              <a:t>משך זמן המשחק שהוגדר על ידי המשתמשים הסתיים.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לאחר שאחת משתי האפשרויות מתממשות המשחק מסתיים ומתגלה זהות המנצח.</a:t>
            </a:r>
            <a:endParaRPr lang="en-US" sz="24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68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הפעלה – מה רואים במסך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1725769"/>
            <a:ext cx="9601200" cy="4468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/>
              <a:t>בהפעלה ראשונה של התוכנית תופיע על המסך הדפסה (פלט) המבקשת מהשחקנים לבחור את אורכו של המשחק (פירוט על האפשרויות המוצעות - ראו כותר "דרישות לקוח").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לאחר שהמשתמש בוחר באחת מהאפשרויות, מוצגת הודעה נוספת אשר מודיעה על אפשרות המשחק הנבחרת ע"י המשתמשים, וכמו כן, על כך שהמשחק עומד להתחיל.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לאחר מכן תחל ספירה לאחור – אשר מזוהה בעזרת הנורות שעל הבקר – כאשר הן נכבות בפעם האחרונה המשחק מתחיל. (תחילה הן כבויות, נדלקות-&gt; נכבות, נדלקות-&gt;נכבות +משחק מתחיל!).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במהלך המשחק יודפס "מצב החבל" למסך (המהווה "אינדיקציה" לתוצאת המשחק באותו רגע נתון) בכל שנייה אחת.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במידה ועברו 5 שניות במהלכן אף אחד מהמשתמשים לא לחץ על הכפתור ("לא שיחק"), תודפס הודעה למסך: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"Are you here?"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בסיום המשחק תוכרז זהות המנצח, ולמשתמשים תעלה האפשרות להתחיל משחק חדש או לסיימו.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45592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{99DADCE5-2DF2-4BD4-ADE7-8BD4A0748593}tf10001105</Template>
  <TotalTime>309</TotalTime>
  <Words>2139</Words>
  <Application>Microsoft Office PowerPoint</Application>
  <PresentationFormat>Widescreen</PresentationFormat>
  <Paragraphs>198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Aharoni</vt:lpstr>
      <vt:lpstr>Arial</vt:lpstr>
      <vt:lpstr>Calibri</vt:lpstr>
      <vt:lpstr>Cambria Math</vt:lpstr>
      <vt:lpstr>Franklin Gothic Book</vt:lpstr>
      <vt:lpstr>Crop</vt:lpstr>
      <vt:lpstr>Tug Of War</vt:lpstr>
      <vt:lpstr>דרישות לקוח</vt:lpstr>
      <vt:lpstr>מערכת – רכיבי המערכת</vt:lpstr>
      <vt:lpstr>מערכת מצבים</vt:lpstr>
      <vt:lpstr>מערכת –  תרשים זרימה</vt:lpstr>
      <vt:lpstr>מערכת – מגבלות המערכת</vt:lpstr>
      <vt:lpstr>הפעלה – סדר הפעולות להפעלת המערכת</vt:lpstr>
      <vt:lpstr>הפעלה – מה צריך לצפות</vt:lpstr>
      <vt:lpstr>הפעלה – מה רואים במסך</vt:lpstr>
      <vt:lpstr>קוד ופונקציות</vt:lpstr>
      <vt:lpstr>קוד ופונקציות - המשך</vt:lpstr>
      <vt:lpstr>קוד ופונקציות - המשך</vt:lpstr>
      <vt:lpstr>זיכרון</vt:lpstr>
      <vt:lpstr>זיכרון - stack</vt:lpstr>
      <vt:lpstr>אופטימיזציה</vt:lpstr>
      <vt:lpstr>צריכת זרם</vt:lpstr>
      <vt:lpstr>צריכת זרם - המשך</vt:lpstr>
      <vt:lpstr>צריכת זרם - המשך</vt:lpstr>
      <vt:lpstr>צריכת זרם - המשך</vt:lpstr>
      <vt:lpstr>בעיות בהן נתקלנו</vt:lpstr>
      <vt:lpstr>בדיקת תקינות למערכת</vt:lpstr>
      <vt:lpstr>בדיקות וQA </vt:lpstr>
      <vt:lpstr>קוד התוכנית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 Of War</dc:title>
  <dc:creator>ron alter</dc:creator>
  <cp:lastModifiedBy>ron alter</cp:lastModifiedBy>
  <cp:revision>31</cp:revision>
  <dcterms:created xsi:type="dcterms:W3CDTF">2020-01-19T09:19:58Z</dcterms:created>
  <dcterms:modified xsi:type="dcterms:W3CDTF">2020-01-22T10:04:04Z</dcterms:modified>
</cp:coreProperties>
</file>