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719" r:id="rId2"/>
    <p:sldId id="801" r:id="rId3"/>
    <p:sldId id="760" r:id="rId4"/>
    <p:sldId id="742" r:id="rId5"/>
    <p:sldId id="744" r:id="rId6"/>
    <p:sldId id="799" r:id="rId7"/>
    <p:sldId id="80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 Mathews"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8BD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96366" autoAdjust="0"/>
  </p:normalViewPr>
  <p:slideViewPr>
    <p:cSldViewPr snapToGrid="0">
      <p:cViewPr varScale="1">
        <p:scale>
          <a:sx n="115" d="100"/>
          <a:sy n="115"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52A7A-78D2-43E7-98A6-C638FB20094E}" type="datetimeFigureOut">
              <a:rPr lang="zh-CN" altLang="en-US" smtClean="0"/>
              <a:t>2020/11/24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BAF46-5183-4AC8-B05B-F5D1E4D1A37D}" type="slidenum">
              <a:rPr lang="zh-CN" altLang="en-US" smtClean="0"/>
              <a:t>‹#›</a:t>
            </a:fld>
            <a:endParaRPr lang="zh-CN" altLang="en-US"/>
          </a:p>
        </p:txBody>
      </p:sp>
    </p:spTree>
    <p:extLst>
      <p:ext uri="{BB962C8B-B14F-4D97-AF65-F5344CB8AC3E}">
        <p14:creationId xmlns:p14="http://schemas.microsoft.com/office/powerpoint/2010/main" val="396882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rebuchet MS"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Trebuchet MS"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11/24/2020 9:51 AM</a:t>
            </a:fld>
            <a:endParaRPr kumimoji="0" lang="en-US" sz="1200" b="0" i="0" u="none" strike="noStrike" kern="1200" cap="none" spc="0" normalizeH="0" baseline="0" noProof="0" dirty="0">
              <a:ln>
                <a:noFill/>
              </a:ln>
              <a:solidFill>
                <a:prstClr val="black"/>
              </a:solidFill>
              <a:effectLst/>
              <a:uLnTx/>
              <a:uFillTx/>
              <a:latin typeface="Trebuchet MS" pitchFamily="34" charset="0"/>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Trebuchet MS" pitchFamily="34" charset="0"/>
                <a:ea typeface="+mn-ea"/>
                <a:cs typeface="+mn-cs"/>
              </a:rPr>
              <a:t>© 2007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Trebuchet MS"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Trebuchet MS"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Trebuchet MS"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Trebuchet MS" pitchFamily="34" charset="0"/>
              <a:ea typeface="+mn-ea"/>
              <a:cs typeface="+mn-cs"/>
            </a:endParaRPr>
          </a:p>
        </p:txBody>
      </p:sp>
      <p:sp>
        <p:nvSpPr>
          <p:cNvPr id="7" name="Slide Number Placeholder 6"/>
          <p:cNvSpPr>
            <a:spLocks noGrp="1"/>
          </p:cNvSpPr>
          <p:nvPr>
            <p:ph type="sldNum" sz="quarter" idx="13"/>
          </p:nvPr>
        </p:nvSpPr>
        <p:spPr>
          <a:xfrm>
            <a:off x="6172199" y="8685213"/>
            <a:ext cx="684213" cy="457200"/>
          </a:xfrm>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Trebuchet MS"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Trebuchet MS"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2BAF46-5183-4AC8-B05B-F5D1E4D1A37D}" type="slidenum">
              <a:rPr lang="zh-CN" altLang="en-US" smtClean="0"/>
              <a:t>2</a:t>
            </a:fld>
            <a:endParaRPr lang="zh-CN" altLang="en-US"/>
          </a:p>
        </p:txBody>
      </p:sp>
    </p:spTree>
    <p:extLst>
      <p:ext uri="{BB962C8B-B14F-4D97-AF65-F5344CB8AC3E}">
        <p14:creationId xmlns:p14="http://schemas.microsoft.com/office/powerpoint/2010/main" val="163946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2BAF46-5183-4AC8-B05B-F5D1E4D1A37D}" type="slidenum">
              <a:rPr lang="zh-CN" altLang="en-US" smtClean="0"/>
              <a:t>3</a:t>
            </a:fld>
            <a:endParaRPr lang="zh-CN" altLang="en-US"/>
          </a:p>
        </p:txBody>
      </p:sp>
    </p:spTree>
    <p:extLst>
      <p:ext uri="{BB962C8B-B14F-4D97-AF65-F5344CB8AC3E}">
        <p14:creationId xmlns:p14="http://schemas.microsoft.com/office/powerpoint/2010/main" val="210370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2BAF46-5183-4AC8-B05B-F5D1E4D1A37D}" type="slidenum">
              <a:rPr lang="zh-CN" altLang="en-US" smtClean="0"/>
              <a:t>4</a:t>
            </a:fld>
            <a:endParaRPr lang="zh-CN" altLang="en-US"/>
          </a:p>
        </p:txBody>
      </p:sp>
    </p:spTree>
    <p:extLst>
      <p:ext uri="{BB962C8B-B14F-4D97-AF65-F5344CB8AC3E}">
        <p14:creationId xmlns:p14="http://schemas.microsoft.com/office/powerpoint/2010/main" val="2413181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2BAF46-5183-4AC8-B05B-F5D1E4D1A37D}" type="slidenum">
              <a:rPr lang="zh-CN" altLang="en-US" smtClean="0"/>
              <a:t>5</a:t>
            </a:fld>
            <a:endParaRPr lang="zh-CN" altLang="en-US"/>
          </a:p>
        </p:txBody>
      </p:sp>
    </p:spTree>
    <p:extLst>
      <p:ext uri="{BB962C8B-B14F-4D97-AF65-F5344CB8AC3E}">
        <p14:creationId xmlns:p14="http://schemas.microsoft.com/office/powerpoint/2010/main" val="992190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2BAF46-5183-4AC8-B05B-F5D1E4D1A37D}" type="slidenum">
              <a:rPr lang="zh-CN" altLang="en-US" smtClean="0"/>
              <a:t>6</a:t>
            </a:fld>
            <a:endParaRPr lang="zh-CN" altLang="en-US"/>
          </a:p>
        </p:txBody>
      </p:sp>
    </p:spTree>
    <p:extLst>
      <p:ext uri="{BB962C8B-B14F-4D97-AF65-F5344CB8AC3E}">
        <p14:creationId xmlns:p14="http://schemas.microsoft.com/office/powerpoint/2010/main" val="355373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2BAF46-5183-4AC8-B05B-F5D1E4D1A37D}" type="slidenum">
              <a:rPr lang="zh-CN" altLang="en-US" smtClean="0"/>
              <a:t>7</a:t>
            </a:fld>
            <a:endParaRPr lang="zh-CN" altLang="en-US"/>
          </a:p>
        </p:txBody>
      </p:sp>
    </p:spTree>
    <p:extLst>
      <p:ext uri="{BB962C8B-B14F-4D97-AF65-F5344CB8AC3E}">
        <p14:creationId xmlns:p14="http://schemas.microsoft.com/office/powerpoint/2010/main" val="207634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73668" y="1905002"/>
            <a:ext cx="10242550" cy="1523495"/>
          </a:xfrm>
        </p:spPr>
        <p:txBody>
          <a:bodyPr>
            <a:noAutofit/>
          </a:bodyPr>
          <a:lstStyle>
            <a:lvl1pPr>
              <a:lnSpc>
                <a:spcPct val="90000"/>
              </a:lnSpc>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973667" y="4344990"/>
            <a:ext cx="10242550"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3912743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6" name="Text Placeholder 5"/>
          <p:cNvSpPr>
            <a:spLocks noGrp="1"/>
          </p:cNvSpPr>
          <p:nvPr>
            <p:ph type="body" sz="quarter" idx="10"/>
          </p:nvPr>
        </p:nvSpPr>
        <p:spPr>
          <a:xfrm>
            <a:off x="508001"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2335576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a:xfrm>
            <a:off x="508001"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443883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073" y="228601"/>
            <a:ext cx="11167928" cy="664797"/>
          </a:xfrm>
          <a:prstGeom prst="rect">
            <a:avLst/>
          </a:prstGeom>
        </p:spPr>
        <p:txBody>
          <a:bodyPr vert="horz" wrap="square" lIns="0" tIns="0" rIns="0" bIns="0" rtlCol="0" anchor="t">
            <a:sp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16073" y="1420814"/>
            <a:ext cx="11167928" cy="2128031"/>
          </a:xfrm>
          <a:prstGeom prst="rect">
            <a:avLst/>
          </a:prstGeom>
        </p:spPr>
        <p:txBody>
          <a:bodyPr vert="horz" wrap="square" lIns="0" tIns="0" rIns="0" bIns="0" rtlCol="0">
            <a:sp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ubtitle 2">
            <a:extLst>
              <a:ext uri="{FF2B5EF4-FFF2-40B4-BE49-F238E27FC236}">
                <a16:creationId xmlns:a16="http://schemas.microsoft.com/office/drawing/2014/main" id="{83F4E501-CD5D-4539-9077-6B6DF664CC61}"/>
              </a:ext>
            </a:extLst>
          </p:cNvPr>
          <p:cNvSpPr txBox="1">
            <a:spLocks/>
          </p:cNvSpPr>
          <p:nvPr userDrawn="1"/>
        </p:nvSpPr>
        <p:spPr>
          <a:xfrm>
            <a:off x="3513668" y="6282035"/>
            <a:ext cx="4360332" cy="461665"/>
          </a:xfrm>
          <a:prstGeom prst="rect">
            <a:avLst/>
          </a:prstGeom>
        </p:spPr>
        <p:txBody>
          <a:bodyPr/>
          <a:lstStyle>
            <a:lvl1pPr marL="396875" indent="-396875" algn="l" defTabSz="914363" rtl="0" eaLnBrk="1" latinLnBrk="0" hangingPunct="1">
              <a:lnSpc>
                <a:spcPct val="90000"/>
              </a:lnSpc>
              <a:spcBef>
                <a:spcPct val="20000"/>
              </a:spcBef>
              <a:buFontTx/>
              <a:buBlip>
                <a:blip r:embed="rId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02F65"/>
                </a:solidFill>
              </a:rPr>
              <a:t>WWW.MSUCPLUS.COM</a:t>
            </a:r>
            <a:endParaRPr lang="en-US" dirty="0">
              <a:solidFill>
                <a:srgbClr val="002F65"/>
              </a:solidFill>
            </a:endParaRPr>
          </a:p>
        </p:txBody>
      </p:sp>
    </p:spTree>
    <p:extLst>
      <p:ext uri="{BB962C8B-B14F-4D97-AF65-F5344CB8AC3E}">
        <p14:creationId xmlns:p14="http://schemas.microsoft.com/office/powerpoint/2010/main" val="7358330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altLang="zh-CN" sz="4400" dirty="0">
                <a:effectLst/>
              </a:rPr>
            </a:br>
            <a:r>
              <a:rPr lang="zh-CN" altLang="en-US" sz="4400" dirty="0">
                <a:effectLst/>
              </a:rPr>
              <a:t>微软活动目录</a:t>
            </a:r>
            <a:r>
              <a:rPr lang="en-US" altLang="zh-CN" sz="4400" dirty="0">
                <a:effectLst/>
              </a:rPr>
              <a:t>-</a:t>
            </a:r>
            <a:r>
              <a:rPr lang="zh-CN" altLang="en-US" sz="4400" dirty="0">
                <a:effectLst/>
              </a:rPr>
              <a:t>帐号密码安全套件</a:t>
            </a:r>
            <a:endParaRPr lang="en-US" sz="4400" dirty="0">
              <a:effectLst/>
            </a:endParaRPr>
          </a:p>
        </p:txBody>
      </p:sp>
      <p:sp>
        <p:nvSpPr>
          <p:cNvPr id="3" name="Subtitle 2"/>
          <p:cNvSpPr>
            <a:spLocks noGrp="1"/>
          </p:cNvSpPr>
          <p:nvPr>
            <p:ph type="subTitle" idx="1"/>
          </p:nvPr>
        </p:nvSpPr>
        <p:spPr/>
        <p:txBody>
          <a:bodyPr/>
          <a:lstStyle/>
          <a:p>
            <a:r>
              <a:rPr lang="en-US" altLang="zh-CN" sz="2400" dirty="0">
                <a:solidFill>
                  <a:srgbClr val="0078D4"/>
                </a:solidFill>
              </a:rPr>
              <a:t>2020</a:t>
            </a:r>
            <a:r>
              <a:rPr lang="zh-CN" altLang="en-US" sz="2400" dirty="0">
                <a:solidFill>
                  <a:srgbClr val="0078D4"/>
                </a:solidFill>
              </a:rPr>
              <a:t>年</a:t>
            </a:r>
            <a:r>
              <a:rPr lang="en-US" altLang="zh-CN" sz="2400" dirty="0">
                <a:solidFill>
                  <a:srgbClr val="0078D4"/>
                </a:solidFill>
              </a:rPr>
              <a:t>6</a:t>
            </a:r>
            <a:r>
              <a:rPr lang="zh-CN" altLang="en-US" sz="2400" dirty="0">
                <a:solidFill>
                  <a:srgbClr val="0078D4"/>
                </a:solidFill>
              </a:rPr>
              <a:t>月更新</a:t>
            </a:r>
            <a:endParaRPr lang="en-US" altLang="zh-CN" sz="2400" dirty="0">
              <a:solidFill>
                <a:srgbClr val="0078D4"/>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FD3F4-E269-4FE7-B090-0A8F79443873}"/>
              </a:ext>
            </a:extLst>
          </p:cNvPr>
          <p:cNvSpPr>
            <a:spLocks noGrp="1"/>
          </p:cNvSpPr>
          <p:nvPr>
            <p:ph type="title"/>
          </p:nvPr>
        </p:nvSpPr>
        <p:spPr/>
        <p:txBody>
          <a:bodyPr/>
          <a:lstStyle/>
          <a:p>
            <a:r>
              <a:rPr lang="zh-CN" altLang="en-US" dirty="0"/>
              <a:t>密码安全三件套</a:t>
            </a:r>
          </a:p>
        </p:txBody>
      </p:sp>
      <p:sp>
        <p:nvSpPr>
          <p:cNvPr id="3" name="文本占位符 2">
            <a:extLst>
              <a:ext uri="{FF2B5EF4-FFF2-40B4-BE49-F238E27FC236}">
                <a16:creationId xmlns:a16="http://schemas.microsoft.com/office/drawing/2014/main" id="{8509A1EA-0645-423C-91C3-874E521C24D5}"/>
              </a:ext>
            </a:extLst>
          </p:cNvPr>
          <p:cNvSpPr>
            <a:spLocks noGrp="1"/>
          </p:cNvSpPr>
          <p:nvPr>
            <p:ph type="body" sz="quarter" idx="10"/>
          </p:nvPr>
        </p:nvSpPr>
        <p:spPr>
          <a:xfrm>
            <a:off x="508001" y="1411552"/>
            <a:ext cx="11176000" cy="3877985"/>
          </a:xfrm>
        </p:spPr>
        <p:txBody>
          <a:bodyPr/>
          <a:lstStyle/>
          <a:p>
            <a:pPr marL="514350" indent="-514350">
              <a:buFont typeface="+mj-ea"/>
              <a:buAutoNum type="circleNumDbPlain"/>
            </a:pPr>
            <a:r>
              <a:rPr lang="zh-CN" altLang="zh-CN" dirty="0"/>
              <a:t>弱密码扫描</a:t>
            </a:r>
            <a:r>
              <a:rPr lang="zh-CN" altLang="en-US" dirty="0"/>
              <a:t>工具</a:t>
            </a:r>
            <a:endParaRPr lang="en-US" altLang="zh-CN" dirty="0"/>
          </a:p>
          <a:p>
            <a:pPr lvl="1"/>
            <a:r>
              <a:rPr lang="zh-CN" altLang="en-US" dirty="0"/>
              <a:t>利用弱密码字典库对活动目录帐号进行快速帐号检测，找出具有弱密码风险的帐号。（</a:t>
            </a:r>
            <a:r>
              <a:rPr lang="en-US" altLang="zh-CN"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1</a:t>
            </a:r>
            <a:r>
              <a:rPr lang="zh-CN" altLang="en-US"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分钟可扫描</a:t>
            </a:r>
            <a:r>
              <a:rPr lang="en-US" altLang="zh-CN"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1000</a:t>
            </a:r>
            <a:r>
              <a:rPr lang="zh-CN" altLang="en-US"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个帐号</a:t>
            </a:r>
            <a:r>
              <a:rPr lang="zh-CN" altLang="en-US" dirty="0"/>
              <a:t>）</a:t>
            </a:r>
            <a:endParaRPr lang="en-US" altLang="zh-CN" dirty="0"/>
          </a:p>
          <a:p>
            <a:pPr marL="514350" indent="-514350">
              <a:buFont typeface="+mj-ea"/>
              <a:buAutoNum type="circleNumDbPlain"/>
            </a:pPr>
            <a:r>
              <a:rPr lang="zh-CN" altLang="en-US" dirty="0"/>
              <a:t>强密码策略插件</a:t>
            </a:r>
            <a:endParaRPr lang="en-US" altLang="zh-CN" dirty="0"/>
          </a:p>
          <a:p>
            <a:pPr lvl="1"/>
            <a:r>
              <a:rPr lang="zh-CN" altLang="en-US" dirty="0"/>
              <a:t>阻止用户设置符合微软</a:t>
            </a:r>
            <a:r>
              <a:rPr lang="zh-CN" altLang="en-US"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密码复杂度策略的弱密码</a:t>
            </a:r>
            <a:r>
              <a:rPr lang="zh-CN" altLang="en-US" dirty="0"/>
              <a:t>，例如：</a:t>
            </a:r>
            <a:r>
              <a:rPr lang="en-US" altLang="zh-CN" dirty="0"/>
              <a:t>1234.com</a:t>
            </a:r>
            <a:r>
              <a:rPr lang="zh-CN" altLang="en-US" dirty="0"/>
              <a:t>。</a:t>
            </a:r>
            <a:endParaRPr lang="en-US" altLang="zh-CN" dirty="0"/>
          </a:p>
          <a:p>
            <a:pPr marL="514350" indent="-514350">
              <a:buFont typeface="+mj-ea"/>
              <a:buAutoNum type="circleNumDbPlain"/>
            </a:pPr>
            <a:r>
              <a:rPr lang="zh-CN" altLang="en-US" dirty="0"/>
              <a:t>帐号密码到期提醒服务</a:t>
            </a:r>
            <a:endParaRPr lang="en-US" altLang="zh-CN" dirty="0"/>
          </a:p>
          <a:p>
            <a:pPr lvl="1"/>
            <a:r>
              <a:rPr lang="zh-CN" altLang="en-US" dirty="0"/>
              <a:t>检测</a:t>
            </a:r>
            <a:r>
              <a:rPr lang="en-US" altLang="zh-CN" dirty="0"/>
              <a:t>AD</a:t>
            </a:r>
            <a:r>
              <a:rPr lang="zh-CN" altLang="en-US" dirty="0"/>
              <a:t>密码过期时间并提供</a:t>
            </a:r>
            <a:r>
              <a:rPr lang="zh-CN" altLang="en-US"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短信</a:t>
            </a:r>
            <a:r>
              <a:rPr lang="zh-CN" altLang="en-US" dirty="0"/>
              <a:t>或</a:t>
            </a:r>
            <a:r>
              <a:rPr lang="zh-CN" altLang="en-US"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邮件</a:t>
            </a:r>
            <a:r>
              <a:rPr lang="zh-CN" altLang="en-US" dirty="0"/>
              <a:t>通知。</a:t>
            </a:r>
            <a:endParaRPr lang="en-US" altLang="zh-CN" dirty="0"/>
          </a:p>
          <a:p>
            <a:endParaRPr lang="zh-CN" altLang="en-US" dirty="0"/>
          </a:p>
        </p:txBody>
      </p:sp>
    </p:spTree>
    <p:extLst>
      <p:ext uri="{BB962C8B-B14F-4D97-AF65-F5344CB8AC3E}">
        <p14:creationId xmlns:p14="http://schemas.microsoft.com/office/powerpoint/2010/main" val="1725660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60503-AD3F-48B5-B4F2-17BBA917CA8F}"/>
              </a:ext>
            </a:extLst>
          </p:cNvPr>
          <p:cNvSpPr>
            <a:spLocks noGrp="1"/>
          </p:cNvSpPr>
          <p:nvPr>
            <p:ph type="title"/>
          </p:nvPr>
        </p:nvSpPr>
        <p:spPr>
          <a:xfrm>
            <a:off x="516073" y="228601"/>
            <a:ext cx="11167928" cy="664797"/>
          </a:xfrm>
        </p:spPr>
        <p:txBody>
          <a:bodyPr/>
          <a:lstStyle/>
          <a:p>
            <a:r>
              <a:rPr lang="zh-CN" altLang="en-US" dirty="0"/>
              <a:t>①</a:t>
            </a:r>
            <a:r>
              <a:rPr lang="zh-CN" altLang="zh-CN" dirty="0"/>
              <a:t>弱密码扫描</a:t>
            </a:r>
            <a:r>
              <a:rPr lang="zh-CN" altLang="en-US" dirty="0"/>
              <a:t>工具</a:t>
            </a:r>
          </a:p>
        </p:txBody>
      </p:sp>
      <p:sp>
        <p:nvSpPr>
          <p:cNvPr id="3" name="内容占位符 2">
            <a:extLst>
              <a:ext uri="{FF2B5EF4-FFF2-40B4-BE49-F238E27FC236}">
                <a16:creationId xmlns:a16="http://schemas.microsoft.com/office/drawing/2014/main" id="{3D15CAC0-E0D8-4591-883E-5E9591801796}"/>
              </a:ext>
            </a:extLst>
          </p:cNvPr>
          <p:cNvSpPr>
            <a:spLocks noGrp="1"/>
          </p:cNvSpPr>
          <p:nvPr>
            <p:ph idx="1"/>
          </p:nvPr>
        </p:nvSpPr>
        <p:spPr>
          <a:xfrm>
            <a:off x="508001" y="1412875"/>
            <a:ext cx="5344159" cy="4985980"/>
          </a:xfrm>
        </p:spPr>
        <p:txBody>
          <a:bodyPr/>
          <a:lstStyle/>
          <a:p>
            <a:pPr marL="0" indent="0">
              <a:buNone/>
            </a:pPr>
            <a:endParaRPr lang="en-US" altLang="zh-CN" sz="2400" dirty="0"/>
          </a:p>
          <a:p>
            <a:r>
              <a:rPr lang="zh-CN" altLang="en-US" sz="2400" dirty="0"/>
              <a:t>利用弱密码字典库对活动目录帐号进行快速帐号检测，找出具有</a:t>
            </a:r>
            <a:r>
              <a:rPr lang="zh-CN" alt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弱密码</a:t>
            </a:r>
            <a:r>
              <a:rPr lang="zh-CN" altLang="en-US" sz="2400" dirty="0"/>
              <a:t>风险的帐号</a:t>
            </a:r>
            <a:endParaRPr lang="en-US" altLang="zh-CN" sz="2400" dirty="0"/>
          </a:p>
          <a:p>
            <a:r>
              <a:rPr lang="zh-CN" altLang="en-US" sz="2400" dirty="0"/>
              <a:t>扫描速度：</a:t>
            </a:r>
            <a:r>
              <a:rPr lang="en-US" altLang="zh-CN"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1</a:t>
            </a:r>
            <a:r>
              <a:rPr lang="zh-CN" alt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分钟可扫描</a:t>
            </a:r>
            <a:r>
              <a:rPr lang="en-US" altLang="zh-CN"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1000</a:t>
            </a:r>
            <a:r>
              <a:rPr lang="zh-CN" alt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个帐号</a:t>
            </a:r>
            <a:endParaRPr lang="en-US" altLang="zh-CN"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endParaRPr>
          </a:p>
          <a:p>
            <a:r>
              <a:rPr lang="zh-CN" alt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可编辑</a:t>
            </a:r>
            <a:r>
              <a:rPr lang="zh-CN" altLang="en-US" sz="2400" dirty="0"/>
              <a:t>的字典库：可根据需求增加自定义的弱密码</a:t>
            </a:r>
            <a:endParaRPr lang="en-US" altLang="zh-CN" sz="2400" dirty="0"/>
          </a:p>
          <a:p>
            <a:r>
              <a:rPr lang="zh-CN" altLang="en-US" sz="2400" dirty="0"/>
              <a:t>默认带</a:t>
            </a:r>
            <a:r>
              <a:rPr lang="en-US" altLang="zh-CN" sz="2400" dirty="0"/>
              <a:t>10</a:t>
            </a:r>
            <a:r>
              <a:rPr lang="zh-CN" altLang="en-US" sz="2400" dirty="0"/>
              <a:t>万个常用密码字典库</a:t>
            </a:r>
            <a:endParaRPr lang="en-US" altLang="zh-CN" sz="2400" dirty="0"/>
          </a:p>
          <a:p>
            <a:r>
              <a:rPr lang="zh-CN" altLang="en-US" sz="2400" dirty="0"/>
              <a:t>结果可以</a:t>
            </a:r>
            <a:r>
              <a:rPr lang="zh-CN" alt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导出</a:t>
            </a:r>
            <a:r>
              <a:rPr lang="zh-CN" altLang="en-US" sz="2400" dirty="0"/>
              <a:t>，</a:t>
            </a:r>
            <a:r>
              <a:rPr lang="en-US" altLang="zh-CN" sz="2400" dirty="0"/>
              <a:t>Excel</a:t>
            </a:r>
            <a:r>
              <a:rPr lang="zh-CN" altLang="en-US" sz="2400" dirty="0"/>
              <a:t>格式</a:t>
            </a:r>
            <a:endParaRPr lang="en-US" altLang="zh-CN" sz="2400" dirty="0"/>
          </a:p>
          <a:p>
            <a:r>
              <a:rPr lang="zh-CN" altLang="en-US" sz="2400" dirty="0"/>
              <a:t>出于安全考虑</a:t>
            </a:r>
            <a:r>
              <a:rPr lang="zh-CN" alt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不显示明文弱密码</a:t>
            </a:r>
            <a:endParaRPr lang="en-US" altLang="zh-CN"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endParaRPr>
          </a:p>
          <a:p>
            <a:endParaRPr lang="en-US" altLang="zh-CN" sz="2400" dirty="0"/>
          </a:p>
          <a:p>
            <a:endParaRPr lang="en-US" altLang="zh-CN" sz="2400" dirty="0"/>
          </a:p>
          <a:p>
            <a:endParaRPr lang="zh-CN" altLang="en-US" sz="2400" dirty="0"/>
          </a:p>
        </p:txBody>
      </p:sp>
      <p:pic>
        <p:nvPicPr>
          <p:cNvPr id="9" name="图片 8" descr="电脑屏幕的截图&#10;&#10;描述已自动生成">
            <a:extLst>
              <a:ext uri="{FF2B5EF4-FFF2-40B4-BE49-F238E27FC236}">
                <a16:creationId xmlns:a16="http://schemas.microsoft.com/office/drawing/2014/main" id="{FEEBB8B6-CD09-459F-B710-DF358CE2D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052" y="1309632"/>
            <a:ext cx="4790274" cy="5155533"/>
          </a:xfrm>
          <a:prstGeom prst="rect">
            <a:avLst/>
          </a:prstGeom>
        </p:spPr>
      </p:pic>
    </p:spTree>
    <p:extLst>
      <p:ext uri="{BB962C8B-B14F-4D97-AF65-F5344CB8AC3E}">
        <p14:creationId xmlns:p14="http://schemas.microsoft.com/office/powerpoint/2010/main" val="25851374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84CEF-CDD5-449B-94BD-08485A39E2ED}"/>
              </a:ext>
            </a:extLst>
          </p:cNvPr>
          <p:cNvSpPr>
            <a:spLocks noGrp="1"/>
          </p:cNvSpPr>
          <p:nvPr>
            <p:ph type="title"/>
          </p:nvPr>
        </p:nvSpPr>
        <p:spPr/>
        <p:txBody>
          <a:bodyPr/>
          <a:lstStyle/>
          <a:p>
            <a:r>
              <a:rPr lang="zh-CN" altLang="en-US" dirty="0"/>
              <a:t>②强密码策略（常用密码过滤）插件</a:t>
            </a:r>
          </a:p>
        </p:txBody>
      </p:sp>
      <p:sp>
        <p:nvSpPr>
          <p:cNvPr id="3" name="内容占位符 2">
            <a:extLst>
              <a:ext uri="{FF2B5EF4-FFF2-40B4-BE49-F238E27FC236}">
                <a16:creationId xmlns:a16="http://schemas.microsoft.com/office/drawing/2014/main" id="{91D6163D-7E70-46C7-85FB-4B6BDEE6BF17}"/>
              </a:ext>
            </a:extLst>
          </p:cNvPr>
          <p:cNvSpPr>
            <a:spLocks noGrp="1"/>
          </p:cNvSpPr>
          <p:nvPr>
            <p:ph idx="1"/>
          </p:nvPr>
        </p:nvSpPr>
        <p:spPr>
          <a:xfrm>
            <a:off x="508001" y="1412875"/>
            <a:ext cx="8077199" cy="4912114"/>
          </a:xfrm>
        </p:spPr>
        <p:txBody>
          <a:bodyPr/>
          <a:lstStyle/>
          <a:p>
            <a:r>
              <a:rPr lang="zh-CN" altLang="en-US" sz="2800" dirty="0"/>
              <a:t>部署在</a:t>
            </a:r>
            <a:r>
              <a:rPr lang="zh-CN" alt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活动目录服务器</a:t>
            </a:r>
            <a:r>
              <a:rPr lang="zh-CN" altLang="en-US" sz="2800" dirty="0"/>
              <a:t>上的密码安全增强插件</a:t>
            </a:r>
          </a:p>
          <a:p>
            <a:r>
              <a:rPr lang="zh-CN" altLang="en-US" sz="2800" dirty="0"/>
              <a:t>支持客户化配置不接受的易攻破密码</a:t>
            </a:r>
          </a:p>
          <a:p>
            <a:pPr lvl="1"/>
            <a:r>
              <a:rPr lang="zh-CN" altLang="en-US" sz="2400" dirty="0"/>
              <a:t>常见密码列表（例如：</a:t>
            </a:r>
            <a:r>
              <a:rPr lang="en-US" altLang="zh-CN" sz="2400" dirty="0"/>
              <a:t>1234.com </a:t>
            </a:r>
            <a:r>
              <a:rPr lang="zh-CN" altLang="en-US" sz="2400" dirty="0"/>
              <a:t>，</a:t>
            </a:r>
            <a:r>
              <a:rPr lang="en-US" altLang="zh-CN" sz="2400" dirty="0"/>
              <a:t>Password01</a:t>
            </a:r>
            <a:r>
              <a:rPr lang="zh-CN" altLang="en-US" sz="2400" dirty="0"/>
              <a:t>！，</a:t>
            </a:r>
            <a:r>
              <a:rPr lang="en-US" altLang="zh-CN" sz="2400" dirty="0"/>
              <a:t>!QAZ1qaz.</a:t>
            </a:r>
          </a:p>
          <a:p>
            <a:pPr lvl="1"/>
            <a:r>
              <a:rPr lang="zh-CN" altLang="en-US" sz="2400" dirty="0"/>
              <a:t>不得出现连续</a:t>
            </a:r>
            <a:r>
              <a:rPr lang="en-US" altLang="zh-CN" sz="2400" dirty="0"/>
              <a:t>3</a:t>
            </a:r>
            <a:r>
              <a:rPr lang="zh-CN" altLang="en-US" sz="2400" dirty="0"/>
              <a:t>个相同字符</a:t>
            </a:r>
          </a:p>
          <a:p>
            <a:pPr lvl="1"/>
            <a:r>
              <a:rPr lang="zh-CN" altLang="en-US" sz="2400" dirty="0"/>
              <a:t>密码必须包含</a:t>
            </a:r>
            <a:r>
              <a:rPr lang="en-US" altLang="zh-CN" sz="2400" dirty="0"/>
              <a:t>4</a:t>
            </a:r>
            <a:r>
              <a:rPr lang="zh-CN" altLang="en-US" sz="2400" dirty="0"/>
              <a:t>中字符（大写，小写，数字，符号）中的</a:t>
            </a:r>
            <a:r>
              <a:rPr lang="en-US" altLang="zh-CN" sz="2400" dirty="0"/>
              <a:t>2</a:t>
            </a:r>
            <a:r>
              <a:rPr lang="zh-CN" altLang="en-US" sz="2400" dirty="0"/>
              <a:t>类或</a:t>
            </a:r>
            <a:r>
              <a:rPr lang="en-US" altLang="zh-CN" sz="2400" dirty="0"/>
              <a:t>4</a:t>
            </a:r>
            <a:r>
              <a:rPr lang="zh-CN" altLang="en-US" sz="2400" dirty="0"/>
              <a:t>类。</a:t>
            </a:r>
          </a:p>
          <a:p>
            <a:r>
              <a:rPr lang="zh-CN" altLang="en-US" sz="2800" dirty="0"/>
              <a:t>对</a:t>
            </a:r>
            <a:r>
              <a:rPr lang="zh-CN" alt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各种修改密码途径</a:t>
            </a:r>
            <a:r>
              <a:rPr lang="zh-CN" altLang="en-US" sz="2800" dirty="0"/>
              <a:t>都有效</a:t>
            </a:r>
          </a:p>
          <a:p>
            <a:pPr lvl="1"/>
            <a:r>
              <a:rPr lang="zh-CN" altLang="en-US" sz="2400" dirty="0"/>
              <a:t>管理员新建帐号，帐号重置密码</a:t>
            </a:r>
          </a:p>
          <a:p>
            <a:pPr lvl="1"/>
            <a:r>
              <a:rPr lang="zh-CN" altLang="en-US" sz="2400" dirty="0"/>
              <a:t>用户通过</a:t>
            </a:r>
            <a:r>
              <a:rPr lang="en-US" altLang="zh-CN" sz="2400" dirty="0" err="1"/>
              <a:t>Ctrl+Alt+Del</a:t>
            </a:r>
            <a:r>
              <a:rPr lang="zh-CN" altLang="en-US" sz="2400" dirty="0"/>
              <a:t>修改密码</a:t>
            </a:r>
          </a:p>
          <a:p>
            <a:pPr lvl="1"/>
            <a:r>
              <a:rPr lang="zh-CN" altLang="en-US" sz="2400" dirty="0"/>
              <a:t>用户通过</a:t>
            </a:r>
            <a:r>
              <a:rPr lang="en-US" altLang="zh-CN" sz="2400" dirty="0"/>
              <a:t>OWA</a:t>
            </a:r>
            <a:r>
              <a:rPr lang="zh-CN" altLang="en-US" sz="2400" dirty="0"/>
              <a:t>，或自己开发的页面修改密码</a:t>
            </a:r>
          </a:p>
          <a:p>
            <a:endParaRPr lang="zh-CN" altLang="en-US" sz="2800" dirty="0"/>
          </a:p>
        </p:txBody>
      </p:sp>
      <p:pic>
        <p:nvPicPr>
          <p:cNvPr id="4" name="图片 3">
            <a:extLst>
              <a:ext uri="{FF2B5EF4-FFF2-40B4-BE49-F238E27FC236}">
                <a16:creationId xmlns:a16="http://schemas.microsoft.com/office/drawing/2014/main" id="{CBC311C8-5652-4C54-B658-F718F3B9123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786" b="97619" l="1389" r="90741">
                        <a14:foregroundMark x1="54321" y1="9325" x2="54321" y2="9325"/>
                        <a14:foregroundMark x1="59722" y1="42460" x2="59722" y2="42460"/>
                        <a14:foregroundMark x1="63889" y1="62302" x2="63889" y2="62302"/>
                        <a14:foregroundMark x1="63272" y1="78175" x2="63272" y2="78175"/>
                        <a14:foregroundMark x1="63272" y1="91071" x2="63272" y2="91071"/>
                        <a14:foregroundMark x1="76080" y1="92063" x2="76080" y2="92063"/>
                        <a14:foregroundMark x1="78241" y1="71825" x2="78241" y2="71825"/>
                        <a14:foregroundMark x1="78241" y1="57540" x2="78241" y2="57540"/>
                        <a14:foregroundMark x1="74228" y1="45238" x2="74228" y2="45238"/>
                        <a14:foregroundMark x1="77160" y1="26786" x2="77160" y2="26786"/>
                        <a14:foregroundMark x1="76389" y1="10317" x2="76389" y2="10317"/>
                        <a14:foregroundMark x1="40432" y1="57540" x2="40432" y2="57540"/>
                        <a14:foregroundMark x1="37191" y1="59921" x2="37191" y2="59921"/>
                        <a14:foregroundMark x1="28241" y1="56746" x2="28241" y2="56746"/>
                        <a14:foregroundMark x1="27160" y1="57143" x2="27160" y2="57143"/>
                        <a14:foregroundMark x1="83642" y1="84325" x2="83642" y2="84325"/>
                      </a14:backgroundRemoval>
                    </a14:imgEffect>
                  </a14:imgLayer>
                </a14:imgProps>
              </a:ext>
            </a:extLst>
          </a:blip>
          <a:stretch>
            <a:fillRect/>
          </a:stretch>
        </p:blipFill>
        <p:spPr>
          <a:xfrm>
            <a:off x="8291554" y="3028633"/>
            <a:ext cx="3557545" cy="2766980"/>
          </a:xfrm>
          <a:prstGeom prst="rect">
            <a:avLst/>
          </a:prstGeom>
        </p:spPr>
      </p:pic>
      <p:sp>
        <p:nvSpPr>
          <p:cNvPr id="5" name="矩形 4">
            <a:extLst>
              <a:ext uri="{FF2B5EF4-FFF2-40B4-BE49-F238E27FC236}">
                <a16:creationId xmlns:a16="http://schemas.microsoft.com/office/drawing/2014/main" id="{5412A010-AAF7-43B5-BA15-10A79E53C3DB}"/>
              </a:ext>
            </a:extLst>
          </p:cNvPr>
          <p:cNvSpPr/>
          <p:nvPr/>
        </p:nvSpPr>
        <p:spPr>
          <a:xfrm>
            <a:off x="8698726" y="2158100"/>
            <a:ext cx="2413000" cy="707886"/>
          </a:xfrm>
          <a:prstGeom prst="rect">
            <a:avLst/>
          </a:prstGeom>
        </p:spPr>
        <p:txBody>
          <a:bodyPr wrap="square">
            <a:spAutoFit/>
          </a:bodyPr>
          <a:lstStyle/>
          <a:p>
            <a:r>
              <a:rPr lang="zh-CN" altLang="en-US"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下面哪些是不容易</a:t>
            </a:r>
            <a:endParaRPr lang="en-US" altLang="zh-CN"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endParaRPr>
          </a:p>
          <a:p>
            <a:r>
              <a:rPr lang="zh-CN" altLang="en-US"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Trebuchet MS" pitchFamily="34" charset="0"/>
                <a:cs typeface="Arial" charset="0"/>
              </a:rPr>
              <a:t>被攻破的强密码？</a:t>
            </a:r>
          </a:p>
        </p:txBody>
      </p:sp>
    </p:spTree>
    <p:extLst>
      <p:ext uri="{BB962C8B-B14F-4D97-AF65-F5344CB8AC3E}">
        <p14:creationId xmlns:p14="http://schemas.microsoft.com/office/powerpoint/2010/main" val="29894989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6868D-1FDC-403B-B223-E466DD96BFE0}"/>
              </a:ext>
            </a:extLst>
          </p:cNvPr>
          <p:cNvSpPr>
            <a:spLocks noGrp="1"/>
          </p:cNvSpPr>
          <p:nvPr>
            <p:ph type="title"/>
          </p:nvPr>
        </p:nvSpPr>
        <p:spPr/>
        <p:txBody>
          <a:bodyPr/>
          <a:lstStyle/>
          <a:p>
            <a:r>
              <a:rPr lang="zh-CN" altLang="en-US" dirty="0"/>
              <a:t>②强密码策略插件</a:t>
            </a:r>
            <a:r>
              <a:rPr lang="en-US" altLang="zh-CN" dirty="0"/>
              <a:t>-</a:t>
            </a:r>
            <a:r>
              <a:rPr lang="zh-CN" altLang="en-US" dirty="0"/>
              <a:t>工作原理</a:t>
            </a:r>
          </a:p>
        </p:txBody>
      </p:sp>
      <p:sp>
        <p:nvSpPr>
          <p:cNvPr id="3" name="内容占位符 2">
            <a:extLst>
              <a:ext uri="{FF2B5EF4-FFF2-40B4-BE49-F238E27FC236}">
                <a16:creationId xmlns:a16="http://schemas.microsoft.com/office/drawing/2014/main" id="{79E41BE4-BC44-4F58-B531-9A22802BB552}"/>
              </a:ext>
            </a:extLst>
          </p:cNvPr>
          <p:cNvSpPr>
            <a:spLocks noGrp="1"/>
          </p:cNvSpPr>
          <p:nvPr>
            <p:ph idx="1"/>
          </p:nvPr>
        </p:nvSpPr>
        <p:spPr>
          <a:xfrm>
            <a:off x="508001" y="1412875"/>
            <a:ext cx="11176000" cy="2474524"/>
          </a:xfrm>
        </p:spPr>
        <p:txBody>
          <a:bodyPr/>
          <a:lstStyle/>
          <a:p>
            <a:r>
              <a:rPr lang="zh-CN" altLang="en-US" dirty="0"/>
              <a:t>基于微软标准的</a:t>
            </a:r>
            <a:r>
              <a:rPr lang="en-US" altLang="zh-CN" dirty="0"/>
              <a:t>Password Filters</a:t>
            </a:r>
            <a:r>
              <a:rPr lang="zh-CN" altLang="en-US" dirty="0"/>
              <a:t>功能开发</a:t>
            </a:r>
          </a:p>
          <a:p>
            <a:r>
              <a:rPr lang="zh-CN" altLang="en-US" dirty="0"/>
              <a:t>域控制器收到明文密码时，会被插件截取，并按配置做检查</a:t>
            </a:r>
            <a:endParaRPr lang="en-US" altLang="zh-CN" dirty="0"/>
          </a:p>
          <a:p>
            <a:pPr lvl="1"/>
            <a:r>
              <a:rPr lang="zh-CN" altLang="en-US" dirty="0"/>
              <a:t>如果不符合要求则直接拒绝</a:t>
            </a:r>
            <a:endParaRPr lang="en-US" altLang="zh-CN" dirty="0"/>
          </a:p>
          <a:p>
            <a:pPr lvl="1"/>
            <a:r>
              <a:rPr lang="zh-CN" altLang="en-US" dirty="0"/>
              <a:t>如果符合要求则继续由系统完成</a:t>
            </a:r>
            <a:endParaRPr lang="en-US" altLang="zh-CN" dirty="0"/>
          </a:p>
          <a:p>
            <a:r>
              <a:rPr lang="zh-CN" altLang="en-US" dirty="0"/>
              <a:t>系统会记录相应的日志，供管理员审计查询</a:t>
            </a:r>
          </a:p>
        </p:txBody>
      </p:sp>
      <p:pic>
        <p:nvPicPr>
          <p:cNvPr id="4" name="图片 3">
            <a:extLst>
              <a:ext uri="{FF2B5EF4-FFF2-40B4-BE49-F238E27FC236}">
                <a16:creationId xmlns:a16="http://schemas.microsoft.com/office/drawing/2014/main" id="{58A44BFE-3082-41E1-AB42-06D2DD209237}"/>
              </a:ext>
            </a:extLst>
          </p:cNvPr>
          <p:cNvPicPr>
            <a:picLocks noChangeAspect="1"/>
          </p:cNvPicPr>
          <p:nvPr/>
        </p:nvPicPr>
        <p:blipFill>
          <a:blip r:embed="rId3"/>
          <a:stretch>
            <a:fillRect/>
          </a:stretch>
        </p:blipFill>
        <p:spPr>
          <a:xfrm>
            <a:off x="3325446" y="4013199"/>
            <a:ext cx="5156200" cy="2616200"/>
          </a:xfrm>
          <a:prstGeom prst="rect">
            <a:avLst/>
          </a:prstGeom>
        </p:spPr>
      </p:pic>
    </p:spTree>
    <p:extLst>
      <p:ext uri="{BB962C8B-B14F-4D97-AF65-F5344CB8AC3E}">
        <p14:creationId xmlns:p14="http://schemas.microsoft.com/office/powerpoint/2010/main" val="11127118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BAC82-8EF6-47FE-A21E-088B2BD97FCA}"/>
              </a:ext>
            </a:extLst>
          </p:cNvPr>
          <p:cNvSpPr>
            <a:spLocks noGrp="1"/>
          </p:cNvSpPr>
          <p:nvPr>
            <p:ph type="title"/>
          </p:nvPr>
        </p:nvSpPr>
        <p:spPr/>
        <p:txBody>
          <a:bodyPr/>
          <a:lstStyle/>
          <a:p>
            <a:r>
              <a:rPr lang="zh-CN" altLang="en-US" dirty="0"/>
              <a:t>③密码到期提醒服务</a:t>
            </a:r>
            <a:r>
              <a:rPr lang="en-US" altLang="zh-CN" dirty="0"/>
              <a:t>-</a:t>
            </a:r>
            <a:r>
              <a:rPr lang="zh-CN" altLang="en-US" dirty="0"/>
              <a:t>功能特性</a:t>
            </a:r>
          </a:p>
        </p:txBody>
      </p:sp>
      <p:sp>
        <p:nvSpPr>
          <p:cNvPr id="3" name="文本占位符 2">
            <a:extLst>
              <a:ext uri="{FF2B5EF4-FFF2-40B4-BE49-F238E27FC236}">
                <a16:creationId xmlns:a16="http://schemas.microsoft.com/office/drawing/2014/main" id="{DBB59201-3DC7-4D19-A96D-33E506C1304F}"/>
              </a:ext>
            </a:extLst>
          </p:cNvPr>
          <p:cNvSpPr>
            <a:spLocks noGrp="1"/>
          </p:cNvSpPr>
          <p:nvPr>
            <p:ph type="body" sz="quarter" idx="10"/>
          </p:nvPr>
        </p:nvSpPr>
        <p:spPr>
          <a:xfrm>
            <a:off x="508001" y="1411552"/>
            <a:ext cx="11176000" cy="5041380"/>
          </a:xfrm>
        </p:spPr>
        <p:txBody>
          <a:bodyPr/>
          <a:lstStyle/>
          <a:p>
            <a:r>
              <a:rPr lang="zh-CN" altLang="en-US" sz="2800" dirty="0"/>
              <a:t>支持多域，多森林环境</a:t>
            </a:r>
            <a:endParaRPr lang="en-US" altLang="zh-CN" sz="2800" dirty="0"/>
          </a:p>
          <a:p>
            <a:r>
              <a:rPr lang="zh-CN" altLang="en-US" sz="2800" dirty="0"/>
              <a:t>自定义报警发送间隔和提醒方式</a:t>
            </a:r>
            <a:endParaRPr lang="en-US" altLang="zh-CN" sz="2800" dirty="0"/>
          </a:p>
          <a:p>
            <a:pPr lvl="1"/>
            <a:r>
              <a:rPr lang="zh-CN" altLang="en-US" sz="2400" dirty="0"/>
              <a:t>密码提醒可配置为分阶段发送多个通知，按指定时间间隔通过电子邮件或（和）短信自动发送，以确保用户在密码到期之前看到报警并采取必要的措施。</a:t>
            </a:r>
            <a:endParaRPr lang="en-US" altLang="zh-CN" sz="2400" dirty="0"/>
          </a:p>
          <a:p>
            <a:r>
              <a:rPr lang="zh-CN" altLang="en-US" sz="2800" dirty="0"/>
              <a:t>基于</a:t>
            </a:r>
            <a:r>
              <a:rPr lang="en-US" altLang="zh-CN" sz="2800" dirty="0"/>
              <a:t>OU</a:t>
            </a:r>
            <a:r>
              <a:rPr lang="zh-CN" altLang="en-US" sz="2800" dirty="0"/>
              <a:t>和组的过滤功能</a:t>
            </a:r>
            <a:endParaRPr lang="en-US" altLang="zh-CN" sz="2800" dirty="0"/>
          </a:p>
          <a:p>
            <a:pPr lvl="1"/>
            <a:r>
              <a:rPr lang="zh-CN" altLang="en-US" sz="2400" dirty="0"/>
              <a:t>可所有用户和特定用户组帐号进行检测，发送提醒</a:t>
            </a:r>
            <a:endParaRPr lang="en-US" altLang="zh-CN" sz="2400" dirty="0"/>
          </a:p>
          <a:p>
            <a:r>
              <a:rPr lang="zh-CN" altLang="en-US" sz="2800" dirty="0"/>
              <a:t>提醒摘要报告</a:t>
            </a:r>
            <a:endParaRPr lang="en-US" altLang="zh-CN" sz="2800" dirty="0"/>
          </a:p>
          <a:p>
            <a:pPr lvl="1"/>
            <a:r>
              <a:rPr lang="zh-CN" altLang="en-US" sz="2400" dirty="0"/>
              <a:t>发送给用户的所有通知中整体摘要将汇总通过电子邮件发送给指定管理员，以便可以确定潜在问题并在提前解决它们。</a:t>
            </a:r>
            <a:endParaRPr lang="en-US" altLang="zh-CN" sz="2400" dirty="0"/>
          </a:p>
          <a:p>
            <a:r>
              <a:rPr lang="zh-CN" altLang="en-US" sz="2800" dirty="0"/>
              <a:t>自定义通知模板</a:t>
            </a:r>
            <a:endParaRPr lang="en-US" altLang="zh-CN" sz="2800" dirty="0"/>
          </a:p>
          <a:p>
            <a:pPr lvl="1"/>
            <a:r>
              <a:rPr lang="zh-CN" altLang="en-US" sz="2400" dirty="0"/>
              <a:t>根据企业需要自定义短信和邮件报警模板</a:t>
            </a:r>
          </a:p>
        </p:txBody>
      </p:sp>
    </p:spTree>
    <p:extLst>
      <p:ext uri="{BB962C8B-B14F-4D97-AF65-F5344CB8AC3E}">
        <p14:creationId xmlns:p14="http://schemas.microsoft.com/office/powerpoint/2010/main" val="22393400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B0847-2B4D-42D4-B238-5DB6D3D1ED12}"/>
              </a:ext>
            </a:extLst>
          </p:cNvPr>
          <p:cNvSpPr>
            <a:spLocks noGrp="1"/>
          </p:cNvSpPr>
          <p:nvPr>
            <p:ph type="title"/>
          </p:nvPr>
        </p:nvSpPr>
        <p:spPr/>
        <p:txBody>
          <a:bodyPr/>
          <a:lstStyle/>
          <a:p>
            <a:r>
              <a:rPr lang="zh-CN" altLang="en-US" dirty="0"/>
              <a:t>③密码到期提醒服务</a:t>
            </a:r>
            <a:r>
              <a:rPr lang="en-US" altLang="zh-CN" dirty="0"/>
              <a:t>-</a:t>
            </a:r>
            <a:r>
              <a:rPr lang="zh-CN" altLang="en-US" dirty="0"/>
              <a:t>演示</a:t>
            </a:r>
          </a:p>
        </p:txBody>
      </p:sp>
      <p:pic>
        <p:nvPicPr>
          <p:cNvPr id="5" name="图片 4" descr="社交网络的手机截图&#10;&#10;描述已自动生成">
            <a:extLst>
              <a:ext uri="{FF2B5EF4-FFF2-40B4-BE49-F238E27FC236}">
                <a16:creationId xmlns:a16="http://schemas.microsoft.com/office/drawing/2014/main" id="{566F7B9F-E2A8-4A38-A169-A6E3211FC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890" y="1529862"/>
            <a:ext cx="2038364" cy="4413738"/>
          </a:xfrm>
          <a:prstGeom prst="rect">
            <a:avLst/>
          </a:prstGeom>
        </p:spPr>
      </p:pic>
      <p:pic>
        <p:nvPicPr>
          <p:cNvPr id="9" name="图片 8" descr="手机截图图社交软件的信息&#10;&#10;描述已自动生成">
            <a:extLst>
              <a:ext uri="{FF2B5EF4-FFF2-40B4-BE49-F238E27FC236}">
                <a16:creationId xmlns:a16="http://schemas.microsoft.com/office/drawing/2014/main" id="{32722C44-3B2F-4817-A595-82BD7056D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896" y="1529862"/>
            <a:ext cx="5170041" cy="4413738"/>
          </a:xfrm>
          <a:prstGeom prst="rect">
            <a:avLst/>
          </a:prstGeom>
        </p:spPr>
      </p:pic>
      <p:sp>
        <p:nvSpPr>
          <p:cNvPr id="10" name="文本框 9">
            <a:extLst>
              <a:ext uri="{FF2B5EF4-FFF2-40B4-BE49-F238E27FC236}">
                <a16:creationId xmlns:a16="http://schemas.microsoft.com/office/drawing/2014/main" id="{BA3156D1-8709-4640-97BA-9393F548CEDA}"/>
              </a:ext>
            </a:extLst>
          </p:cNvPr>
          <p:cNvSpPr txBox="1"/>
          <p:nvPr/>
        </p:nvSpPr>
        <p:spPr>
          <a:xfrm>
            <a:off x="3340063" y="6031522"/>
            <a:ext cx="1593706" cy="369332"/>
          </a:xfrm>
          <a:prstGeom prst="rect">
            <a:avLst/>
          </a:prstGeom>
          <a:noFill/>
        </p:spPr>
        <p:txBody>
          <a:bodyPr wrap="none" rtlCol="0">
            <a:spAutoFit/>
          </a:bodyPr>
          <a:lstStyle/>
          <a:p>
            <a:r>
              <a:rPr lang="zh-CN" altLang="en-US" dirty="0"/>
              <a:t>用户通知邮件</a:t>
            </a:r>
          </a:p>
        </p:txBody>
      </p:sp>
      <p:sp>
        <p:nvSpPr>
          <p:cNvPr id="11" name="文本框 10">
            <a:extLst>
              <a:ext uri="{FF2B5EF4-FFF2-40B4-BE49-F238E27FC236}">
                <a16:creationId xmlns:a16="http://schemas.microsoft.com/office/drawing/2014/main" id="{AF4AEA5B-B805-4D7F-8EC9-092A3C742E4F}"/>
              </a:ext>
            </a:extLst>
          </p:cNvPr>
          <p:cNvSpPr txBox="1"/>
          <p:nvPr/>
        </p:nvSpPr>
        <p:spPr>
          <a:xfrm>
            <a:off x="7952219" y="6066718"/>
            <a:ext cx="1569660" cy="369332"/>
          </a:xfrm>
          <a:prstGeom prst="rect">
            <a:avLst/>
          </a:prstGeom>
          <a:noFill/>
        </p:spPr>
        <p:txBody>
          <a:bodyPr wrap="none" rtlCol="0">
            <a:spAutoFit/>
          </a:bodyPr>
          <a:lstStyle/>
          <a:p>
            <a:r>
              <a:rPr lang="zh-CN" altLang="en-US" dirty="0"/>
              <a:t>用户通知短信</a:t>
            </a:r>
          </a:p>
        </p:txBody>
      </p:sp>
    </p:spTree>
    <p:extLst>
      <p:ext uri="{BB962C8B-B14F-4D97-AF65-F5344CB8AC3E}">
        <p14:creationId xmlns:p14="http://schemas.microsoft.com/office/powerpoint/2010/main" val="3519091599"/>
      </p:ext>
    </p:extLst>
  </p:cSld>
  <p:clrMapOvr>
    <a:masterClrMapping/>
  </p:clrMapOvr>
  <p:transition>
    <p:fade/>
  </p:transition>
</p:sld>
</file>

<file path=ppt/theme/theme1.xml><?xml version="1.0" encoding="utf-8"?>
<a:theme xmlns:a="http://schemas.openxmlformats.org/drawingml/2006/main" name="Blue Trebuchet 16-9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Trebuchet - Trebuchet">
      <a:majorFont>
        <a:latin typeface="Trebuchet MS"/>
        <a:ea typeface=""/>
        <a:cs typeface=""/>
      </a:majorFont>
      <a:minorFont>
        <a:latin typeface="Trebuchet MS"/>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E2CE0A9-D8FA-49A1-8D66-7979F2031299}">
  <we:reference id="wa104381411" version="1.0.0.0" store="zh-CN"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中粮云桥投标V1.0</Template>
  <TotalTime>2476</TotalTime>
  <Words>624</Words>
  <Application>Microsoft Office PowerPoint</Application>
  <PresentationFormat>宽屏</PresentationFormat>
  <Paragraphs>59</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Arial</vt:lpstr>
      <vt:lpstr>Trebuchet MS</vt:lpstr>
      <vt:lpstr>Blue Trebuchet 16-9 template-template_April-17-2007</vt:lpstr>
      <vt:lpstr> 微软活动目录-帐号密码安全套件</vt:lpstr>
      <vt:lpstr>密码安全三件套</vt:lpstr>
      <vt:lpstr>①弱密码扫描工具</vt:lpstr>
      <vt:lpstr>②强密码策略（常用密码过滤）插件</vt:lpstr>
      <vt:lpstr>②强密码策略插件-工作原理</vt:lpstr>
      <vt:lpstr>③密码到期提醒服务-功能特性</vt:lpstr>
      <vt:lpstr>③密码到期提醒服务-演示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Exchange安全增强解决方案套件</dc:title>
  <dc:creator>zhengyong ye</dc:creator>
  <cp:lastModifiedBy>海礁 刘</cp:lastModifiedBy>
  <cp:revision>225</cp:revision>
  <dcterms:created xsi:type="dcterms:W3CDTF">2019-03-03T02:12:35Z</dcterms:created>
  <dcterms:modified xsi:type="dcterms:W3CDTF">2020-11-24T01:52:51Z</dcterms:modified>
</cp:coreProperties>
</file>