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540" r:id="rId3"/>
    <p:sldId id="728" r:id="rId4"/>
    <p:sldId id="727" r:id="rId5"/>
    <p:sldId id="729" r:id="rId6"/>
    <p:sldId id="730" r:id="rId7"/>
    <p:sldId id="731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6181" autoAdjust="0"/>
  </p:normalViewPr>
  <p:slideViewPr>
    <p:cSldViewPr snapToGrid="0">
      <p:cViewPr varScale="1">
        <p:scale>
          <a:sx n="74" d="100"/>
          <a:sy n="74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B46A-BF06-447A-9102-330CCB8ECC8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ABB0-6A69-48FD-9022-600CF240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在设计文件中尽量避免使用（除非利用文件对存储器初始化）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ABB0-6A69-48FD-9022-600CF24073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r>
              <a:rPr lang="zh-CN" altLang="en-US" dirty="0"/>
              <a:t>：</a:t>
            </a:r>
            <a:r>
              <a:rPr lang="en-US" altLang="zh-CN" dirty="0"/>
              <a:t>Start/Stop</a:t>
            </a:r>
            <a:r>
              <a:rPr lang="zh-CN" altLang="en-US" dirty="0"/>
              <a:t>，定时器启动</a:t>
            </a:r>
            <a:r>
              <a:rPr lang="en-US" altLang="zh-CN" dirty="0"/>
              <a:t>/</a:t>
            </a:r>
            <a:r>
              <a:rPr lang="zh-CN" altLang="en-US" dirty="0"/>
              <a:t>停止控制信号，</a:t>
            </a:r>
            <a:r>
              <a:rPr lang="en-US" altLang="zh-CN" dirty="0"/>
              <a:t>1—</a:t>
            </a:r>
            <a:r>
              <a:rPr lang="zh-CN" altLang="en-US" dirty="0"/>
              <a:t>启动，</a:t>
            </a:r>
            <a:r>
              <a:rPr lang="en-US" altLang="zh-CN" dirty="0"/>
              <a:t>0—</a:t>
            </a:r>
            <a:r>
              <a:rPr lang="zh-CN" altLang="en-US" dirty="0"/>
              <a:t>停止；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：</a:t>
            </a:r>
            <a:r>
              <a:rPr lang="en-US" altLang="zh-CN" dirty="0"/>
              <a:t>Timer Done</a:t>
            </a:r>
            <a:r>
              <a:rPr lang="zh-CN" altLang="en-US" dirty="0"/>
              <a:t>，定时器定时结束指示信号（</a:t>
            </a:r>
            <a:r>
              <a:rPr lang="en-US" altLang="zh-CN" dirty="0"/>
              <a:t>=1</a:t>
            </a:r>
            <a:r>
              <a:rPr lang="zh-CN" altLang="en-US" dirty="0"/>
              <a:t>时）；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：定时常数，对于</a:t>
            </a:r>
            <a:r>
              <a:rPr lang="en-US" altLang="zh-CN" dirty="0"/>
              <a:t>100MHz</a:t>
            </a:r>
            <a:r>
              <a:rPr lang="zh-CN" altLang="en-US" dirty="0"/>
              <a:t>时钟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M=1000000</a:t>
            </a:r>
            <a:r>
              <a:rPr lang="zh-CN" altLang="en-US" dirty="0"/>
              <a:t>对应</a:t>
            </a:r>
            <a:r>
              <a:rPr lang="en-US" altLang="zh-CN" dirty="0"/>
              <a:t>10ms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ABB0-6A69-48FD-9022-600CF24073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/>
          <a:lstStyle>
            <a:lvl1pPr algn="ctr">
              <a:defRPr b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5075"/>
            <a:ext cx="7886700" cy="4913524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3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2019/4/4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8453" y="6356351"/>
            <a:ext cx="3206597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24ECED-F89F-46E3-8A04-70CD0B66E698}"/>
              </a:ext>
            </a:extLst>
          </p:cNvPr>
          <p:cNvCxnSpPr>
            <a:cxnSpLocks/>
          </p:cNvCxnSpPr>
          <p:nvPr userDrawn="1"/>
        </p:nvCxnSpPr>
        <p:spPr>
          <a:xfrm>
            <a:off x="352540" y="6345334"/>
            <a:ext cx="841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76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fld id="{95D7326C-6D2E-4F75-9B7E-10BF8A609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3273"/>
            <a:ext cx="7886700" cy="458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等线" panose="02010600030101010101" pitchFamily="2" charset="-122"/>
        <a:buChar char="-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3B66-5534-4F82-9531-922F1070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01755"/>
            <a:ext cx="7772400" cy="1408208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Lab3 Notes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A2AB3-CEB4-462E-8144-446170DE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242917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zjx@ustc.edu.cn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2019.4.18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823A-11D0-497F-8A82-2A9DAEC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使用简单规范的描述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CB461-B9D4-411C-9587-69CA4140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786"/>
            <a:ext cx="7886700" cy="4856902"/>
          </a:xfrm>
        </p:spPr>
        <p:txBody>
          <a:bodyPr>
            <a:normAutofit fontScale="92500" lnSpcReduction="10000"/>
          </a:bodyPr>
          <a:lstStyle/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组合电路：使用</a:t>
            </a:r>
            <a:r>
              <a:rPr lang="en-US" altLang="zh-CN" dirty="0"/>
              <a:t>assign, always @*, “ = ” </a:t>
            </a:r>
            <a:r>
              <a:rPr lang="zh-CN" altLang="en-US" dirty="0"/>
              <a:t>赋值</a:t>
            </a:r>
            <a:endParaRPr lang="en-US" altLang="zh-CN" dirty="0"/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时序电路：</a:t>
            </a:r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negedge</a:t>
            </a:r>
            <a:r>
              <a:rPr lang="en-US" altLang="zh-CN" dirty="0"/>
              <a:t> </a:t>
            </a:r>
            <a:r>
              <a:rPr lang="en-US" altLang="zh-CN" dirty="0" err="1"/>
              <a:t>rstn</a:t>
            </a:r>
            <a:r>
              <a:rPr lang="en-US" altLang="zh-CN" dirty="0"/>
              <a:t>), “&lt;=” </a:t>
            </a:r>
            <a:r>
              <a:rPr lang="zh-CN" altLang="en-US" dirty="0"/>
              <a:t>赋值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尽量使用统一时钟，若需要特定时钟，可以由统一时钟分频得到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时钟信号仅出现在</a:t>
            </a:r>
            <a:r>
              <a:rPr lang="en-US" altLang="zh-CN" dirty="0"/>
              <a:t>always</a:t>
            </a:r>
            <a:r>
              <a:rPr lang="zh-CN" altLang="en-US" dirty="0"/>
              <a:t>语句变量敏感表中，不要出现在块内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除时钟和复位信号外，不要使用其他边沿敏感信号</a:t>
            </a:r>
            <a:endParaRPr lang="en-US" altLang="zh-CN" dirty="0"/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always</a:t>
            </a:r>
            <a:r>
              <a:rPr lang="zh-CN" altLang="en-US" dirty="0"/>
              <a:t>块仅描述一个变量的行为</a:t>
            </a:r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模块中所有的</a:t>
            </a:r>
            <a:r>
              <a:rPr lang="en-US" altLang="zh-CN" dirty="0"/>
              <a:t>assign</a:t>
            </a:r>
            <a:r>
              <a:rPr lang="zh-CN" altLang="en-US" dirty="0"/>
              <a:t>和</a:t>
            </a:r>
            <a:r>
              <a:rPr lang="en-US" altLang="zh-CN" dirty="0"/>
              <a:t>always</a:t>
            </a:r>
            <a:r>
              <a:rPr lang="zh-CN" altLang="en-US" dirty="0"/>
              <a:t>块都是并行执行的，不要在多个并行执行体中对同一变量赋值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37A5-4AED-410C-BCC5-70FB688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9652-72B0-482A-B9D7-A8319B43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计算机组成原理实验</a:t>
            </a:r>
            <a:r>
              <a:rPr lang="en-US" altLang="zh-CN" dirty="0"/>
              <a:t>_CS-USTC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A19004-97EF-483C-80EA-44C9D40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15CF19-EA8F-45FD-B281-70A084C1EEB5}"/>
              </a:ext>
            </a:extLst>
          </p:cNvPr>
          <p:cNvSpPr txBox="1"/>
          <p:nvPr/>
        </p:nvSpPr>
        <p:spPr>
          <a:xfrm>
            <a:off x="5252165" y="2279560"/>
            <a:ext cx="258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或者 </a:t>
            </a:r>
            <a:r>
              <a:rPr lang="en-US" altLang="zh-CN" sz="2800" b="1" dirty="0" err="1"/>
              <a:t>posedge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rst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497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823A-11D0-497F-8A82-2A9DAEC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仿真时钟产生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CB461-B9D4-411C-9587-69CA4140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58085"/>
            <a:ext cx="7886700" cy="1808603"/>
          </a:xfrm>
        </p:spPr>
        <p:txBody>
          <a:bodyPr/>
          <a:lstStyle/>
          <a:p>
            <a:pPr marL="354013" indent="-354013"/>
            <a:r>
              <a:rPr lang="en-US" altLang="zh-CN" dirty="0"/>
              <a:t>initial</a:t>
            </a:r>
            <a:r>
              <a:rPr lang="zh-CN" altLang="en-US" dirty="0"/>
              <a:t>和</a:t>
            </a:r>
            <a:r>
              <a:rPr lang="en-US" altLang="zh-CN" dirty="0"/>
              <a:t>#</a:t>
            </a:r>
            <a:r>
              <a:rPr lang="zh-CN" altLang="en-US" dirty="0"/>
              <a:t>仅用于仿真，不会产生实际硬件电路</a:t>
            </a:r>
            <a:endParaRPr lang="en-US" altLang="zh-CN" dirty="0"/>
          </a:p>
          <a:p>
            <a:pPr marL="811213" lvl="1" indent="-354013"/>
            <a:endParaRPr lang="en-US" altLang="zh-CN" dirty="0"/>
          </a:p>
          <a:p>
            <a:pPr marL="811213" lvl="1" indent="-354013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37A5-4AED-410C-BCC5-70FB688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9652-72B0-482A-B9D7-A8319B43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计算机组成原理实验</a:t>
            </a:r>
            <a:r>
              <a:rPr lang="en-US" altLang="zh-CN" dirty="0"/>
              <a:t>_CS-USTC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A19004-97EF-483C-80EA-44C9D40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5ACD1A-BB94-4B51-AF24-6A1EBBB02DE9}"/>
              </a:ext>
            </a:extLst>
          </p:cNvPr>
          <p:cNvSpPr/>
          <p:nvPr/>
        </p:nvSpPr>
        <p:spPr>
          <a:xfrm>
            <a:off x="1023366" y="1506742"/>
            <a:ext cx="4798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initial  begin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 = 0; </a:t>
            </a:r>
          </a:p>
          <a:p>
            <a:r>
              <a:rPr lang="en-US" altLang="zh-CN" sz="2800" dirty="0"/>
              <a:t>	// N,</a:t>
            </a:r>
            <a:r>
              <a:rPr lang="zh-CN" altLang="en-US" sz="2800" dirty="0"/>
              <a:t> </a:t>
            </a:r>
            <a:r>
              <a:rPr lang="en-US" altLang="zh-CN" sz="2800" dirty="0"/>
              <a:t>T: </a:t>
            </a:r>
            <a:r>
              <a:rPr lang="zh-CN" altLang="en-US" sz="2800" dirty="0"/>
              <a:t>时钟个数和周期</a:t>
            </a:r>
            <a:endParaRPr lang="en-US" altLang="zh-CN" sz="2800" dirty="0"/>
          </a:p>
          <a:p>
            <a:r>
              <a:rPr lang="en-US" altLang="zh-CN" sz="2800" dirty="0"/>
              <a:t>	repeat  (2*N</a:t>
            </a:r>
            <a:r>
              <a:rPr lang="zh-CN" altLang="en-US" sz="2800" dirty="0"/>
              <a:t>）或者 </a:t>
            </a:r>
            <a:r>
              <a:rPr lang="en-US" altLang="zh-CN" sz="2800" dirty="0"/>
              <a:t>forever</a:t>
            </a:r>
          </a:p>
          <a:p>
            <a:r>
              <a:rPr lang="en-US" altLang="zh-CN" sz="2800" dirty="0"/>
              <a:t>	#T/2 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 = ~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; </a:t>
            </a:r>
          </a:p>
          <a:p>
            <a:r>
              <a:rPr lang="en-US" altLang="zh-CN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5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2CD1-21B0-4033-A3B0-1BD8C63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5216D-EE90-4917-8CF8-7F98D4C3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5075"/>
            <a:ext cx="7886700" cy="1573333"/>
          </a:xfrm>
        </p:spPr>
        <p:txBody>
          <a:bodyPr/>
          <a:lstStyle/>
          <a:p>
            <a:r>
              <a:rPr lang="en-US" altLang="zh-CN" dirty="0"/>
              <a:t>LCU</a:t>
            </a:r>
            <a:r>
              <a:rPr lang="zh-CN" altLang="en-US" dirty="0"/>
              <a:t>：</a:t>
            </a:r>
            <a:r>
              <a:rPr lang="en-US" altLang="zh-CN" dirty="0"/>
              <a:t>List Control Unit</a:t>
            </a:r>
            <a:r>
              <a:rPr lang="zh-CN" altLang="en-US" dirty="0"/>
              <a:t>，队列控制单元</a:t>
            </a:r>
            <a:endParaRPr lang="en-US" altLang="zh-CN" dirty="0"/>
          </a:p>
          <a:p>
            <a:r>
              <a:rPr lang="en-US" altLang="zh-CN" dirty="0"/>
              <a:t>SCU</a:t>
            </a:r>
            <a:r>
              <a:rPr lang="zh-CN" altLang="en-US" dirty="0"/>
              <a:t>：</a:t>
            </a:r>
            <a:r>
              <a:rPr lang="en-US" altLang="zh-CN" dirty="0"/>
              <a:t>Segment Control Unit</a:t>
            </a:r>
            <a:r>
              <a:rPr lang="zh-CN" altLang="en-US" dirty="0"/>
              <a:t>，数码管控制单元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40003-2CC9-4AD9-AA2F-689F0E28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16400-F121-4D12-8E30-E6DCC49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A6299-E2F0-4945-A54F-226E8B41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F5AC591A-7619-4840-9A3E-12A0F3D0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686" y="2928414"/>
            <a:ext cx="1069150" cy="1608111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C1AF4D03-55D9-4DA6-A8B9-80E2F61E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31" y="3257825"/>
            <a:ext cx="370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rd0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30A14-E3E9-447D-A538-98621163B160}"/>
              </a:ext>
            </a:extLst>
          </p:cNvPr>
          <p:cNvCxnSpPr>
            <a:cxnSpLocks/>
          </p:cNvCxnSpPr>
          <p:nvPr/>
        </p:nvCxnSpPr>
        <p:spPr bwMode="auto">
          <a:xfrm>
            <a:off x="3386799" y="3430671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>
            <a:extLst>
              <a:ext uri="{FF2B5EF4-FFF2-40B4-BE49-F238E27FC236}">
                <a16:creationId xmlns:a16="http://schemas.microsoft.com/office/drawing/2014/main" id="{DF61B8A6-2A8C-461A-9FCA-CD3471CC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048" y="2961279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ra0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CADD98-19B5-4258-B6C4-F0F993D62F3A}"/>
              </a:ext>
            </a:extLst>
          </p:cNvPr>
          <p:cNvCxnSpPr>
            <a:cxnSpLocks/>
          </p:cNvCxnSpPr>
          <p:nvPr/>
        </p:nvCxnSpPr>
        <p:spPr bwMode="auto">
          <a:xfrm>
            <a:off x="3383624" y="3164479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>
            <a:extLst>
              <a:ext uri="{FF2B5EF4-FFF2-40B4-BE49-F238E27FC236}">
                <a16:creationId xmlns:a16="http://schemas.microsoft.com/office/drawing/2014/main" id="{DE314C1B-779F-4A14-9288-672CF506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886" y="3913271"/>
            <a:ext cx="32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wd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7EB46A-E640-411E-A76A-DF0FAEB1CCAE}"/>
              </a:ext>
            </a:extLst>
          </p:cNvPr>
          <p:cNvCxnSpPr>
            <a:cxnSpLocks/>
          </p:cNvCxnSpPr>
          <p:nvPr/>
        </p:nvCxnSpPr>
        <p:spPr bwMode="auto">
          <a:xfrm>
            <a:off x="3391561" y="4068846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2">
            <a:extLst>
              <a:ext uri="{FF2B5EF4-FFF2-40B4-BE49-F238E27FC236}">
                <a16:creationId xmlns:a16="http://schemas.microsoft.com/office/drawing/2014/main" id="{D2D4A46F-DB5C-4973-B1EC-5663EC74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967" y="3618278"/>
            <a:ext cx="32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wa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F32D5B9-390E-422A-961B-70BCF3AC337A}"/>
              </a:ext>
            </a:extLst>
          </p:cNvPr>
          <p:cNvCxnSpPr>
            <a:cxnSpLocks/>
          </p:cNvCxnSpPr>
          <p:nvPr/>
        </p:nvCxnSpPr>
        <p:spPr bwMode="auto">
          <a:xfrm>
            <a:off x="3383624" y="3813540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CC6CC1-473D-4670-B503-CB137169A9D8}"/>
              </a:ext>
            </a:extLst>
          </p:cNvPr>
          <p:cNvCxnSpPr>
            <a:cxnSpLocks/>
          </p:cNvCxnSpPr>
          <p:nvPr/>
        </p:nvCxnSpPr>
        <p:spPr bwMode="auto">
          <a:xfrm>
            <a:off x="4986872" y="4206057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6066DF-D2DB-4B39-BB14-06F9921389A3}"/>
              </a:ext>
            </a:extLst>
          </p:cNvPr>
          <p:cNvCxnSpPr>
            <a:cxnSpLocks/>
          </p:cNvCxnSpPr>
          <p:nvPr/>
        </p:nvCxnSpPr>
        <p:spPr bwMode="auto">
          <a:xfrm>
            <a:off x="4971505" y="3422427"/>
            <a:ext cx="513842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2">
            <a:extLst>
              <a:ext uri="{FF2B5EF4-FFF2-40B4-BE49-F238E27FC236}">
                <a16:creationId xmlns:a16="http://schemas.microsoft.com/office/drawing/2014/main" id="{05B5C5BD-975A-44ED-A6D6-35FF44A8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97" y="4021907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rd1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id="{F95AA19C-553B-4E49-A8CE-844BD312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97" y="3246313"/>
            <a:ext cx="370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ra1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BABB2C-8021-4DA7-8414-916017BE434B}"/>
              </a:ext>
            </a:extLst>
          </p:cNvPr>
          <p:cNvCxnSpPr>
            <a:cxnSpLocks/>
          </p:cNvCxnSpPr>
          <p:nvPr/>
        </p:nvCxnSpPr>
        <p:spPr bwMode="auto">
          <a:xfrm>
            <a:off x="3388386" y="4332371"/>
            <a:ext cx="498475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4">
            <a:extLst>
              <a:ext uri="{FF2B5EF4-FFF2-40B4-BE49-F238E27FC236}">
                <a16:creationId xmlns:a16="http://schemas.microsoft.com/office/drawing/2014/main" id="{41BAFBF8-8E21-4AE6-A880-DD84D8A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99" y="4197434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we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6" name="TextBox 32">
            <a:extLst>
              <a:ext uri="{FF2B5EF4-FFF2-40B4-BE49-F238E27FC236}">
                <a16:creationId xmlns:a16="http://schemas.microsoft.com/office/drawing/2014/main" id="{04F40106-CC4F-4EEA-A5D5-0E8D63FA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348" y="3663824"/>
            <a:ext cx="307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RF</a:t>
            </a:r>
            <a:endParaRPr lang="zh-CN" altLang="en-US" sz="1800" b="1" dirty="0">
              <a:cs typeface="Arial" panose="020B0604020202020204" pitchFamily="34" charset="0"/>
            </a:endParaRPr>
          </a:p>
        </p:txBody>
      </p:sp>
      <p:sp>
        <p:nvSpPr>
          <p:cNvPr id="50" name="矩形 1">
            <a:extLst>
              <a:ext uri="{FF2B5EF4-FFF2-40B4-BE49-F238E27FC236}">
                <a16:creationId xmlns:a16="http://schemas.microsoft.com/office/drawing/2014/main" id="{12067261-5AA5-4FEA-98A9-818B6B0C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928407"/>
            <a:ext cx="676143" cy="2574509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" name="文本框 44">
            <a:extLst>
              <a:ext uri="{FF2B5EF4-FFF2-40B4-BE49-F238E27FC236}">
                <a16:creationId xmlns:a16="http://schemas.microsoft.com/office/drawing/2014/main" id="{202D65C4-57A2-4CB5-8B7F-D41B18A4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884" y="3968353"/>
            <a:ext cx="659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LCU</a:t>
            </a:r>
            <a:endParaRPr lang="zh-CN" altLang="en-US" sz="1800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7C88708-90F3-4905-BBBD-B6925FF7E3AE}"/>
              </a:ext>
            </a:extLst>
          </p:cNvPr>
          <p:cNvCxnSpPr>
            <a:cxnSpLocks/>
          </p:cNvCxnSpPr>
          <p:nvPr/>
        </p:nvCxnSpPr>
        <p:spPr bwMode="auto">
          <a:xfrm>
            <a:off x="2174927" y="3422427"/>
            <a:ext cx="498475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73314A5-E8AB-4C53-AFE0-5BA539CC9776}"/>
              </a:ext>
            </a:extLst>
          </p:cNvPr>
          <p:cNvCxnSpPr>
            <a:cxnSpLocks/>
          </p:cNvCxnSpPr>
          <p:nvPr/>
        </p:nvCxnSpPr>
        <p:spPr bwMode="auto">
          <a:xfrm>
            <a:off x="2182865" y="4460098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2605FBB-BB64-42B8-994D-C0BBCB9DD36D}"/>
              </a:ext>
            </a:extLst>
          </p:cNvPr>
          <p:cNvCxnSpPr>
            <a:cxnSpLocks/>
          </p:cNvCxnSpPr>
          <p:nvPr/>
        </p:nvCxnSpPr>
        <p:spPr bwMode="auto">
          <a:xfrm>
            <a:off x="2179690" y="4899037"/>
            <a:ext cx="498475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1">
            <a:extLst>
              <a:ext uri="{FF2B5EF4-FFF2-40B4-BE49-F238E27FC236}">
                <a16:creationId xmlns:a16="http://schemas.microsoft.com/office/drawing/2014/main" id="{01076C5F-7971-4984-8B43-CA65F5C2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6" y="2928413"/>
            <a:ext cx="696024" cy="257451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E26E2B9-6231-4AAD-B7C9-A19884D73D80}"/>
              </a:ext>
            </a:extLst>
          </p:cNvPr>
          <p:cNvCxnSpPr>
            <a:cxnSpLocks/>
          </p:cNvCxnSpPr>
          <p:nvPr/>
        </p:nvCxnSpPr>
        <p:spPr bwMode="auto">
          <a:xfrm>
            <a:off x="6188653" y="3442093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2">
            <a:extLst>
              <a:ext uri="{FF2B5EF4-FFF2-40B4-BE49-F238E27FC236}">
                <a16:creationId xmlns:a16="http://schemas.microsoft.com/office/drawing/2014/main" id="{12070949-BCF0-4233-A8D5-DCF941DA5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21" y="3264910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an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3174EE1-73FB-40A8-B5A1-4E89FB25FECC}"/>
              </a:ext>
            </a:extLst>
          </p:cNvPr>
          <p:cNvCxnSpPr>
            <a:cxnSpLocks/>
          </p:cNvCxnSpPr>
          <p:nvPr/>
        </p:nvCxnSpPr>
        <p:spPr bwMode="auto">
          <a:xfrm>
            <a:off x="6209290" y="4179522"/>
            <a:ext cx="498475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34">
            <a:extLst>
              <a:ext uri="{FF2B5EF4-FFF2-40B4-BE49-F238E27FC236}">
                <a16:creationId xmlns:a16="http://schemas.microsoft.com/office/drawing/2014/main" id="{F9248059-2144-45AD-8BCF-E9008630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21" y="3994578"/>
            <a:ext cx="369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seg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FDE870A-59D4-47F4-A628-F0C0BD4F2FE0}"/>
              </a:ext>
            </a:extLst>
          </p:cNvPr>
          <p:cNvCxnSpPr>
            <a:cxnSpLocks/>
          </p:cNvCxnSpPr>
          <p:nvPr/>
        </p:nvCxnSpPr>
        <p:spPr bwMode="auto">
          <a:xfrm>
            <a:off x="6188653" y="4878662"/>
            <a:ext cx="498475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34">
            <a:extLst>
              <a:ext uri="{FF2B5EF4-FFF2-40B4-BE49-F238E27FC236}">
                <a16:creationId xmlns:a16="http://schemas.microsoft.com/office/drawing/2014/main" id="{68862C27-9AAA-491F-842A-54DD1B63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072" y="4692129"/>
            <a:ext cx="369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dp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87" name="文本框 106">
            <a:extLst>
              <a:ext uri="{FF2B5EF4-FFF2-40B4-BE49-F238E27FC236}">
                <a16:creationId xmlns:a16="http://schemas.microsoft.com/office/drawing/2014/main" id="{7485A7D0-9ECA-40DA-87F7-CCCA955E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715" y="4012073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SCU</a:t>
            </a:r>
            <a:endParaRPr lang="zh-CN" altLang="en-US" sz="1800" b="1" dirty="0"/>
          </a:p>
        </p:txBody>
      </p:sp>
      <p:sp>
        <p:nvSpPr>
          <p:cNvPr id="88" name="TextBox 34">
            <a:extLst>
              <a:ext uri="{FF2B5EF4-FFF2-40B4-BE49-F238E27FC236}">
                <a16:creationId xmlns:a16="http://schemas.microsoft.com/office/drawing/2014/main" id="{B29D77DA-92EB-422E-A0AF-6500D196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238" y="5700854"/>
            <a:ext cx="5715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（图中省略</a:t>
            </a:r>
            <a:r>
              <a:rPr lang="en-US" altLang="zh-CN" sz="1800" dirty="0" err="1">
                <a:cs typeface="Arial" panose="020B0604020202020204" pitchFamily="34" charset="0"/>
              </a:rPr>
              <a:t>clk</a:t>
            </a:r>
            <a:r>
              <a:rPr lang="zh-CN" altLang="en-US" sz="1800" dirty="0">
                <a:cs typeface="Arial" panose="020B0604020202020204" pitchFamily="34" charset="0"/>
              </a:rPr>
              <a:t>和</a:t>
            </a:r>
            <a:r>
              <a:rPr lang="en-US" altLang="zh-CN" sz="1800" dirty="0" err="1">
                <a:cs typeface="Arial" panose="020B0604020202020204" pitchFamily="34" charset="0"/>
              </a:rPr>
              <a:t>rst</a:t>
            </a:r>
            <a:r>
              <a:rPr lang="zh-CN" altLang="en-US" sz="1800" dirty="0">
                <a:cs typeface="Arial" panose="020B0604020202020204" pitchFamily="34" charset="0"/>
              </a:rPr>
              <a:t>信号）</a:t>
            </a:r>
          </a:p>
        </p:txBody>
      </p:sp>
      <p:sp>
        <p:nvSpPr>
          <p:cNvPr id="64" name="TextBox 32">
            <a:extLst>
              <a:ext uri="{FF2B5EF4-FFF2-40B4-BE49-F238E27FC236}">
                <a16:creationId xmlns:a16="http://schemas.microsoft.com/office/drawing/2014/main" id="{48525525-E1BE-4507-88BB-32927C74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62" y="4718650"/>
            <a:ext cx="628461" cy="30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en_in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65" name="TextBox 32">
            <a:extLst>
              <a:ext uri="{FF2B5EF4-FFF2-40B4-BE49-F238E27FC236}">
                <a16:creationId xmlns:a16="http://schemas.microsoft.com/office/drawing/2014/main" id="{82D1DF5D-555A-4EE2-863E-C7C6E557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003" y="4279565"/>
            <a:ext cx="200403" cy="30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Arial" panose="020B0604020202020204" pitchFamily="34" charset="0"/>
              </a:rPr>
              <a:t>in</a:t>
            </a:r>
            <a:endParaRPr lang="zh-CN" altLang="en-US" sz="2000">
              <a:cs typeface="Arial" panose="020B0604020202020204" pitchFamily="34" charset="0"/>
            </a:endParaRPr>
          </a:p>
        </p:txBody>
      </p:sp>
      <p:sp>
        <p:nvSpPr>
          <p:cNvPr id="93" name="TextBox 32">
            <a:extLst>
              <a:ext uri="{FF2B5EF4-FFF2-40B4-BE49-F238E27FC236}">
                <a16:creationId xmlns:a16="http://schemas.microsoft.com/office/drawing/2014/main" id="{E29C3805-5641-4103-BF26-D38631A3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249" y="3247578"/>
            <a:ext cx="783973" cy="30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Arial" panose="020B0604020202020204" pitchFamily="34" charset="0"/>
              </a:rPr>
              <a:t>en_out</a:t>
            </a:r>
            <a:endParaRPr lang="zh-CN" altLang="en-US" sz="2000">
              <a:cs typeface="Arial" panose="020B0604020202020204" pitchFamily="34" charset="0"/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D8CA30C1-EE54-4FBB-8A34-63126AD463FD}"/>
              </a:ext>
            </a:extLst>
          </p:cNvPr>
          <p:cNvCxnSpPr>
            <a:cxnSpLocks/>
          </p:cNvCxnSpPr>
          <p:nvPr/>
        </p:nvCxnSpPr>
        <p:spPr bwMode="auto">
          <a:xfrm>
            <a:off x="3373089" y="4899037"/>
            <a:ext cx="2112619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8">
            <a:extLst>
              <a:ext uri="{FF2B5EF4-FFF2-40B4-BE49-F238E27FC236}">
                <a16:creationId xmlns:a16="http://schemas.microsoft.com/office/drawing/2014/main" id="{078AD213-C3BC-4387-A9D2-205434C4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784" y="4535263"/>
            <a:ext cx="696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104" name="TextBox 78">
            <a:extLst>
              <a:ext uri="{FF2B5EF4-FFF2-40B4-BE49-F238E27FC236}">
                <a16:creationId xmlns:a16="http://schemas.microsoft.com/office/drawing/2014/main" id="{92823A00-9BE4-42AE-955C-F951B990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7" y="4878662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head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A7F4385-E51C-411F-8066-DA4D93E12078}"/>
              </a:ext>
            </a:extLst>
          </p:cNvPr>
          <p:cNvCxnSpPr>
            <a:cxnSpLocks/>
          </p:cNvCxnSpPr>
          <p:nvPr/>
        </p:nvCxnSpPr>
        <p:spPr bwMode="auto">
          <a:xfrm>
            <a:off x="3383624" y="5236271"/>
            <a:ext cx="2112619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3E51969-F731-43DA-9B99-3FC4C42D6A21}"/>
              </a:ext>
            </a:extLst>
          </p:cNvPr>
          <p:cNvCxnSpPr>
            <a:cxnSpLocks/>
          </p:cNvCxnSpPr>
          <p:nvPr/>
        </p:nvCxnSpPr>
        <p:spPr bwMode="auto">
          <a:xfrm>
            <a:off x="2182865" y="3947949"/>
            <a:ext cx="498475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2">
            <a:extLst>
              <a:ext uri="{FF2B5EF4-FFF2-40B4-BE49-F238E27FC236}">
                <a16:creationId xmlns:a16="http://schemas.microsoft.com/office/drawing/2014/main" id="{A94BE9EE-F6CF-404A-85AA-93E21705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355" y="3767486"/>
            <a:ext cx="3558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out</a:t>
            </a:r>
            <a:endParaRPr lang="zh-CN" alt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029F-3ED8-4590-BFEF-2E8A8269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开关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按钮输入处理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05F79-1261-4E1F-8CBC-650F45F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943F3-1744-4909-B9F9-1986A8BB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2FD92-D37E-43E0-979A-C295438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3CF50FB8-9C42-4A04-BD00-E63EB03C1EB2}"/>
              </a:ext>
            </a:extLst>
          </p:cNvPr>
          <p:cNvGrpSpPr/>
          <p:nvPr/>
        </p:nvGrpSpPr>
        <p:grpSpPr>
          <a:xfrm>
            <a:off x="754456" y="1307451"/>
            <a:ext cx="7467599" cy="2071275"/>
            <a:chOff x="754456" y="1230902"/>
            <a:chExt cx="7467599" cy="3020563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63ADE4E-CCA9-4E31-983F-C4B990A180DE}"/>
                </a:ext>
              </a:extLst>
            </p:cNvPr>
            <p:cNvCxnSpPr>
              <a:cxnSpLocks/>
            </p:cNvCxnSpPr>
            <p:nvPr/>
          </p:nvCxnSpPr>
          <p:spPr>
            <a:xfrm>
              <a:off x="2006165" y="1596025"/>
              <a:ext cx="0" cy="26538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2B8BFE2C-77EB-4621-B8C4-13B2303EAE24}"/>
                </a:ext>
              </a:extLst>
            </p:cNvPr>
            <p:cNvCxnSpPr>
              <a:cxnSpLocks/>
            </p:cNvCxnSpPr>
            <p:nvPr/>
          </p:nvCxnSpPr>
          <p:spPr>
            <a:xfrm>
              <a:off x="6052449" y="1596026"/>
              <a:ext cx="0" cy="26538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477A19B-2E23-4F54-B102-44EDFA3A5504}"/>
                </a:ext>
              </a:extLst>
            </p:cNvPr>
            <p:cNvCxnSpPr>
              <a:cxnSpLocks/>
            </p:cNvCxnSpPr>
            <p:nvPr/>
          </p:nvCxnSpPr>
          <p:spPr>
            <a:xfrm>
              <a:off x="7405449" y="2509920"/>
              <a:ext cx="0" cy="17399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5B21454-28A8-4C95-975E-9BE26F5E1B1B}"/>
                </a:ext>
              </a:extLst>
            </p:cNvPr>
            <p:cNvCxnSpPr/>
            <p:nvPr/>
          </p:nvCxnSpPr>
          <p:spPr bwMode="auto">
            <a:xfrm>
              <a:off x="1329128" y="2217820"/>
              <a:ext cx="65722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E12D300-252D-4DFA-9397-19F44806A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61040" y="2217820"/>
              <a:ext cx="2381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A23FA4-8ADB-4BCA-8005-ABF6A80D1A33}"/>
                </a:ext>
              </a:extLst>
            </p:cNvPr>
            <p:cNvCxnSpPr/>
            <p:nvPr/>
          </p:nvCxnSpPr>
          <p:spPr bwMode="auto">
            <a:xfrm rot="5400000">
              <a:off x="2732479" y="2052720"/>
              <a:ext cx="3286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31A0EDF-61FA-44CF-A9D8-E741534C9571}"/>
                </a:ext>
              </a:extLst>
            </p:cNvPr>
            <p:cNvCxnSpPr/>
            <p:nvPr/>
          </p:nvCxnSpPr>
          <p:spPr bwMode="auto">
            <a:xfrm flipV="1">
              <a:off x="2899166" y="1889208"/>
              <a:ext cx="31765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4FEB770-94D6-4DB3-9918-EB8F5678DD80}"/>
                </a:ext>
              </a:extLst>
            </p:cNvPr>
            <p:cNvCxnSpPr/>
            <p:nvPr/>
          </p:nvCxnSpPr>
          <p:spPr bwMode="auto">
            <a:xfrm rot="5400000">
              <a:off x="5900049" y="2052720"/>
              <a:ext cx="3286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95EEF04-96B4-42FD-8B48-D71B6D53BD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46198" y="2219408"/>
              <a:ext cx="1375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D1A1619-75F4-4B82-9049-BCEC0EFCC8F8}"/>
                </a:ext>
              </a:extLst>
            </p:cNvPr>
            <p:cNvCxnSpPr/>
            <p:nvPr/>
          </p:nvCxnSpPr>
          <p:spPr bwMode="auto">
            <a:xfrm rot="5400000">
              <a:off x="3211330" y="2673433"/>
              <a:ext cx="3286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0C0C8FF-F3B5-4550-A5E2-480A7084DD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9128" y="2838533"/>
              <a:ext cx="20457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C823777-0CEB-407D-8BCD-E3DA9E81B6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76431" y="2509920"/>
              <a:ext cx="4029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9DE6FD3-D767-42F9-9601-6F97AC54AF68}"/>
                </a:ext>
              </a:extLst>
            </p:cNvPr>
            <p:cNvCxnSpPr/>
            <p:nvPr/>
          </p:nvCxnSpPr>
          <p:spPr bwMode="auto">
            <a:xfrm rot="5400000">
              <a:off x="7253553" y="2673433"/>
              <a:ext cx="3286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1E0109-86FF-4BF4-BC39-E06A904F98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18654" y="2838533"/>
              <a:ext cx="803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51B8430-CD3F-472C-8A49-3A21771A1213}"/>
                </a:ext>
              </a:extLst>
            </p:cNvPr>
            <p:cNvCxnSpPr/>
            <p:nvPr/>
          </p:nvCxnSpPr>
          <p:spPr bwMode="auto">
            <a:xfrm rot="5400000">
              <a:off x="3212919" y="3367170"/>
              <a:ext cx="3286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F717BD9-193C-4383-B6CA-5527ABFB7A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9128" y="3532270"/>
              <a:ext cx="20457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5672122-AD64-4F42-AD6D-12A17738B765}"/>
                </a:ext>
              </a:extLst>
            </p:cNvPr>
            <p:cNvCxnSpPr/>
            <p:nvPr/>
          </p:nvCxnSpPr>
          <p:spPr bwMode="auto">
            <a:xfrm rot="5400000">
              <a:off x="3470094" y="3367170"/>
              <a:ext cx="3286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FDACBA9-CD48-417F-B452-B276984498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32018" y="3532270"/>
              <a:ext cx="45900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78">
              <a:extLst>
                <a:ext uri="{FF2B5EF4-FFF2-40B4-BE49-F238E27FC236}">
                  <a16:creationId xmlns:a16="http://schemas.microsoft.com/office/drawing/2014/main" id="{2EE305A9-A766-42AF-BD7B-36A2B3C52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903" y="169651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63" name="TextBox 78">
              <a:extLst>
                <a:ext uri="{FF2B5EF4-FFF2-40B4-BE49-F238E27FC236}">
                  <a16:creationId xmlns:a16="http://schemas.microsoft.com/office/drawing/2014/main" id="{A76863C0-4346-4C4B-A8E7-8FCD36F66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966" y="2317224"/>
              <a:ext cx="479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 err="1">
                  <a:cs typeface="Times New Roman" panose="02020603050405020304" pitchFamily="18" charset="0"/>
                </a:rPr>
                <a:t>x_l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64" name="TextBox 78">
              <a:extLst>
                <a:ext uri="{FF2B5EF4-FFF2-40B4-BE49-F238E27FC236}">
                  <a16:creationId xmlns:a16="http://schemas.microsoft.com/office/drawing/2014/main" id="{0FFE96F9-8FFD-4932-A1D6-9C13736C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978" y="301096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 err="1">
                  <a:cs typeface="Times New Roman" panose="02020603050405020304" pitchFamily="18" charset="0"/>
                </a:rPr>
                <a:t>x_pe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63B98D4-EEA5-4230-AA82-31AA5F3E10D5}"/>
                </a:ext>
              </a:extLst>
            </p:cNvPr>
            <p:cNvCxnSpPr>
              <a:cxnSpLocks/>
            </p:cNvCxnSpPr>
            <p:nvPr/>
          </p:nvCxnSpPr>
          <p:spPr>
            <a:xfrm>
              <a:off x="3375542" y="1596027"/>
              <a:ext cx="0" cy="2653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9">
              <a:extLst>
                <a:ext uri="{FF2B5EF4-FFF2-40B4-BE49-F238E27FC236}">
                  <a16:creationId xmlns:a16="http://schemas.microsoft.com/office/drawing/2014/main" id="{71F8C875-8FEC-41B1-AC12-088B5609E1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10165" y="1877015"/>
              <a:ext cx="13176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80">
              <a:extLst>
                <a:ext uri="{FF2B5EF4-FFF2-40B4-BE49-F238E27FC236}">
                  <a16:creationId xmlns:a16="http://schemas.microsoft.com/office/drawing/2014/main" id="{B70C5437-BF1F-4903-A09B-3A5BEDA8062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41928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连接符 81">
              <a:extLst>
                <a:ext uri="{FF2B5EF4-FFF2-40B4-BE49-F238E27FC236}">
                  <a16:creationId xmlns:a16="http://schemas.microsoft.com/office/drawing/2014/main" id="{00E50666-48BA-491B-8203-D434206F28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10165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连接符 83">
              <a:extLst>
                <a:ext uri="{FF2B5EF4-FFF2-40B4-BE49-F238E27FC236}">
                  <a16:creationId xmlns:a16="http://schemas.microsoft.com/office/drawing/2014/main" id="{9981924A-B9AA-4EF7-AA61-414BA39F9E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2103" y="1877015"/>
              <a:ext cx="1285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接连接符 84">
              <a:extLst>
                <a:ext uri="{FF2B5EF4-FFF2-40B4-BE49-F238E27FC236}">
                  <a16:creationId xmlns:a16="http://schemas.microsoft.com/office/drawing/2014/main" id="{54148A54-EE3A-4402-A46F-3072C00BB04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00690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直接连接符 85">
              <a:extLst>
                <a:ext uri="{FF2B5EF4-FFF2-40B4-BE49-F238E27FC236}">
                  <a16:creationId xmlns:a16="http://schemas.microsoft.com/office/drawing/2014/main" id="{B8D16A26-BF07-4C50-A8C3-F4BA99310B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72103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直接连接符 86">
              <a:extLst>
                <a:ext uri="{FF2B5EF4-FFF2-40B4-BE49-F238E27FC236}">
                  <a16:creationId xmlns:a16="http://schemas.microsoft.com/office/drawing/2014/main" id="{F2115C6E-D949-4C36-A726-B46080A2FF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41928" y="2221502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接连接符 87">
              <a:extLst>
                <a:ext uri="{FF2B5EF4-FFF2-40B4-BE49-F238E27FC236}">
                  <a16:creationId xmlns:a16="http://schemas.microsoft.com/office/drawing/2014/main" id="{AF95F1CD-973B-4CDE-B121-BB77158B6F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30865" y="1877015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88">
              <a:extLst>
                <a:ext uri="{FF2B5EF4-FFF2-40B4-BE49-F238E27FC236}">
                  <a16:creationId xmlns:a16="http://schemas.microsoft.com/office/drawing/2014/main" id="{69E84C69-3D3E-4E26-B436-7E3CFD910E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61040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89">
              <a:extLst>
                <a:ext uri="{FF2B5EF4-FFF2-40B4-BE49-F238E27FC236}">
                  <a16:creationId xmlns:a16="http://schemas.microsoft.com/office/drawing/2014/main" id="{223EEC75-D005-4A58-9B03-0E3AE289B2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30865" y="1877015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90">
              <a:extLst>
                <a:ext uri="{FF2B5EF4-FFF2-40B4-BE49-F238E27FC236}">
                  <a16:creationId xmlns:a16="http://schemas.microsoft.com/office/drawing/2014/main" id="{409ADA83-D486-42AE-BDBF-0D9F9AC939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00690" y="2221502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直接连接符 75">
              <a:extLst>
                <a:ext uri="{FF2B5EF4-FFF2-40B4-BE49-F238E27FC236}">
                  <a16:creationId xmlns:a16="http://schemas.microsoft.com/office/drawing/2014/main" id="{708782EB-2820-436F-80D5-E22D1BF6B3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3736" y="1873333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直接连接符 76">
              <a:extLst>
                <a:ext uri="{FF2B5EF4-FFF2-40B4-BE49-F238E27FC236}">
                  <a16:creationId xmlns:a16="http://schemas.microsoft.com/office/drawing/2014/main" id="{9392FA7A-2E59-4A4D-A746-B140CE7F86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3911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直接连接符 77">
              <a:extLst>
                <a:ext uri="{FF2B5EF4-FFF2-40B4-BE49-F238E27FC236}">
                  <a16:creationId xmlns:a16="http://schemas.microsoft.com/office/drawing/2014/main" id="{22B26DE7-8138-44E7-AC63-DF983E6A79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93736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直接连接符 78">
              <a:extLst>
                <a:ext uri="{FF2B5EF4-FFF2-40B4-BE49-F238E27FC236}">
                  <a16:creationId xmlns:a16="http://schemas.microsoft.com/office/drawing/2014/main" id="{B2A7ED05-2FFD-417C-8334-F16D458628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63561" y="2217820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直接连接符 79">
              <a:extLst>
                <a:ext uri="{FF2B5EF4-FFF2-40B4-BE49-F238E27FC236}">
                  <a16:creationId xmlns:a16="http://schemas.microsoft.com/office/drawing/2014/main" id="{F6EF85DC-F336-439B-ABC4-25EF655D17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673" y="1873333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直接连接符 80">
              <a:extLst>
                <a:ext uri="{FF2B5EF4-FFF2-40B4-BE49-F238E27FC236}">
                  <a16:creationId xmlns:a16="http://schemas.microsoft.com/office/drawing/2014/main" id="{5352B879-7CA7-480D-8F15-B85C24CE62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85848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直接连接符 81">
              <a:extLst>
                <a:ext uri="{FF2B5EF4-FFF2-40B4-BE49-F238E27FC236}">
                  <a16:creationId xmlns:a16="http://schemas.microsoft.com/office/drawing/2014/main" id="{1FBB4D9C-2BC8-4E83-9E66-96396539A0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673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直接连接符 82">
              <a:extLst>
                <a:ext uri="{FF2B5EF4-FFF2-40B4-BE49-F238E27FC236}">
                  <a16:creationId xmlns:a16="http://schemas.microsoft.com/office/drawing/2014/main" id="{AE6794B4-8C50-46B6-A3D1-DF6254620D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23911" y="2217820"/>
              <a:ext cx="1317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直接连接符 83">
              <a:extLst>
                <a:ext uri="{FF2B5EF4-FFF2-40B4-BE49-F238E27FC236}">
                  <a16:creationId xmlns:a16="http://schemas.microsoft.com/office/drawing/2014/main" id="{36404679-6B70-4614-9383-6C5641D8D9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16023" y="1873333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直接连接符 84">
              <a:extLst>
                <a:ext uri="{FF2B5EF4-FFF2-40B4-BE49-F238E27FC236}">
                  <a16:creationId xmlns:a16="http://schemas.microsoft.com/office/drawing/2014/main" id="{228AF28F-2616-47E4-AB19-8ABFC6C6FD1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46198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直接连接符 85">
              <a:extLst>
                <a:ext uri="{FF2B5EF4-FFF2-40B4-BE49-F238E27FC236}">
                  <a16:creationId xmlns:a16="http://schemas.microsoft.com/office/drawing/2014/main" id="{A7C51498-AA14-47E9-A9E6-8696C85516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16023" y="187333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直接连接符 86">
              <a:extLst>
                <a:ext uri="{FF2B5EF4-FFF2-40B4-BE49-F238E27FC236}">
                  <a16:creationId xmlns:a16="http://schemas.microsoft.com/office/drawing/2014/main" id="{E076EA87-E3CB-4B63-94E2-A738257BC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5848" y="2217820"/>
              <a:ext cx="1301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502B90E0-FB57-4323-BA24-BA61C0C3CE0F}"/>
                </a:ext>
              </a:extLst>
            </p:cNvPr>
            <p:cNvCxnSpPr/>
            <p:nvPr/>
          </p:nvCxnSpPr>
          <p:spPr bwMode="auto">
            <a:xfrm rot="5400000">
              <a:off x="7249549" y="4084777"/>
              <a:ext cx="3286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CC341DE5-8614-4402-ADD3-FCC68D19CC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9606" y="4249877"/>
              <a:ext cx="61080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76C52AC-84A9-4718-BFFB-30E777710E45}"/>
                </a:ext>
              </a:extLst>
            </p:cNvPr>
            <p:cNvCxnSpPr/>
            <p:nvPr/>
          </p:nvCxnSpPr>
          <p:spPr bwMode="auto">
            <a:xfrm rot="5400000">
              <a:off x="7506724" y="4084777"/>
              <a:ext cx="3286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6BB1907-496B-4739-B762-2C72D1A72D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78170" y="4251465"/>
              <a:ext cx="54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78">
              <a:extLst>
                <a:ext uri="{FF2B5EF4-FFF2-40B4-BE49-F238E27FC236}">
                  <a16:creationId xmlns:a16="http://schemas.microsoft.com/office/drawing/2014/main" id="{B5D6F229-D1A0-4712-AB2C-8349A0E4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456" y="372857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 err="1">
                  <a:cs typeface="Times New Roman" panose="02020603050405020304" pitchFamily="18" charset="0"/>
                </a:rPr>
                <a:t>x_ne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962A99C0-F413-4FB2-A4AD-0474F1AAE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71955" y="3215507"/>
              <a:ext cx="250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76D2FB1D-A083-4F03-BE2D-51E1B4B1DB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15906" y="3920918"/>
              <a:ext cx="250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78">
              <a:extLst>
                <a:ext uri="{FF2B5EF4-FFF2-40B4-BE49-F238E27FC236}">
                  <a16:creationId xmlns:a16="http://schemas.microsoft.com/office/drawing/2014/main" id="{03BC382D-00B6-4B20-9EEE-5C41E6348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878" y="1230902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S0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232" name="TextBox 78">
              <a:extLst>
                <a:ext uri="{FF2B5EF4-FFF2-40B4-BE49-F238E27FC236}">
                  <a16:creationId xmlns:a16="http://schemas.microsoft.com/office/drawing/2014/main" id="{71492B24-666D-46A9-823B-F714FA86A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314" y="1230902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S1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233" name="TextBox 78">
              <a:extLst>
                <a:ext uri="{FF2B5EF4-FFF2-40B4-BE49-F238E27FC236}">
                  <a16:creationId xmlns:a16="http://schemas.microsoft.com/office/drawing/2014/main" id="{F8616FA9-D7EC-4497-859E-4ACD99238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082" y="1230902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S2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234" name="TextBox 78">
              <a:extLst>
                <a:ext uri="{FF2B5EF4-FFF2-40B4-BE49-F238E27FC236}">
                  <a16:creationId xmlns:a16="http://schemas.microsoft.com/office/drawing/2014/main" id="{FBEF8ACB-0216-4A24-8D13-E97385F0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341" y="1230902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S3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22485470-0542-4314-9C08-3F9A9045D7F3}"/>
              </a:ext>
            </a:extLst>
          </p:cNvPr>
          <p:cNvGrpSpPr/>
          <p:nvPr/>
        </p:nvGrpSpPr>
        <p:grpSpPr>
          <a:xfrm>
            <a:off x="724607" y="3523495"/>
            <a:ext cx="7157311" cy="1150819"/>
            <a:chOff x="724607" y="4351904"/>
            <a:chExt cx="7157311" cy="1150819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B4A08950-AD70-4816-9314-A9E91D0721BB}"/>
                </a:ext>
              </a:extLst>
            </p:cNvPr>
            <p:cNvSpPr/>
            <p:nvPr/>
          </p:nvSpPr>
          <p:spPr>
            <a:xfrm>
              <a:off x="1360804" y="4795632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7B1BCE8A-0B58-4B8A-8682-DE685FA8F9CA}"/>
                </a:ext>
              </a:extLst>
            </p:cNvPr>
            <p:cNvSpPr/>
            <p:nvPr/>
          </p:nvSpPr>
          <p:spPr>
            <a:xfrm>
              <a:off x="2416230" y="4795632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6AC58BD-C8CE-4568-9A57-92386E7E9BA6}"/>
                </a:ext>
              </a:extLst>
            </p:cNvPr>
            <p:cNvCxnSpPr>
              <a:stCxn id="235" idx="6"/>
              <a:endCxn id="236" idx="2"/>
            </p:cNvCxnSpPr>
            <p:nvPr/>
          </p:nvCxnSpPr>
          <p:spPr>
            <a:xfrm>
              <a:off x="1837274" y="5033867"/>
              <a:ext cx="5789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连接符: 曲线 242">
              <a:extLst>
                <a:ext uri="{FF2B5EF4-FFF2-40B4-BE49-F238E27FC236}">
                  <a16:creationId xmlns:a16="http://schemas.microsoft.com/office/drawing/2014/main" id="{7B4ABE0E-E16E-4795-B504-B4111F7801DD}"/>
                </a:ext>
              </a:extLst>
            </p:cNvPr>
            <p:cNvCxnSpPr>
              <a:stCxn id="236" idx="0"/>
              <a:endCxn id="235" idx="0"/>
            </p:cNvCxnSpPr>
            <p:nvPr/>
          </p:nvCxnSpPr>
          <p:spPr>
            <a:xfrm rot="16200000" flipV="1">
              <a:off x="2126752" y="4267919"/>
              <a:ext cx="12700" cy="105542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4E0FEEA-BF2E-4D87-AFF4-9BEFD8975030}"/>
                </a:ext>
              </a:extLst>
            </p:cNvPr>
            <p:cNvSpPr/>
            <p:nvPr/>
          </p:nvSpPr>
          <p:spPr>
            <a:xfrm>
              <a:off x="3375542" y="4795632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S2</a:t>
              </a:r>
              <a:r>
                <a:rPr lang="en-US" altLang="zh-CN" sz="1600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9ED58A3B-C4C4-4609-96BC-AB68711EDCE4}"/>
                </a:ext>
              </a:extLst>
            </p:cNvPr>
            <p:cNvCxnSpPr>
              <a:endCxn id="245" idx="2"/>
            </p:cNvCxnSpPr>
            <p:nvPr/>
          </p:nvCxnSpPr>
          <p:spPr>
            <a:xfrm>
              <a:off x="2894122" y="5033867"/>
              <a:ext cx="481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22924157-BB0B-41AB-AF13-E87E261E2983}"/>
                </a:ext>
              </a:extLst>
            </p:cNvPr>
            <p:cNvSpPr/>
            <p:nvPr/>
          </p:nvSpPr>
          <p:spPr>
            <a:xfrm>
              <a:off x="4493221" y="4788773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E64C753F-924C-4C5D-BE6E-7A9BA2864881}"/>
                </a:ext>
              </a:extLst>
            </p:cNvPr>
            <p:cNvSpPr/>
            <p:nvPr/>
          </p:nvSpPr>
          <p:spPr>
            <a:xfrm>
              <a:off x="6447558" y="4793058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A3DF606-3FFE-46B4-B5A9-3FEC2BFB200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91" y="5039200"/>
              <a:ext cx="1477867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AEA9299C-35F6-4571-8697-95BC55456E23}"/>
                </a:ext>
              </a:extLst>
            </p:cNvPr>
            <p:cNvSpPr/>
            <p:nvPr/>
          </p:nvSpPr>
          <p:spPr>
            <a:xfrm>
              <a:off x="7405448" y="4799408"/>
              <a:ext cx="476470" cy="476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S3</a:t>
              </a:r>
              <a:r>
                <a:rPr lang="en-US" altLang="zh-CN" sz="1600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5034434F-F0CA-4D75-B683-85FF2FB1A32D}"/>
                </a:ext>
              </a:extLst>
            </p:cNvPr>
            <p:cNvCxnSpPr>
              <a:endCxn id="251" idx="2"/>
            </p:cNvCxnSpPr>
            <p:nvPr/>
          </p:nvCxnSpPr>
          <p:spPr>
            <a:xfrm>
              <a:off x="6924028" y="5037643"/>
              <a:ext cx="481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FF23C57D-5B32-4998-B7E2-430C02E006D8}"/>
                </a:ext>
              </a:extLst>
            </p:cNvPr>
            <p:cNvCxnSpPr/>
            <p:nvPr/>
          </p:nvCxnSpPr>
          <p:spPr>
            <a:xfrm>
              <a:off x="879384" y="5040217"/>
              <a:ext cx="481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连接符: 曲线 254">
              <a:extLst>
                <a:ext uri="{FF2B5EF4-FFF2-40B4-BE49-F238E27FC236}">
                  <a16:creationId xmlns:a16="http://schemas.microsoft.com/office/drawing/2014/main" id="{8A868334-748E-4FF6-8360-AAAAB0EB5539}"/>
                </a:ext>
              </a:extLst>
            </p:cNvPr>
            <p:cNvCxnSpPr>
              <a:cxnSpLocks/>
              <a:stCxn id="249" idx="0"/>
            </p:cNvCxnSpPr>
            <p:nvPr/>
          </p:nvCxnSpPr>
          <p:spPr>
            <a:xfrm rot="16200000" flipH="1" flipV="1">
              <a:off x="5770907" y="3968047"/>
              <a:ext cx="89876" cy="1739897"/>
            </a:xfrm>
            <a:prstGeom prst="curvedConnector3">
              <a:avLst>
                <a:gd name="adj1" fmla="val -254350"/>
              </a:avLst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连接符: 曲线 263">
              <a:extLst>
                <a:ext uri="{FF2B5EF4-FFF2-40B4-BE49-F238E27FC236}">
                  <a16:creationId xmlns:a16="http://schemas.microsoft.com/office/drawing/2014/main" id="{26F4C603-195E-43FC-9FE9-893A3E20AE8C}"/>
                </a:ext>
              </a:extLst>
            </p:cNvPr>
            <p:cNvCxnSpPr>
              <a:cxnSpLocks/>
              <a:stCxn id="251" idx="4"/>
              <a:endCxn id="235" idx="5"/>
            </p:cNvCxnSpPr>
            <p:nvPr/>
          </p:nvCxnSpPr>
          <p:spPr>
            <a:xfrm rot="5400000" flipH="1">
              <a:off x="4668813" y="2301009"/>
              <a:ext cx="73553" cy="5876186"/>
            </a:xfrm>
            <a:prstGeom prst="curvedConnector3">
              <a:avLst>
                <a:gd name="adj1" fmla="val -476554"/>
              </a:avLst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AEB1473B-3D6B-4AAB-A943-A65A26E4B15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012" y="5037406"/>
              <a:ext cx="6412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78">
              <a:extLst>
                <a:ext uri="{FF2B5EF4-FFF2-40B4-BE49-F238E27FC236}">
                  <a16:creationId xmlns:a16="http://schemas.microsoft.com/office/drawing/2014/main" id="{9C3FE6D8-5F25-4593-B157-B200A7F2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607" y="4610966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rst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274" name="TextBox 78">
              <a:extLst>
                <a:ext uri="{FF2B5EF4-FFF2-40B4-BE49-F238E27FC236}">
                  <a16:creationId xmlns:a16="http://schemas.microsoft.com/office/drawing/2014/main" id="{80D1DA85-429F-4C15-B203-E397F1997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587" y="46982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75" name="TextBox 78">
              <a:extLst>
                <a:ext uri="{FF2B5EF4-FFF2-40B4-BE49-F238E27FC236}">
                  <a16:creationId xmlns:a16="http://schemas.microsoft.com/office/drawing/2014/main" id="{8044C92C-1180-4033-83AC-F9D7EE95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762" y="4351904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td &amp; !x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76" name="TextBox 78">
              <a:extLst>
                <a:ext uri="{FF2B5EF4-FFF2-40B4-BE49-F238E27FC236}">
                  <a16:creationId xmlns:a16="http://schemas.microsoft.com/office/drawing/2014/main" id="{CC1FC5D4-E47A-4A34-A829-4DDC2EF92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230" y="5133391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td &amp; 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81" name="TextBox 78">
              <a:extLst>
                <a:ext uri="{FF2B5EF4-FFF2-40B4-BE49-F238E27FC236}">
                  <a16:creationId xmlns:a16="http://schemas.microsoft.com/office/drawing/2014/main" id="{7C1987CC-DF7D-4B40-AFCF-8EF83D18C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487" y="5013841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!x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82" name="TextBox 78">
              <a:extLst>
                <a:ext uri="{FF2B5EF4-FFF2-40B4-BE49-F238E27FC236}">
                  <a16:creationId xmlns:a16="http://schemas.microsoft.com/office/drawing/2014/main" id="{2AE9072B-640E-41E2-A659-3A19C6D9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9253" y="4560281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td &amp; 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83" name="TextBox 78">
              <a:extLst>
                <a:ext uri="{FF2B5EF4-FFF2-40B4-BE49-F238E27FC236}">
                  <a16:creationId xmlns:a16="http://schemas.microsoft.com/office/drawing/2014/main" id="{54D35AD7-8D1F-4327-8702-AECDFE965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41" y="4508430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td &amp; !x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88" name="TextBox 25">
            <a:extLst>
              <a:ext uri="{FF2B5EF4-FFF2-40B4-BE49-F238E27FC236}">
                <a16:creationId xmlns:a16="http://schemas.microsoft.com/office/drawing/2014/main" id="{278DF1E6-0A84-4CE5-AAF2-16875F912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150" y="1166556"/>
            <a:ext cx="17336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cs typeface="Times New Roman" panose="02020603050405020304" pitchFamily="18" charset="0"/>
              </a:rPr>
              <a:t>抖动持续时间一般</a:t>
            </a:r>
            <a:r>
              <a:rPr lang="en-US" altLang="zh-CN" sz="2000" b="0" dirty="0">
                <a:cs typeface="Times New Roman" panose="02020603050405020304" pitchFamily="18" charset="0"/>
              </a:rPr>
              <a:t>5</a:t>
            </a:r>
            <a:r>
              <a:rPr lang="zh-CN" altLang="en-US" sz="2000" b="0" dirty="0">
                <a:cs typeface="Times New Roman" panose="02020603050405020304" pitchFamily="18" charset="0"/>
              </a:rPr>
              <a:t>～</a:t>
            </a:r>
            <a:r>
              <a:rPr lang="en-US" altLang="zh-CN" sz="2000" b="0" dirty="0">
                <a:cs typeface="Times New Roman" panose="02020603050405020304" pitchFamily="18" charset="0"/>
              </a:rPr>
              <a:t>10ms</a:t>
            </a:r>
            <a:endParaRPr lang="zh-CN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8242538-9A73-4E65-9227-4CC8AB77E9BF}"/>
              </a:ext>
            </a:extLst>
          </p:cNvPr>
          <p:cNvSpPr/>
          <p:nvPr/>
        </p:nvSpPr>
        <p:spPr>
          <a:xfrm>
            <a:off x="724607" y="4942495"/>
            <a:ext cx="41664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always  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	// </a:t>
            </a:r>
            <a:r>
              <a:rPr lang="zh-CN" altLang="en-US" sz="2000" dirty="0"/>
              <a:t>定时器</a:t>
            </a:r>
            <a:endParaRPr lang="en-US" altLang="zh-CN" sz="2000" dirty="0"/>
          </a:p>
          <a:p>
            <a:r>
              <a:rPr lang="en-US" altLang="zh-CN" sz="2000" dirty="0"/>
              <a:t>    if (!ss) begin td &lt; = 0;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&lt;= M; end </a:t>
            </a:r>
          </a:p>
          <a:p>
            <a:r>
              <a:rPr lang="en-US" altLang="zh-CN" sz="2000" dirty="0"/>
              <a:t>    else if (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== 0)  td &lt;= 1;</a:t>
            </a:r>
          </a:p>
          <a:p>
            <a:r>
              <a:rPr lang="en-US" altLang="zh-CN" sz="2000" dirty="0"/>
              <a:t>    else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&lt;= cnt-1;</a:t>
            </a: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FB56E18C-E7BA-4136-A758-B5C55AF09014}"/>
              </a:ext>
            </a:extLst>
          </p:cNvPr>
          <p:cNvSpPr/>
          <p:nvPr/>
        </p:nvSpPr>
        <p:spPr>
          <a:xfrm>
            <a:off x="5339409" y="4942495"/>
            <a:ext cx="3013577" cy="1300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2000" dirty="0"/>
              <a:t>assign  ss = (state == S1) &amp; (state == S3);</a:t>
            </a:r>
          </a:p>
          <a:p>
            <a:r>
              <a:rPr lang="en-US" altLang="zh-CN" sz="2000" dirty="0"/>
              <a:t>assign  </a:t>
            </a:r>
            <a:r>
              <a:rPr lang="en-US" altLang="zh-CN" sz="2000" dirty="0" err="1"/>
              <a:t>x_pe</a:t>
            </a:r>
            <a:r>
              <a:rPr lang="en-US" altLang="zh-CN" sz="2000" dirty="0"/>
              <a:t> = (state==S2p);</a:t>
            </a:r>
          </a:p>
          <a:p>
            <a:r>
              <a:rPr lang="en-US" altLang="zh-CN" sz="2000" dirty="0"/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val="26856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B2F4-7D1D-4AB8-A8C7-7F733050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队列控制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8CA04-91FC-40E3-BD3C-B440766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37B3-98E4-4F86-8A08-B02D7556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6D3AC-98F8-45CA-AE49-37C6D756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A14966-952F-4F3A-A9A1-52F846B18311}"/>
              </a:ext>
            </a:extLst>
          </p:cNvPr>
          <p:cNvSpPr/>
          <p:nvPr/>
        </p:nvSpPr>
        <p:spPr>
          <a:xfrm>
            <a:off x="4209319" y="3801259"/>
            <a:ext cx="725363" cy="476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WAIT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06F794-40C0-4F17-948D-E23374CB4FE4}"/>
              </a:ext>
            </a:extLst>
          </p:cNvPr>
          <p:cNvSpPr/>
          <p:nvPr/>
        </p:nvSpPr>
        <p:spPr>
          <a:xfrm>
            <a:off x="3452547" y="4517936"/>
            <a:ext cx="725363" cy="476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OUTQ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46017A-325C-4C2F-A306-3C9A1E898000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3815229" y="4207952"/>
            <a:ext cx="500317" cy="30998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B92DC1E-055B-4908-A589-B905A03DF780}"/>
              </a:ext>
            </a:extLst>
          </p:cNvPr>
          <p:cNvSpPr/>
          <p:nvPr/>
        </p:nvSpPr>
        <p:spPr>
          <a:xfrm>
            <a:off x="4952391" y="4530009"/>
            <a:ext cx="725363" cy="476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49A3E0-BC4B-4776-97A1-FE1666CE2971}"/>
              </a:ext>
            </a:extLst>
          </p:cNvPr>
          <p:cNvCxnSpPr>
            <a:cxnSpLocks/>
          </p:cNvCxnSpPr>
          <p:nvPr/>
        </p:nvCxnSpPr>
        <p:spPr>
          <a:xfrm>
            <a:off x="4295436" y="3392770"/>
            <a:ext cx="0" cy="41285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8">
            <a:extLst>
              <a:ext uri="{FF2B5EF4-FFF2-40B4-BE49-F238E27FC236}">
                <a16:creationId xmlns:a16="http://schemas.microsoft.com/office/drawing/2014/main" id="{5C1EF8F7-2BE8-44D7-9A4C-0405641F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034" y="3345387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 b="0" dirty="0">
                <a:cs typeface="Times New Roman" panose="02020603050405020304" pitchFamily="18" charset="0"/>
              </a:rPr>
              <a:t>rst</a:t>
            </a:r>
            <a:endParaRPr lang="zh-CN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25" name="TextBox 78">
            <a:extLst>
              <a:ext uri="{FF2B5EF4-FFF2-40B4-BE49-F238E27FC236}">
                <a16:creationId xmlns:a16="http://schemas.microsoft.com/office/drawing/2014/main" id="{E1E68D35-8371-4EDB-89BB-DA3CEBFF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803" y="4039321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 b="0" dirty="0" err="1">
                <a:cs typeface="Times New Roman" panose="02020603050405020304" pitchFamily="18" charset="0"/>
              </a:rPr>
              <a:t>in_en_pe</a:t>
            </a:r>
            <a:r>
              <a:rPr lang="en-US" altLang="zh-CN" sz="1800" b="0" dirty="0">
                <a:cs typeface="Times New Roman" panose="02020603050405020304" pitchFamily="18" charset="0"/>
              </a:rPr>
              <a:t> &amp; !full</a:t>
            </a:r>
            <a:endParaRPr lang="zh-CN" altLang="en-US" sz="1800" b="0" dirty="0"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A8AB84-70DE-4008-BA85-2D4C2F427163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4828455" y="4207952"/>
            <a:ext cx="486618" cy="32205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4106A5DC-BD4F-43F6-9EDF-57144BE6AD76}"/>
              </a:ext>
            </a:extLst>
          </p:cNvPr>
          <p:cNvSpPr/>
          <p:nvPr/>
        </p:nvSpPr>
        <p:spPr>
          <a:xfrm>
            <a:off x="4955193" y="5347969"/>
            <a:ext cx="725363" cy="476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CHKF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2C6295-715A-4470-8A9A-74EF0706861D}"/>
              </a:ext>
            </a:extLst>
          </p:cNvPr>
          <p:cNvSpPr/>
          <p:nvPr/>
        </p:nvSpPr>
        <p:spPr>
          <a:xfrm>
            <a:off x="3452546" y="5351552"/>
            <a:ext cx="725363" cy="476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CHKE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CD65FF-F8BA-4C4D-B454-8AEC2827616D}"/>
              </a:ext>
            </a:extLst>
          </p:cNvPr>
          <p:cNvCxnSpPr>
            <a:cxnSpLocks/>
            <a:stCxn id="14" idx="4"/>
            <a:endCxn id="53" idx="0"/>
          </p:cNvCxnSpPr>
          <p:nvPr/>
        </p:nvCxnSpPr>
        <p:spPr>
          <a:xfrm>
            <a:off x="5315073" y="5006479"/>
            <a:ext cx="2802" cy="34149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98C676-A55A-48E4-9CA2-BCADC68C4136}"/>
              </a:ext>
            </a:extLst>
          </p:cNvPr>
          <p:cNvCxnSpPr>
            <a:cxnSpLocks/>
            <a:stCxn id="9" idx="4"/>
            <a:endCxn id="54" idx="0"/>
          </p:cNvCxnSpPr>
          <p:nvPr/>
        </p:nvCxnSpPr>
        <p:spPr>
          <a:xfrm flipH="1">
            <a:off x="3815228" y="4994406"/>
            <a:ext cx="1" cy="35714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78">
            <a:extLst>
              <a:ext uri="{FF2B5EF4-FFF2-40B4-BE49-F238E27FC236}">
                <a16:creationId xmlns:a16="http://schemas.microsoft.com/office/drawing/2014/main" id="{A583F7DF-014D-4F6A-9208-D71BA8D7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634" y="4506696"/>
            <a:ext cx="2587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None/>
            </a:pPr>
            <a:r>
              <a:rPr lang="en-US" altLang="zh-CN" sz="1800" b="0" dirty="0">
                <a:cs typeface="Times New Roman" panose="02020603050405020304" pitchFamily="18" charset="0"/>
              </a:rPr>
              <a:t>we, tail=tail+1, empty=0, 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b="0" dirty="0">
                <a:cs typeface="Times New Roman" panose="02020603050405020304" pitchFamily="18" charset="0"/>
              </a:rPr>
              <a:t>valid[tail]=1</a:t>
            </a:r>
            <a:endParaRPr lang="zh-CN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68" name="TextBox 78">
            <a:extLst>
              <a:ext uri="{FF2B5EF4-FFF2-40B4-BE49-F238E27FC236}">
                <a16:creationId xmlns:a16="http://schemas.microsoft.com/office/drawing/2014/main" id="{D00D6571-3E9A-4849-B059-D68DD563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357" y="5374099"/>
            <a:ext cx="1887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None/>
            </a:pPr>
            <a:r>
              <a:rPr lang="en-US" altLang="zh-CN" sz="1800" b="0" dirty="0">
                <a:cs typeface="Times New Roman" panose="02020603050405020304" pitchFamily="18" charset="0"/>
              </a:rPr>
              <a:t>(tail=head): full=1</a:t>
            </a:r>
            <a:endParaRPr lang="zh-CN" altLang="en-US" sz="1800" b="0" dirty="0">
              <a:cs typeface="Times New Roman" panose="02020603050405020304" pitchFamily="18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D88CF95E-AB9D-4831-A721-DFE641367B45}"/>
              </a:ext>
            </a:extLst>
          </p:cNvPr>
          <p:cNvCxnSpPr>
            <a:cxnSpLocks/>
            <a:stCxn id="53" idx="4"/>
            <a:endCxn id="8" idx="4"/>
          </p:cNvCxnSpPr>
          <p:nvPr/>
        </p:nvCxnSpPr>
        <p:spPr>
          <a:xfrm rot="5400000" flipH="1">
            <a:off x="4171583" y="4678147"/>
            <a:ext cx="1546710" cy="745874"/>
          </a:xfrm>
          <a:prstGeom prst="curvedConnector3">
            <a:avLst>
              <a:gd name="adj1" fmla="val -10232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8753F673-57DB-4FCC-BD19-17CB272FBCF3}"/>
              </a:ext>
            </a:extLst>
          </p:cNvPr>
          <p:cNvCxnSpPr>
            <a:cxnSpLocks/>
            <a:stCxn id="54" idx="4"/>
            <a:endCxn id="8" idx="4"/>
          </p:cNvCxnSpPr>
          <p:nvPr/>
        </p:nvCxnSpPr>
        <p:spPr>
          <a:xfrm rot="5400000" flipH="1" flipV="1">
            <a:off x="3418467" y="4674489"/>
            <a:ext cx="1550293" cy="756773"/>
          </a:xfrm>
          <a:prstGeom prst="curvedConnector3">
            <a:avLst>
              <a:gd name="adj1" fmla="val -718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DED0965F-A7F9-4FFF-B4B1-493E1C2F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05266"/>
              </p:ext>
            </p:extLst>
          </p:nvPr>
        </p:nvGraphicFramePr>
        <p:xfrm>
          <a:off x="1892456" y="3866086"/>
          <a:ext cx="355721" cy="198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21">
                  <a:extLst>
                    <a:ext uri="{9D8B030D-6E8A-4147-A177-3AD203B41FA5}">
                      <a16:colId xmlns:a16="http://schemas.microsoft.com/office/drawing/2014/main" val="1360754445"/>
                    </a:ext>
                  </a:extLst>
                </a:gridCol>
              </a:tblGrid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798132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88286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584290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7228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575395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96927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960290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78223"/>
                  </a:ext>
                </a:extLst>
              </a:tr>
            </a:tbl>
          </a:graphicData>
        </a:graphic>
      </p:graphicFrame>
      <p:sp>
        <p:nvSpPr>
          <p:cNvPr id="90" name="TextBox 78">
            <a:extLst>
              <a:ext uri="{FF2B5EF4-FFF2-40B4-BE49-F238E27FC236}">
                <a16:creationId xmlns:a16="http://schemas.microsoft.com/office/drawing/2014/main" id="{AB5F818F-23CB-4260-B4B1-05AF4AC8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17" y="1475932"/>
            <a:ext cx="52164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head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cs typeface="Times New Roman" panose="02020603050405020304" pitchFamily="18" charset="0"/>
              </a:rPr>
              <a:t>位，队头，指向出对数据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tail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cs typeface="Times New Roman" panose="02020603050405020304" pitchFamily="18" charset="0"/>
              </a:rPr>
              <a:t>位，队尾，指向入队位置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full,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empty</a:t>
            </a:r>
            <a:r>
              <a:rPr lang="zh-CN" altLang="en-US" sz="2000" dirty="0">
                <a:cs typeface="Times New Roman" panose="02020603050405020304" pitchFamily="18" charset="0"/>
              </a:rPr>
              <a:t>：各</a:t>
            </a:r>
            <a:r>
              <a:rPr lang="en-US" altLang="zh-CN" sz="2000" dirty="0"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cs typeface="Times New Roman" panose="02020603050405020304" pitchFamily="18" charset="0"/>
              </a:rPr>
              <a:t>位，满和空标志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valid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cs typeface="Times New Roman" panose="02020603050405020304" pitchFamily="18" charset="0"/>
              </a:rPr>
              <a:t>位，有效标志，第</a:t>
            </a:r>
            <a:r>
              <a:rPr lang="en-US" altLang="zh-CN" sz="2000" dirty="0" err="1"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cs typeface="Times New Roman" panose="02020603050405020304" pitchFamily="18" charset="0"/>
              </a:rPr>
              <a:t>位对应</a:t>
            </a:r>
            <a:r>
              <a:rPr lang="en-US" altLang="zh-CN" sz="2000" dirty="0">
                <a:cs typeface="Times New Roman" panose="02020603050405020304" pitchFamily="18" charset="0"/>
              </a:rPr>
              <a:t>Ri</a:t>
            </a:r>
            <a:r>
              <a:rPr lang="zh-CN" altLang="en-US" sz="2000" dirty="0">
                <a:cs typeface="Times New Roman" panose="02020603050405020304" pitchFamily="18" charset="0"/>
              </a:rPr>
              <a:t>状态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outer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cs typeface="Times New Roman" panose="02020603050405020304" pitchFamily="18" charset="0"/>
              </a:rPr>
              <a:t>位，出队列数据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0717E935-57FE-451C-8750-323836E6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98053"/>
              </p:ext>
            </p:extLst>
          </p:nvPr>
        </p:nvGraphicFramePr>
        <p:xfrm>
          <a:off x="5896708" y="1619390"/>
          <a:ext cx="2451930" cy="16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81">
                  <a:extLst>
                    <a:ext uri="{9D8B030D-6E8A-4147-A177-3AD203B41FA5}">
                      <a16:colId xmlns:a16="http://schemas.microsoft.com/office/drawing/2014/main" val="98136718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103419010"/>
                    </a:ext>
                  </a:extLst>
                </a:gridCol>
                <a:gridCol w="1190141">
                  <a:extLst>
                    <a:ext uri="{9D8B030D-6E8A-4147-A177-3AD203B41FA5}">
                      <a16:colId xmlns:a16="http://schemas.microsoft.com/office/drawing/2014/main" val="3892524742"/>
                    </a:ext>
                  </a:extLst>
                </a:gridCol>
              </a:tblGrid>
              <a:tr h="330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84554"/>
                  </a:ext>
                </a:extLst>
              </a:tr>
              <a:tr h="330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不空不满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897669"/>
                  </a:ext>
                </a:extLst>
              </a:tr>
              <a:tr h="330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3965"/>
                  </a:ext>
                </a:extLst>
              </a:tr>
              <a:tr h="330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6367"/>
                  </a:ext>
                </a:extLst>
              </a:tr>
              <a:tr h="330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禁止出现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1867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30A8C8-9287-4A0E-A98D-752E35793AD1}"/>
              </a:ext>
            </a:extLst>
          </p:cNvPr>
          <p:cNvSpPr txBox="1"/>
          <p:nvPr/>
        </p:nvSpPr>
        <p:spPr>
          <a:xfrm>
            <a:off x="927392" y="3842692"/>
            <a:ext cx="619059" cy="29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zh-CN" sz="1600" dirty="0"/>
              <a:t>tail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29D69A-6811-48A1-9310-1387A750F0DD}"/>
              </a:ext>
            </a:extLst>
          </p:cNvPr>
          <p:cNvSpPr txBox="1"/>
          <p:nvPr/>
        </p:nvSpPr>
        <p:spPr>
          <a:xfrm>
            <a:off x="2618825" y="3842589"/>
            <a:ext cx="604434" cy="30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zh-CN" sz="1600" dirty="0"/>
              <a:t>head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ED961A-E457-4705-BD9E-520784E8C8D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6451" y="3989526"/>
            <a:ext cx="3343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8AA072B-1C6F-46AB-ADBA-CEB8F2D5D4B2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248177" y="3995337"/>
            <a:ext cx="3706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574DC7-9A2C-4F9E-94E4-A57C3ABA769F}"/>
              </a:ext>
            </a:extLst>
          </p:cNvPr>
          <p:cNvSpPr txBox="1"/>
          <p:nvPr/>
        </p:nvSpPr>
        <p:spPr>
          <a:xfrm>
            <a:off x="927863" y="4404181"/>
            <a:ext cx="613910" cy="30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zh-CN" sz="1600" dirty="0"/>
              <a:t>empty</a:t>
            </a:r>
            <a:endParaRPr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70E0CD-B956-41C8-9EE2-3672D381B24B}"/>
              </a:ext>
            </a:extLst>
          </p:cNvPr>
          <p:cNvSpPr txBox="1"/>
          <p:nvPr/>
        </p:nvSpPr>
        <p:spPr>
          <a:xfrm>
            <a:off x="927393" y="4977499"/>
            <a:ext cx="614381" cy="30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1600" dirty="0"/>
              <a:t>full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8BF02E-0833-4449-B893-60EDD88DE20D}"/>
              </a:ext>
            </a:extLst>
          </p:cNvPr>
          <p:cNvSpPr txBox="1"/>
          <p:nvPr/>
        </p:nvSpPr>
        <p:spPr>
          <a:xfrm>
            <a:off x="927392" y="5542710"/>
            <a:ext cx="614381" cy="30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1600" dirty="0"/>
              <a:t>valid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D95372-D744-4FCD-B498-DE83AB0ECEA1}"/>
              </a:ext>
            </a:extLst>
          </p:cNvPr>
          <p:cNvSpPr txBox="1"/>
          <p:nvPr/>
        </p:nvSpPr>
        <p:spPr>
          <a:xfrm>
            <a:off x="2618825" y="4404181"/>
            <a:ext cx="604434" cy="30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zh-CN" sz="1600" dirty="0"/>
              <a:t>outer</a:t>
            </a:r>
            <a:endParaRPr lang="zh-CN" altLang="en-US" sz="1600" dirty="0"/>
          </a:p>
        </p:txBody>
      </p:sp>
      <p:sp>
        <p:nvSpPr>
          <p:cNvPr id="51" name="TextBox 78">
            <a:extLst>
              <a:ext uri="{FF2B5EF4-FFF2-40B4-BE49-F238E27FC236}">
                <a16:creationId xmlns:a16="http://schemas.microsoft.com/office/drawing/2014/main" id="{55092567-29AB-43CF-B55B-80246D6E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209" y="4058175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 b="0" dirty="0">
                <a:cs typeface="Times New Roman" panose="02020603050405020304" pitchFamily="18" charset="0"/>
              </a:rPr>
              <a:t>?</a:t>
            </a:r>
            <a:endParaRPr lang="zh-CN" altLang="en-US" sz="18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5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CA212-3008-417C-B827-DD3F7F06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数码管显示控制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225F7-0D30-42F5-95E0-2E5C1CE7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645F8-F025-4396-A8E5-9461897C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35730-CD9F-42CE-A46A-4E8B5625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5915976-B1D9-44C9-9376-0F52A70958AE}"/>
              </a:ext>
            </a:extLst>
          </p:cNvPr>
          <p:cNvGrpSpPr/>
          <p:nvPr/>
        </p:nvGrpSpPr>
        <p:grpSpPr>
          <a:xfrm>
            <a:off x="634241" y="4373408"/>
            <a:ext cx="8016908" cy="1744950"/>
            <a:chOff x="516528" y="4099870"/>
            <a:chExt cx="8016908" cy="1744950"/>
          </a:xfrm>
        </p:grpSpPr>
        <p:sp>
          <p:nvSpPr>
            <p:cNvPr id="14" name="TextBox 78">
              <a:extLst>
                <a:ext uri="{FF2B5EF4-FFF2-40B4-BE49-F238E27FC236}">
                  <a16:creationId xmlns:a16="http://schemas.microsoft.com/office/drawing/2014/main" id="{3078FF48-A55C-44E3-B97C-73C705495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28" y="4287671"/>
              <a:ext cx="11664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indent="269875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cs typeface="Times New Roman" panose="02020603050405020304" pitchFamily="18" charset="0"/>
                </a:rPr>
                <a:t>clk</a:t>
              </a:r>
              <a:endParaRPr lang="en-US" altLang="zh-CN" sz="1800" b="0" dirty="0">
                <a:cs typeface="Times New Roman" panose="02020603050405020304" pitchFamily="18" charset="0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(100MHz)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FBCAC3B-B40C-4CA7-8DCF-7FFC16352C50}"/>
                </a:ext>
              </a:extLst>
            </p:cNvPr>
            <p:cNvSpPr txBox="1"/>
            <p:nvPr/>
          </p:nvSpPr>
          <p:spPr>
            <a:xfrm>
              <a:off x="1690159" y="4166630"/>
              <a:ext cx="1039618" cy="646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zh-CN" altLang="en-US" dirty="0"/>
                <a:t>分频器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010A35F-4467-45C4-86F7-6D238E36EEA8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729776" y="4489795"/>
              <a:ext cx="49036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3696ACF-5D0F-43B6-A25B-D6FDD6227E2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502" y="4489796"/>
              <a:ext cx="37765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AA16C3-D2F5-4286-AA66-044C400F4010}"/>
                </a:ext>
              </a:extLst>
            </p:cNvPr>
            <p:cNvSpPr txBox="1"/>
            <p:nvPr/>
          </p:nvSpPr>
          <p:spPr>
            <a:xfrm>
              <a:off x="3220141" y="4166630"/>
              <a:ext cx="1039618" cy="646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r>
                <a:rPr lang="zh-CN" altLang="en-US" dirty="0"/>
                <a:t>位</a:t>
              </a:r>
              <a:endParaRPr lang="en-US" altLang="zh-CN" dirty="0"/>
            </a:p>
            <a:p>
              <a:pPr algn="ctr"/>
              <a:r>
                <a:rPr lang="zh-CN" altLang="en-US" dirty="0"/>
                <a:t>计数器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18F5637-D4E4-4CFC-BBFE-017AF0EB5071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4259759" y="4489795"/>
              <a:ext cx="6929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92EBFD-3251-4D0F-88A1-DF34FD863750}"/>
                </a:ext>
              </a:extLst>
            </p:cNvPr>
            <p:cNvSpPr txBox="1"/>
            <p:nvPr/>
          </p:nvSpPr>
          <p:spPr>
            <a:xfrm>
              <a:off x="4952663" y="4166630"/>
              <a:ext cx="675574" cy="646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zh-CN" dirty="0"/>
                <a:t>RF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DC0A52C-4E36-4F9F-9943-15A49110EDEE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628237" y="4489795"/>
              <a:ext cx="6422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5900A17-F4D5-4389-9E04-36867F90D8F0}"/>
                </a:ext>
              </a:extLst>
            </p:cNvPr>
            <p:cNvSpPr txBox="1"/>
            <p:nvPr/>
          </p:nvSpPr>
          <p:spPr>
            <a:xfrm>
              <a:off x="6247062" y="4166629"/>
              <a:ext cx="1180346" cy="16781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dirty="0"/>
                <a:t>数位</a:t>
              </a:r>
              <a:r>
                <a:rPr lang="en-US" altLang="zh-CN" dirty="0"/>
                <a:t>/</a:t>
              </a:r>
              <a:r>
                <a:rPr lang="zh-CN" altLang="en-US" dirty="0"/>
                <a:t>字形</a:t>
              </a:r>
              <a:endParaRPr lang="en-US" altLang="zh-CN" dirty="0"/>
            </a:p>
            <a:p>
              <a:pPr algn="ctr"/>
              <a:r>
                <a:rPr lang="zh-CN" altLang="en-US" dirty="0"/>
                <a:t>译码器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FA819DD-9698-43DF-9A5E-65273DCEC1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8362" y="4980732"/>
              <a:ext cx="483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8359BCE-0999-4671-871F-CF8D2DDA91C8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03" y="4489795"/>
              <a:ext cx="0" cy="4980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120F79-174B-4159-BABD-998511C5ACA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987808"/>
              <a:ext cx="16606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A3AD779-2782-4184-92BB-397075265973}"/>
                </a:ext>
              </a:extLst>
            </p:cNvPr>
            <p:cNvCxnSpPr>
              <a:cxnSpLocks/>
            </p:cNvCxnSpPr>
            <p:nvPr/>
          </p:nvCxnSpPr>
          <p:spPr>
            <a:xfrm>
              <a:off x="5742416" y="5296863"/>
              <a:ext cx="4902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52E90B7-7385-4D24-9166-9509536E9272}"/>
                </a:ext>
              </a:extLst>
            </p:cNvPr>
            <p:cNvCxnSpPr>
              <a:cxnSpLocks/>
            </p:cNvCxnSpPr>
            <p:nvPr/>
          </p:nvCxnSpPr>
          <p:spPr>
            <a:xfrm>
              <a:off x="7425598" y="4489795"/>
              <a:ext cx="4902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D34233-5585-4CBF-AB4C-48B61BEEF57E}"/>
                </a:ext>
              </a:extLst>
            </p:cNvPr>
            <p:cNvCxnSpPr>
              <a:cxnSpLocks/>
            </p:cNvCxnSpPr>
            <p:nvPr/>
          </p:nvCxnSpPr>
          <p:spPr>
            <a:xfrm>
              <a:off x="7425598" y="5438874"/>
              <a:ext cx="49024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id="{568227D7-02AA-4FFE-B36F-B914D76B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149" y="5078555"/>
              <a:ext cx="7291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valid</a:t>
              </a:r>
            </a:p>
          </p:txBody>
        </p:sp>
        <p:sp>
          <p:nvSpPr>
            <p:cNvPr id="46" name="TextBox 78">
              <a:extLst>
                <a:ext uri="{FF2B5EF4-FFF2-40B4-BE49-F238E27FC236}">
                  <a16:creationId xmlns:a16="http://schemas.microsoft.com/office/drawing/2014/main" id="{BF54F183-AC4A-4CE2-9BA2-8F9596A8C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89" y="4839040"/>
              <a:ext cx="14055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(50~1KHz)</a:t>
              </a:r>
              <a:endParaRPr lang="zh-CN" altLang="en-US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47" name="TextBox 78">
              <a:extLst>
                <a:ext uri="{FF2B5EF4-FFF2-40B4-BE49-F238E27FC236}">
                  <a16:creationId xmlns:a16="http://schemas.microsoft.com/office/drawing/2014/main" id="{F016E0D7-C92C-4BEE-8AEB-6A57A3D2D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7889" y="4796065"/>
              <a:ext cx="555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seg</a:t>
              </a:r>
            </a:p>
          </p:txBody>
        </p:sp>
        <p:sp>
          <p:nvSpPr>
            <p:cNvPr id="48" name="TextBox 78">
              <a:extLst>
                <a:ext uri="{FF2B5EF4-FFF2-40B4-BE49-F238E27FC236}">
                  <a16:creationId xmlns:a16="http://schemas.microsoft.com/office/drawing/2014/main" id="{EB1954D6-F977-42A2-9DC6-78B4F2E6F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072" y="4266322"/>
              <a:ext cx="454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an</a:t>
              </a:r>
            </a:p>
          </p:txBody>
        </p:sp>
        <p:sp>
          <p:nvSpPr>
            <p:cNvPr id="49" name="TextBox 78">
              <a:extLst>
                <a:ext uri="{FF2B5EF4-FFF2-40B4-BE49-F238E27FC236}">
                  <a16:creationId xmlns:a16="http://schemas.microsoft.com/office/drawing/2014/main" id="{9E53F949-C45A-4F42-8759-01AF67582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199" y="5240875"/>
              <a:ext cx="468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cs typeface="Times New Roman" panose="02020603050405020304" pitchFamily="18" charset="0"/>
                </a:rPr>
                <a:t>dp</a:t>
              </a:r>
              <a:endParaRPr lang="en-US" altLang="zh-CN" sz="1800" b="0" dirty="0">
                <a:cs typeface="Times New Roman" panose="02020603050405020304" pitchFamily="18" charset="0"/>
              </a:endParaRPr>
            </a:p>
          </p:txBody>
        </p:sp>
        <p:sp>
          <p:nvSpPr>
            <p:cNvPr id="50" name="TextBox 78">
              <a:extLst>
                <a:ext uri="{FF2B5EF4-FFF2-40B4-BE49-F238E27FC236}">
                  <a16:creationId xmlns:a16="http://schemas.microsoft.com/office/drawing/2014/main" id="{8F35B1C8-FFF0-4A80-BDC7-2C8C1860D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278" y="4099870"/>
              <a:ext cx="5410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ra1</a:t>
              </a:r>
            </a:p>
          </p:txBody>
        </p:sp>
        <p:sp>
          <p:nvSpPr>
            <p:cNvPr id="51" name="TextBox 78">
              <a:extLst>
                <a:ext uri="{FF2B5EF4-FFF2-40B4-BE49-F238E27FC236}">
                  <a16:creationId xmlns:a16="http://schemas.microsoft.com/office/drawing/2014/main" id="{89B4BCD5-B4F8-4513-AA26-381C9224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230" y="4099870"/>
              <a:ext cx="555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rd1</a:t>
              </a:r>
            </a:p>
          </p:txBody>
        </p:sp>
        <p:sp>
          <p:nvSpPr>
            <p:cNvPr id="52" name="TextBox 78">
              <a:extLst>
                <a:ext uri="{FF2B5EF4-FFF2-40B4-BE49-F238E27FC236}">
                  <a16:creationId xmlns:a16="http://schemas.microsoft.com/office/drawing/2014/main" id="{7DF19162-ABF5-4B29-AF10-6177D8D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183" y="4099870"/>
              <a:ext cx="627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cs typeface="Times New Roman" panose="02020603050405020304" pitchFamily="18" charset="0"/>
                </a:rPr>
                <a:t>sclk</a:t>
              </a:r>
              <a:endParaRPr lang="en-US" altLang="zh-CN" sz="18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2D0801E-4202-4804-B1FF-109E2B4931EE}"/>
                </a:ext>
              </a:extLst>
            </p:cNvPr>
            <p:cNvCxnSpPr>
              <a:cxnSpLocks/>
            </p:cNvCxnSpPr>
            <p:nvPr/>
          </p:nvCxnSpPr>
          <p:spPr>
            <a:xfrm>
              <a:off x="5732999" y="5573127"/>
              <a:ext cx="49024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78">
              <a:extLst>
                <a:ext uri="{FF2B5EF4-FFF2-40B4-BE49-F238E27FC236}">
                  <a16:creationId xmlns:a16="http://schemas.microsoft.com/office/drawing/2014/main" id="{1C5D6BE2-F2DE-44DA-9C1B-3B0D34628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552" y="5374066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56" name="组合 78">
            <a:extLst>
              <a:ext uri="{FF2B5EF4-FFF2-40B4-BE49-F238E27FC236}">
                <a16:creationId xmlns:a16="http://schemas.microsoft.com/office/drawing/2014/main" id="{9D971813-3A9C-4B2D-874D-1846BEC8230E}"/>
              </a:ext>
            </a:extLst>
          </p:cNvPr>
          <p:cNvGrpSpPr>
            <a:grpSpLocks/>
          </p:cNvGrpSpPr>
          <p:nvPr/>
        </p:nvGrpSpPr>
        <p:grpSpPr bwMode="auto">
          <a:xfrm>
            <a:off x="3480507" y="1485872"/>
            <a:ext cx="4954587" cy="2419350"/>
            <a:chOff x="3779838" y="3976688"/>
            <a:chExt cx="4954587" cy="2419350"/>
          </a:xfrm>
        </p:grpSpPr>
        <p:pic>
          <p:nvPicPr>
            <p:cNvPr id="57" name="Picture 3">
              <a:extLst>
                <a:ext uri="{FF2B5EF4-FFF2-40B4-BE49-F238E27FC236}">
                  <a16:creationId xmlns:a16="http://schemas.microsoft.com/office/drawing/2014/main" id="{96EA16C0-D591-438C-8C78-D900EE890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5" y="3976688"/>
              <a:ext cx="4400550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A539A5F-5D44-4EB6-80B3-455B3C29F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5" y="4660900"/>
              <a:ext cx="5826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AN0</a:t>
              </a:r>
              <a:endParaRPr lang="zh-CN" altLang="en-US" sz="1600">
                <a:cs typeface="Times New Roman" panose="02020603050405020304" pitchFamily="18" charset="0"/>
              </a:endParaRPr>
            </a:p>
          </p:txBody>
        </p:sp>
        <p:sp>
          <p:nvSpPr>
            <p:cNvPr id="59" name="TextBox 56">
              <a:extLst>
                <a:ext uri="{FF2B5EF4-FFF2-40B4-BE49-F238E27FC236}">
                  <a16:creationId xmlns:a16="http://schemas.microsoft.com/office/drawing/2014/main" id="{B2B5F3FC-75F2-4135-9634-71290F33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5003800"/>
              <a:ext cx="5826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AN1</a:t>
              </a:r>
              <a:endParaRPr lang="zh-CN" altLang="en-US" sz="1600">
                <a:cs typeface="Times New Roman" panose="02020603050405020304" pitchFamily="18" charset="0"/>
              </a:endParaRPr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3B210EC6-E4C5-4E21-BDB4-1B8823BA6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5" y="5327650"/>
              <a:ext cx="5826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AN2</a:t>
              </a:r>
              <a:endParaRPr lang="zh-CN" altLang="en-US" sz="1600">
                <a:cs typeface="Times New Roman" panose="02020603050405020304" pitchFamily="18" charset="0"/>
              </a:endParaRPr>
            </a:p>
          </p:txBody>
        </p:sp>
        <p:sp>
          <p:nvSpPr>
            <p:cNvPr id="61" name="TextBox 58">
              <a:extLst>
                <a:ext uri="{FF2B5EF4-FFF2-40B4-BE49-F238E27FC236}">
                  <a16:creationId xmlns:a16="http://schemas.microsoft.com/office/drawing/2014/main" id="{9B3B6B79-A6BE-438A-93B7-FB4F50FD7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5692775"/>
              <a:ext cx="5826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AN3</a:t>
              </a:r>
              <a:endParaRPr lang="zh-CN" altLang="en-US" sz="1600">
                <a:cs typeface="Times New Roman" panose="02020603050405020304" pitchFamily="18" charset="0"/>
              </a:endParaRPr>
            </a:p>
          </p:txBody>
        </p:sp>
        <p:sp>
          <p:nvSpPr>
            <p:cNvPr id="62" name="TextBox 59">
              <a:extLst>
                <a:ext uri="{FF2B5EF4-FFF2-40B4-BE49-F238E27FC236}">
                  <a16:creationId xmlns:a16="http://schemas.microsoft.com/office/drawing/2014/main" id="{BCE9C132-38E0-4339-A1EA-44ABA34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825" y="6057900"/>
              <a:ext cx="4921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DG</a:t>
              </a:r>
              <a:endParaRPr lang="zh-CN" altLang="en-US" sz="1600"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4F8EF315-854B-43AE-A751-2D46B426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786"/>
            <a:ext cx="2824869" cy="26811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</a:t>
            </a:r>
            <a:r>
              <a:rPr lang="zh-CN" altLang="en-US" sz="2400" dirty="0"/>
              <a:t>：扫描到第几位，由</a:t>
            </a:r>
            <a:r>
              <a:rPr lang="en-US" altLang="zh-CN" sz="2400" dirty="0">
                <a:solidFill>
                  <a:srgbClr val="FF0000"/>
                </a:solidFill>
              </a:rPr>
              <a:t>ra1</a:t>
            </a:r>
            <a:r>
              <a:rPr lang="zh-CN" altLang="en-US" sz="2400" dirty="0"/>
              <a:t>决定</a:t>
            </a:r>
            <a:endParaRPr lang="en-US" altLang="zh-CN" sz="2400" dirty="0"/>
          </a:p>
          <a:p>
            <a:r>
              <a:rPr lang="en-US" altLang="zh-CN" sz="2400" dirty="0"/>
              <a:t>seg</a:t>
            </a:r>
            <a:r>
              <a:rPr lang="zh-CN" altLang="en-US" sz="2400" dirty="0"/>
              <a:t>：显示字形，由</a:t>
            </a:r>
            <a:r>
              <a:rPr lang="en-US" altLang="zh-CN" sz="2400" dirty="0"/>
              <a:t>ra1, valid, rd1</a:t>
            </a:r>
            <a:r>
              <a:rPr lang="zh-CN" altLang="en-US" sz="2400" dirty="0"/>
              <a:t>确定</a:t>
            </a:r>
            <a:endParaRPr lang="en-US" altLang="zh-CN" sz="2400" dirty="0"/>
          </a:p>
          <a:p>
            <a:r>
              <a:rPr lang="en-US" altLang="zh-CN" sz="2400" dirty="0" err="1"/>
              <a:t>dp</a:t>
            </a:r>
            <a:r>
              <a:rPr lang="zh-CN" altLang="en-US" sz="2400" dirty="0"/>
              <a:t>：小数点，由</a:t>
            </a:r>
            <a:r>
              <a:rPr lang="en-US" altLang="zh-CN" sz="2400" dirty="0">
                <a:solidFill>
                  <a:srgbClr val="FF0000"/>
                </a:solidFill>
              </a:rPr>
              <a:t>ra1</a:t>
            </a:r>
            <a:r>
              <a:rPr lang="en-US" altLang="zh-CN" sz="2400" dirty="0"/>
              <a:t>, head</a:t>
            </a:r>
            <a:r>
              <a:rPr lang="zh-CN" altLang="en-US" sz="2400" dirty="0"/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251723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24D3F37-7503-4AB3-84CC-9707E272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53A51-9551-4467-85CB-33281EDB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03E4B-4C0C-44B6-BFFC-00A10BD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479A-A6F5-4098-AE74-E51F8C45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10582</TotalTime>
  <Words>620</Words>
  <Application>Microsoft Office PowerPoint</Application>
  <PresentationFormat>全屏显示(4:3)</PresentationFormat>
  <Paragraphs>173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Lab3 Notes</vt:lpstr>
      <vt:lpstr>使用简单规范的描述</vt:lpstr>
      <vt:lpstr>仿真时钟产生</vt:lpstr>
      <vt:lpstr>FIFO</vt:lpstr>
      <vt:lpstr>开关/按钮输入处理</vt:lpstr>
      <vt:lpstr>队列控制</vt:lpstr>
      <vt:lpstr>数码管显示控制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Notes</dc:title>
  <dc:creator>Zhang John</dc:creator>
  <cp:lastModifiedBy>Zhang John</cp:lastModifiedBy>
  <cp:revision>250</cp:revision>
  <dcterms:created xsi:type="dcterms:W3CDTF">2019-03-26T10:33:43Z</dcterms:created>
  <dcterms:modified xsi:type="dcterms:W3CDTF">2019-04-16T08:12:22Z</dcterms:modified>
</cp:coreProperties>
</file>