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9"/>
  </p:notesMasterIdLst>
  <p:sldIdLst>
    <p:sldId id="434" r:id="rId2"/>
    <p:sldId id="433" r:id="rId3"/>
    <p:sldId id="435" r:id="rId4"/>
    <p:sldId id="443" r:id="rId5"/>
    <p:sldId id="436" r:id="rId6"/>
    <p:sldId id="437" r:id="rId7"/>
    <p:sldId id="438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20702"/>
    <a:srgbClr val="993366"/>
    <a:srgbClr val="CC3300"/>
    <a:srgbClr val="000000"/>
    <a:srgbClr val="D70D55"/>
    <a:srgbClr val="3333FF"/>
    <a:srgbClr val="00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 autoAdjust="0"/>
  </p:normalViewPr>
  <p:slideViewPr>
    <p:cSldViewPr>
      <p:cViewPr varScale="1">
        <p:scale>
          <a:sx n="115" d="100"/>
          <a:sy n="115" d="100"/>
        </p:scale>
        <p:origin x="85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B19849F-C3EB-4B81-B93D-FC72FCFBD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79D7346B-2130-40E5-8808-2E12DADF5F71}" type="slidenum">
              <a:rPr lang="en-US" altLang="zh-CN" sz="1200">
                <a:latin typeface="Arial" panose="020B0604020202020204" pitchFamily="34" charset="0"/>
              </a:rPr>
              <a:pPr algn="r"/>
              <a:t>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算法基础</a:t>
            </a:r>
            <a:r>
              <a:rPr lang="en-US"/>
              <a:t>--2012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C56FF-F16F-4756-9F5E-3A56B0862D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49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算法基础</a:t>
            </a:r>
            <a:r>
              <a:rPr lang="en-US"/>
              <a:t>--2012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6DEBA-74C4-4973-8D14-810CE6BEBE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37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5138" y="358775"/>
            <a:ext cx="2139950" cy="57737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58775"/>
            <a:ext cx="6267450" cy="57737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算法基础</a:t>
            </a:r>
            <a:r>
              <a:rPr lang="en-US"/>
              <a:t>--2012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DC84-AF3A-4BD8-A76E-B23F960CF1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97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算法基础</a:t>
            </a:r>
            <a:r>
              <a:rPr lang="en-US"/>
              <a:t>--2012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BBB0D-B5FA-4EF6-BB67-A5EC028E58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0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算法基础</a:t>
            </a:r>
            <a:r>
              <a:rPr lang="en-US"/>
              <a:t>--2012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FC808-2D81-4F81-98EF-DD7DA3F92E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49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557338"/>
            <a:ext cx="4203700" cy="45751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1388" y="1557338"/>
            <a:ext cx="4203700" cy="45751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算法基础</a:t>
            </a:r>
            <a:r>
              <a:rPr lang="en-US"/>
              <a:t>--2012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5A0E2-E1FD-47E4-AEBE-34E430E18F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00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算法基础</a:t>
            </a:r>
            <a:r>
              <a:rPr lang="en-US"/>
              <a:t>--2012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BC6CB-83E1-4D56-908F-7C37D74BDB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16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算法基础</a:t>
            </a:r>
            <a:r>
              <a:rPr lang="en-US"/>
              <a:t>--2012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94953-59D5-4666-9487-DDE3CF0431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26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算法基础</a:t>
            </a:r>
            <a:r>
              <a:rPr lang="en-US"/>
              <a:t>--2012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C89B7-6EE1-47CC-BF45-046D61D485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20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算法基础</a:t>
            </a:r>
            <a:r>
              <a:rPr lang="en-US"/>
              <a:t>--2012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03CDD-004E-4223-8235-7EB157C817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21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算法基础</a:t>
            </a:r>
            <a:r>
              <a:rPr lang="en-US"/>
              <a:t>--2012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BA538-50DE-4DA6-8BAE-1A9B152624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99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708025" y="579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400" smtClean="0"/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844550" y="10144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400" smtClean="0"/>
          </a:p>
        </p:txBody>
      </p:sp>
      <p:grpSp>
        <p:nvGrpSpPr>
          <p:cNvPr id="1028" name="Group 17"/>
          <p:cNvGrpSpPr>
            <a:grpSpLocks/>
          </p:cNvGrpSpPr>
          <p:nvPr userDrawn="1"/>
        </p:nvGrpSpPr>
        <p:grpSpPr bwMode="auto">
          <a:xfrm>
            <a:off x="34925" y="476250"/>
            <a:ext cx="8542338" cy="1052513"/>
            <a:chOff x="0" y="0"/>
            <a:chExt cx="5381" cy="663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183" y="68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endParaRPr lang="zh-CN" altLang="en-US" sz="2400" smtClean="0"/>
            </a:p>
          </p:txBody>
        </p:sp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261" y="334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endParaRPr lang="zh-CN" altLang="en-US" sz="2400" smtClean="0"/>
            </a:p>
          </p:txBody>
        </p:sp>
        <p:sp>
          <p:nvSpPr>
            <p:cNvPr id="1031" name="Rectangle 6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endParaRPr lang="zh-CN" altLang="en-US" sz="2400" smtClean="0"/>
            </a:p>
          </p:txBody>
        </p:sp>
        <p:sp>
          <p:nvSpPr>
            <p:cNvPr id="1032" name="Rectangle 7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endParaRPr lang="zh-CN" altLang="en-US" sz="2400" smtClean="0"/>
            </a:p>
          </p:txBody>
        </p:sp>
        <p:sp>
          <p:nvSpPr>
            <p:cNvPr id="1033" name="Rectangle 8"/>
            <p:cNvSpPr>
              <a:spLocks noChangeArrowheads="1"/>
            </p:cNvSpPr>
            <p:nvPr/>
          </p:nvSpPr>
          <p:spPr bwMode="auto">
            <a:xfrm>
              <a:off x="199" y="498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endParaRPr lang="zh-CN" altLang="en-US" sz="2400" smtClean="0"/>
            </a:p>
          </p:txBody>
        </p:sp>
      </p:grpSp>
      <p:sp>
        <p:nvSpPr>
          <p:cNvPr id="1034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42988" y="358775"/>
            <a:ext cx="779303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5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1557338"/>
            <a:ext cx="8559800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6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400" b="1" i="1">
                <a:solidFill>
                  <a:srgbClr val="993366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算法基础</a:t>
            </a:r>
            <a:r>
              <a:rPr lang="en-US"/>
              <a:t>--2012</a:t>
            </a:r>
          </a:p>
        </p:txBody>
      </p:sp>
      <p:sp>
        <p:nvSpPr>
          <p:cNvPr id="103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DE0257F9-CCDC-4E63-90F4-11896FA0AF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9" name="Picture 16" descr="tittle1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0"/>
            <a:ext cx="1908175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0" name="Text Box 19"/>
          <p:cNvSpPr txBox="1">
            <a:spLocks noChangeArrowheads="1"/>
          </p:cNvSpPr>
          <p:nvPr/>
        </p:nvSpPr>
        <p:spPr bwMode="auto">
          <a:xfrm>
            <a:off x="69850" y="38100"/>
            <a:ext cx="1944688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2000" b="1" smtClean="0">
                <a:solidFill>
                  <a:srgbClr val="CC3300"/>
                </a:solidFill>
                <a:latin typeface="Rage Italic" panose="03070502040507070304" pitchFamily="66" charset="0"/>
              </a:rPr>
              <a:t>School of CST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4" r:id="rId3"/>
    <p:sldLayoutId id="2147483663" r:id="rId4"/>
    <p:sldLayoutId id="2147483662" r:id="rId5"/>
    <p:sldLayoutId id="2147483661" r:id="rId6"/>
    <p:sldLayoutId id="2147483660" r:id="rId7"/>
    <p:sldLayoutId id="2147483659" r:id="rId8"/>
    <p:sldLayoutId id="2147483658" r:id="rId9"/>
    <p:sldLayoutId id="2147483657" r:id="rId10"/>
    <p:sldLayoutId id="214748365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2" descr="G:\科大\宣传部\PPT\PPT-1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1268413"/>
            <a:ext cx="7772400" cy="1944687"/>
          </a:xfrm>
        </p:spPr>
        <p:txBody>
          <a:bodyPr/>
          <a:lstStyle/>
          <a:p>
            <a:pPr marL="179388" eaLnBrk="1" hangingPunct="1"/>
            <a:r>
              <a:rPr lang="zh-CN" altLang="en-US" sz="5400" smtClean="0">
                <a:solidFill>
                  <a:srgbClr val="3333FF"/>
                </a:solidFill>
              </a:rPr>
              <a:t>算法基础</a:t>
            </a:r>
            <a:r>
              <a:rPr lang="en-US" altLang="zh-CN" sz="5400" smtClean="0">
                <a:solidFill>
                  <a:srgbClr val="3333FF"/>
                </a:solidFill>
              </a:rPr>
              <a:t/>
            </a:r>
            <a:br>
              <a:rPr lang="en-US" altLang="zh-CN" sz="5400" smtClean="0">
                <a:solidFill>
                  <a:srgbClr val="3333FF"/>
                </a:solidFill>
              </a:rPr>
            </a:br>
            <a:r>
              <a:rPr lang="zh-CN" altLang="en-US" sz="5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上机实验 </a:t>
            </a:r>
            <a:r>
              <a:rPr lang="en-US" altLang="zh-CN" sz="540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5400" smtClean="0"/>
              <a:t> </a:t>
            </a:r>
            <a:endParaRPr lang="zh-CN" altLang="en-US" sz="4400" smtClean="0"/>
          </a:p>
        </p:txBody>
      </p:sp>
      <p:sp>
        <p:nvSpPr>
          <p:cNvPr id="2052" name="Rectangle 4"/>
          <p:cNvSpPr>
            <a:spLocks noGrp="1"/>
          </p:cNvSpPr>
          <p:nvPr>
            <p:ph type="subTitle" idx="1"/>
          </p:nvPr>
        </p:nvSpPr>
        <p:spPr>
          <a:xfrm>
            <a:off x="1403350" y="4941888"/>
            <a:ext cx="6440488" cy="792162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学    期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:   2019(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秋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32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260350"/>
            <a:ext cx="7200900" cy="936625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4000" smtClean="0">
                <a:latin typeface="Times New Roman" panose="02020603050405020304" pitchFamily="18" charset="0"/>
              </a:rPr>
              <a:t>Project 5: </a:t>
            </a:r>
            <a:r>
              <a:rPr lang="zh-CN" altLang="en-US" sz="4000" smtClean="0">
                <a:latin typeface="Times New Roman" panose="02020603050405020304" pitchFamily="18" charset="0"/>
              </a:rPr>
              <a:t>图论算法</a:t>
            </a:r>
            <a:endParaRPr lang="zh-CN" altLang="en-US" sz="4000" smtClea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4"/>
              <p:cNvSpPr txBox="1">
                <a:spLocks noChangeArrowheads="1"/>
              </p:cNvSpPr>
              <p:nvPr/>
            </p:nvSpPr>
            <p:spPr bwMode="auto">
              <a:xfrm>
                <a:off x="418853" y="1700808"/>
                <a:ext cx="8473627" cy="4680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25000"/>
                  </a:lnSpc>
                  <a:spcBef>
                    <a:spcPct val="50000"/>
                  </a:spcBef>
                  <a:defRPr/>
                </a:pPr>
                <a:r>
                  <a:rPr lang="zh-CN" altLang="en-US" sz="2400" kern="0" dirty="0" smtClean="0">
                    <a:latin typeface="Times New Roman" pitchFamily="18" charset="0"/>
                    <a:ea typeface="华文中宋" pitchFamily="2" charset="-122"/>
                  </a:rPr>
                  <a:t>实验</a:t>
                </a:r>
                <a:r>
                  <a:rPr lang="en-US" altLang="zh-CN" sz="2400" kern="0" dirty="0">
                    <a:latin typeface="Times New Roman" pitchFamily="18" charset="0"/>
                    <a:ea typeface="华文中宋" pitchFamily="2" charset="-122"/>
                  </a:rPr>
                  <a:t>1</a:t>
                </a:r>
                <a:r>
                  <a:rPr lang="zh-CN" altLang="en-US" sz="2400" kern="0" dirty="0">
                    <a:latin typeface="Times New Roman" pitchFamily="18" charset="0"/>
                    <a:ea typeface="华文中宋" pitchFamily="2" charset="-122"/>
                  </a:rPr>
                  <a:t>：实现求有向图的强连通分量的算法。有向图的顶点数 </a:t>
                </a:r>
                <a:r>
                  <a:rPr lang="en-US" altLang="zh-CN" sz="2400" kern="0" dirty="0">
                    <a:latin typeface="Times New Roman" pitchFamily="18" charset="0"/>
                    <a:ea typeface="华文中宋" pitchFamily="2" charset="-122"/>
                  </a:rPr>
                  <a:t>N </a:t>
                </a:r>
                <a:r>
                  <a:rPr lang="zh-CN" altLang="en-US" sz="2400" kern="0" dirty="0">
                    <a:latin typeface="Times New Roman" pitchFamily="18" charset="0"/>
                    <a:ea typeface="华文中宋" pitchFamily="2" charset="-122"/>
                  </a:rPr>
                  <a:t>的取值分别为：  </a:t>
                </a:r>
                <a:r>
                  <a:rPr lang="en-US" altLang="zh-CN" sz="2400" kern="0" dirty="0" smtClean="0">
                    <a:latin typeface="Times New Roman" pitchFamily="18" charset="0"/>
                    <a:ea typeface="华文中宋" pitchFamily="2" charset="-122"/>
                  </a:rPr>
                  <a:t>9</a:t>
                </a:r>
                <a:r>
                  <a:rPr lang="zh-CN" altLang="en-US" sz="2400" kern="0" dirty="0" smtClean="0">
                    <a:latin typeface="Times New Roman" pitchFamily="18" charset="0"/>
                    <a:ea typeface="华文中宋" pitchFamily="2" charset="-122"/>
                  </a:rPr>
                  <a:t>、</a:t>
                </a:r>
                <a:r>
                  <a:rPr lang="en-US" altLang="zh-CN" sz="2400" kern="0" dirty="0" smtClean="0">
                    <a:latin typeface="Times New Roman" pitchFamily="18" charset="0"/>
                    <a:ea typeface="华文中宋" pitchFamily="2" charset="-122"/>
                  </a:rPr>
                  <a:t>27</a:t>
                </a:r>
                <a:r>
                  <a:rPr lang="zh-CN" altLang="en-US" sz="2400" kern="0" dirty="0" smtClean="0">
                    <a:latin typeface="Times New Roman" pitchFamily="18" charset="0"/>
                    <a:ea typeface="华文中宋" pitchFamily="2" charset="-122"/>
                  </a:rPr>
                  <a:t>、</a:t>
                </a:r>
                <a:r>
                  <a:rPr lang="en-US" altLang="zh-CN" sz="2400" kern="0" dirty="0" smtClean="0">
                    <a:latin typeface="Times New Roman" pitchFamily="18" charset="0"/>
                    <a:ea typeface="华文中宋" pitchFamily="2" charset="-122"/>
                  </a:rPr>
                  <a:t>81</a:t>
                </a:r>
                <a:r>
                  <a:rPr lang="zh-CN" altLang="en-US" sz="2400" kern="0" dirty="0" smtClean="0">
                    <a:latin typeface="Times New Roman" pitchFamily="18" charset="0"/>
                    <a:ea typeface="华文中宋" pitchFamily="2" charset="-122"/>
                  </a:rPr>
                  <a:t>、</a:t>
                </a:r>
                <a:r>
                  <a:rPr lang="en-US" altLang="zh-CN" sz="2400" kern="0" dirty="0" smtClean="0">
                    <a:latin typeface="Times New Roman" pitchFamily="18" charset="0"/>
                    <a:ea typeface="华文中宋" pitchFamily="2" charset="-122"/>
                  </a:rPr>
                  <a:t>243</a:t>
                </a:r>
                <a:r>
                  <a:rPr lang="zh-CN" altLang="en-US" sz="2400" kern="0" dirty="0" smtClean="0">
                    <a:latin typeface="Times New Roman" pitchFamily="18" charset="0"/>
                    <a:ea typeface="华文中宋" pitchFamily="2" charset="-122"/>
                  </a:rPr>
                  <a:t>、</a:t>
                </a:r>
                <a:r>
                  <a:rPr lang="en-US" altLang="zh-CN" sz="2400" kern="0" dirty="0" smtClean="0">
                    <a:latin typeface="Times New Roman" pitchFamily="18" charset="0"/>
                    <a:ea typeface="华文中宋" pitchFamily="2" charset="-122"/>
                  </a:rPr>
                  <a:t>729， </a:t>
                </a:r>
                <a:r>
                  <a:rPr lang="en-US" altLang="zh-CN" sz="2400" kern="0" dirty="0" err="1" smtClean="0">
                    <a:latin typeface="Times New Roman" pitchFamily="18" charset="0"/>
                    <a:ea typeface="华文中宋" pitchFamily="2" charset="-122"/>
                  </a:rPr>
                  <a:t>弧的数目为</a:t>
                </a:r>
                <a:r>
                  <a:rPr lang="en-US" altLang="zh-CN" sz="2400" kern="0" dirty="0" smtClean="0">
                    <a:latin typeface="Times New Roman" pitchFamily="18" charset="0"/>
                    <a:ea typeface="华文中宋" pitchFamily="2" charset="-122"/>
                  </a:rPr>
                  <a:t> </a:t>
                </a:r>
                <a:r>
                  <a:rPr lang="en-US" altLang="zh-CN" sz="2400" kern="0" dirty="0">
                    <a:latin typeface="Times New Roman" pitchFamily="18" charset="0"/>
                    <a:ea typeface="华文中宋" pitchFamily="2" charset="-122"/>
                  </a:rPr>
                  <a:t>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 dirty="0" smtClean="0">
                            <a:latin typeface="Cambria Math" panose="02040503050406030204" pitchFamily="18" charset="0"/>
                            <a:ea typeface="华文中宋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kern="0" dirty="0"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log</m:t>
                        </m:r>
                      </m:e>
                      <m:sub>
                        <m:r>
                          <a:rPr lang="en-US" altLang="zh-CN" sz="2400" i="1" kern="0" dirty="0" smtClean="0"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kern="0" dirty="0" smtClean="0">
                    <a:latin typeface="Times New Roman" pitchFamily="18" charset="0"/>
                    <a:ea typeface="华文中宋" pitchFamily="2" charset="-122"/>
                  </a:rPr>
                  <a:t>N</a:t>
                </a:r>
                <a:r>
                  <a:rPr lang="en-US" altLang="zh-CN" sz="2400" kern="0" dirty="0">
                    <a:latin typeface="Times New Roman" pitchFamily="18" charset="0"/>
                    <a:ea typeface="华文中宋" pitchFamily="2" charset="-122"/>
                  </a:rPr>
                  <a:t>, </a:t>
                </a:r>
                <a:r>
                  <a:rPr lang="zh-CN" altLang="en-US" sz="2400" kern="0" dirty="0" smtClean="0">
                    <a:latin typeface="Times New Roman" pitchFamily="18" charset="0"/>
                    <a:ea typeface="华文中宋" pitchFamily="2" charset="-122"/>
                  </a:rPr>
                  <a:t>统计</a:t>
                </a:r>
                <a:r>
                  <a:rPr lang="zh-CN" altLang="en-US" sz="2400" kern="0" dirty="0">
                    <a:latin typeface="Times New Roman" pitchFamily="18" charset="0"/>
                    <a:ea typeface="华文中宋" pitchFamily="2" charset="-122"/>
                  </a:rPr>
                  <a:t>算法所需运行时间 ，画出时间曲线。</a:t>
                </a:r>
                <a:endParaRPr lang="en-US" altLang="zh-CN" sz="2400" kern="0" dirty="0">
                  <a:latin typeface="Times New Roman" pitchFamily="18" charset="0"/>
                  <a:ea typeface="华文中宋" pitchFamily="2" charset="-122"/>
                </a:endParaRPr>
              </a:p>
              <a:p>
                <a:pPr eaLnBrk="1" hangingPunct="1">
                  <a:lnSpc>
                    <a:spcPct val="80000"/>
                  </a:lnSpc>
                  <a:defRPr/>
                </a:pPr>
                <a:endParaRPr lang="en-US" altLang="zh-CN" sz="2400" kern="0" dirty="0">
                  <a:solidFill>
                    <a:schemeClr val="folHlink"/>
                  </a:solidFill>
                  <a:latin typeface="Times New Roman" pitchFamily="18" charset="0"/>
                  <a:ea typeface="华文中宋" pitchFamily="2" charset="-122"/>
                </a:endParaRPr>
              </a:p>
              <a:p>
                <a:pPr marL="396000" eaLnBrk="1" hangingPunct="1">
                  <a:lnSpc>
                    <a:spcPct val="120000"/>
                  </a:lnSpc>
                  <a:defRPr/>
                </a:pPr>
                <a:r>
                  <a:rPr lang="zh-CN" altLang="en-US" sz="2400" kern="0" dirty="0">
                    <a:latin typeface="Times New Roman" pitchFamily="18" charset="0"/>
                    <a:ea typeface="华文中宋" pitchFamily="2" charset="-122"/>
                  </a:rPr>
                  <a:t>实验</a:t>
                </a:r>
                <a:r>
                  <a:rPr lang="en-US" altLang="zh-CN" sz="2400" kern="0" dirty="0">
                    <a:latin typeface="Times New Roman" pitchFamily="18" charset="0"/>
                    <a:ea typeface="华文中宋" pitchFamily="2" charset="-122"/>
                  </a:rPr>
                  <a:t>2</a:t>
                </a:r>
                <a:r>
                  <a:rPr lang="zh-CN" altLang="en-US" sz="2400" kern="0" dirty="0">
                    <a:latin typeface="Times New Roman" pitchFamily="18" charset="0"/>
                    <a:ea typeface="华文中宋" pitchFamily="2" charset="-122"/>
                  </a:rPr>
                  <a:t>：实现求所有点对最短路径</a:t>
                </a:r>
                <a:r>
                  <a:rPr lang="zh-CN" altLang="en-US" sz="2400" kern="0" dirty="0" smtClean="0">
                    <a:latin typeface="Times New Roman" pitchFamily="18" charset="0"/>
                    <a:ea typeface="华文中宋" pitchFamily="2" charset="-122"/>
                  </a:rPr>
                  <a:t>的</a:t>
                </a:r>
                <a:r>
                  <a:rPr lang="en-US" altLang="zh-CN" sz="2400" kern="0" dirty="0" smtClean="0">
                    <a:latin typeface="Times New Roman" pitchFamily="18" charset="0"/>
                    <a:ea typeface="华文中宋" pitchFamily="2" charset="-122"/>
                  </a:rPr>
                  <a:t>Johnson</a:t>
                </a:r>
                <a:r>
                  <a:rPr lang="zh-CN" altLang="en-US" sz="2400" kern="0" dirty="0" smtClean="0">
                    <a:latin typeface="Times New Roman" pitchFamily="18" charset="0"/>
                    <a:ea typeface="华文中宋" pitchFamily="2" charset="-122"/>
                  </a:rPr>
                  <a:t>算法。有向图</a:t>
                </a:r>
                <a:r>
                  <a:rPr lang="zh-CN" altLang="en-US" sz="2400" kern="0" dirty="0">
                    <a:latin typeface="Times New Roman" pitchFamily="18" charset="0"/>
                    <a:ea typeface="华文中宋" pitchFamily="2" charset="-122"/>
                  </a:rPr>
                  <a:t>的顶点数 </a:t>
                </a:r>
                <a:r>
                  <a:rPr lang="en-US" altLang="zh-CN" sz="2400" kern="0" dirty="0">
                    <a:latin typeface="Times New Roman" pitchFamily="18" charset="0"/>
                    <a:ea typeface="华文中宋" pitchFamily="2" charset="-122"/>
                  </a:rPr>
                  <a:t>N </a:t>
                </a:r>
                <a:r>
                  <a:rPr lang="zh-CN" altLang="en-US" sz="2400" kern="0" dirty="0">
                    <a:latin typeface="Times New Roman" pitchFamily="18" charset="0"/>
                    <a:ea typeface="华文中宋" pitchFamily="2" charset="-122"/>
                  </a:rPr>
                  <a:t>的取值分别</a:t>
                </a:r>
                <a:r>
                  <a:rPr lang="zh-CN" altLang="en-US" sz="2400" kern="0" dirty="0" smtClean="0">
                    <a:latin typeface="Times New Roman" pitchFamily="18" charset="0"/>
                    <a:ea typeface="华文中宋" pitchFamily="2" charset="-122"/>
                  </a:rPr>
                  <a:t>为</a:t>
                </a:r>
                <a:r>
                  <a:rPr lang="en-US" altLang="zh-CN" sz="2400" kern="0" dirty="0" smtClean="0">
                    <a:latin typeface="Times New Roman" pitchFamily="18" charset="0"/>
                    <a:ea typeface="华文中宋" pitchFamily="2" charset="-122"/>
                  </a:rPr>
                  <a:t>:    27</a:t>
                </a:r>
                <a:r>
                  <a:rPr lang="zh-CN" altLang="en-US" sz="2400" kern="0" dirty="0">
                    <a:latin typeface="Times New Roman" pitchFamily="18" charset="0"/>
                    <a:ea typeface="华文中宋" pitchFamily="2" charset="-122"/>
                  </a:rPr>
                  <a:t>、</a:t>
                </a:r>
                <a:r>
                  <a:rPr lang="en-US" altLang="zh-CN" sz="2400" kern="0" dirty="0">
                    <a:latin typeface="Times New Roman" pitchFamily="18" charset="0"/>
                    <a:ea typeface="华文中宋" pitchFamily="2" charset="-122"/>
                  </a:rPr>
                  <a:t>81</a:t>
                </a:r>
                <a:r>
                  <a:rPr lang="zh-CN" altLang="en-US" sz="2400" kern="0" dirty="0">
                    <a:latin typeface="Times New Roman" pitchFamily="18" charset="0"/>
                    <a:ea typeface="华文中宋" pitchFamily="2" charset="-122"/>
                  </a:rPr>
                  <a:t>、</a:t>
                </a:r>
                <a:r>
                  <a:rPr lang="en-US" altLang="zh-CN" sz="2400" kern="0" dirty="0">
                    <a:latin typeface="Times New Roman" pitchFamily="18" charset="0"/>
                    <a:ea typeface="华文中宋" pitchFamily="2" charset="-122"/>
                  </a:rPr>
                  <a:t>243</a:t>
                </a:r>
                <a:r>
                  <a:rPr lang="zh-CN" altLang="en-US" sz="2400" kern="0" dirty="0">
                    <a:latin typeface="Times New Roman" pitchFamily="18" charset="0"/>
                    <a:ea typeface="华文中宋" pitchFamily="2" charset="-122"/>
                  </a:rPr>
                  <a:t>、</a:t>
                </a:r>
                <a:r>
                  <a:rPr lang="en-US" altLang="zh-CN" sz="2400" kern="0" dirty="0">
                    <a:latin typeface="Times New Roman" pitchFamily="18" charset="0"/>
                    <a:ea typeface="华文中宋" pitchFamily="2" charset="-122"/>
                  </a:rPr>
                  <a:t>729 </a:t>
                </a:r>
                <a:r>
                  <a:rPr lang="en-US" altLang="zh-CN" sz="2400" kern="0" dirty="0" smtClean="0">
                    <a:latin typeface="Times New Roman" pitchFamily="18" charset="0"/>
                    <a:ea typeface="华文中宋" pitchFamily="2" charset="-122"/>
                  </a:rPr>
                  <a:t>，</a:t>
                </a:r>
                <a:r>
                  <a:rPr lang="zh-CN" altLang="en-US" sz="2400" kern="0" dirty="0">
                    <a:latin typeface="Times New Roman" pitchFamily="18" charset="0"/>
                    <a:ea typeface="华文中宋" pitchFamily="2" charset="-122"/>
                  </a:rPr>
                  <a:t>同一顶点数目对应两种弧的</a:t>
                </a:r>
                <a:r>
                  <a:rPr lang="zh-CN" altLang="en-US" sz="2400" kern="0" dirty="0" smtClean="0">
                    <a:latin typeface="Times New Roman" pitchFamily="18" charset="0"/>
                    <a:ea typeface="华文中宋" pitchFamily="2" charset="-122"/>
                  </a:rPr>
                  <a:t>数目：</a:t>
                </a:r>
                <a:r>
                  <a:rPr lang="en-US" altLang="zh-CN" sz="2400" kern="0" dirty="0" smtClean="0">
                    <a:latin typeface="Times New Roman" pitchFamily="18" charset="0"/>
                    <a:ea typeface="华文中宋" pitchFamily="2" charset="-122"/>
                  </a:rPr>
                  <a:t> </a:t>
                </a:r>
                <a:r>
                  <a:rPr lang="en-US" altLang="zh-CN" sz="2400" kern="0" dirty="0">
                    <a:latin typeface="Times New Roman" pitchFamily="18" charset="0"/>
                    <a:ea typeface="华文中宋" pitchFamily="2" charset="-122"/>
                  </a:rPr>
                  <a:t>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 dirty="0">
                            <a:latin typeface="Cambria Math" panose="02040503050406030204" pitchFamily="18" charset="0"/>
                            <a:ea typeface="华文中宋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kern="0" dirty="0"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1" kern="0" dirty="0" smtClean="0"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kern="0" dirty="0" smtClean="0">
                    <a:latin typeface="Times New Roman" pitchFamily="18" charset="0"/>
                    <a:ea typeface="华文中宋" pitchFamily="2" charset="-122"/>
                  </a:rPr>
                  <a:t>N</a:t>
                </a:r>
                <a:r>
                  <a:rPr lang="zh-CN" altLang="en-US" sz="2400" kern="0" dirty="0" smtClean="0">
                    <a:latin typeface="Times New Roman" pitchFamily="18" charset="0"/>
                    <a:ea typeface="华文中宋" pitchFamily="2" charset="-122"/>
                  </a:rPr>
                  <a:t>和</a:t>
                </a:r>
                <a:r>
                  <a:rPr lang="en-US" altLang="zh-CN" sz="2400" kern="0" dirty="0">
                    <a:latin typeface="Times New Roman" pitchFamily="18" charset="0"/>
                    <a:ea typeface="华文中宋" pitchFamily="2" charset="-122"/>
                  </a:rPr>
                  <a:t>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 dirty="0">
                            <a:latin typeface="Cambria Math" panose="02040503050406030204" pitchFamily="18" charset="0"/>
                            <a:ea typeface="华文中宋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kern="0" dirty="0"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1" kern="0" dirty="0" smtClean="0"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sz="2400" kern="0" dirty="0" smtClean="0">
                    <a:latin typeface="Times New Roman" pitchFamily="18" charset="0"/>
                    <a:ea typeface="华文中宋" pitchFamily="2" charset="-122"/>
                  </a:rPr>
                  <a:t>N</a:t>
                </a:r>
                <a:r>
                  <a:rPr lang="zh-CN" altLang="en-US" sz="2400" kern="0" dirty="0" smtClean="0">
                    <a:latin typeface="Times New Roman" pitchFamily="18" charset="0"/>
                    <a:ea typeface="华文中宋" pitchFamily="2" charset="-122"/>
                  </a:rPr>
                  <a:t>（取下整）</a:t>
                </a:r>
                <a:r>
                  <a:rPr lang="en-US" altLang="zh-CN" sz="2400" kern="0" dirty="0" smtClean="0">
                    <a:latin typeface="Times New Roman" pitchFamily="18" charset="0"/>
                    <a:ea typeface="华文中宋" pitchFamily="2" charset="-122"/>
                  </a:rPr>
                  <a:t>, </a:t>
                </a:r>
                <a:r>
                  <a:rPr lang="zh-CN" altLang="en-US" sz="2400" kern="0" dirty="0" smtClean="0">
                    <a:latin typeface="Times New Roman" pitchFamily="18" charset="0"/>
                    <a:ea typeface="华文中宋" pitchFamily="2" charset="-122"/>
                  </a:rPr>
                  <a:t>统计</a:t>
                </a:r>
                <a:r>
                  <a:rPr lang="zh-CN" altLang="en-US" sz="2400" kern="0" dirty="0">
                    <a:latin typeface="Times New Roman" pitchFamily="18" charset="0"/>
                    <a:ea typeface="华文中宋" pitchFamily="2" charset="-122"/>
                  </a:rPr>
                  <a:t>算法所需运行时间 ，画出时间曲线。</a:t>
                </a:r>
                <a:endParaRPr lang="en-US" altLang="zh-CN" sz="2400" kern="0" dirty="0">
                  <a:latin typeface="Times New Roman" pitchFamily="18" charset="0"/>
                  <a:ea typeface="华文中宋" pitchFamily="2" charset="-122"/>
                </a:endParaRPr>
              </a:p>
            </p:txBody>
          </p:sp>
        </mc:Choice>
        <mc:Fallback xmlns="">
          <p:sp>
            <p:nvSpPr>
              <p:cNvPr id="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853" y="1700808"/>
                <a:ext cx="8473627" cy="4680520"/>
              </a:xfrm>
              <a:prstGeom prst="rect">
                <a:avLst/>
              </a:prstGeom>
              <a:blipFill>
                <a:blip r:embed="rId3"/>
                <a:stretch>
                  <a:fillRect l="-144" r="-5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dirty="0" smtClean="0"/>
              <a:t>实验要求：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4" name="内容占位符 5"/>
              <p:cNvSpPr>
                <a:spLocks noGrp="1" noChangeArrowheads="1"/>
              </p:cNvSpPr>
              <p:nvPr>
                <p:ph idx="4294967295"/>
              </p:nvPr>
            </p:nvSpPr>
            <p:spPr>
              <a:xfrm>
                <a:off x="323528" y="1556792"/>
                <a:ext cx="8640960" cy="5904656"/>
              </a:xfrm>
            </p:spPr>
            <p:txBody>
              <a:bodyPr/>
              <a:lstStyle/>
              <a:p>
                <a:pPr marL="0" indent="0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2000" b="1" dirty="0" smtClean="0"/>
                  <a:t>1</a:t>
                </a:r>
                <a:r>
                  <a:rPr lang="zh-CN" altLang="en-US" sz="2000" b="1" dirty="0" smtClean="0"/>
                  <a:t>、实验格式:</a:t>
                </a:r>
                <a:endParaRPr lang="zh-CN" altLang="en-US" sz="2000" dirty="0" smtClean="0"/>
              </a:p>
              <a:p>
                <a:pPr marL="0" indent="0">
                  <a:lnSpc>
                    <a:spcPct val="80000"/>
                  </a:lnSpc>
                </a:pPr>
                <a:r>
                  <a:rPr lang="zh-CN" altLang="en-US" sz="1400" dirty="0" smtClean="0"/>
                  <a:t> </a:t>
                </a:r>
                <a:r>
                  <a:rPr lang="en-US" altLang="zh-CN" sz="1400" dirty="0" smtClean="0">
                    <a:sym typeface="Arial" panose="020B0604020202020204" pitchFamily="34" charset="0"/>
                  </a:rPr>
                  <a:t>a)</a:t>
                </a:r>
                <a:r>
                  <a:rPr lang="zh-CN" altLang="en-US" sz="1400" dirty="0" smtClean="0">
                    <a:sym typeface="Arial" panose="020B0604020202020204" pitchFamily="34" charset="0"/>
                  </a:rPr>
                  <a:t>实验需建立根文件夹，文件夹名称为：</a:t>
                </a:r>
                <a:r>
                  <a:rPr lang="zh-CN" altLang="en-US" sz="1400" dirty="0" smtClean="0">
                    <a:solidFill>
                      <a:srgbClr val="FF0000"/>
                    </a:solidFill>
                    <a:sym typeface="Arial" panose="020B0604020202020204" pitchFamily="34" charset="0"/>
                  </a:rPr>
                  <a:t>学号</a:t>
                </a:r>
                <a:r>
                  <a:rPr lang="en-US" altLang="zh-CN" sz="1400" dirty="0" smtClean="0">
                    <a:solidFill>
                      <a:srgbClr val="FF0000"/>
                    </a:solidFill>
                    <a:sym typeface="Arial" panose="020B0604020202020204" pitchFamily="34" charset="0"/>
                  </a:rPr>
                  <a:t>-project5</a:t>
                </a:r>
                <a:r>
                  <a:rPr lang="zh-CN" altLang="en-US" sz="1400" dirty="0" smtClean="0">
                    <a:sym typeface="Arial" panose="020B0604020202020204" pitchFamily="34" charset="0"/>
                  </a:rPr>
                  <a:t>，在根文件夹下需包括</a:t>
                </a:r>
                <a:r>
                  <a:rPr lang="zh-CN" altLang="en-US" sz="1400" dirty="0" smtClean="0">
                    <a:solidFill>
                      <a:srgbClr val="FF0000"/>
                    </a:solidFill>
                    <a:sym typeface="Arial" panose="020B0604020202020204" pitchFamily="34" charset="0"/>
                  </a:rPr>
                  <a:t>实验报告</a:t>
                </a:r>
                <a:r>
                  <a:rPr lang="zh-CN" altLang="en-US" sz="1400" dirty="0" smtClean="0">
                    <a:sym typeface="Arial" panose="020B0604020202020204" pitchFamily="34" charset="0"/>
                  </a:rPr>
                  <a:t>、和</a:t>
                </a:r>
                <a:r>
                  <a:rPr lang="en-US" altLang="zh-CN" sz="1400" dirty="0" smtClean="0">
                    <a:solidFill>
                      <a:srgbClr val="FF0000"/>
                    </a:solidFill>
                    <a:sym typeface="Arial" panose="020B0604020202020204" pitchFamily="34" charset="0"/>
                  </a:rPr>
                  <a:t>ex</a:t>
                </a:r>
                <a:r>
                  <a:rPr lang="zh-CN" altLang="en-US" sz="1400" dirty="0" smtClean="0">
                    <a:solidFill>
                      <a:srgbClr val="FF0000"/>
                    </a:solidFill>
                    <a:sym typeface="Arial" panose="020B0604020202020204" pitchFamily="34" charset="0"/>
                  </a:rPr>
                  <a:t>1</a:t>
                </a:r>
                <a:r>
                  <a:rPr lang="zh-CN" altLang="en-US" sz="1400" dirty="0" smtClean="0">
                    <a:sym typeface="Arial" panose="020B0604020202020204" pitchFamily="34" charset="0"/>
                  </a:rPr>
                  <a:t>、</a:t>
                </a:r>
                <a:r>
                  <a:rPr lang="en-US" altLang="zh-CN" sz="1400" dirty="0" smtClean="0">
                    <a:solidFill>
                      <a:srgbClr val="FF0000"/>
                    </a:solidFill>
                    <a:sym typeface="Arial" panose="020B0604020202020204" pitchFamily="34" charset="0"/>
                  </a:rPr>
                  <a:t>ex</a:t>
                </a:r>
                <a:r>
                  <a:rPr lang="zh-CN" altLang="en-US" sz="1400" dirty="0" smtClean="0">
                    <a:solidFill>
                      <a:srgbClr val="FF0000"/>
                    </a:solidFill>
                    <a:sym typeface="Arial" panose="020B0604020202020204" pitchFamily="34" charset="0"/>
                  </a:rPr>
                  <a:t>2</a:t>
                </a:r>
                <a:r>
                  <a:rPr lang="zh-CN" altLang="en-US" sz="1400" dirty="0" smtClean="0">
                    <a:sym typeface="Arial" panose="020B0604020202020204" pitchFamily="34" charset="0"/>
                  </a:rPr>
                  <a:t>两个子文件夹，每个子文件夹包含</a:t>
                </a:r>
                <a:r>
                  <a:rPr lang="en-US" altLang="zh-CN" sz="1400" dirty="0" smtClean="0">
                    <a:sym typeface="Arial" panose="020B0604020202020204" pitchFamily="34" charset="0"/>
                  </a:rPr>
                  <a:t>3</a:t>
                </a:r>
                <a:r>
                  <a:rPr lang="zh-CN" altLang="en-US" sz="1400" dirty="0" smtClean="0">
                    <a:sym typeface="Arial" panose="020B0604020202020204" pitchFamily="34" charset="0"/>
                  </a:rPr>
                  <a:t>个子文件夹：</a:t>
                </a:r>
                <a:endParaRPr lang="en-US" altLang="zh-CN" sz="1400" dirty="0" smtClean="0">
                  <a:sym typeface="Arial" panose="020B0604020202020204" pitchFamily="34" charset="0"/>
                </a:endParaRPr>
              </a:p>
              <a:p>
                <a:pPr marL="400050" lvl="1" indent="0">
                  <a:lnSpc>
                    <a:spcPct val="80000"/>
                  </a:lnSpc>
                </a:pPr>
                <a:r>
                  <a:rPr lang="en-US" altLang="zh-CN" sz="1400" dirty="0" smtClean="0">
                    <a:sym typeface="Arial" panose="020B0604020202020204" pitchFamily="34" charset="0"/>
                  </a:rPr>
                  <a:t>input</a:t>
                </a:r>
                <a:r>
                  <a:rPr lang="zh-CN" altLang="en-US" sz="1400" dirty="0" smtClean="0">
                    <a:sym typeface="Arial" panose="020B0604020202020204" pitchFamily="34" charset="0"/>
                  </a:rPr>
                  <a:t>文件夹：存放输入的图数据</a:t>
                </a:r>
                <a:endParaRPr lang="en-US" altLang="zh-CN" sz="1400" dirty="0" smtClean="0">
                  <a:sym typeface="Arial" panose="020B0604020202020204" pitchFamily="34" charset="0"/>
                </a:endParaRPr>
              </a:p>
              <a:p>
                <a:pPr marL="400050" lvl="1" indent="0">
                  <a:lnSpc>
                    <a:spcPct val="80000"/>
                  </a:lnSpc>
                </a:pPr>
                <a:r>
                  <a:rPr lang="en-US" altLang="zh-CN" sz="1400" dirty="0" smtClean="0">
                    <a:sym typeface="Arial" panose="020B0604020202020204" pitchFamily="34" charset="0"/>
                  </a:rPr>
                  <a:t>source</a:t>
                </a:r>
                <a:r>
                  <a:rPr lang="zh-CN" altLang="en-US" sz="1400" dirty="0" smtClean="0">
                    <a:sym typeface="Arial" panose="020B0604020202020204" pitchFamily="34" charset="0"/>
                  </a:rPr>
                  <a:t>文件夹：源程序</a:t>
                </a:r>
                <a:endParaRPr lang="en-US" altLang="zh-CN" sz="1400" dirty="0" smtClean="0">
                  <a:sym typeface="Arial" panose="020B0604020202020204" pitchFamily="34" charset="0"/>
                </a:endParaRPr>
              </a:p>
              <a:p>
                <a:pPr marL="400050" lvl="1" indent="0">
                  <a:lnSpc>
                    <a:spcPct val="80000"/>
                  </a:lnSpc>
                </a:pPr>
                <a:r>
                  <a:rPr lang="en-US" altLang="zh-CN" sz="1400" dirty="0" smtClean="0">
                    <a:sym typeface="Arial" panose="020B0604020202020204" pitchFamily="34" charset="0"/>
                  </a:rPr>
                  <a:t>output</a:t>
                </a:r>
                <a:r>
                  <a:rPr lang="zh-CN" altLang="en-US" sz="1400" dirty="0" smtClean="0">
                    <a:sym typeface="Arial" panose="020B0604020202020204" pitchFamily="34" charset="0"/>
                  </a:rPr>
                  <a:t>文件夹：输出</a:t>
                </a:r>
                <a:r>
                  <a:rPr lang="zh-CN" altLang="en-US" sz="1400" dirty="0">
                    <a:sym typeface="Arial" panose="020B0604020202020204" pitchFamily="34" charset="0"/>
                  </a:rPr>
                  <a:t>信息</a:t>
                </a:r>
                <a:endParaRPr lang="en-US" altLang="zh-CN" sz="1400" dirty="0" smtClean="0">
                  <a:sym typeface="Arial" panose="020B0604020202020204" pitchFamily="34" charset="0"/>
                </a:endParaRPr>
              </a:p>
              <a:p>
                <a:pPr marL="0" indent="0">
                  <a:lnSpc>
                    <a:spcPct val="80000"/>
                  </a:lnSpc>
                </a:pPr>
                <a:r>
                  <a:rPr lang="zh-CN" altLang="en-US" sz="1400" dirty="0" smtClean="0"/>
                  <a:t>b)</a:t>
                </a:r>
                <a:r>
                  <a:rPr lang="en-US" altLang="zh-CN" sz="14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input</a:t>
                </a:r>
                <a:r>
                  <a:rPr lang="zh-CN" altLang="en-US" sz="14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：</a:t>
                </a:r>
                <a:endParaRPr lang="en-US" altLang="zh-CN" sz="1400" dirty="0" smtClean="0">
                  <a:solidFill>
                    <a:srgbClr val="FF0000"/>
                  </a:solidFill>
                  <a:sym typeface="Arial" panose="020B0604020202020204" pitchFamily="34" charset="0"/>
                </a:endParaRPr>
              </a:p>
              <a:p>
                <a:pPr marL="400050" lvl="1" indent="0">
                  <a:lnSpc>
                    <a:spcPct val="80000"/>
                  </a:lnSpc>
                </a:pPr>
                <a:r>
                  <a:rPr lang="zh-CN" altLang="en-US" sz="1400" dirty="0" smtClean="0">
                    <a:sym typeface="Arial" panose="020B0604020202020204" pitchFamily="34" charset="0"/>
                  </a:rPr>
                  <a:t>实验</a:t>
                </a:r>
                <a:r>
                  <a:rPr lang="en-US" altLang="zh-CN" sz="1400" dirty="0" smtClean="0">
                    <a:sym typeface="Arial" panose="020B0604020202020204" pitchFamily="34" charset="0"/>
                  </a:rPr>
                  <a:t>1:</a:t>
                </a:r>
              </a:p>
              <a:p>
                <a:pPr marL="400050" lvl="1" indent="0">
                  <a:lnSpc>
                    <a:spcPct val="80000"/>
                  </a:lnSpc>
                </a:pPr>
                <a:r>
                  <a:rPr lang="zh-CN" altLang="en-US" sz="14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每</a:t>
                </a:r>
                <a:r>
                  <a:rPr lang="zh-CN" altLang="en-US" sz="14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种输入规模分别</a:t>
                </a:r>
                <a:r>
                  <a:rPr lang="zh-CN" altLang="en-US" sz="14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建立</a:t>
                </a:r>
                <a:r>
                  <a:rPr lang="en-US" altLang="zh-CN" sz="14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txt</a:t>
                </a:r>
                <a:r>
                  <a:rPr lang="zh-CN" altLang="en-US" sz="14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文件，文件名称为</a:t>
                </a:r>
                <a:r>
                  <a:rPr lang="en-US" altLang="zh-CN" sz="14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input1.txt,</a:t>
                </a:r>
                <a:r>
                  <a:rPr lang="en-US" altLang="zh-CN" sz="14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 </a:t>
                </a:r>
                <a:r>
                  <a:rPr lang="en-US" altLang="zh-CN" sz="14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input2.txt,……,input5.txt </a:t>
                </a:r>
                <a:r>
                  <a:rPr lang="zh-CN" altLang="en-US" sz="14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；</a:t>
                </a:r>
                <a:endParaRPr lang="en-US" altLang="zh-CN" sz="1400" dirty="0" smtClean="0">
                  <a:sym typeface="Arial" panose="020B0604020202020204" pitchFamily="34" charset="0"/>
                </a:endParaRPr>
              </a:p>
              <a:p>
                <a:pPr marL="400050" lvl="1" indent="0">
                  <a:lnSpc>
                    <a:spcPct val="80000"/>
                  </a:lnSpc>
                </a:pPr>
                <a:r>
                  <a:rPr lang="zh-CN" altLang="en-US" sz="1400" dirty="0" smtClean="0">
                    <a:sym typeface="Arial" panose="020B0604020202020204" pitchFamily="34" charset="0"/>
                  </a:rPr>
                  <a:t>生成的有向图信息分别存放在对应数据规模的</a:t>
                </a:r>
                <a:r>
                  <a:rPr lang="en-US" altLang="zh-CN" sz="1400" dirty="0" smtClean="0">
                    <a:sym typeface="Arial" panose="020B0604020202020204" pitchFamily="34" charset="0"/>
                  </a:rPr>
                  <a:t>txt</a:t>
                </a:r>
                <a:r>
                  <a:rPr lang="zh-CN" altLang="en-US" sz="1400" dirty="0" smtClean="0">
                    <a:sym typeface="Arial" panose="020B0604020202020204" pitchFamily="34" charset="0"/>
                  </a:rPr>
                  <a:t>文件中；</a:t>
                </a:r>
                <a:endParaRPr lang="en-US" altLang="zh-CN" sz="1400" dirty="0" smtClean="0">
                  <a:sym typeface="Arial" panose="020B0604020202020204" pitchFamily="34" charset="0"/>
                </a:endParaRPr>
              </a:p>
              <a:p>
                <a:pPr marL="400050" lvl="1" indent="0">
                  <a:lnSpc>
                    <a:spcPct val="80000"/>
                  </a:lnSpc>
                </a:pPr>
                <a:r>
                  <a:rPr lang="zh-CN" altLang="en-US" sz="1400" dirty="0">
                    <a:sym typeface="Arial" panose="020B0604020202020204" pitchFamily="34" charset="0"/>
                  </a:rPr>
                  <a:t>每行</a:t>
                </a:r>
                <a:r>
                  <a:rPr lang="zh-CN" altLang="en-US" sz="1400" dirty="0" smtClean="0">
                    <a:sym typeface="Arial" panose="020B0604020202020204" pitchFamily="34" charset="0"/>
                  </a:rPr>
                  <a:t>存放一对结点</a:t>
                </a:r>
                <a:r>
                  <a:rPr lang="en-US" altLang="zh-CN" sz="1400" dirty="0" err="1" smtClean="0">
                    <a:sym typeface="Arial" panose="020B0604020202020204" pitchFamily="34" charset="0"/>
                  </a:rPr>
                  <a:t>i,j</a:t>
                </a:r>
                <a:r>
                  <a:rPr lang="zh-CN" altLang="en-US" sz="1400" dirty="0" smtClean="0">
                    <a:sym typeface="Arial" panose="020B0604020202020204" pitchFamily="34" charset="0"/>
                  </a:rPr>
                  <a:t>序号（数字表示），表示存在一条结点</a:t>
                </a:r>
                <a:r>
                  <a:rPr lang="en-US" altLang="zh-CN" sz="1400" dirty="0" err="1" smtClean="0">
                    <a:sym typeface="Arial" panose="020B0604020202020204" pitchFamily="34" charset="0"/>
                  </a:rPr>
                  <a:t>i</a:t>
                </a:r>
                <a:r>
                  <a:rPr lang="zh-CN" altLang="en-US" sz="1400" dirty="0" smtClean="0">
                    <a:sym typeface="Arial" panose="020B0604020202020204" pitchFamily="34" charset="0"/>
                  </a:rPr>
                  <a:t>指向结点</a:t>
                </a:r>
                <a:r>
                  <a:rPr lang="en-US" altLang="zh-CN" sz="1400" dirty="0" smtClean="0">
                    <a:sym typeface="Arial" panose="020B0604020202020204" pitchFamily="34" charset="0"/>
                  </a:rPr>
                  <a:t>j</a:t>
                </a:r>
                <a:r>
                  <a:rPr lang="zh-CN" altLang="en-US" sz="1400" dirty="0" smtClean="0">
                    <a:sym typeface="Arial" panose="020B0604020202020204" pitchFamily="34" charset="0"/>
                  </a:rPr>
                  <a:t>的边。</a:t>
                </a:r>
                <a:endParaRPr lang="en-US" altLang="zh-CN" sz="1400" dirty="0">
                  <a:sym typeface="Arial" panose="020B0604020202020204" pitchFamily="34" charset="0"/>
                </a:endParaRPr>
              </a:p>
              <a:p>
                <a:pPr marL="400050" lvl="1" indent="0">
                  <a:lnSpc>
                    <a:spcPct val="80000"/>
                  </a:lnSpc>
                </a:pPr>
                <a:r>
                  <a:rPr lang="en-US" altLang="zh-CN" sz="1400" dirty="0" smtClean="0">
                    <a:sym typeface="Arial" panose="020B0604020202020204" pitchFamily="34" charset="0"/>
                  </a:rPr>
                  <a:t>example</a:t>
                </a:r>
                <a:r>
                  <a:rPr lang="zh-CN" altLang="en-US" sz="1400" dirty="0" smtClean="0">
                    <a:sym typeface="Arial" panose="020B0604020202020204" pitchFamily="34" charset="0"/>
                  </a:rPr>
                  <a:t>：计算数据规模为</a:t>
                </a:r>
                <a:r>
                  <a:rPr lang="en-US" altLang="zh-CN" sz="1400" dirty="0">
                    <a:sym typeface="Arial" panose="020B0604020202020204" pitchFamily="34" charset="0"/>
                  </a:rPr>
                  <a:t>9</a:t>
                </a:r>
                <a:r>
                  <a:rPr lang="zh-CN" altLang="en-US" sz="1400" dirty="0" smtClean="0">
                    <a:sym typeface="Arial" panose="020B0604020202020204" pitchFamily="34" charset="0"/>
                  </a:rPr>
                  <a:t>的最强连通分量的实验，其输入文件路径为：</a:t>
                </a:r>
                <a:endParaRPr lang="en-US" altLang="zh-CN" sz="1400" dirty="0" smtClean="0">
                  <a:sym typeface="Arial" panose="020B0604020202020204" pitchFamily="34" charset="0"/>
                </a:endParaRPr>
              </a:p>
              <a:p>
                <a:pPr marL="400050" lvl="1" indent="0"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r>
                  <a:rPr lang="en-US" altLang="zh-CN" sz="1400" dirty="0" smtClean="0">
                    <a:sym typeface="Arial" panose="020B0604020202020204" pitchFamily="34" charset="0"/>
                  </a:rPr>
                  <a:t>	</a:t>
                </a:r>
                <a:r>
                  <a:rPr lang="zh-CN" altLang="en-US" sz="1400" dirty="0" smtClean="0">
                    <a:sym typeface="Arial" panose="020B0604020202020204" pitchFamily="34" charset="0"/>
                  </a:rPr>
                  <a:t>学号</a:t>
                </a:r>
                <a:r>
                  <a:rPr lang="en-US" altLang="zh-CN" sz="1400" dirty="0" smtClean="0">
                    <a:sym typeface="Arial" panose="020B0604020202020204" pitchFamily="34" charset="0"/>
                  </a:rPr>
                  <a:t>-project5/ex1/input/input1.txt</a:t>
                </a:r>
                <a:r>
                  <a:rPr lang="zh-CN" altLang="en-US" sz="1400" dirty="0" smtClean="0">
                    <a:sym typeface="Arial" panose="020B0604020202020204" pitchFamily="34" charset="0"/>
                  </a:rPr>
                  <a:t>，顺序读取数据进行计算。</a:t>
                </a:r>
                <a:endParaRPr lang="en-US" altLang="zh-CN" sz="1400" dirty="0" smtClean="0">
                  <a:sym typeface="Arial" panose="020B0604020202020204" pitchFamily="34" charset="0"/>
                </a:endParaRPr>
              </a:p>
              <a:p>
                <a:pPr marL="400050" lvl="1" indent="0">
                  <a:lnSpc>
                    <a:spcPct val="80000"/>
                  </a:lnSpc>
                </a:pPr>
                <a:r>
                  <a:rPr lang="zh-CN" altLang="en-US" sz="1400" dirty="0" smtClean="0">
                    <a:sym typeface="Arial" panose="020B0604020202020204" pitchFamily="34" charset="0"/>
                  </a:rPr>
                  <a:t>实验</a:t>
                </a:r>
                <a:r>
                  <a:rPr lang="en-US" altLang="zh-CN" sz="1400" dirty="0" smtClean="0">
                    <a:sym typeface="Arial" panose="020B0604020202020204" pitchFamily="34" charset="0"/>
                  </a:rPr>
                  <a:t>2:</a:t>
                </a:r>
              </a:p>
              <a:p>
                <a:pPr marL="400050" lvl="1" indent="0">
                  <a:lnSpc>
                    <a:spcPct val="80000"/>
                  </a:lnSpc>
                </a:pPr>
                <a:r>
                  <a:rPr lang="zh-CN" altLang="en-US" sz="14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每种输入规模分别建立</a:t>
                </a:r>
                <a:r>
                  <a:rPr lang="en-US" altLang="zh-CN" sz="14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txt</a:t>
                </a:r>
                <a:r>
                  <a:rPr lang="zh-CN" altLang="en-US" sz="14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文件，文件名称为</a:t>
                </a:r>
                <a:r>
                  <a:rPr lang="en-US" altLang="zh-CN" sz="14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input11.txt</a:t>
                </a:r>
                <a:r>
                  <a:rPr lang="en-US" altLang="zh-CN" sz="14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, </a:t>
                </a:r>
                <a:r>
                  <a:rPr lang="en-US" altLang="zh-CN" sz="14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input12.txt</a:t>
                </a:r>
                <a:r>
                  <a:rPr lang="en-US" altLang="zh-CN" sz="14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,……,</a:t>
                </a:r>
                <a:r>
                  <a:rPr lang="en-US" altLang="zh-CN" sz="14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input42.txt </a:t>
                </a:r>
                <a:r>
                  <a:rPr lang="zh-CN" altLang="en-US" sz="14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（第一个数字为顶点数序号（</a:t>
                </a:r>
                <a:r>
                  <a:rPr lang="en-US" altLang="zh-CN" sz="1400" kern="0" dirty="0">
                    <a:latin typeface="Times New Roman" pitchFamily="18" charset="0"/>
                    <a:ea typeface="华文中宋" pitchFamily="2" charset="-122"/>
                  </a:rPr>
                  <a:t>27</a:t>
                </a:r>
                <a:r>
                  <a:rPr lang="zh-CN" altLang="en-US" sz="1400" kern="0" dirty="0">
                    <a:latin typeface="Times New Roman" pitchFamily="18" charset="0"/>
                    <a:ea typeface="华文中宋" pitchFamily="2" charset="-122"/>
                  </a:rPr>
                  <a:t>、</a:t>
                </a:r>
                <a:r>
                  <a:rPr lang="en-US" altLang="zh-CN" sz="1400" kern="0" dirty="0">
                    <a:latin typeface="Times New Roman" pitchFamily="18" charset="0"/>
                    <a:ea typeface="华文中宋" pitchFamily="2" charset="-122"/>
                  </a:rPr>
                  <a:t>81</a:t>
                </a:r>
                <a:r>
                  <a:rPr lang="zh-CN" altLang="en-US" sz="1400" kern="0" dirty="0">
                    <a:latin typeface="Times New Roman" pitchFamily="18" charset="0"/>
                    <a:ea typeface="华文中宋" pitchFamily="2" charset="-122"/>
                  </a:rPr>
                  <a:t>、</a:t>
                </a:r>
                <a:r>
                  <a:rPr lang="en-US" altLang="zh-CN" sz="1400" kern="0" dirty="0">
                    <a:latin typeface="Times New Roman" pitchFamily="18" charset="0"/>
                    <a:ea typeface="华文中宋" pitchFamily="2" charset="-122"/>
                  </a:rPr>
                  <a:t>243</a:t>
                </a:r>
                <a:r>
                  <a:rPr lang="zh-CN" altLang="en-US" sz="1400" kern="0" dirty="0">
                    <a:latin typeface="Times New Roman" pitchFamily="18" charset="0"/>
                    <a:ea typeface="华文中宋" pitchFamily="2" charset="-122"/>
                  </a:rPr>
                  <a:t>、</a:t>
                </a:r>
                <a:r>
                  <a:rPr lang="en-US" altLang="zh-CN" sz="1400" kern="0" dirty="0">
                    <a:latin typeface="Times New Roman" pitchFamily="18" charset="0"/>
                    <a:ea typeface="华文中宋" pitchFamily="2" charset="-122"/>
                  </a:rPr>
                  <a:t>729 </a:t>
                </a:r>
                <a:r>
                  <a:rPr lang="zh-CN" altLang="en-US" sz="14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），第二个数字为弧数目序号（</a:t>
                </a:r>
                <a:r>
                  <a:rPr lang="zh-CN" altLang="en-US" sz="1400" kern="0" dirty="0">
                    <a:latin typeface="Times New Roman" pitchFamily="18" charset="0"/>
                    <a:ea typeface="华文中宋" pitchFamily="2" charset="-122"/>
                  </a:rPr>
                  <a:t> </a:t>
                </a:r>
                <a:r>
                  <a:rPr lang="en-US" altLang="zh-CN" sz="1400" kern="0" dirty="0" smtClean="0">
                    <a:latin typeface="Times New Roman" pitchFamily="18" charset="0"/>
                    <a:ea typeface="华文中宋" pitchFamily="2" charset="-122"/>
                  </a:rPr>
                  <a:t>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dirty="0">
                            <a:latin typeface="Cambria Math" panose="02040503050406030204" pitchFamily="18" charset="0"/>
                            <a:ea typeface="华文中宋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 kern="0" dirty="0"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log</m:t>
                        </m:r>
                      </m:e>
                      <m:sub>
                        <m:r>
                          <a:rPr lang="en-US" altLang="zh-CN" sz="1400" i="1" kern="0" dirty="0"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1400" kern="0" dirty="0" smtClean="0">
                    <a:latin typeface="Times New Roman" pitchFamily="18" charset="0"/>
                    <a:ea typeface="华文中宋" pitchFamily="2" charset="-122"/>
                  </a:rPr>
                  <a:t>N</a:t>
                </a:r>
                <a:r>
                  <a:rPr lang="zh-CN" altLang="en-US" sz="1400" kern="0" dirty="0" smtClean="0">
                    <a:latin typeface="Times New Roman" pitchFamily="18" charset="0"/>
                    <a:ea typeface="华文中宋" pitchFamily="2" charset="-122"/>
                  </a:rPr>
                  <a:t>、</a:t>
                </a:r>
                <a:r>
                  <a:rPr lang="en-US" altLang="zh-CN" sz="1400" kern="0" dirty="0" smtClean="0">
                    <a:latin typeface="Times New Roman" pitchFamily="18" charset="0"/>
                    <a:ea typeface="华文中宋" pitchFamily="2" charset="-122"/>
                  </a:rPr>
                  <a:t>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dirty="0">
                            <a:latin typeface="Cambria Math" panose="02040503050406030204" pitchFamily="18" charset="0"/>
                            <a:ea typeface="华文中宋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 kern="0" dirty="0"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log</m:t>
                        </m:r>
                      </m:e>
                      <m:sub>
                        <m:r>
                          <a:rPr lang="en-US" altLang="zh-CN" sz="1400" i="1" kern="0" dirty="0">
                            <a:latin typeface="Cambria Math" panose="02040503050406030204" pitchFamily="18" charset="0"/>
                            <a:ea typeface="华文中宋" pitchFamily="2" charset="-122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latin typeface="Times New Roman" pitchFamily="18" charset="0"/>
                    <a:ea typeface="华文中宋" pitchFamily="2" charset="-122"/>
                  </a:rPr>
                  <a:t>N </a:t>
                </a:r>
                <a:r>
                  <a:rPr lang="zh-CN" altLang="en-US" sz="14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））；</a:t>
                </a:r>
                <a:endParaRPr lang="en-US" altLang="zh-CN" sz="1400" dirty="0">
                  <a:sym typeface="Arial" panose="020B0604020202020204" pitchFamily="34" charset="0"/>
                </a:endParaRPr>
              </a:p>
              <a:p>
                <a:pPr marL="400050" lvl="1" indent="0">
                  <a:lnSpc>
                    <a:spcPct val="80000"/>
                  </a:lnSpc>
                </a:pPr>
                <a:r>
                  <a:rPr lang="zh-CN" altLang="en-US" sz="1400" dirty="0" smtClean="0">
                    <a:sym typeface="Arial" panose="020B0604020202020204" pitchFamily="34" charset="0"/>
                  </a:rPr>
                  <a:t>生成</a:t>
                </a:r>
                <a:r>
                  <a:rPr lang="zh-CN" altLang="en-US" sz="1400" dirty="0">
                    <a:sym typeface="Arial" panose="020B0604020202020204" pitchFamily="34" charset="0"/>
                  </a:rPr>
                  <a:t>的有向图信息分别存放在对应数据</a:t>
                </a:r>
                <a:r>
                  <a:rPr lang="zh-CN" altLang="en-US" sz="1400" dirty="0" smtClean="0">
                    <a:sym typeface="Arial" panose="020B0604020202020204" pitchFamily="34" charset="0"/>
                  </a:rPr>
                  <a:t>规模的</a:t>
                </a:r>
                <a:r>
                  <a:rPr lang="en-US" altLang="zh-CN" sz="1400" dirty="0" smtClean="0">
                    <a:sym typeface="Arial" panose="020B0604020202020204" pitchFamily="34" charset="0"/>
                  </a:rPr>
                  <a:t>txt</a:t>
                </a:r>
                <a:r>
                  <a:rPr lang="zh-CN" altLang="en-US" sz="1400" dirty="0">
                    <a:sym typeface="Arial" panose="020B0604020202020204" pitchFamily="34" charset="0"/>
                  </a:rPr>
                  <a:t>文件中；</a:t>
                </a:r>
                <a:endParaRPr lang="en-US" altLang="zh-CN" sz="1400" dirty="0">
                  <a:sym typeface="Arial" panose="020B0604020202020204" pitchFamily="34" charset="0"/>
                </a:endParaRPr>
              </a:p>
              <a:p>
                <a:pPr marL="400050" lvl="1" indent="0">
                  <a:lnSpc>
                    <a:spcPct val="80000"/>
                  </a:lnSpc>
                </a:pPr>
                <a:r>
                  <a:rPr lang="zh-CN" altLang="en-US" sz="1400" dirty="0">
                    <a:sym typeface="Arial" panose="020B0604020202020204" pitchFamily="34" charset="0"/>
                  </a:rPr>
                  <a:t>每行存放一对</a:t>
                </a:r>
                <a:r>
                  <a:rPr lang="zh-CN" altLang="en-US" sz="1400" dirty="0" smtClean="0">
                    <a:sym typeface="Arial" panose="020B0604020202020204" pitchFamily="34" charset="0"/>
                  </a:rPr>
                  <a:t>结点</a:t>
                </a:r>
                <a:r>
                  <a:rPr lang="en-US" altLang="zh-CN" sz="1400" dirty="0" err="1" smtClean="0">
                    <a:sym typeface="Arial" panose="020B0604020202020204" pitchFamily="34" charset="0"/>
                  </a:rPr>
                  <a:t>i,j</a:t>
                </a:r>
                <a:r>
                  <a:rPr lang="zh-CN" altLang="en-US" sz="1400" dirty="0" smtClean="0">
                    <a:sym typeface="Arial" panose="020B0604020202020204" pitchFamily="34" charset="0"/>
                  </a:rPr>
                  <a:t>序号</a:t>
                </a:r>
                <a:r>
                  <a:rPr lang="zh-CN" altLang="en-US" sz="1400" dirty="0">
                    <a:sym typeface="Arial" panose="020B0604020202020204" pitchFamily="34" charset="0"/>
                  </a:rPr>
                  <a:t>（数字表示</a:t>
                </a:r>
                <a:r>
                  <a:rPr lang="zh-CN" altLang="en-US" sz="1400" dirty="0" smtClean="0">
                    <a:sym typeface="Arial" panose="020B0604020202020204" pitchFamily="34" charset="0"/>
                  </a:rPr>
                  <a:t>）和</a:t>
                </a:r>
                <a:r>
                  <a:rPr lang="en-US" altLang="zh-CN" sz="1400" dirty="0" err="1" smtClean="0">
                    <a:sym typeface="Arial" panose="020B0604020202020204" pitchFamily="34" charset="0"/>
                  </a:rPr>
                  <a:t>w</a:t>
                </a:r>
                <a:r>
                  <a:rPr lang="en-US" altLang="zh-CN" sz="1400" baseline="-25000" dirty="0" err="1" smtClean="0">
                    <a:sym typeface="Arial" panose="020B0604020202020204" pitchFamily="34" charset="0"/>
                  </a:rPr>
                  <a:t>ij</a:t>
                </a:r>
                <a:r>
                  <a:rPr lang="zh-CN" altLang="en-US" sz="1400" dirty="0" smtClean="0">
                    <a:sym typeface="Arial" panose="020B0604020202020204" pitchFamily="34" charset="0"/>
                  </a:rPr>
                  <a:t>，</a:t>
                </a:r>
                <a:r>
                  <a:rPr lang="zh-CN" altLang="en-US" sz="1400" dirty="0">
                    <a:sym typeface="Arial" panose="020B0604020202020204" pitchFamily="34" charset="0"/>
                  </a:rPr>
                  <a:t>表示存在一条结点</a:t>
                </a:r>
                <a:r>
                  <a:rPr lang="en-US" altLang="zh-CN" sz="1400" dirty="0" err="1">
                    <a:sym typeface="Arial" panose="020B0604020202020204" pitchFamily="34" charset="0"/>
                  </a:rPr>
                  <a:t>i</a:t>
                </a:r>
                <a:r>
                  <a:rPr lang="zh-CN" altLang="en-US" sz="1400" dirty="0">
                    <a:sym typeface="Arial" panose="020B0604020202020204" pitchFamily="34" charset="0"/>
                  </a:rPr>
                  <a:t>指向结点</a:t>
                </a:r>
                <a:r>
                  <a:rPr lang="en-US" altLang="zh-CN" sz="1400" dirty="0">
                    <a:sym typeface="Arial" panose="020B0604020202020204" pitchFamily="34" charset="0"/>
                  </a:rPr>
                  <a:t>j</a:t>
                </a:r>
                <a:r>
                  <a:rPr lang="zh-CN" altLang="en-US" sz="1400" dirty="0">
                    <a:sym typeface="Arial" panose="020B0604020202020204" pitchFamily="34" charset="0"/>
                  </a:rPr>
                  <a:t>的</a:t>
                </a:r>
                <a:r>
                  <a:rPr lang="zh-CN" altLang="en-US" sz="1400" dirty="0" smtClean="0">
                    <a:sym typeface="Arial" panose="020B0604020202020204" pitchFamily="34" charset="0"/>
                  </a:rPr>
                  <a:t>边，边的权值为</a:t>
                </a:r>
                <a:r>
                  <a:rPr lang="en-US" altLang="zh-CN" sz="1400" dirty="0" err="1">
                    <a:sym typeface="Arial" panose="020B0604020202020204" pitchFamily="34" charset="0"/>
                  </a:rPr>
                  <a:t>w</a:t>
                </a:r>
                <a:r>
                  <a:rPr lang="en-US" altLang="zh-CN" sz="1400" baseline="-25000" dirty="0" err="1">
                    <a:sym typeface="Arial" panose="020B0604020202020204" pitchFamily="34" charset="0"/>
                  </a:rPr>
                  <a:t>ij</a:t>
                </a:r>
                <a:r>
                  <a:rPr lang="en-US" altLang="zh-CN" sz="1400" baseline="-25000" dirty="0">
                    <a:sym typeface="Arial" panose="020B0604020202020204" pitchFamily="34" charset="0"/>
                  </a:rPr>
                  <a:t> </a:t>
                </a:r>
                <a:r>
                  <a:rPr lang="zh-CN" altLang="en-US" sz="1400" dirty="0" smtClean="0">
                    <a:sym typeface="Arial" panose="020B0604020202020204" pitchFamily="34" charset="0"/>
                  </a:rPr>
                  <a:t>，权值范围为（</a:t>
                </a:r>
                <a:r>
                  <a:rPr lang="en-US" altLang="zh-CN" sz="1400" dirty="0" smtClean="0">
                    <a:sym typeface="Arial" panose="020B0604020202020204" pitchFamily="34" charset="0"/>
                  </a:rPr>
                  <a:t>-10</a:t>
                </a:r>
                <a:r>
                  <a:rPr lang="en-US" altLang="zh-CN" sz="1400" dirty="0" smtClean="0">
                    <a:sym typeface="Arial" panose="020B0604020202020204" pitchFamily="34" charset="0"/>
                  </a:rPr>
                  <a:t>,30</a:t>
                </a:r>
                <a:r>
                  <a:rPr lang="zh-CN" altLang="en-US" sz="1400" dirty="0" smtClean="0">
                    <a:sym typeface="Arial" panose="020B0604020202020204" pitchFamily="34" charset="0"/>
                  </a:rPr>
                  <a:t>）。</a:t>
                </a:r>
                <a:endParaRPr lang="en-US" altLang="zh-CN" sz="1400" dirty="0" smtClean="0">
                  <a:sym typeface="Arial" panose="020B0604020202020204" pitchFamily="34" charset="0"/>
                </a:endParaRPr>
              </a:p>
              <a:p>
                <a:pPr marL="400050" lvl="1" indent="0">
                  <a:lnSpc>
                    <a:spcPct val="80000"/>
                  </a:lnSpc>
                </a:pPr>
                <a:r>
                  <a:rPr lang="en-US" altLang="zh-CN" sz="14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Input</a:t>
                </a:r>
                <a:r>
                  <a:rPr lang="zh-CN" altLang="en-US" sz="14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文件中为随机</a:t>
                </a:r>
                <a:r>
                  <a:rPr lang="zh-CN" altLang="en-US" sz="14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生成边以及权值，实验首先应判断输入图是否包含一个权重为负值的环路，如果存在</a:t>
                </a:r>
                <a:r>
                  <a:rPr lang="zh-CN" altLang="en-US" sz="14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，请自行对</a:t>
                </a:r>
                <a:r>
                  <a:rPr lang="zh-CN" altLang="en-US" sz="1400" dirty="0">
                    <a:solidFill>
                      <a:srgbClr val="000000"/>
                    </a:solidFill>
                    <a:sym typeface="Arial" panose="020B0604020202020204" pitchFamily="34" charset="0"/>
                  </a:rPr>
                  <a:t>输入图的边以及权值重新随机生成以保证实验正确</a:t>
                </a:r>
                <a:r>
                  <a:rPr lang="zh-CN" altLang="en-US" sz="1400" dirty="0" smtClean="0">
                    <a:solidFill>
                      <a:srgbClr val="000000"/>
                    </a:solidFill>
                    <a:sym typeface="Arial" panose="020B0604020202020204" pitchFamily="34" charset="0"/>
                  </a:rPr>
                  <a:t>进行，实验输出为重新生成后数据的实验结果，并在实验报告中说明。</a:t>
                </a:r>
                <a:endParaRPr lang="en-US" altLang="zh-CN" sz="1400" dirty="0">
                  <a:sym typeface="Arial" panose="020B0604020202020204" pitchFamily="34" charset="0"/>
                </a:endParaRPr>
              </a:p>
              <a:p>
                <a:pPr marL="400050" lvl="1" indent="0">
                  <a:lnSpc>
                    <a:spcPct val="80000"/>
                  </a:lnSpc>
                </a:pPr>
                <a:r>
                  <a:rPr lang="en-US" altLang="zh-CN" sz="1400" dirty="0" smtClean="0">
                    <a:sym typeface="Arial" panose="020B0604020202020204" pitchFamily="34" charset="0"/>
                  </a:rPr>
                  <a:t>example</a:t>
                </a:r>
                <a:r>
                  <a:rPr lang="zh-CN" altLang="en-US" sz="1400" dirty="0">
                    <a:sym typeface="Arial" panose="020B0604020202020204" pitchFamily="34" charset="0"/>
                  </a:rPr>
                  <a:t>：计算数据规模为</a:t>
                </a:r>
                <a:r>
                  <a:rPr lang="en-US" altLang="zh-CN" sz="1400" dirty="0">
                    <a:sym typeface="Arial" panose="020B0604020202020204" pitchFamily="34" charset="0"/>
                  </a:rPr>
                  <a:t>9</a:t>
                </a:r>
                <a:r>
                  <a:rPr lang="zh-CN" altLang="en-US" sz="1400" dirty="0" smtClean="0">
                    <a:sym typeface="Arial" panose="020B0604020202020204" pitchFamily="34" charset="0"/>
                  </a:rPr>
                  <a:t>的所有点对最短路径的</a:t>
                </a:r>
                <a:r>
                  <a:rPr lang="zh-CN" altLang="en-US" sz="1400" dirty="0">
                    <a:sym typeface="Arial" panose="020B0604020202020204" pitchFamily="34" charset="0"/>
                  </a:rPr>
                  <a:t>实验，其输入文件路径为：</a:t>
                </a:r>
                <a:endParaRPr lang="en-US" altLang="zh-CN" sz="1400" dirty="0">
                  <a:sym typeface="Arial" panose="020B0604020202020204" pitchFamily="34" charset="0"/>
                </a:endParaRPr>
              </a:p>
              <a:p>
                <a:pPr marL="400050" lvl="1" indent="0">
                  <a:lnSpc>
                    <a:spcPct val="80000"/>
                  </a:lnSpc>
                  <a:buNone/>
                </a:pPr>
                <a:r>
                  <a:rPr lang="en-US" altLang="zh-CN" sz="1400" dirty="0">
                    <a:sym typeface="Arial" panose="020B0604020202020204" pitchFamily="34" charset="0"/>
                  </a:rPr>
                  <a:t>	</a:t>
                </a:r>
                <a:r>
                  <a:rPr lang="zh-CN" altLang="en-US" sz="1400" dirty="0">
                    <a:sym typeface="Arial" panose="020B0604020202020204" pitchFamily="34" charset="0"/>
                  </a:rPr>
                  <a:t>学号</a:t>
                </a:r>
                <a:r>
                  <a:rPr lang="en-US" altLang="zh-CN" sz="1400" dirty="0">
                    <a:sym typeface="Arial" panose="020B0604020202020204" pitchFamily="34" charset="0"/>
                  </a:rPr>
                  <a:t>-</a:t>
                </a:r>
                <a:r>
                  <a:rPr lang="en-US" altLang="zh-CN" sz="1400" dirty="0" smtClean="0">
                    <a:sym typeface="Arial" panose="020B0604020202020204" pitchFamily="34" charset="0"/>
                  </a:rPr>
                  <a:t>project5/ex2/input/input1.txt</a:t>
                </a:r>
                <a:r>
                  <a:rPr lang="zh-CN" altLang="en-US" sz="1400" dirty="0">
                    <a:sym typeface="Arial" panose="020B0604020202020204" pitchFamily="34" charset="0"/>
                  </a:rPr>
                  <a:t>，顺序读取数据进行计算。</a:t>
                </a:r>
                <a:endParaRPr lang="en-US" altLang="zh-CN" sz="1400" dirty="0"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194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23528" y="1556792"/>
                <a:ext cx="8640960" cy="5904656"/>
              </a:xfrm>
              <a:blipFill>
                <a:blip r:embed="rId2"/>
                <a:stretch>
                  <a:fillRect l="-705" t="-1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mtClean="0"/>
              <a:t>实验要求：</a:t>
            </a:r>
          </a:p>
        </p:txBody>
      </p:sp>
      <p:sp>
        <p:nvSpPr>
          <p:cNvPr id="9218" name="内容占位符 5"/>
          <p:cNvSpPr>
            <a:spLocks noGrp="1" noChangeArrowheads="1"/>
          </p:cNvSpPr>
          <p:nvPr>
            <p:ph idx="4294967295"/>
          </p:nvPr>
        </p:nvSpPr>
        <p:spPr>
          <a:xfrm>
            <a:off x="0" y="908720"/>
            <a:ext cx="8991600" cy="52578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、实验格式:</a:t>
            </a:r>
            <a:endParaRPr lang="zh-CN" altLang="en-US" sz="2000" dirty="0" smtClean="0"/>
          </a:p>
          <a:p>
            <a:pPr marL="0" indent="0">
              <a:lnSpc>
                <a:spcPct val="80000"/>
              </a:lnSpc>
            </a:pPr>
            <a:r>
              <a:rPr lang="zh-CN" altLang="en-US" sz="1800" dirty="0" smtClean="0"/>
              <a:t> </a:t>
            </a:r>
            <a:r>
              <a:rPr lang="en-US" altLang="zh-CN" sz="2000" dirty="0" smtClean="0">
                <a:sym typeface="Arial" panose="020B0604020202020204" pitchFamily="34" charset="0"/>
              </a:rPr>
              <a:t>c)output:</a:t>
            </a:r>
            <a:endParaRPr lang="en-US" altLang="zh-CN" sz="1800" dirty="0" smtClean="0">
              <a:sym typeface="Arial" panose="020B0604020202020204" pitchFamily="34" charset="0"/>
            </a:endParaRPr>
          </a:p>
          <a:p>
            <a:pPr marL="400050" lvl="1" indent="0">
              <a:lnSpc>
                <a:spcPct val="80000"/>
              </a:lnSpc>
            </a:pPr>
            <a:r>
              <a:rPr lang="zh-CN" altLang="en-US" sz="1600" dirty="0" smtClean="0">
                <a:sym typeface="Arial" panose="020B0604020202020204" pitchFamily="34" charset="0"/>
              </a:rPr>
              <a:t>实验</a:t>
            </a:r>
            <a:r>
              <a:rPr lang="en-US" altLang="zh-CN" sz="1600" dirty="0" smtClean="0">
                <a:sym typeface="Arial" panose="020B0604020202020204" pitchFamily="34" charset="0"/>
              </a:rPr>
              <a:t>1:</a:t>
            </a:r>
          </a:p>
          <a:p>
            <a:pPr marL="400050" lvl="1" indent="0">
              <a:lnSpc>
                <a:spcPct val="80000"/>
              </a:lnSpc>
            </a:pPr>
            <a:r>
              <a:rPr lang="zh-CN" altLang="en-US" sz="1600" dirty="0" smtClean="0">
                <a:sym typeface="Arial" panose="020B0604020202020204" pitchFamily="34" charset="0"/>
              </a:rPr>
              <a:t>输出结果导入到</a:t>
            </a:r>
            <a:r>
              <a:rPr lang="en-US" altLang="zh-CN" sz="1600" dirty="0" smtClean="0">
                <a:sym typeface="Arial" panose="020B0604020202020204" pitchFamily="34" charset="0"/>
              </a:rPr>
              <a:t>ex1/output</a:t>
            </a:r>
            <a:r>
              <a:rPr lang="zh-CN" altLang="en-US" sz="1600" dirty="0" smtClean="0">
                <a:sym typeface="Arial" panose="020B0604020202020204" pitchFamily="34" charset="0"/>
              </a:rPr>
              <a:t>的对应文件下面</a:t>
            </a:r>
            <a:endParaRPr lang="en-US" altLang="zh-CN" sz="1600" dirty="0" smtClean="0">
              <a:sym typeface="Arial" panose="020B0604020202020204" pitchFamily="34" charset="0"/>
            </a:endParaRPr>
          </a:p>
          <a:p>
            <a:pPr marL="800100" lvl="2" indent="0"/>
            <a:r>
              <a:rPr lang="en-US" altLang="zh-CN" sz="1600" dirty="0" smtClean="0">
                <a:sym typeface="Arial" panose="020B0604020202020204" pitchFamily="34" charset="0"/>
              </a:rPr>
              <a:t>result.txt:</a:t>
            </a:r>
            <a:r>
              <a:rPr lang="zh-CN" altLang="en-US" sz="1600" dirty="0" smtClean="0">
                <a:sym typeface="Arial" panose="020B0604020202020204" pitchFamily="34" charset="0"/>
              </a:rPr>
              <a:t>输出对应规模图中存在的所有连通分量，不同规模写到不同的</a:t>
            </a:r>
            <a:r>
              <a:rPr lang="en-US" altLang="zh-CN" sz="1600" dirty="0" smtClean="0">
                <a:sym typeface="Arial" panose="020B0604020202020204" pitchFamily="34" charset="0"/>
              </a:rPr>
              <a:t>txt</a:t>
            </a:r>
            <a:r>
              <a:rPr lang="zh-CN" altLang="en-US" sz="1600" dirty="0" smtClean="0">
                <a:sym typeface="Arial" panose="020B0604020202020204" pitchFamily="34" charset="0"/>
              </a:rPr>
              <a:t>文件中，因此共有</a:t>
            </a:r>
            <a:r>
              <a:rPr lang="en-US" altLang="zh-CN" sz="1600" dirty="0" smtClean="0">
                <a:sym typeface="Arial" panose="020B0604020202020204" pitchFamily="34" charset="0"/>
              </a:rPr>
              <a:t>5</a:t>
            </a:r>
            <a:r>
              <a:rPr lang="zh-CN" altLang="en-US" sz="1600" dirty="0" smtClean="0">
                <a:sym typeface="Arial" panose="020B0604020202020204" pitchFamily="34" charset="0"/>
              </a:rPr>
              <a:t>个</a:t>
            </a:r>
            <a:r>
              <a:rPr lang="en-US" altLang="zh-CN" sz="1600" dirty="0" smtClean="0">
                <a:sym typeface="Arial" panose="020B0604020202020204" pitchFamily="34" charset="0"/>
              </a:rPr>
              <a:t>txt</a:t>
            </a:r>
            <a:r>
              <a:rPr lang="zh-CN" altLang="en-US" sz="1600" dirty="0" smtClean="0">
                <a:sym typeface="Arial" panose="020B0604020202020204" pitchFamily="34" charset="0"/>
              </a:rPr>
              <a:t>文件，文件名称为</a:t>
            </a:r>
            <a:r>
              <a:rPr lang="en-US" altLang="zh-CN" sz="1600" dirty="0" smtClean="0">
                <a:sym typeface="Arial" panose="020B0604020202020204" pitchFamily="34" charset="0"/>
              </a:rPr>
              <a:t>result1.txt,result2.txt,……,result5.txt;</a:t>
            </a:r>
            <a:r>
              <a:rPr lang="zh-CN" altLang="en-US" sz="1600" dirty="0" smtClean="0">
                <a:sym typeface="Arial" panose="020B0604020202020204" pitchFamily="34" charset="0"/>
              </a:rPr>
              <a:t>输出的连通分量数据要表示清楚，同一连通分量的结点序列用一对括号括起来输出到对应的</a:t>
            </a:r>
            <a:r>
              <a:rPr lang="en-US" altLang="zh-CN" sz="1600" dirty="0" smtClean="0">
                <a:sym typeface="Arial" panose="020B0604020202020204" pitchFamily="34" charset="0"/>
              </a:rPr>
              <a:t>txt</a:t>
            </a:r>
            <a:r>
              <a:rPr lang="zh-CN" altLang="en-US" sz="1600" dirty="0" smtClean="0">
                <a:sym typeface="Arial" panose="020B0604020202020204" pitchFamily="34" charset="0"/>
              </a:rPr>
              <a:t>文件中。</a:t>
            </a:r>
            <a:endParaRPr lang="en-US" altLang="zh-CN" sz="1600" dirty="0" smtClean="0">
              <a:sym typeface="Arial" panose="020B0604020202020204" pitchFamily="34" charset="0"/>
            </a:endParaRPr>
          </a:p>
          <a:p>
            <a:pPr marL="800100" lvl="2" indent="0"/>
            <a:r>
              <a:rPr lang="en-US" altLang="zh-CN" sz="1600" dirty="0" smtClean="0">
                <a:sym typeface="Arial" panose="020B0604020202020204" pitchFamily="34" charset="0"/>
              </a:rPr>
              <a:t>time.txt:</a:t>
            </a:r>
            <a:r>
              <a:rPr lang="zh-CN" altLang="en-US" sz="1600" dirty="0" smtClean="0">
                <a:sym typeface="Arial" panose="020B0604020202020204" pitchFamily="34" charset="0"/>
              </a:rPr>
              <a:t>运行时间效率的数据，不同规模的时间都写到同个文件。</a:t>
            </a:r>
            <a:endParaRPr lang="en-US" altLang="zh-CN" sz="1600" dirty="0" smtClean="0">
              <a:sym typeface="Arial" panose="020B0604020202020204" pitchFamily="34" charset="0"/>
            </a:endParaRPr>
          </a:p>
          <a:p>
            <a:pPr marL="400050" lvl="1" indent="0">
              <a:lnSpc>
                <a:spcPct val="80000"/>
              </a:lnSpc>
            </a:pPr>
            <a:r>
              <a:rPr lang="en-US" altLang="zh-CN" sz="1600" dirty="0" smtClean="0">
                <a:sym typeface="Arial" panose="020B0604020202020204" pitchFamily="34" charset="0"/>
              </a:rPr>
              <a:t>example:</a:t>
            </a:r>
            <a:r>
              <a:rPr lang="zh-CN" altLang="en-US" sz="1600" dirty="0" smtClean="0">
                <a:sym typeface="Arial" panose="020B0604020202020204" pitchFamily="34" charset="0"/>
              </a:rPr>
              <a:t>对数据规模为</a:t>
            </a:r>
            <a:r>
              <a:rPr lang="en-US" altLang="zh-CN" sz="1600" dirty="0" smtClean="0">
                <a:sym typeface="Arial" panose="020B0604020202020204" pitchFamily="34" charset="0"/>
              </a:rPr>
              <a:t>9</a:t>
            </a:r>
            <a:r>
              <a:rPr lang="zh-CN" altLang="en-US" sz="1600" dirty="0" smtClean="0">
                <a:sym typeface="Arial" panose="020B0604020202020204" pitchFamily="34" charset="0"/>
              </a:rPr>
              <a:t>的连通分量实验输出应为：</a:t>
            </a:r>
            <a:r>
              <a:rPr lang="en-US" altLang="zh-CN" sz="1600" dirty="0">
                <a:sym typeface="Arial" panose="020B0604020202020204" pitchFamily="34" charset="0"/>
              </a:rPr>
              <a:t>(</a:t>
            </a:r>
            <a:r>
              <a:rPr lang="en-US" altLang="zh-CN" sz="1600" dirty="0" smtClean="0">
                <a:sym typeface="Arial" panose="020B0604020202020204" pitchFamily="34" charset="0"/>
              </a:rPr>
              <a:t>1,3,5)(2,4,6,9)(7,8)</a:t>
            </a:r>
            <a:r>
              <a:rPr lang="zh-CN" altLang="en-US" sz="1600" dirty="0" smtClean="0">
                <a:sym typeface="Arial" panose="020B0604020202020204" pitchFamily="34" charset="0"/>
              </a:rPr>
              <a:t>，执行结果与运行时间的输出路径分别为：</a:t>
            </a:r>
            <a:endParaRPr lang="en-US" altLang="zh-CN" sz="1600" dirty="0" smtClean="0">
              <a:sym typeface="Arial" panose="020B0604020202020204" pitchFamily="34" charset="0"/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sym typeface="Arial" panose="020B0604020202020204" pitchFamily="34" charset="0"/>
              </a:rPr>
              <a:t>	</a:t>
            </a:r>
            <a:r>
              <a:rPr lang="zh-CN" altLang="en-US" sz="1600" dirty="0" smtClean="0">
                <a:sym typeface="Arial" panose="020B0604020202020204" pitchFamily="34" charset="0"/>
              </a:rPr>
              <a:t>学号</a:t>
            </a:r>
            <a:r>
              <a:rPr lang="en-US" altLang="zh-CN" sz="1600" dirty="0" smtClean="0">
                <a:sym typeface="Arial" panose="020B0604020202020204" pitchFamily="34" charset="0"/>
              </a:rPr>
              <a:t>-project5/ex1/output/result1.txt 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sym typeface="Arial" panose="020B0604020202020204" pitchFamily="34" charset="0"/>
              </a:rPr>
              <a:t>	</a:t>
            </a:r>
            <a:r>
              <a:rPr lang="zh-CN" altLang="en-US" sz="1600" dirty="0" smtClean="0">
                <a:sym typeface="Arial" panose="020B0604020202020204" pitchFamily="34" charset="0"/>
              </a:rPr>
              <a:t>学号</a:t>
            </a:r>
            <a:r>
              <a:rPr lang="en-US" altLang="zh-CN" sz="1600" dirty="0" smtClean="0">
                <a:sym typeface="Arial" panose="020B0604020202020204" pitchFamily="34" charset="0"/>
              </a:rPr>
              <a:t>-project5/ex1/output/time.txt </a:t>
            </a:r>
          </a:p>
          <a:p>
            <a:pPr marL="400050" lvl="1" indent="0">
              <a:lnSpc>
                <a:spcPct val="80000"/>
              </a:lnSpc>
            </a:pPr>
            <a:r>
              <a:rPr lang="zh-CN" altLang="en-US" sz="1600" dirty="0" smtClean="0">
                <a:sym typeface="Arial" panose="020B0604020202020204" pitchFamily="34" charset="0"/>
              </a:rPr>
              <a:t>实验</a:t>
            </a:r>
            <a:r>
              <a:rPr lang="en-US" altLang="zh-CN" sz="1600" dirty="0" smtClean="0">
                <a:sym typeface="Arial" panose="020B0604020202020204" pitchFamily="34" charset="0"/>
              </a:rPr>
              <a:t>2:</a:t>
            </a:r>
          </a:p>
          <a:p>
            <a:pPr marL="400050" lvl="1" indent="0">
              <a:lnSpc>
                <a:spcPct val="80000"/>
              </a:lnSpc>
            </a:pPr>
            <a:r>
              <a:rPr lang="zh-CN" altLang="en-US" sz="1600" dirty="0" smtClean="0">
                <a:sym typeface="Arial" panose="020B0604020202020204" pitchFamily="34" charset="0"/>
              </a:rPr>
              <a:t>输出结果导入</a:t>
            </a:r>
            <a:r>
              <a:rPr lang="en-US" altLang="zh-CN" sz="1600" dirty="0" smtClean="0">
                <a:sym typeface="Arial" panose="020B0604020202020204" pitchFamily="34" charset="0"/>
              </a:rPr>
              <a:t>ex2/output</a:t>
            </a:r>
            <a:r>
              <a:rPr lang="zh-CN" altLang="en-US" sz="1600" dirty="0" smtClean="0">
                <a:sym typeface="Arial" panose="020B0604020202020204" pitchFamily="34" charset="0"/>
              </a:rPr>
              <a:t>到对应文件下面</a:t>
            </a:r>
            <a:endParaRPr lang="en-US" altLang="zh-CN" sz="1600" dirty="0" smtClean="0">
              <a:sym typeface="Arial" panose="020B0604020202020204" pitchFamily="34" charset="0"/>
            </a:endParaRPr>
          </a:p>
          <a:p>
            <a:pPr marL="800100" lvl="2" indent="0"/>
            <a:r>
              <a:rPr lang="en-US" altLang="zh-CN" sz="1600" dirty="0">
                <a:sym typeface="Arial" panose="020B0604020202020204" pitchFamily="34" charset="0"/>
              </a:rPr>
              <a:t>result.txt:</a:t>
            </a:r>
            <a:r>
              <a:rPr lang="zh-CN" altLang="en-US" sz="1600" dirty="0">
                <a:sym typeface="Arial" panose="020B0604020202020204" pitchFamily="34" charset="0"/>
              </a:rPr>
              <a:t>输出对应规模图</a:t>
            </a:r>
            <a:r>
              <a:rPr lang="zh-CN" altLang="en-US" sz="1600" dirty="0" smtClean="0">
                <a:sym typeface="Arial" panose="020B0604020202020204" pitchFamily="34" charset="0"/>
              </a:rPr>
              <a:t>中</a:t>
            </a:r>
            <a:r>
              <a:rPr lang="zh-CN" altLang="en-US" sz="1600" dirty="0">
                <a:sym typeface="Arial" panose="020B0604020202020204" pitchFamily="34" charset="0"/>
              </a:rPr>
              <a:t>所</a:t>
            </a:r>
            <a:r>
              <a:rPr lang="zh-CN" altLang="en-US" sz="1600" dirty="0" smtClean="0">
                <a:sym typeface="Arial" panose="020B0604020202020204" pitchFamily="34" charset="0"/>
              </a:rPr>
              <a:t>有点对之间的最短路径包含结点序列及路径长，</a:t>
            </a:r>
            <a:r>
              <a:rPr lang="zh-CN" altLang="en-US" sz="1600" dirty="0">
                <a:sym typeface="Arial" panose="020B0604020202020204" pitchFamily="34" charset="0"/>
              </a:rPr>
              <a:t>不同规模写到不同的</a:t>
            </a:r>
            <a:r>
              <a:rPr lang="en-US" altLang="zh-CN" sz="1600" dirty="0">
                <a:sym typeface="Arial" panose="020B0604020202020204" pitchFamily="34" charset="0"/>
              </a:rPr>
              <a:t>txt</a:t>
            </a:r>
            <a:r>
              <a:rPr lang="zh-CN" altLang="en-US" sz="1600" dirty="0">
                <a:sym typeface="Arial" panose="020B0604020202020204" pitchFamily="34" charset="0"/>
              </a:rPr>
              <a:t>文件中，因此</a:t>
            </a:r>
            <a:r>
              <a:rPr lang="zh-CN" altLang="en-US" sz="1600" dirty="0" smtClean="0">
                <a:sym typeface="Arial" panose="020B0604020202020204" pitchFamily="34" charset="0"/>
              </a:rPr>
              <a:t>共有</a:t>
            </a:r>
            <a:r>
              <a:rPr lang="en-US" altLang="zh-CN" sz="1600" dirty="0" smtClean="0">
                <a:sym typeface="Arial" panose="020B0604020202020204" pitchFamily="34" charset="0"/>
              </a:rPr>
              <a:t>8</a:t>
            </a:r>
            <a:r>
              <a:rPr lang="zh-CN" altLang="en-US" sz="1600" dirty="0" smtClean="0">
                <a:sym typeface="Arial" panose="020B0604020202020204" pitchFamily="34" charset="0"/>
              </a:rPr>
              <a:t>个</a:t>
            </a:r>
            <a:r>
              <a:rPr lang="en-US" altLang="zh-CN" sz="1600" dirty="0">
                <a:sym typeface="Arial" panose="020B0604020202020204" pitchFamily="34" charset="0"/>
              </a:rPr>
              <a:t>txt</a:t>
            </a:r>
            <a:r>
              <a:rPr lang="zh-CN" altLang="en-US" sz="1600" dirty="0">
                <a:sym typeface="Arial" panose="020B0604020202020204" pitchFamily="34" charset="0"/>
              </a:rPr>
              <a:t>文件，文件名称为</a:t>
            </a:r>
            <a:r>
              <a:rPr lang="en-US" altLang="zh-CN" sz="1600" dirty="0" smtClean="0">
                <a:sym typeface="Arial" panose="020B0604020202020204" pitchFamily="34" charset="0"/>
              </a:rPr>
              <a:t>result11.txt,result12.txt</a:t>
            </a:r>
            <a:r>
              <a:rPr lang="en-US" altLang="zh-CN" sz="1600" dirty="0">
                <a:sym typeface="Arial" panose="020B0604020202020204" pitchFamily="34" charset="0"/>
              </a:rPr>
              <a:t>,……,</a:t>
            </a:r>
            <a:r>
              <a:rPr lang="en-US" altLang="zh-CN" sz="1600" dirty="0" smtClean="0">
                <a:sym typeface="Arial" panose="020B0604020202020204" pitchFamily="34" charset="0"/>
              </a:rPr>
              <a:t>result42.txt</a:t>
            </a:r>
            <a:r>
              <a:rPr lang="en-US" altLang="zh-CN" sz="1600" dirty="0">
                <a:sym typeface="Arial" panose="020B0604020202020204" pitchFamily="34" charset="0"/>
              </a:rPr>
              <a:t>;</a:t>
            </a:r>
            <a:r>
              <a:rPr lang="zh-CN" altLang="en-US" sz="1600" dirty="0">
                <a:sym typeface="Arial" panose="020B0604020202020204" pitchFamily="34" charset="0"/>
              </a:rPr>
              <a:t>输出</a:t>
            </a:r>
            <a:r>
              <a:rPr lang="zh-CN" altLang="en-US" sz="1600" dirty="0" smtClean="0">
                <a:sym typeface="Arial" panose="020B0604020202020204" pitchFamily="34" charset="0"/>
              </a:rPr>
              <a:t>的最短路径要</a:t>
            </a:r>
            <a:r>
              <a:rPr lang="zh-CN" altLang="en-US" sz="1600" dirty="0">
                <a:sym typeface="Arial" panose="020B0604020202020204" pitchFamily="34" charset="0"/>
              </a:rPr>
              <a:t>表示清楚</a:t>
            </a:r>
            <a:r>
              <a:rPr lang="zh-CN" altLang="en-US" sz="1600" dirty="0" smtClean="0">
                <a:sym typeface="Arial" panose="020B0604020202020204" pitchFamily="34" charset="0"/>
              </a:rPr>
              <a:t>，在一条最短路径的结点序列用</a:t>
            </a:r>
            <a:r>
              <a:rPr lang="zh-CN" altLang="en-US" sz="1600" dirty="0">
                <a:sym typeface="Arial" panose="020B0604020202020204" pitchFamily="34" charset="0"/>
              </a:rPr>
              <a:t>一对括号括起来输出到对应的</a:t>
            </a:r>
            <a:r>
              <a:rPr lang="en-US" altLang="zh-CN" sz="1600" dirty="0">
                <a:sym typeface="Arial" panose="020B0604020202020204" pitchFamily="34" charset="0"/>
              </a:rPr>
              <a:t>txt</a:t>
            </a:r>
            <a:r>
              <a:rPr lang="zh-CN" altLang="en-US" sz="1600" dirty="0">
                <a:sym typeface="Arial" panose="020B0604020202020204" pitchFamily="34" charset="0"/>
              </a:rPr>
              <a:t>文件</a:t>
            </a:r>
            <a:r>
              <a:rPr lang="zh-CN" altLang="en-US" sz="1600" dirty="0" smtClean="0">
                <a:sym typeface="Arial" panose="020B0604020202020204" pitchFamily="34" charset="0"/>
              </a:rPr>
              <a:t>中，并输出路径长度。</a:t>
            </a:r>
            <a:endParaRPr lang="en-US" altLang="zh-CN" sz="1600" dirty="0">
              <a:sym typeface="Arial" panose="020B0604020202020204" pitchFamily="34" charset="0"/>
            </a:endParaRPr>
          </a:p>
          <a:p>
            <a:pPr marL="800100" lvl="2" indent="0"/>
            <a:r>
              <a:rPr lang="en-US" altLang="zh-CN" sz="1600" dirty="0">
                <a:sym typeface="Arial" panose="020B0604020202020204" pitchFamily="34" charset="0"/>
              </a:rPr>
              <a:t>time.txt:</a:t>
            </a:r>
            <a:r>
              <a:rPr lang="zh-CN" altLang="en-US" sz="1600" dirty="0">
                <a:sym typeface="Arial" panose="020B0604020202020204" pitchFamily="34" charset="0"/>
              </a:rPr>
              <a:t>运行时间效率的数据，不同规模的时间都写到同个文件。</a:t>
            </a:r>
            <a:endParaRPr lang="en-US" altLang="zh-CN" sz="1600" dirty="0">
              <a:sym typeface="Arial" panose="020B0604020202020204" pitchFamily="34" charset="0"/>
            </a:endParaRPr>
          </a:p>
          <a:p>
            <a:pPr marL="400050" lvl="1" indent="0">
              <a:lnSpc>
                <a:spcPct val="80000"/>
              </a:lnSpc>
            </a:pPr>
            <a:r>
              <a:rPr lang="en-US" altLang="zh-CN" sz="1600" dirty="0">
                <a:sym typeface="Arial" panose="020B0604020202020204" pitchFamily="34" charset="0"/>
              </a:rPr>
              <a:t>example:</a:t>
            </a:r>
            <a:r>
              <a:rPr lang="zh-CN" altLang="en-US" sz="1600" dirty="0" smtClean="0">
                <a:sym typeface="Arial" panose="020B0604020202020204" pitchFamily="34" charset="0"/>
              </a:rPr>
              <a:t>对顶点为</a:t>
            </a:r>
            <a:r>
              <a:rPr lang="en-US" altLang="zh-CN" sz="1600" dirty="0" smtClean="0">
                <a:sym typeface="Arial" panose="020B0604020202020204" pitchFamily="34" charset="0"/>
              </a:rPr>
              <a:t>27</a:t>
            </a:r>
            <a:r>
              <a:rPr lang="zh-CN" altLang="en-US" sz="1600" dirty="0" smtClean="0">
                <a:sym typeface="Arial" panose="020B0604020202020204" pitchFamily="34" charset="0"/>
              </a:rPr>
              <a:t>，边为</a:t>
            </a:r>
            <a:r>
              <a:rPr lang="en-US" altLang="zh-CN" sz="1600" dirty="0" smtClean="0">
                <a:sym typeface="Arial" panose="020B0604020202020204" pitchFamily="34" charset="0"/>
              </a:rPr>
              <a:t>54</a:t>
            </a:r>
            <a:r>
              <a:rPr lang="zh-CN" altLang="en-US" sz="1600" dirty="0" smtClean="0">
                <a:sym typeface="Arial" panose="020B0604020202020204" pitchFamily="34" charset="0"/>
              </a:rPr>
              <a:t>的所有点对最短路径实验</a:t>
            </a:r>
            <a:r>
              <a:rPr lang="zh-CN" altLang="en-US" sz="1600" dirty="0">
                <a:sym typeface="Arial" panose="020B0604020202020204" pitchFamily="34" charset="0"/>
              </a:rPr>
              <a:t>输出应为：</a:t>
            </a:r>
            <a:r>
              <a:rPr lang="en-US" altLang="zh-CN" sz="1600" dirty="0" smtClean="0">
                <a:sym typeface="Arial" panose="020B0604020202020204" pitchFamily="34" charset="0"/>
              </a:rPr>
              <a:t>(1,5,2 20)(1,5,9,3 50)……</a:t>
            </a:r>
            <a:r>
              <a:rPr lang="zh-CN" altLang="en-US" sz="1600" dirty="0" smtClean="0">
                <a:sym typeface="Arial" panose="020B0604020202020204" pitchFamily="34" charset="0"/>
              </a:rPr>
              <a:t>，</a:t>
            </a:r>
            <a:r>
              <a:rPr lang="zh-CN" altLang="en-US" sz="1600" dirty="0">
                <a:sym typeface="Arial" panose="020B0604020202020204" pitchFamily="34" charset="0"/>
              </a:rPr>
              <a:t>执行结果与运行时间的输出路径分别为</a:t>
            </a:r>
            <a:r>
              <a:rPr lang="zh-CN" altLang="en-US" sz="1600" dirty="0" smtClean="0">
                <a:sym typeface="Arial" panose="020B0604020202020204" pitchFamily="34" charset="0"/>
              </a:rPr>
              <a:t>：</a:t>
            </a:r>
            <a:endParaRPr lang="en-US" altLang="zh-CN" sz="1600" dirty="0">
              <a:sym typeface="Arial" panose="020B0604020202020204" pitchFamily="34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1600" dirty="0">
                <a:sym typeface="Arial" panose="020B0604020202020204" pitchFamily="34" charset="0"/>
              </a:rPr>
              <a:t>	</a:t>
            </a:r>
            <a:r>
              <a:rPr lang="zh-CN" altLang="en-US" sz="1600" dirty="0">
                <a:sym typeface="Arial" panose="020B0604020202020204" pitchFamily="34" charset="0"/>
              </a:rPr>
              <a:t>学号</a:t>
            </a:r>
            <a:r>
              <a:rPr lang="en-US" altLang="zh-CN" sz="1600" dirty="0">
                <a:sym typeface="Arial" panose="020B0604020202020204" pitchFamily="34" charset="0"/>
              </a:rPr>
              <a:t>-</a:t>
            </a:r>
            <a:r>
              <a:rPr lang="en-US" altLang="zh-CN" sz="1600" dirty="0" smtClean="0">
                <a:sym typeface="Arial" panose="020B0604020202020204" pitchFamily="34" charset="0"/>
              </a:rPr>
              <a:t>project5/ex2/output/result11.txt </a:t>
            </a:r>
            <a:endParaRPr lang="en-US" altLang="zh-CN" sz="1600" dirty="0">
              <a:sym typeface="Arial" panose="020B0604020202020204" pitchFamily="34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altLang="zh-CN" sz="1600" dirty="0">
                <a:sym typeface="Arial" panose="020B0604020202020204" pitchFamily="34" charset="0"/>
              </a:rPr>
              <a:t>	</a:t>
            </a:r>
            <a:r>
              <a:rPr lang="zh-CN" altLang="en-US" sz="1600" dirty="0">
                <a:sym typeface="Arial" panose="020B0604020202020204" pitchFamily="34" charset="0"/>
              </a:rPr>
              <a:t>学号</a:t>
            </a:r>
            <a:r>
              <a:rPr lang="en-US" altLang="zh-CN" sz="1600" dirty="0">
                <a:sym typeface="Arial" panose="020B0604020202020204" pitchFamily="34" charset="0"/>
              </a:rPr>
              <a:t>-</a:t>
            </a:r>
            <a:r>
              <a:rPr lang="en-US" altLang="zh-CN" sz="1600" dirty="0" smtClean="0">
                <a:sym typeface="Arial" panose="020B0604020202020204" pitchFamily="34" charset="0"/>
              </a:rPr>
              <a:t>project5/ex2/output/time.txt </a:t>
            </a:r>
            <a:endParaRPr lang="en-US" altLang="zh-CN" sz="1600" dirty="0">
              <a:sym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</a:pPr>
            <a:endParaRPr lang="zh-CN" altLang="en-US" sz="1600" dirty="0" smtClean="0"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10242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2、实验报告的要求：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000" dirty="0" smtClean="0"/>
              <a:t>  a)</a:t>
            </a:r>
            <a:r>
              <a:rPr lang="zh-CN" altLang="en-US" sz="2000" dirty="0">
                <a:solidFill>
                  <a:srgbClr val="000000"/>
                </a:solidFill>
                <a:sym typeface="Arial" panose="020B0604020202020204" pitchFamily="34" charset="0"/>
              </a:rPr>
              <a:t>进行算法实现时选取合适的数据结构和实现方法来表示图。</a:t>
            </a:r>
          </a:p>
          <a:p>
            <a:pPr marL="0" indent="0">
              <a:lnSpc>
                <a:spcPct val="80000"/>
              </a:lnSpc>
              <a:buClr>
                <a:srgbClr val="3333CC"/>
              </a:buClr>
              <a:buNone/>
            </a:pPr>
            <a:r>
              <a:rPr lang="en-US" altLang="zh-CN" sz="2000" dirty="0" smtClean="0"/>
              <a:t>  b)</a:t>
            </a:r>
            <a:r>
              <a:rPr lang="zh-CN" altLang="en-US" sz="2000" dirty="0" smtClean="0"/>
              <a:t>必须包含实验内容及要求、实验设备和环境、实验方法和步骤、实验结果与分析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 smtClean="0"/>
              <a:t>  c)</a:t>
            </a:r>
            <a:r>
              <a:rPr lang="zh-CN" altLang="en-US" sz="2000" dirty="0" smtClean="0"/>
              <a:t>用适当的方法，或工具记录算法在执行时所消耗的时间；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 smtClean="0"/>
              <a:t>  d)</a:t>
            </a:r>
            <a:r>
              <a:rPr lang="zh-CN" altLang="en-US" sz="2000" dirty="0" smtClean="0"/>
              <a:t>根据不同输入规模时记录的数据，画出算法在不同输入规模下的运行时间曲线图；比较你的曲线是否与课本中的算法渐进性能是否相同，若否，为什么，给出分析。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zh-CN" sz="2800" smtClean="0"/>
          </a:p>
        </p:txBody>
      </p:sp>
      <p:sp>
        <p:nvSpPr>
          <p:cNvPr id="11266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1" smtClean="0"/>
              <a:t>3</a:t>
            </a:r>
            <a:r>
              <a:rPr lang="zh-CN" altLang="en-US" sz="2400" b="1" smtClean="0"/>
              <a:t>、注意事项：</a:t>
            </a:r>
            <a:endParaRPr lang="en-US" altLang="zh-CN" sz="2400" b="1" smtClean="0"/>
          </a:p>
          <a:p>
            <a:pPr marL="0" indent="0"/>
            <a:r>
              <a:rPr lang="en-US" altLang="zh-CN" sz="2000" smtClean="0"/>
              <a:t>a)</a:t>
            </a:r>
            <a:r>
              <a:rPr lang="zh-CN" altLang="en-US" sz="2000" smtClean="0"/>
              <a:t>实验报告中要有必要的实验过程截图和图表；</a:t>
            </a:r>
            <a:endParaRPr lang="en-US" altLang="zh-CN" sz="2000" smtClean="0"/>
          </a:p>
          <a:p>
            <a:pPr marL="0" indent="0"/>
            <a:r>
              <a:rPr lang="en-US" altLang="zh-CN" sz="2000" smtClean="0"/>
              <a:t>b)</a:t>
            </a:r>
            <a:r>
              <a:rPr lang="zh-CN" altLang="en-US" sz="2000" smtClean="0"/>
              <a:t>图片要有单位，横纵坐标等信息；</a:t>
            </a:r>
          </a:p>
          <a:p>
            <a:pPr marL="0" indent="0"/>
            <a:r>
              <a:rPr lang="en-US" altLang="zh-CN" sz="2000" smtClean="0"/>
              <a:t>c)ex</a:t>
            </a:r>
            <a:r>
              <a:rPr lang="zh-CN" altLang="en-US" sz="2000" smtClean="0"/>
              <a:t>1,</a:t>
            </a:r>
            <a:r>
              <a:rPr lang="en-US" altLang="zh-CN" sz="2000" smtClean="0"/>
              <a:t>ex</a:t>
            </a:r>
            <a:r>
              <a:rPr lang="zh-CN" altLang="en-US" sz="2000" smtClean="0"/>
              <a:t>2目录结构严格按照实验格式的要求；</a:t>
            </a:r>
          </a:p>
          <a:p>
            <a:pPr marL="0" indent="0"/>
            <a:r>
              <a:rPr lang="en-US" altLang="zh-CN" sz="2000" smtClean="0"/>
              <a:t>d)</a:t>
            </a:r>
            <a:r>
              <a:rPr lang="zh-CN" altLang="en-US" sz="2000" smtClean="0"/>
              <a:t>代码中需要有必要的注释；</a:t>
            </a:r>
          </a:p>
          <a:p>
            <a:pPr marL="0" indent="0"/>
            <a:r>
              <a:rPr lang="en-US" altLang="zh-CN" sz="2000" smtClean="0"/>
              <a:t>e</a:t>
            </a:r>
            <a:r>
              <a:rPr lang="zh-CN" altLang="en-US" sz="2000" smtClean="0"/>
              <a:t>)实验杜绝抄袭他人代码或者实验结果，如发现代码高度相似或者实验报告雷同者算0分；</a:t>
            </a:r>
            <a:endParaRPr lang="en-US" altLang="zh-CN" sz="20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zh-CN" sz="2800" smtClean="0"/>
          </a:p>
        </p:txBody>
      </p:sp>
      <p:sp>
        <p:nvSpPr>
          <p:cNvPr id="12290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395288" y="1557338"/>
            <a:ext cx="8569325" cy="518477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、实验提交：</a:t>
            </a:r>
            <a:endParaRPr lang="en-US" altLang="zh-CN" sz="2400" b="1" dirty="0" smtClean="0"/>
          </a:p>
          <a:p>
            <a:pPr marL="0" indent="0">
              <a:spcBef>
                <a:spcPts val="1200"/>
              </a:spcBef>
            </a:pPr>
            <a:r>
              <a:rPr lang="en-US" altLang="zh-CN" sz="2000" dirty="0" smtClean="0"/>
              <a:t>a)</a:t>
            </a:r>
            <a:r>
              <a:rPr lang="zh-CN" altLang="en-US" sz="2000" dirty="0" smtClean="0"/>
              <a:t>实验要求提交源码，输入输出结果，实验报告。</a:t>
            </a:r>
            <a:endParaRPr lang="en-US" altLang="zh-CN" sz="2000" dirty="0" smtClean="0"/>
          </a:p>
          <a:p>
            <a:pPr marL="0" indent="0"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 dirty="0" smtClean="0"/>
              <a:t>b)</a:t>
            </a:r>
            <a:r>
              <a:rPr lang="zh-CN" altLang="en-US" sz="2000" dirty="0" smtClean="0"/>
              <a:t>将上述文件夹严格打包成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rar</a:t>
            </a:r>
            <a:r>
              <a:rPr lang="zh-CN" altLang="en-US" sz="2000" dirty="0" smtClean="0"/>
              <a:t>格式，命名方式：</a:t>
            </a:r>
            <a:r>
              <a:rPr lang="zh-CN" altLang="en-US" sz="2000" dirty="0" smtClean="0">
                <a:solidFill>
                  <a:srgbClr val="FF0000"/>
                </a:solidFill>
              </a:rPr>
              <a:t>学号</a:t>
            </a:r>
            <a:r>
              <a:rPr lang="en-US" altLang="zh-CN" sz="2000" dirty="0" smtClean="0">
                <a:solidFill>
                  <a:srgbClr val="FF0000"/>
                </a:solidFill>
              </a:rPr>
              <a:t>-</a:t>
            </a:r>
            <a:r>
              <a:rPr lang="zh-CN" altLang="en-US" sz="2000" dirty="0" smtClean="0">
                <a:solidFill>
                  <a:srgbClr val="FF0000"/>
                </a:solidFill>
              </a:rPr>
              <a:t>姓名</a:t>
            </a:r>
            <a:r>
              <a:rPr lang="en-US" altLang="zh-CN" sz="2000" dirty="0" smtClean="0">
                <a:solidFill>
                  <a:srgbClr val="FF0000"/>
                </a:solidFill>
              </a:rPr>
              <a:t>-project5.rar</a:t>
            </a:r>
            <a:r>
              <a:rPr lang="zh-CN" altLang="en-US" sz="2000" dirty="0" smtClean="0"/>
              <a:t>。发送邮件给邮箱：</a:t>
            </a:r>
            <a:r>
              <a:rPr lang="en-US" altLang="zh-CN" sz="2000" dirty="0" smtClean="0">
                <a:solidFill>
                  <a:srgbClr val="FF0000"/>
                </a:solidFill>
              </a:rPr>
              <a:t>suanfa_2019@163.com</a:t>
            </a:r>
            <a:r>
              <a:rPr lang="zh-CN" altLang="en-US" sz="2000" dirty="0" smtClean="0"/>
              <a:t>。邮箱邮件主题为“</a:t>
            </a:r>
            <a:r>
              <a:rPr lang="zh-CN" altLang="en-US" sz="2000" dirty="0" smtClean="0">
                <a:solidFill>
                  <a:srgbClr val="FF0000"/>
                </a:solidFill>
              </a:rPr>
              <a:t>学号</a:t>
            </a:r>
            <a:r>
              <a:rPr lang="en-US" altLang="zh-CN" sz="2000" dirty="0" smtClean="0">
                <a:solidFill>
                  <a:srgbClr val="FF0000"/>
                </a:solidFill>
              </a:rPr>
              <a:t>-</a:t>
            </a:r>
            <a:r>
              <a:rPr lang="zh-CN" altLang="en-US" sz="2000" dirty="0" smtClean="0">
                <a:solidFill>
                  <a:srgbClr val="FF0000"/>
                </a:solidFill>
              </a:rPr>
              <a:t>姓名</a:t>
            </a:r>
            <a:r>
              <a:rPr lang="en-US" altLang="zh-CN" sz="2000" dirty="0" smtClean="0">
                <a:solidFill>
                  <a:srgbClr val="FF0000"/>
                </a:solidFill>
              </a:rPr>
              <a:t>-project5</a:t>
            </a:r>
            <a:r>
              <a:rPr lang="zh-CN" altLang="en-US" sz="2000" dirty="0" smtClean="0"/>
              <a:t>”，助教在</a:t>
            </a:r>
            <a:r>
              <a:rPr lang="zh-CN" altLang="en-US" sz="2000" dirty="0" smtClean="0">
                <a:solidFill>
                  <a:srgbClr val="000000"/>
                </a:solidFill>
              </a:rPr>
              <a:t>收到邮件后会及时发送确认邮件。</a:t>
            </a:r>
            <a:endParaRPr lang="en-US" altLang="zh-CN" sz="2000" dirty="0" smtClean="0"/>
          </a:p>
          <a:p>
            <a:pPr marL="0" indent="0">
              <a:spcBef>
                <a:spcPts val="1200"/>
              </a:spcBef>
            </a:pPr>
            <a:r>
              <a:rPr lang="en-US" altLang="zh-CN" sz="2000" dirty="0" smtClean="0"/>
              <a:t>c)</a:t>
            </a:r>
            <a:r>
              <a:rPr lang="zh-CN" altLang="en-US" sz="2000" dirty="0" smtClean="0"/>
              <a:t>如果有同学在截止日期前要重复提交，邮件主题需说明重复提交。</a:t>
            </a:r>
            <a:endParaRPr lang="en-US" altLang="zh-CN" sz="2000" dirty="0" smtClean="0"/>
          </a:p>
          <a:p>
            <a:pPr marL="0" indent="0">
              <a:spcBef>
                <a:spcPts val="1200"/>
              </a:spcBef>
            </a:pPr>
            <a:r>
              <a:rPr lang="en-US" altLang="zh-CN" sz="2000" dirty="0" smtClean="0"/>
              <a:t>d)</a:t>
            </a:r>
            <a:r>
              <a:rPr lang="zh-CN" altLang="en-US" sz="2000" dirty="0" smtClean="0"/>
              <a:t>第二次实验截止日期：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月</a:t>
            </a:r>
            <a:r>
              <a:rPr lang="en-US" altLang="zh-CN" sz="2000" dirty="0" smtClean="0">
                <a:solidFill>
                  <a:srgbClr val="FF0000"/>
                </a:solidFill>
              </a:rPr>
              <a:t>7</a:t>
            </a:r>
            <a:r>
              <a:rPr lang="zh-CN" altLang="en-US" sz="2000" dirty="0" smtClean="0">
                <a:solidFill>
                  <a:srgbClr val="FF0000"/>
                </a:solidFill>
              </a:rPr>
              <a:t>日晚</a:t>
            </a:r>
            <a:r>
              <a:rPr lang="en-US" altLang="zh-CN" sz="2000" dirty="0" smtClean="0">
                <a:solidFill>
                  <a:srgbClr val="FF0000"/>
                </a:solidFill>
              </a:rPr>
              <a:t>24</a:t>
            </a:r>
            <a:r>
              <a:rPr lang="zh-CN" altLang="en-US" sz="2000" dirty="0" smtClean="0">
                <a:solidFill>
                  <a:srgbClr val="FF0000"/>
                </a:solidFill>
              </a:rPr>
              <a:t>点</a:t>
            </a:r>
            <a:r>
              <a:rPr lang="zh-CN" altLang="en-US" sz="2000" dirty="0" smtClean="0"/>
              <a:t>，逾期提交实验成绩将作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分处理。</a:t>
            </a:r>
            <a:endParaRPr lang="en-US" altLang="zh-CN" sz="2000" dirty="0" smtClean="0"/>
          </a:p>
          <a:p>
            <a:pPr marL="0" indent="0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/>
              <a:t>   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2009</TotalTime>
  <Pages>0</Pages>
  <Words>660</Words>
  <Characters>0</Characters>
  <Application>Microsoft Office PowerPoint</Application>
  <DocSecurity>0</DocSecurity>
  <PresentationFormat>全屏显示(4:3)</PresentationFormat>
  <Lines>0</Lines>
  <Paragraphs>61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华文行楷</vt:lpstr>
      <vt:lpstr>华文中宋</vt:lpstr>
      <vt:lpstr>宋体</vt:lpstr>
      <vt:lpstr>Arial</vt:lpstr>
      <vt:lpstr>Cambria Math</vt:lpstr>
      <vt:lpstr>Rage Italic</vt:lpstr>
      <vt:lpstr>Tahoma</vt:lpstr>
      <vt:lpstr>Times New Roman</vt:lpstr>
      <vt:lpstr>Wingdings</vt:lpstr>
      <vt:lpstr>Blends</vt:lpstr>
      <vt:lpstr>算法基础 上机实验 5 </vt:lpstr>
      <vt:lpstr> Project 5: 图论算法</vt:lpstr>
      <vt:lpstr>实验要求：</vt:lpstr>
      <vt:lpstr>实验要求：</vt:lpstr>
      <vt:lpstr>PowerPoint 演示文稿</vt:lpstr>
      <vt:lpstr>PowerPoint 演示文稿</vt:lpstr>
      <vt:lpstr>PowerPoint 演示文稿</vt:lpstr>
    </vt:vector>
  </TitlesOfParts>
  <Company>JUJUMAO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JUJUMAO</dc:creator>
  <cp:lastModifiedBy>sun hongxia</cp:lastModifiedBy>
  <cp:revision>145</cp:revision>
  <dcterms:created xsi:type="dcterms:W3CDTF">2005-08-23T11:24:20Z</dcterms:created>
  <dcterms:modified xsi:type="dcterms:W3CDTF">2019-12-12T06:56:12Z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5</vt:r8>
  </property>
  <property fmtid="{D5CDD505-2E9C-101B-9397-08002B2CF9AE}" pid="3" name="KSOProductBuildVer">
    <vt:lpwstr>2052-11.1.0.9145</vt:lpwstr>
  </property>
</Properties>
</file>