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478" r:id="rId3"/>
    <p:sldId id="481" r:id="rId5"/>
    <p:sldId id="720" r:id="rId6"/>
    <p:sldId id="727" r:id="rId7"/>
    <p:sldId id="721" r:id="rId8"/>
    <p:sldId id="722" r:id="rId9"/>
    <p:sldId id="723" r:id="rId10"/>
    <p:sldId id="724" r:id="rId11"/>
    <p:sldId id="725" r:id="rId12"/>
    <p:sldId id="726" r:id="rId13"/>
    <p:sldId id="729" r:id="rId14"/>
    <p:sldId id="728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40" r:id="rId23"/>
    <p:sldId id="753" r:id="rId24"/>
    <p:sldId id="754" r:id="rId25"/>
    <p:sldId id="755" r:id="rId26"/>
    <p:sldId id="741" r:id="rId27"/>
    <p:sldId id="483" r:id="rId28"/>
    <p:sldId id="695" r:id="rId29"/>
    <p:sldId id="696" r:id="rId30"/>
    <p:sldId id="697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699" r:id="rId39"/>
    <p:sldId id="698" r:id="rId40"/>
    <p:sldId id="707" r:id="rId41"/>
    <p:sldId id="713" r:id="rId42"/>
    <p:sldId id="714" r:id="rId43"/>
    <p:sldId id="708" r:id="rId44"/>
    <p:sldId id="719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66"/>
    <a:srgbClr val="CC6600"/>
    <a:srgbClr val="CC3300"/>
    <a:srgbClr val="AE0B0B"/>
    <a:srgbClr val="3D3D3D"/>
    <a:srgbClr val="393939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2907" autoAdjust="0"/>
  </p:normalViewPr>
  <p:slideViewPr>
    <p:cSldViewPr snapToGrid="0" showGuides="1">
      <p:cViewPr>
        <p:scale>
          <a:sx n="75" d="100"/>
          <a:sy n="75" d="100"/>
        </p:scale>
        <p:origin x="-3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27915" y="3813042"/>
            <a:ext cx="6672064" cy="960107"/>
          </a:xfrm>
        </p:spPr>
        <p:txBody>
          <a:bodyPr>
            <a:noAutofit/>
          </a:bodyPr>
          <a:lstStyle>
            <a:lvl1pPr algn="r">
              <a:defRPr sz="381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7382" y="6213309"/>
            <a:ext cx="8534401" cy="644691"/>
          </a:xfrm>
        </p:spPr>
        <p:txBody>
          <a:bodyPr anchor="ctr">
            <a:noAutofit/>
          </a:bodyPr>
          <a:lstStyle>
            <a:lvl1pPr marL="0" indent="0" algn="l">
              <a:buNone/>
              <a:defRPr sz="29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</a:t>
            </a:r>
            <a:endParaRPr lang="zh-CN" altLang="en-US" dirty="0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164637"/>
            <a:ext cx="11343051" cy="672074"/>
          </a:xfrm>
        </p:spPr>
        <p:txBody>
          <a:bodyPr>
            <a:noAutofit/>
          </a:bodyPr>
          <a:lstStyle>
            <a:lvl1pPr algn="l">
              <a:defRPr sz="296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50" y="1028734"/>
            <a:ext cx="11713302" cy="5472608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2">
                  <a:lumMod val="75000"/>
                </a:schemeClr>
              </a:buClr>
              <a:buSzPct val="100000"/>
              <a:buFont typeface="微软雅黑" panose="020B0503020204020204" pitchFamily="34" charset="-122"/>
              <a:buChar char="◆"/>
              <a:defRPr sz="2400" b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000" b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www.ChinaSofti.com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ChinaSoft International 中软国际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•"/>
        <a:defRPr sz="42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–"/>
        <a:defRPr sz="370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–"/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»"/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1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r" defTabSz="1151890">
              <a:buClrTx/>
              <a:buSzTx/>
              <a:buFontTx/>
            </a:pPr>
            <a:r>
              <a:rPr lang="en-US" altLang="zh-CN" sz="3600" dirty="0" smtClean="0"/>
              <a:t>01-Servlet</a:t>
            </a:r>
            <a:r>
              <a:rPr lang="zh-CN" altLang="en-US" sz="3600" dirty="0" smtClean="0"/>
              <a:t>开发</a:t>
            </a:r>
            <a:r>
              <a:rPr lang="en-US" altLang="zh-CN" sz="3600" dirty="0" smtClean="0"/>
              <a:t>基础</a:t>
            </a:r>
            <a:endParaRPr lang="en-US"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960" dirty="0" smtClean="0">
                <a:sym typeface="+mn-ea"/>
              </a:rPr>
              <a:t>中软国际</a:t>
            </a:r>
            <a:r>
              <a:rPr lang="en-US" altLang="zh-CN" sz="2960" dirty="0" smtClean="0">
                <a:sym typeface="+mn-ea"/>
              </a:rPr>
              <a:t>-</a:t>
            </a:r>
            <a:r>
              <a:rPr lang="zh-CN" altLang="en-US" sz="2960" dirty="0" smtClean="0">
                <a:sym typeface="+mn-ea"/>
              </a:rPr>
              <a:t>前端课件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&lt;hn&gt;</a:t>
            </a:r>
            <a:r>
              <a:rPr lang="zh-CN" altLang="en-US"/>
              <a:t>标题标签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2560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0340" y="1028700"/>
            <a:ext cx="6931660" cy="5348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AutoShape 7"/>
          <p:cNvSpPr/>
          <p:nvPr/>
        </p:nvSpPr>
        <p:spPr>
          <a:xfrm>
            <a:off x="765810" y="2139950"/>
            <a:ext cx="4044315" cy="361886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no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&lt;h1&gt;</a:t>
            </a:r>
            <a:r>
              <a:rPr lang="zh-CN" altLang="en-US" sz="2400">
                <a:sym typeface="+mn-ea"/>
              </a:rPr>
              <a:t>这是一级标题</a:t>
            </a:r>
            <a:r>
              <a:rPr lang="en-US" altLang="zh-CN" sz="2400">
                <a:sym typeface="+mn-ea"/>
              </a:rPr>
              <a:t>&lt;/h1&gt;</a:t>
            </a:r>
            <a:endParaRPr lang="en-US" altLang="zh-CN" sz="2400">
              <a:sym typeface="+mn-ea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&lt;h2&gt;</a:t>
            </a:r>
            <a:r>
              <a:rPr lang="zh-CN" altLang="en-US" sz="2400">
                <a:sym typeface="+mn-ea"/>
              </a:rPr>
              <a:t>这是二级标题</a:t>
            </a:r>
            <a:r>
              <a:rPr lang="en-US" altLang="zh-CN" sz="2400">
                <a:sym typeface="+mn-ea"/>
              </a:rPr>
              <a:t>&lt;/h2&gt;</a:t>
            </a:r>
            <a:endParaRPr lang="en-US" altLang="zh-CN" sz="2400">
              <a:sym typeface="+mn-ea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&lt;h3&gt;</a:t>
            </a:r>
            <a:r>
              <a:rPr lang="zh-CN" altLang="en-US" sz="2400">
                <a:sym typeface="+mn-ea"/>
              </a:rPr>
              <a:t>这是三级标题</a:t>
            </a:r>
            <a:r>
              <a:rPr lang="en-US" altLang="zh-CN" sz="2400">
                <a:sym typeface="+mn-ea"/>
              </a:rPr>
              <a:t>&lt;/h3&gt;</a:t>
            </a:r>
            <a:endParaRPr lang="en-US" altLang="zh-CN" sz="2400">
              <a:sym typeface="+mn-ea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&lt;h4&gt;</a:t>
            </a:r>
            <a:r>
              <a:rPr lang="zh-CN" altLang="en-US" sz="2400">
                <a:sym typeface="+mn-ea"/>
              </a:rPr>
              <a:t>这是四级标题</a:t>
            </a:r>
            <a:r>
              <a:rPr lang="en-US" altLang="zh-CN" sz="2400">
                <a:sym typeface="+mn-ea"/>
              </a:rPr>
              <a:t>&lt;/h4&gt;</a:t>
            </a:r>
            <a:endParaRPr lang="en-US" altLang="zh-CN" sz="2400"/>
          </a:p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&lt;h5&gt;</a:t>
            </a:r>
            <a:r>
              <a:rPr lang="zh-CN" altLang="en-US" sz="2400">
                <a:sym typeface="+mn-ea"/>
              </a:rPr>
              <a:t>这是五级标题</a:t>
            </a:r>
            <a:r>
              <a:rPr lang="en-US" altLang="zh-CN" sz="2400">
                <a:sym typeface="+mn-ea"/>
              </a:rPr>
              <a:t>&lt;/h5&gt;</a:t>
            </a:r>
            <a:endParaRPr lang="en-US" altLang="zh-CN" sz="2400"/>
          </a:p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&lt;h6&gt;</a:t>
            </a:r>
            <a:r>
              <a:rPr lang="zh-CN" altLang="en-US" sz="2400">
                <a:sym typeface="+mn-ea"/>
              </a:rPr>
              <a:t>这是六级标题</a:t>
            </a:r>
            <a:r>
              <a:rPr lang="en-US" altLang="zh-CN" sz="2400">
                <a:sym typeface="+mn-ea"/>
              </a:rPr>
              <a:t>&lt;/h6&gt;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URL</a:t>
            </a:r>
            <a:r>
              <a:rPr lang="zh-CN" altLang="en-US"/>
              <a:t>：统一资源定位符，有三种</a:t>
            </a:r>
            <a:r>
              <a:rPr lang="en-US" altLang="zh-CN"/>
              <a:t>URL</a:t>
            </a:r>
            <a:r>
              <a:rPr lang="zh-CN" altLang="en-US"/>
              <a:t>形式</a:t>
            </a:r>
            <a:endParaRPr lang="en-US" altLang="zh-CN"/>
          </a:p>
          <a:p>
            <a:r>
              <a:rPr lang="zh-CN" altLang="en-US"/>
              <a:t>绝对路径：以最原始位置为基准</a:t>
            </a:r>
            <a:endParaRPr lang="zh-CN" altLang="en-US"/>
          </a:p>
          <a:p>
            <a:pPr lvl="1"/>
            <a:r>
              <a:rPr lang="zh-CN" altLang="en-US"/>
              <a:t>如果访问非本机资源，以网络协议开始：</a:t>
            </a:r>
            <a:r>
              <a:rPr lang="en-US" altLang="zh-CN"/>
              <a:t> https://www.baidu.com/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根目录路径：以站点的跟文件夹为基准（例如：站点根文件夹为</a:t>
            </a:r>
            <a:r>
              <a:rPr lang="en-US" altLang="zh-CN"/>
              <a:t>crm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必须以</a:t>
            </a:r>
            <a:r>
              <a:rPr lang="en-US" altLang="zh-CN"/>
              <a:t> / </a:t>
            </a:r>
            <a:r>
              <a:rPr lang="zh-CN" altLang="en-US"/>
              <a:t>开始，后面跟文件夹名：</a:t>
            </a:r>
            <a:r>
              <a:rPr lang="en-US" altLang="zh-CN"/>
              <a:t> /crm/test/admin/login/index.jpg</a:t>
            </a:r>
            <a:endParaRPr lang="en-US" altLang="zh-CN"/>
          </a:p>
          <a:p>
            <a:pPr marL="609600" lvl="1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r>
              <a:rPr lang="zh-CN" altLang="en-US"/>
              <a:t>相对路径：以当前位置为基准（例如：当前位置是</a:t>
            </a:r>
            <a:r>
              <a:rPr lang="en-US" altLang="zh-CN"/>
              <a:t>test</a:t>
            </a:r>
            <a:r>
              <a:rPr lang="zh-CN" altLang="en-US"/>
              <a:t>），</a:t>
            </a:r>
            <a:r>
              <a:rPr lang="en-US" altLang="zh-CN"/>
              <a:t> </a:t>
            </a:r>
            <a:r>
              <a:rPr lang="zh-CN" altLang="en-US"/>
              <a:t>而且不能以</a:t>
            </a:r>
            <a:r>
              <a:rPr lang="en-US" altLang="zh-CN"/>
              <a:t> / </a:t>
            </a:r>
            <a:r>
              <a:rPr lang="zh-CN" altLang="en-US"/>
              <a:t>开始。</a:t>
            </a:r>
            <a:endParaRPr lang="zh-CN" altLang="en-US"/>
          </a:p>
          <a:p>
            <a:pPr lvl="1"/>
            <a:r>
              <a:rPr lang="en-US" altLang="zh-CN"/>
              <a:t>admin/login/index.jpg </a:t>
            </a:r>
            <a:r>
              <a:rPr lang="zh-CN" altLang="en-US"/>
              <a:t>或者</a:t>
            </a:r>
            <a:r>
              <a:rPr lang="en-US" altLang="zh-CN"/>
              <a:t>  ./admin/login/index.jpg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./</a:t>
            </a:r>
            <a:r>
              <a:rPr lang="zh-CN" altLang="en-US"/>
              <a:t>代表当前目录</a:t>
            </a:r>
            <a:r>
              <a:rPr lang="en-US" altLang="zh-CN"/>
              <a:t>     ../</a:t>
            </a:r>
            <a:r>
              <a:rPr lang="zh-CN" altLang="en-US"/>
              <a:t>代表上一级目录）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：图片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&lt;img&gt;</a:t>
            </a:r>
            <a:r>
              <a:rPr lang="zh-CN" altLang="en-US"/>
              <a:t>图像标签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1138555" y="2745968"/>
            <a:ext cx="9914435" cy="76853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&lt;img src="water.jpg" alt="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荷花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" title="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荷花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" width="300" height="200" 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75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1625" y="3720465"/>
            <a:ext cx="3597910" cy="2771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AutoShape 6"/>
          <p:cNvSpPr/>
          <p:nvPr/>
        </p:nvSpPr>
        <p:spPr>
          <a:xfrm>
            <a:off x="1368743" y="1844358"/>
            <a:ext cx="1512887" cy="576262"/>
          </a:xfrm>
          <a:prstGeom prst="wedgeRoundRectCallout">
            <a:avLst>
              <a:gd name="adj1" fmla="val 78457"/>
              <a:gd name="adj2" fmla="val 1446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图片路径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AutoShape 7"/>
          <p:cNvSpPr/>
          <p:nvPr/>
        </p:nvSpPr>
        <p:spPr>
          <a:xfrm>
            <a:off x="3158173" y="1844358"/>
            <a:ext cx="1873250" cy="576262"/>
          </a:xfrm>
          <a:prstGeom prst="wedgeRoundRectCallout">
            <a:avLst>
              <a:gd name="adj1" fmla="val 57101"/>
              <a:gd name="adj2" fmla="val 1465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图片替代文字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0" name="AutoShape 8"/>
          <p:cNvSpPr/>
          <p:nvPr/>
        </p:nvSpPr>
        <p:spPr>
          <a:xfrm>
            <a:off x="6781800" y="1844675"/>
            <a:ext cx="2493645" cy="582295"/>
          </a:xfrm>
          <a:prstGeom prst="wedgeRoundRectCallout">
            <a:avLst>
              <a:gd name="adj1" fmla="val -63419"/>
              <a:gd name="adj2" fmla="val 1317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鼠标悬停提示文字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1" name="AutoShape 9"/>
          <p:cNvSpPr/>
          <p:nvPr/>
        </p:nvSpPr>
        <p:spPr>
          <a:xfrm>
            <a:off x="8625205" y="4587240"/>
            <a:ext cx="2629535" cy="648970"/>
          </a:xfrm>
          <a:prstGeom prst="wedgeRoundRectCallout">
            <a:avLst>
              <a:gd name="adj1" fmla="val -51956"/>
              <a:gd name="adj2" fmla="val -18189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图片显示的宽度和高度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：图片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设计网页时经常使用的图片有三种格式：</a:t>
            </a:r>
            <a:endParaRPr lang="zh-CN" altLang="en-US"/>
          </a:p>
          <a:p>
            <a:r>
              <a:rPr lang="en-US" altLang="zh-CN"/>
              <a:t>GIF</a:t>
            </a:r>
            <a:r>
              <a:rPr lang="zh-CN" altLang="en-US"/>
              <a:t>：最多支持</a:t>
            </a:r>
            <a:r>
              <a:rPr lang="en-US" altLang="zh-CN"/>
              <a:t>256</a:t>
            </a:r>
            <a:r>
              <a:rPr lang="zh-CN" altLang="en-US"/>
              <a:t>色</a:t>
            </a:r>
            <a:r>
              <a:rPr lang="en-US" altLang="zh-CN"/>
              <a:t>,</a:t>
            </a:r>
            <a:r>
              <a:rPr lang="zh-CN" altLang="en-US"/>
              <a:t>支持透明</a:t>
            </a:r>
            <a:r>
              <a:rPr lang="en-US" altLang="zh-CN"/>
              <a:t>,</a:t>
            </a:r>
            <a:r>
              <a:rPr lang="zh-CN" altLang="en-US"/>
              <a:t>支持多帧动画显示效果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JPEG</a:t>
            </a:r>
            <a:r>
              <a:rPr lang="zh-CN" altLang="en-US"/>
              <a:t>：支持多种颜色</a:t>
            </a:r>
            <a:r>
              <a:rPr lang="en-US" altLang="zh-CN"/>
              <a:t>,</a:t>
            </a:r>
            <a:r>
              <a:rPr lang="zh-CN" altLang="en-US"/>
              <a:t>可以有很高的压缩比</a:t>
            </a:r>
            <a:r>
              <a:rPr lang="en-US" altLang="zh-CN"/>
              <a:t>,</a:t>
            </a:r>
            <a:r>
              <a:rPr lang="zh-CN" altLang="en-US"/>
              <a:t>使用了有损压缩</a:t>
            </a:r>
            <a:r>
              <a:rPr lang="en-US" altLang="zh-CN"/>
              <a:t>,</a:t>
            </a:r>
            <a:r>
              <a:rPr lang="zh-CN" altLang="en-US"/>
              <a:t>不支持透明</a:t>
            </a:r>
            <a:r>
              <a:rPr lang="en-US" altLang="zh-CN"/>
              <a:t>,</a:t>
            </a:r>
            <a:r>
              <a:rPr lang="zh-CN" altLang="en-US"/>
              <a:t>不支持动画效果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PNG</a:t>
            </a:r>
            <a:r>
              <a:rPr lang="zh-CN" altLang="en-US"/>
              <a:t>：是一种新的图片技术</a:t>
            </a:r>
            <a:r>
              <a:rPr lang="en-US" altLang="zh-CN"/>
              <a:t>,</a:t>
            </a:r>
            <a:r>
              <a:rPr lang="zh-CN" altLang="en-US"/>
              <a:t>可以表现品质比较高的图片</a:t>
            </a:r>
            <a:r>
              <a:rPr lang="en-US" altLang="zh-CN"/>
              <a:t>,</a:t>
            </a:r>
            <a:r>
              <a:rPr lang="zh-CN" altLang="en-US"/>
              <a:t>使用了无损压缩</a:t>
            </a:r>
            <a:r>
              <a:rPr lang="en-US" altLang="zh-CN"/>
              <a:t>,</a:t>
            </a:r>
            <a:r>
              <a:rPr lang="zh-CN" altLang="en-US"/>
              <a:t>支持透明</a:t>
            </a:r>
            <a:r>
              <a:rPr lang="en-US" altLang="zh-CN"/>
              <a:t>,</a:t>
            </a:r>
            <a:r>
              <a:rPr lang="zh-CN" altLang="en-US"/>
              <a:t>不支持动画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：超链接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&lt;a&gt;</a:t>
            </a:r>
            <a:r>
              <a:rPr lang="zh-CN" altLang="en-US"/>
              <a:t>超链接标签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超链接里可以嵌套其他标记，如嵌套</a:t>
            </a:r>
            <a:r>
              <a:rPr lang="zh-CN" altLang="en-US"/>
              <a:t>图片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邮箱</a:t>
            </a:r>
            <a:r>
              <a:rPr lang="zh-CN" altLang="en-US"/>
              <a:t>链接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1073150" y="2821723"/>
            <a:ext cx="8381800" cy="6983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&lt;a href="http:www.baidu.com" target="_blank"&gt;</a:t>
            </a:r>
            <a:r>
              <a:rPr lang="zh-CN" altLang="en-US" sz="2400">
                <a:sym typeface="+mn-ea"/>
              </a:rPr>
              <a:t>链接到百度</a:t>
            </a:r>
            <a:r>
              <a:rPr lang="en-US" altLang="zh-CN" sz="2400">
                <a:sym typeface="+mn-ea"/>
              </a:rPr>
              <a:t>&lt;/a&gt;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49" name="AutoShape 7"/>
          <p:cNvSpPr/>
          <p:nvPr/>
        </p:nvSpPr>
        <p:spPr>
          <a:xfrm>
            <a:off x="2038668" y="1844358"/>
            <a:ext cx="1873250" cy="576262"/>
          </a:xfrm>
          <a:prstGeom prst="wedgeRoundRectCallout">
            <a:avLst>
              <a:gd name="adj1" fmla="val 57101"/>
              <a:gd name="adj2" fmla="val 14652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 font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链接地址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0" name="AutoShape 8"/>
          <p:cNvSpPr/>
          <p:nvPr/>
        </p:nvSpPr>
        <p:spPr>
          <a:xfrm>
            <a:off x="6781800" y="1290320"/>
            <a:ext cx="3688715" cy="1130300"/>
          </a:xfrm>
          <a:prstGeom prst="wedgeRoundRectCallout">
            <a:avLst>
              <a:gd name="adj1" fmla="val -63134"/>
              <a:gd name="adj2" fmla="val 9578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font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打开目标页面的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_blank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：在新页面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窗口打开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：在当前页面窗口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1073150" y="4233744"/>
            <a:ext cx="6969363" cy="68222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&lt;a href="admin.html" &gt;&lt;img src="water.jpg"/&gt;&lt;/a&gt;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1073150" y="5495632"/>
            <a:ext cx="7844742" cy="71496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&lt;a mailto="machangming@csiet.com"&gt;</a:t>
            </a:r>
            <a:r>
              <a:rPr lang="zh-CN" altLang="en-US" sz="2400">
                <a:sym typeface="+mn-ea"/>
              </a:rPr>
              <a:t>写邮件给马老师</a:t>
            </a:r>
            <a:r>
              <a:rPr lang="en-US" altLang="zh-CN" sz="2400">
                <a:sym typeface="+mn-ea"/>
              </a:rPr>
              <a:t>&lt;/a&gt;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：列表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无序表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有序表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1083945" y="1619565"/>
            <a:ext cx="3157862" cy="1809757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&lt;ul  type="disc"&gt;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&lt;li&gt;HTML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语言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&lt;/li&gt;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&lt;li&gt;CSS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样式表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&lt;/li&gt;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&lt;li&gt;javaScript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语言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&lt;/li&gt;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&lt;/ul&gt;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1083945" y="4214580"/>
            <a:ext cx="3154512" cy="1806407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ol  type="1"&gt;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&lt;li&gt;HTML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语言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&lt;/li&gt;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&lt;li&gt;CSS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样式表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&lt;/li&gt;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&lt;li&gt;javaScript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语言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&lt;/li&gt;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&lt;/ol&gt;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970" y="1299845"/>
            <a:ext cx="4434205" cy="454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：表格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&lt;table&gt;</a:t>
            </a:r>
            <a:r>
              <a:rPr lang="zh-CN" altLang="en-US"/>
              <a:t>：</a:t>
            </a:r>
            <a:r>
              <a:rPr lang="zh-CN" altLang="en-US"/>
              <a:t>表格</a:t>
            </a:r>
            <a:endParaRPr lang="zh-CN" altLang="en-US"/>
          </a:p>
          <a:p>
            <a:r>
              <a:rPr lang="en-US" altLang="zh-CN"/>
              <a:t>&lt;tr&gt;</a:t>
            </a:r>
            <a:r>
              <a:rPr lang="zh-CN" altLang="en-US"/>
              <a:t>：</a:t>
            </a:r>
            <a:r>
              <a:rPr lang="zh-CN" altLang="en-US"/>
              <a:t>行</a:t>
            </a:r>
            <a:endParaRPr lang="zh-CN" altLang="en-US"/>
          </a:p>
          <a:p>
            <a:r>
              <a:rPr lang="en-US" altLang="zh-CN"/>
              <a:t>&lt;td&gt;</a:t>
            </a:r>
            <a:r>
              <a:rPr lang="zh-CN" altLang="en-US"/>
              <a:t>、</a:t>
            </a:r>
            <a:r>
              <a:rPr lang="en-US" altLang="zh-CN"/>
              <a:t>&lt;th&gt;</a:t>
            </a:r>
            <a:r>
              <a:rPr lang="zh-CN" altLang="en-US"/>
              <a:t>：</a:t>
            </a:r>
            <a:r>
              <a:rPr lang="zh-CN" altLang="en-US"/>
              <a:t>单元格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5243195" y="1316707"/>
            <a:ext cx="6788785" cy="4856412"/>
          </a:xfrm>
          <a:prstGeom prst="roundRect">
            <a:avLst>
              <a:gd name="adj" fmla="val 52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&lt;table border="1" cellspacing="1" cellpadding="0"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45720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width="280" height="70"&gt;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&lt;tr&gt;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&lt;th&gt;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&lt;/th&gt;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&lt;th&gt;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&lt;/th&gt;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&lt;/tr&gt;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&lt;tr&gt;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&lt;td&gt;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这是第一行第一列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&lt;/td&gt;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&lt;td&gt;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这是第一行第二列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&lt;/td&gt;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&lt;/tr&gt;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&lt;tr&gt;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&lt;td&gt;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这是第二行第一列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&lt;/td&gt;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&lt;td&gt;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这是第二行第二列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&lt;/td&gt;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&lt;/tr&gt;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4558665"/>
            <a:ext cx="5022850" cy="1395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：表格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为了更进一步地对表格进行语义化，</a:t>
            </a:r>
            <a:r>
              <a:rPr lang="en-US" altLang="zh-CN"/>
              <a:t>HTML</a:t>
            </a:r>
            <a:r>
              <a:rPr lang="zh-CN" altLang="en-US"/>
              <a:t>引入了</a:t>
            </a:r>
            <a:r>
              <a:rPr lang="en-US" altLang="zh-CN"/>
              <a:t>thead</a:t>
            </a:r>
            <a:r>
              <a:rPr lang="zh-CN" altLang="en-US"/>
              <a:t>、</a:t>
            </a:r>
            <a:r>
              <a:rPr lang="en-US" altLang="zh-CN"/>
              <a:t>tbody</a:t>
            </a:r>
            <a:r>
              <a:rPr lang="zh-CN" altLang="en-US"/>
              <a:t>和</a:t>
            </a:r>
            <a:r>
              <a:rPr lang="en-US" altLang="zh-CN"/>
              <a:t>tfoot</a:t>
            </a:r>
            <a:r>
              <a:rPr lang="zh-CN" altLang="en-US"/>
              <a:t>标签</a:t>
            </a:r>
            <a:endParaRPr lang="en-US" altLang="zh-CN"/>
          </a:p>
          <a:p>
            <a:r>
              <a:rPr lang="en-US" altLang="zh-CN"/>
              <a:t>thead</a:t>
            </a:r>
            <a:r>
              <a:rPr lang="zh-CN" altLang="en-US"/>
              <a:t>、</a:t>
            </a:r>
            <a:r>
              <a:rPr lang="en-US" altLang="zh-CN"/>
              <a:t>tbody</a:t>
            </a:r>
            <a:r>
              <a:rPr lang="zh-CN" altLang="en-US"/>
              <a:t>和</a:t>
            </a:r>
            <a:r>
              <a:rPr lang="en-US" altLang="zh-CN"/>
              <a:t>tfoot</a:t>
            </a:r>
            <a:r>
              <a:rPr lang="zh-CN" altLang="en-US"/>
              <a:t>把表格划分为</a:t>
            </a:r>
            <a:r>
              <a:rPr lang="en-US" altLang="zh-CN"/>
              <a:t>3</a:t>
            </a:r>
            <a:r>
              <a:rPr lang="zh-CN" altLang="en-US"/>
              <a:t>部分，通常用于复杂表格的绘制</a:t>
            </a:r>
            <a:endParaRPr lang="en-US" altLang="zh-CN"/>
          </a:p>
          <a:p>
            <a:r>
              <a:rPr lang="en-US" altLang="zh-CN"/>
              <a:t>thead</a:t>
            </a:r>
            <a:r>
              <a:rPr lang="zh-CN" altLang="en-US"/>
              <a:t>、</a:t>
            </a:r>
            <a:r>
              <a:rPr lang="en-US" altLang="zh-CN"/>
              <a:t>tbody</a:t>
            </a:r>
            <a:r>
              <a:rPr lang="zh-CN" altLang="en-US"/>
              <a:t>和</a:t>
            </a:r>
            <a:r>
              <a:rPr lang="en-US" altLang="zh-CN"/>
              <a:t>tfoot</a:t>
            </a:r>
            <a:r>
              <a:rPr lang="zh-CN" altLang="en-US"/>
              <a:t>除了使得代码更具有语义之外，还有另外一个重要作用：方便分块来控制表格的</a:t>
            </a:r>
            <a:r>
              <a:rPr lang="en-US" altLang="zh-CN"/>
              <a:t>CSS</a:t>
            </a:r>
            <a:r>
              <a:rPr lang="zh-CN" altLang="en-US"/>
              <a:t>样式。</a:t>
            </a:r>
            <a:endParaRPr lang="en-US" altLang="zh-CN"/>
          </a:p>
          <a:p>
            <a:r>
              <a:rPr lang="en-US" altLang="zh-CN"/>
              <a:t>tfoot</a:t>
            </a:r>
            <a:r>
              <a:rPr lang="zh-CN" altLang="en-US"/>
              <a:t>往往用于统计数据的。对于</a:t>
            </a:r>
            <a:r>
              <a:rPr lang="en-US" altLang="zh-CN"/>
              <a:t>thead</a:t>
            </a:r>
            <a:r>
              <a:rPr lang="zh-CN" altLang="en-US"/>
              <a:t>、</a:t>
            </a:r>
            <a:r>
              <a:rPr lang="en-US" altLang="zh-CN"/>
              <a:t>tbody</a:t>
            </a:r>
            <a:r>
              <a:rPr lang="zh-CN" altLang="en-US"/>
              <a:t>和</a:t>
            </a:r>
            <a:r>
              <a:rPr lang="en-US" altLang="zh-CN"/>
              <a:t>tfoot</a:t>
            </a:r>
            <a:r>
              <a:rPr lang="zh-CN" altLang="en-US"/>
              <a:t>标签，不一定全部都上，例如</a:t>
            </a:r>
            <a:r>
              <a:rPr lang="en-US" altLang="zh-CN"/>
              <a:t>tfoot</a:t>
            </a:r>
            <a:r>
              <a:rPr lang="zh-CN" altLang="en-US"/>
              <a:t>就很少用。一般情况下，我们都是根据实际需要来使用这些标签。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：表单和表单元素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为什么表单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HTML</a:t>
            </a:r>
            <a:r>
              <a:rPr lang="zh-CN" altLang="en-US"/>
              <a:t>表单</a:t>
            </a:r>
            <a:r>
              <a:rPr lang="en-US" altLang="zh-CN"/>
              <a:t>‌‌‌</a:t>
            </a:r>
            <a:r>
              <a:rPr lang="zh-CN" altLang="en-US"/>
              <a:t>是</a:t>
            </a:r>
            <a:r>
              <a:rPr lang="en-US" altLang="zh-CN"/>
              <a:t>HTML</a:t>
            </a:r>
            <a:r>
              <a:rPr lang="zh-CN" altLang="en-US"/>
              <a:t>页面上用于收集用户输入的一种元素，用户可以通过表单输入数据，这些数据随后可以被提交到服务器进行处理。表单通常包含一系列的输入字段，如文本域、</a:t>
            </a:r>
            <a:r>
              <a:rPr lang="en-US" altLang="zh-CN"/>
              <a:t>‌</a:t>
            </a:r>
            <a:r>
              <a:rPr lang="zh-CN" altLang="en-US"/>
              <a:t>单选按钮、</a:t>
            </a:r>
            <a:r>
              <a:rPr lang="en-US" altLang="zh-CN"/>
              <a:t>‌</a:t>
            </a:r>
            <a:r>
              <a:rPr lang="zh-CN" altLang="en-US"/>
              <a:t>复选框等，用户可以根据需要填写这些字段。</a:t>
            </a:r>
            <a:r>
              <a:rPr lang="en-US" altLang="zh-CN"/>
              <a:t>‌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2819400"/>
            <a:ext cx="9090660" cy="347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：表单和表单元素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Form</a:t>
            </a:r>
            <a:r>
              <a:rPr lang="zh-CN" altLang="en-US"/>
              <a:t>标记</a:t>
            </a:r>
            <a:endParaRPr lang="zh-CN" altLang="en-US"/>
          </a:p>
          <a:p>
            <a:pPr lvl="1"/>
            <a:r>
              <a:rPr lang="en-US" altLang="zh-CN"/>
              <a:t>method</a:t>
            </a:r>
            <a:r>
              <a:rPr lang="zh-CN" altLang="en-US"/>
              <a:t>属性：表单提交方式，即发送表单数据</a:t>
            </a:r>
            <a:r>
              <a:rPr lang="zh-CN" altLang="en-US"/>
              <a:t>的请求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en-US" altLang="zh-CN"/>
              <a:t>action</a:t>
            </a:r>
            <a:r>
              <a:rPr lang="zh-CN" altLang="en-US"/>
              <a:t>属性：处理表单页面的</a:t>
            </a:r>
            <a:r>
              <a:rPr lang="en-US" altLang="zh-CN"/>
              <a:t>URL</a:t>
            </a:r>
            <a:endParaRPr lang="en-US" altLang="zh-CN"/>
          </a:p>
        </p:txBody>
      </p:sp>
      <p:sp>
        <p:nvSpPr>
          <p:cNvPr id="16390" name="AutoShape 7"/>
          <p:cNvSpPr/>
          <p:nvPr/>
        </p:nvSpPr>
        <p:spPr>
          <a:xfrm>
            <a:off x="1918335" y="3428810"/>
            <a:ext cx="6951726" cy="1734566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spAutoFit/>
          </a:bodyPr>
          <a:p>
            <a:pPr marL="0" lvl="0" algn="l"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&lt;form method="post"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action="http://localhost:8080/demo/login"&gt;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……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&lt;/form&gt;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语言基础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的生命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：表单和表单元素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0" hangingPunct="0"/>
            <a:r>
              <a:rPr lang="en-US" altLang="zh-CN"/>
              <a:t>readonly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不可编辑</a:t>
            </a:r>
            <a:r>
              <a:rPr lang="en-US" altLang="zh-CN"/>
              <a:t>,</a:t>
            </a:r>
            <a:r>
              <a:rPr lang="zh-CN" altLang="en-US"/>
              <a:t>但可以选择和复制</a:t>
            </a:r>
            <a:r>
              <a:rPr lang="en-US" altLang="zh-CN"/>
              <a:t>;</a:t>
            </a:r>
            <a:r>
              <a:rPr lang="zh-CN" altLang="en-US"/>
              <a:t>值可以传递到后台</a:t>
            </a:r>
            <a:r>
              <a:rPr lang="en-US" altLang="zh-CN"/>
              <a:t> </a:t>
            </a:r>
            <a:endParaRPr lang="en-US" altLang="zh-CN"/>
          </a:p>
          <a:p>
            <a:pPr eaLnBrk="0" hangingPunct="0"/>
            <a:r>
              <a:rPr lang="en-US" altLang="zh-CN"/>
              <a:t>disabled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不能编辑</a:t>
            </a:r>
            <a:r>
              <a:rPr lang="en-US" altLang="zh-CN"/>
              <a:t>,</a:t>
            </a:r>
            <a:r>
              <a:rPr lang="zh-CN" altLang="en-US"/>
              <a:t>不能复制</a:t>
            </a:r>
            <a:r>
              <a:rPr lang="en-US" altLang="zh-CN"/>
              <a:t>,</a:t>
            </a:r>
            <a:r>
              <a:rPr lang="zh-CN" altLang="en-US"/>
              <a:t>不能选择</a:t>
            </a:r>
            <a:r>
              <a:rPr lang="en-US" altLang="zh-CN"/>
              <a:t>;</a:t>
            </a:r>
            <a:r>
              <a:rPr lang="zh-CN" altLang="en-US"/>
              <a:t>值不可以传递到后台</a:t>
            </a:r>
            <a:endParaRPr lang="zh-CN" altLang="en-US"/>
          </a:p>
          <a:p>
            <a:pPr eaLnBrk="0" hangingPunct="0"/>
            <a:r>
              <a:rPr lang="en-US" altLang="zh-CN"/>
              <a:t>placeholder</a:t>
            </a:r>
            <a:r>
              <a:rPr lang="zh-CN" altLang="en-US"/>
              <a:t>：文本框内的</a:t>
            </a:r>
            <a:r>
              <a:rPr lang="zh-CN" altLang="en-US"/>
              <a:t>默认提示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1447165" y="3151034"/>
            <a:ext cx="9712685" cy="3036878"/>
          </a:xfrm>
          <a:prstGeom prst="roundRect">
            <a:avLst>
              <a:gd name="adj" fmla="val 94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type="text" name="username"/&gt;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type="text" name="username" readonly 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type="text" name="username" disabled 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type="text" name="username" placeholder="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请输入用户名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" 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type="password" name="password" 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：表单和表单元素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单选</a:t>
            </a:r>
            <a:r>
              <a:rPr lang="zh-CN" altLang="en-US"/>
              <a:t>按钮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复选框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2676525" y="1265476"/>
            <a:ext cx="8231505" cy="2441733"/>
          </a:xfrm>
          <a:prstGeom prst="roundRect">
            <a:avLst>
              <a:gd name="adj" fmla="val 94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id="man" type="radio" name="sex" checked/&gt;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&lt;label for="man"&gt;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男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&lt;/label&gt;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id="woman" type="radio" name="sex"/&gt;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&lt;label for="woman"&gt;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女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&lt;/label&gt;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2676525" y="4059616"/>
            <a:ext cx="8231505" cy="2441453"/>
          </a:xfrm>
          <a:prstGeom prst="roundRect">
            <a:avLst>
              <a:gd name="adj" fmla="val 94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type="checkbox" name="like" value="0" checked /&gt;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读书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type="checkbox" name="like" value="1" /&gt;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体育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type="checkbox" name="like" value="2" /&gt;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旅游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：表单和表单元素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下拉框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2215515" y="2312418"/>
            <a:ext cx="8231505" cy="2904360"/>
          </a:xfrm>
          <a:prstGeom prst="roundRect">
            <a:avLst>
              <a:gd name="adj" fmla="val 94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&lt;select name="nationality"&gt;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&lt;option value="0" selected&gt;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中国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&lt;/option&gt;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&lt;option value="1"&gt;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美国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&lt;/option&gt;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&lt;option value="2"&gt;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英国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&lt;/option&gt;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&lt;/select&gt;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：表单和表单元素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多行文本</a:t>
            </a:r>
            <a:r>
              <a:rPr lang="zh-CN" altLang="en-US"/>
              <a:t>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按钮</a:t>
            </a:r>
            <a:endParaRPr lang="zh-CN" altLang="en-US"/>
          </a:p>
        </p:txBody>
      </p:sp>
      <p:sp>
        <p:nvSpPr>
          <p:cNvPr id="16390" name="AutoShape 7"/>
          <p:cNvSpPr/>
          <p:nvPr/>
        </p:nvSpPr>
        <p:spPr>
          <a:xfrm>
            <a:off x="2342515" y="1803713"/>
            <a:ext cx="8231505" cy="1243340"/>
          </a:xfrm>
          <a:prstGeom prst="roundRect">
            <a:avLst>
              <a:gd name="adj" fmla="val 94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&lt;textarea name="brief" rows="5" cols="30"&gt;--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这里输入个人简介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--&lt;/textarea&gt;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2342515" y="4411023"/>
            <a:ext cx="8231505" cy="1243340"/>
          </a:xfrm>
          <a:prstGeom prst="roundRect">
            <a:avLst>
              <a:gd name="adj" fmla="val 94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&lt;input type="button" value="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这是一个普通按钮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" /&gt;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&lt;button&gt;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这是一个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&lt;span&gt;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普通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&lt;/span&gt;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按钮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&lt;/button&gt;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51" name="AutoShape 9"/>
          <p:cNvSpPr/>
          <p:nvPr/>
        </p:nvSpPr>
        <p:spPr>
          <a:xfrm>
            <a:off x="7944485" y="3629660"/>
            <a:ext cx="2629535" cy="648970"/>
          </a:xfrm>
          <a:prstGeom prst="wedgeRoundRectCallout">
            <a:avLst>
              <a:gd name="adj1" fmla="val -78254"/>
              <a:gd name="adj2" fmla="val 1005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已淘汰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9"/>
          <p:cNvSpPr/>
          <p:nvPr/>
        </p:nvSpPr>
        <p:spPr>
          <a:xfrm>
            <a:off x="7944485" y="5786755"/>
            <a:ext cx="2629535" cy="648970"/>
          </a:xfrm>
          <a:prstGeom prst="wedgeRoundRectCallout">
            <a:avLst>
              <a:gd name="adj1" fmla="val -88251"/>
              <a:gd name="adj2" fmla="val -8884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第一个</a:t>
            </a: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程序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结构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HelloServlet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：访问</a:t>
            </a:r>
            <a:r>
              <a:rPr lang="en-US" altLang="zh-CN" dirty="0" smtClean="0"/>
              <a:t>Servlet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95" y="1028700"/>
            <a:ext cx="4580890" cy="5472430"/>
          </a:xfrm>
        </p:spPr>
        <p:txBody>
          <a:bodyPr>
            <a:normAutofit lnSpcReduction="10000"/>
          </a:bodyPr>
          <a:p>
            <a:r>
              <a:rPr lang="zh-CN" altLang="en-US"/>
              <a:t>项目</a:t>
            </a:r>
            <a:r>
              <a:rPr lang="zh-CN" altLang="en-US"/>
              <a:t>结构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Java</a:t>
            </a:r>
            <a:r>
              <a:rPr lang="zh-CN" altLang="en-US"/>
              <a:t>源文件：</a:t>
            </a:r>
            <a:endParaRPr lang="zh-CN" altLang="en-US"/>
          </a:p>
          <a:p>
            <a:pPr marL="609600" lvl="1" indent="457200">
              <a:buNone/>
            </a:pPr>
            <a:r>
              <a:rPr lang="zh-CN" altLang="en-US"/>
              <a:t>建立包、类、接口</a:t>
            </a:r>
            <a:r>
              <a:rPr lang="zh-CN" altLang="en-US"/>
              <a:t>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web</a:t>
            </a:r>
            <a:r>
              <a:rPr lang="zh-CN" altLang="en-US"/>
              <a:t>资源：</a:t>
            </a:r>
            <a:endParaRPr lang="zh-CN" altLang="en-US"/>
          </a:p>
          <a:p>
            <a:pPr marL="609600" lvl="1" indent="457200">
              <a:buNone/>
            </a:pPr>
            <a:r>
              <a:rPr lang="zh-CN" altLang="en-US"/>
              <a:t>存放图片、</a:t>
            </a:r>
            <a:r>
              <a:rPr lang="en-US" altLang="zh-CN"/>
              <a:t>HTML</a:t>
            </a:r>
            <a:r>
              <a:rPr lang="zh-CN" altLang="en-US"/>
              <a:t>文件</a:t>
            </a:r>
            <a:r>
              <a:rPr lang="zh-CN" altLang="en-US"/>
              <a:t>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web.xml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项目中的</a:t>
            </a:r>
            <a:r>
              <a:rPr lang="en-US" altLang="zh-CN"/>
              <a:t>jar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7455" y="0"/>
            <a:ext cx="6142355" cy="669353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829685" y="2528570"/>
            <a:ext cx="2238375" cy="65405"/>
          </a:xfrm>
          <a:prstGeom prst="straightConnector1">
            <a:avLst/>
          </a:prstGeom>
          <a:ln w="63500" cap="sq" cmpd="sng">
            <a:solidFill>
              <a:schemeClr val="accent1">
                <a:shade val="50000"/>
              </a:scheme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356100" y="4445000"/>
            <a:ext cx="1832610" cy="695325"/>
          </a:xfrm>
          <a:prstGeom prst="straightConnector1">
            <a:avLst/>
          </a:prstGeom>
          <a:ln w="63500" cap="sq" cmpd="sng">
            <a:solidFill>
              <a:schemeClr val="accent1">
                <a:shade val="50000"/>
              </a:scheme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30625" y="5710555"/>
            <a:ext cx="3401695" cy="713740"/>
          </a:xfrm>
          <a:prstGeom prst="straightConnector1">
            <a:avLst/>
          </a:prstGeom>
          <a:ln w="63500" cap="sq" cmpd="sng">
            <a:solidFill>
              <a:schemeClr val="accent1">
                <a:shade val="50000"/>
              </a:scheme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08400" y="5282565"/>
            <a:ext cx="2820670" cy="680720"/>
          </a:xfrm>
          <a:prstGeom prst="straightConnector1">
            <a:avLst/>
          </a:prstGeom>
          <a:ln w="63500" cap="sq" cmpd="sng">
            <a:solidFill>
              <a:schemeClr val="accent1">
                <a:shade val="50000"/>
              </a:scheme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：创建</a:t>
            </a:r>
            <a:r>
              <a:rPr lang="en-US" altLang="zh-CN" dirty="0" smtClean="0">
                <a:sym typeface="+mn-ea"/>
              </a:rPr>
              <a:t>HelloServlet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新建</a:t>
            </a:r>
            <a:r>
              <a:rPr lang="en-US" altLang="zh-CN"/>
              <a:t>Servlet</a:t>
            </a:r>
            <a:endParaRPr lang="en-US" altLang="zh-CN"/>
          </a:p>
          <a:p>
            <a:pPr lvl="0"/>
            <a:r>
              <a:rPr lang="zh-CN" altLang="en-US"/>
              <a:t>包名</a:t>
            </a:r>
            <a:r>
              <a:rPr lang="zh-CN" altLang="en-US"/>
              <a:t>命名</a:t>
            </a:r>
            <a:endParaRPr lang="zh-CN" altLang="en-US"/>
          </a:p>
          <a:p>
            <a:pPr lvl="1"/>
            <a:r>
              <a:rPr lang="zh-CN" altLang="en-US"/>
              <a:t>使用域名倒置</a:t>
            </a:r>
            <a:r>
              <a:rPr lang="en-US" altLang="zh-CN"/>
              <a:t>+</a:t>
            </a:r>
            <a:r>
              <a:rPr lang="zh-CN" altLang="en-US"/>
              <a:t>模块名，</a:t>
            </a:r>
            <a:r>
              <a:rPr lang="zh-CN" altLang="en-US"/>
              <a:t>例：</a:t>
            </a:r>
            <a:endParaRPr lang="zh-CN" altLang="en-US"/>
          </a:p>
          <a:p>
            <a:pPr lvl="1"/>
            <a:r>
              <a:rPr lang="en-US" altLang="zh-CN"/>
              <a:t>com.neu.demo.servlet.user</a:t>
            </a:r>
            <a:endParaRPr lang="zh-CN" altLang="en-US"/>
          </a:p>
          <a:p>
            <a:pPr lvl="0"/>
            <a:r>
              <a:rPr lang="en-US" altLang="zh-CN"/>
              <a:t>Servlet</a:t>
            </a:r>
            <a:r>
              <a:rPr lang="zh-CN" altLang="en-US"/>
              <a:t>命名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XxxServlet</a:t>
            </a:r>
            <a:r>
              <a:rPr lang="zh-CN" altLang="en-US"/>
              <a:t>的格式，</a:t>
            </a:r>
            <a:r>
              <a:rPr lang="zh-CN" altLang="en-US"/>
              <a:t>例：</a:t>
            </a:r>
            <a:endParaRPr lang="zh-CN" altLang="en-US"/>
          </a:p>
          <a:p>
            <a:pPr lvl="1"/>
            <a:r>
              <a:rPr lang="en-US" altLang="zh-CN"/>
              <a:t>UserLoginServlet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0" y="1028700"/>
            <a:ext cx="7194550" cy="555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：创建</a:t>
            </a:r>
            <a:r>
              <a:rPr lang="en-US" altLang="zh-CN" dirty="0" smtClean="0">
                <a:sym typeface="+mn-ea"/>
              </a:rPr>
              <a:t>HelloServlet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95" y="1028700"/>
            <a:ext cx="4460240" cy="5472430"/>
          </a:xfrm>
        </p:spPr>
        <p:txBody>
          <a:bodyPr/>
          <a:p>
            <a:r>
              <a:rPr lang="zh-CN" altLang="en-US"/>
              <a:t>配置</a:t>
            </a:r>
            <a:r>
              <a:rPr lang="en-US" altLang="zh-CN"/>
              <a:t>Servlet</a:t>
            </a:r>
            <a:r>
              <a:rPr lang="zh-CN" altLang="en-US"/>
              <a:t>的地址</a:t>
            </a:r>
            <a:r>
              <a:rPr lang="zh-CN" altLang="en-US"/>
              <a:t>映射</a:t>
            </a:r>
            <a:endParaRPr lang="zh-CN" altLang="en-US"/>
          </a:p>
          <a:p>
            <a:pPr lvl="1"/>
            <a:r>
              <a:rPr lang="zh-CN" altLang="en-US"/>
              <a:t>通常使用模块</a:t>
            </a:r>
            <a:r>
              <a:rPr lang="en-US" altLang="zh-CN"/>
              <a:t>+</a:t>
            </a:r>
            <a:r>
              <a:rPr lang="zh-CN" altLang="en-US"/>
              <a:t>功能，例：</a:t>
            </a:r>
            <a:endParaRPr lang="zh-CN" altLang="en-US"/>
          </a:p>
          <a:p>
            <a:pPr lvl="1"/>
            <a:r>
              <a:rPr lang="en-US" altLang="zh-CN"/>
              <a:t>/user/login</a:t>
            </a:r>
            <a:endParaRPr lang="en-US" altLang="zh-CN"/>
          </a:p>
          <a:p>
            <a:pPr lvl="1"/>
            <a:r>
              <a:rPr lang="en-US" altLang="zh-CN"/>
              <a:t>/user/login.action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注意：</a:t>
            </a:r>
            <a:endParaRPr lang="zh-CN" altLang="en-US"/>
          </a:p>
          <a:p>
            <a:pPr lvl="1"/>
            <a:r>
              <a:rPr lang="zh-CN" altLang="en-US"/>
              <a:t>早期项目可以使用</a:t>
            </a:r>
            <a:r>
              <a:rPr lang="en-US" altLang="zh-CN"/>
              <a:t> .action</a:t>
            </a:r>
            <a:r>
              <a:rPr lang="zh-CN" altLang="en-US"/>
              <a:t>或</a:t>
            </a:r>
            <a:r>
              <a:rPr lang="en-US" altLang="zh-CN"/>
              <a:t> .do</a:t>
            </a:r>
            <a:r>
              <a:rPr lang="zh-CN" altLang="en-US"/>
              <a:t>结尾</a:t>
            </a:r>
            <a:endParaRPr lang="zh-CN" altLang="en-US"/>
          </a:p>
          <a:p>
            <a:pPr lvl="1"/>
            <a:r>
              <a:rPr lang="zh-CN" altLang="en-US"/>
              <a:t>分布式项目中普遍使用的</a:t>
            </a:r>
            <a:r>
              <a:rPr lang="en-US" altLang="zh-CN"/>
              <a:t>restful</a:t>
            </a:r>
            <a:r>
              <a:rPr lang="zh-CN" altLang="en-US"/>
              <a:t>风格没有</a:t>
            </a:r>
            <a:r>
              <a:rPr lang="zh-CN" altLang="en-US"/>
              <a:t>尾缀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9895" y="946150"/>
            <a:ext cx="6682105" cy="568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：创建</a:t>
            </a:r>
            <a:r>
              <a:rPr lang="en-US" altLang="zh-CN" dirty="0" smtClean="0">
                <a:sym typeface="+mn-ea"/>
              </a:rPr>
              <a:t>HelloServlet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95" y="1028700"/>
            <a:ext cx="5855970" cy="5472430"/>
          </a:xfrm>
        </p:spPr>
        <p:txBody>
          <a:bodyPr/>
          <a:p>
            <a:r>
              <a:rPr lang="zh-CN" altLang="en-US"/>
              <a:t>生成</a:t>
            </a:r>
            <a:r>
              <a:rPr lang="en-US" altLang="zh-CN"/>
              <a:t>Servlet</a:t>
            </a:r>
            <a:r>
              <a:rPr lang="zh-CN" altLang="en-US"/>
              <a:t>的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 sz="2115"/>
              <a:t>是否生成构造器</a:t>
            </a:r>
            <a:endParaRPr lang="zh-CN" altLang="en-US" sz="2115"/>
          </a:p>
          <a:p>
            <a:pPr lvl="1"/>
            <a:r>
              <a:rPr lang="zh-CN" altLang="en-US" sz="2115"/>
              <a:t>是否生成</a:t>
            </a:r>
            <a:r>
              <a:rPr lang="en-US" altLang="zh-CN" sz="2115"/>
              <a:t>get</a:t>
            </a:r>
            <a:r>
              <a:rPr lang="zh-CN" altLang="en-US" sz="2115"/>
              <a:t>或</a:t>
            </a:r>
            <a:r>
              <a:rPr lang="en-US" altLang="zh-CN" sz="2115"/>
              <a:t>post</a:t>
            </a:r>
            <a:r>
              <a:rPr lang="zh-CN" altLang="en-US" sz="2115"/>
              <a:t>请求方式的处理方法</a:t>
            </a:r>
            <a:r>
              <a:rPr lang="en-US" altLang="zh-CN" sz="2115"/>
              <a:t>doGet</a:t>
            </a:r>
            <a:r>
              <a:rPr lang="zh-CN" altLang="en-US" sz="2115"/>
              <a:t>或</a:t>
            </a:r>
            <a:r>
              <a:rPr lang="en-US" altLang="zh-CN" sz="2115"/>
              <a:t>doPost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83920"/>
            <a:ext cx="6096000" cy="576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语言基础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概述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：段落、标题、</a:t>
            </a:r>
            <a:r>
              <a:rPr lang="zh-CN" altLang="en-US" dirty="0" smtClean="0"/>
              <a:t>换行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URL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：图片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：超链接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：列表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：表格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：表单和表单元素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：创建</a:t>
            </a:r>
            <a:r>
              <a:rPr lang="en-US" altLang="zh-CN" dirty="0" smtClean="0">
                <a:sym typeface="+mn-ea"/>
              </a:rPr>
              <a:t>HelloServlet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525" y="1028700"/>
            <a:ext cx="11663680" cy="547243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8210550" y="3604895"/>
            <a:ext cx="3277235" cy="883285"/>
          </a:xfrm>
          <a:prstGeom prst="wedgeRoundRectCallout">
            <a:avLst>
              <a:gd name="adj1" fmla="val -136533"/>
              <a:gd name="adj2" fmla="val -295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处理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Get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请求方式的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1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305165" y="5459095"/>
            <a:ext cx="3277235" cy="883285"/>
          </a:xfrm>
          <a:prstGeom prst="wedgeRoundRectCallout">
            <a:avLst>
              <a:gd name="adj1" fmla="val -130817"/>
              <a:gd name="adj2" fmla="val -5560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处理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请求方式的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1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210550" y="1136015"/>
            <a:ext cx="3277235" cy="883285"/>
          </a:xfrm>
          <a:prstGeom prst="wedgeRoundRectCallout">
            <a:avLst>
              <a:gd name="adj1" fmla="val -112778"/>
              <a:gd name="adj2" fmla="val 1183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所有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类都是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HttpServlet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子类</a:t>
            </a:r>
            <a:endParaRPr lang="zh-CN" altLang="en-US" sz="1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30650" y="1136015"/>
            <a:ext cx="3277235" cy="883285"/>
          </a:xfrm>
          <a:prstGeom prst="wedgeRoundRectCallout">
            <a:avLst>
              <a:gd name="adj1" fmla="val -67864"/>
              <a:gd name="adj2" fmla="val 9342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注解</a:t>
            </a:r>
            <a:endParaRPr lang="zh-CN" altLang="en-US" sz="1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：创建</a:t>
            </a:r>
            <a:r>
              <a:rPr lang="en-US" altLang="zh-CN" dirty="0" smtClean="0">
                <a:sym typeface="+mn-ea"/>
              </a:rPr>
              <a:t>HelloServlet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doGet</a:t>
            </a:r>
            <a:r>
              <a:rPr lang="zh-CN" altLang="en-US"/>
              <a:t>方法</a:t>
            </a:r>
            <a:r>
              <a:rPr lang="zh-CN" altLang="en-US"/>
              <a:t>中处理</a:t>
            </a:r>
            <a:r>
              <a:rPr lang="en-US" altLang="zh-CN"/>
              <a:t>Get</a:t>
            </a:r>
            <a:r>
              <a:rPr lang="zh-CN" altLang="en-US"/>
              <a:t>请求方式的响应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793240"/>
            <a:ext cx="11809730" cy="455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：访问</a:t>
            </a:r>
            <a:r>
              <a:rPr lang="en-US" altLang="zh-CN" dirty="0" smtClean="0">
                <a:sym typeface="+mn-ea"/>
              </a:rPr>
              <a:t>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1-</a:t>
            </a:r>
            <a:r>
              <a:rPr lang="zh-CN" altLang="en-US"/>
              <a:t>添加</a:t>
            </a:r>
            <a:r>
              <a:rPr lang="en-US" altLang="zh-CN"/>
              <a:t>Web</a:t>
            </a:r>
            <a:r>
              <a:rPr lang="zh-CN" altLang="en-US"/>
              <a:t>项目到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5513070"/>
            <a:ext cx="2875280" cy="438785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5041" r="13888"/>
          <a:stretch>
            <a:fillRect/>
          </a:stretch>
        </p:blipFill>
        <p:spPr>
          <a:xfrm>
            <a:off x="87630" y="2610485"/>
            <a:ext cx="5936615" cy="2309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35" y="1376045"/>
            <a:ext cx="6006465" cy="512508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7703820" y="3570605"/>
            <a:ext cx="2710180" cy="635"/>
          </a:xfrm>
          <a:prstGeom prst="straightConnector1">
            <a:avLst/>
          </a:prstGeom>
          <a:ln w="63500" cap="sq" cmpd="sng">
            <a:solidFill>
              <a:schemeClr val="accent1">
                <a:shade val="50000"/>
              </a:scheme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：访问</a:t>
            </a:r>
            <a:r>
              <a:rPr lang="en-US" altLang="zh-CN" dirty="0" smtClean="0">
                <a:sym typeface="+mn-ea"/>
              </a:rPr>
              <a:t>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2-</a:t>
            </a:r>
            <a:r>
              <a:rPr lang="zh-CN" altLang="en-US"/>
              <a:t>启动</a:t>
            </a:r>
            <a:r>
              <a:rPr lang="en-US" altLang="zh-CN"/>
              <a:t>Tomcat</a:t>
            </a:r>
            <a:r>
              <a:rPr lang="zh-CN" altLang="en-US"/>
              <a:t>服务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控制台显示启动成功，且没有任何异常信息，表示服务正常</a:t>
            </a:r>
            <a:r>
              <a:rPr lang="zh-CN" altLang="en-US"/>
              <a:t>启动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697355"/>
            <a:ext cx="823277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708400"/>
            <a:ext cx="10191750" cy="279273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143750" y="1310005"/>
            <a:ext cx="493395" cy="636270"/>
          </a:xfrm>
          <a:prstGeom prst="straightConnector1">
            <a:avLst/>
          </a:prstGeom>
          <a:ln w="63500" cap="sq" cmpd="sng">
            <a:solidFill>
              <a:schemeClr val="accent1">
                <a:shade val="50000"/>
              </a:scheme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：访问</a:t>
            </a:r>
            <a:r>
              <a:rPr lang="en-US" altLang="zh-CN" dirty="0" smtClean="0">
                <a:sym typeface="+mn-ea"/>
              </a:rPr>
              <a:t>Servlet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3-</a:t>
            </a:r>
            <a:r>
              <a:rPr lang="zh-CN" altLang="en-US"/>
              <a:t>访问</a:t>
            </a:r>
            <a:r>
              <a:rPr lang="en-US" altLang="zh-CN"/>
              <a:t>Servlet</a:t>
            </a:r>
            <a:r>
              <a:rPr lang="zh-CN" altLang="en-US"/>
              <a:t>页面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075" y="4093210"/>
            <a:ext cx="6593840" cy="250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0" y="2494915"/>
            <a:ext cx="8069580" cy="121666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471805" y="3711575"/>
            <a:ext cx="3451225" cy="1564005"/>
          </a:xfrm>
          <a:prstGeom prst="wedgeRoundRectCallout">
            <a:avLst>
              <a:gd name="adj1" fmla="val 145142"/>
              <a:gd name="adj2" fmla="val -504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lvl="1"/>
            <a:r>
              <a:rPr lang="zh-CN" altLang="en-US" sz="2000">
                <a:sym typeface="+mn-ea"/>
              </a:rPr>
              <a:t>协议：</a:t>
            </a:r>
            <a:r>
              <a:rPr lang="en-US" altLang="zh-CN" sz="2000">
                <a:sym typeface="+mn-ea"/>
              </a:rPr>
              <a:t>http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服务器的</a:t>
            </a:r>
            <a:r>
              <a:rPr lang="en-US" altLang="zh-CN" sz="2000">
                <a:sym typeface="+mn-ea"/>
              </a:rPr>
              <a:t>IP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localhost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服务器的端口：</a:t>
            </a:r>
            <a:r>
              <a:rPr lang="en-US" altLang="zh-CN" sz="2000">
                <a:sym typeface="+mn-ea"/>
              </a:rPr>
              <a:t>8080</a:t>
            </a:r>
            <a:endParaRPr lang="en-US" altLang="zh-CN" sz="2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37630" y="1278255"/>
            <a:ext cx="1642110" cy="759460"/>
          </a:xfrm>
          <a:prstGeom prst="wedgeRoundRectCallout">
            <a:avLst>
              <a:gd name="adj1" fmla="val 148801"/>
              <a:gd name="adj2" fmla="val 1743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项目名</a:t>
            </a:r>
            <a:endParaRPr lang="zh-CN" altLang="en-US" sz="2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（发布路径）</a:t>
            </a:r>
            <a:endParaRPr lang="zh-CN" altLang="en-US" sz="2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225790" y="1278255"/>
            <a:ext cx="3101975" cy="759460"/>
          </a:xfrm>
          <a:prstGeom prst="wedgeRoundRectCallout">
            <a:avLst>
              <a:gd name="adj1" fmla="val 54994"/>
              <a:gd name="adj2" fmla="val 1637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url-</a:t>
            </a:r>
            <a:r>
              <a:rPr lang="en-US" sz="2000" smtClean="0">
                <a:sym typeface="+mn-ea"/>
              </a:rPr>
              <a:t>pattern</a:t>
            </a:r>
            <a:r>
              <a:rPr lang="zh-CN" altLang="en-US" sz="2000" smtClean="0">
                <a:sym typeface="+mn-ea"/>
              </a:rPr>
              <a:t>即</a:t>
            </a:r>
            <a:r>
              <a:rPr lang="en-US" altLang="zh-CN" sz="2000" smtClean="0">
                <a:sym typeface="+mn-ea"/>
              </a:rPr>
              <a:t>WebServlet</a:t>
            </a:r>
            <a:r>
              <a:rPr lang="zh-CN" altLang="en-US" sz="2000" smtClean="0">
                <a:sym typeface="+mn-ea"/>
              </a:rPr>
              <a:t>注解的</a:t>
            </a:r>
            <a:r>
              <a:rPr lang="en-US" altLang="zh-CN" sz="2000" smtClean="0">
                <a:sym typeface="+mn-ea"/>
              </a:rPr>
              <a:t>value</a:t>
            </a:r>
            <a:r>
              <a:rPr lang="zh-CN" altLang="en-US" sz="2000" smtClean="0">
                <a:sym typeface="+mn-ea"/>
              </a:rPr>
              <a:t>值</a:t>
            </a:r>
            <a:endParaRPr lang="zh-CN" altLang="en-US" sz="200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sz="2800" dirty="0" smtClean="0"/>
              <a:t> Servlet</a:t>
            </a:r>
            <a:r>
              <a:rPr lang="zh-CN" altLang="en-US" sz="2800" dirty="0" smtClean="0"/>
              <a:t>生命周期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类族谱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生命周期方法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线程特性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Servlet</a:t>
            </a:r>
            <a:r>
              <a:rPr lang="zh-CN" altLang="en-US" dirty="0" smtClean="0">
                <a:sym typeface="+mn-ea"/>
              </a:rPr>
              <a:t>类族谱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一个</a:t>
            </a:r>
            <a:r>
              <a:rPr lang="en-US" altLang="zh-CN" dirty="0" smtClean="0">
                <a:sym typeface="+mn-ea"/>
              </a:rPr>
              <a:t>Servlet</a:t>
            </a:r>
            <a:r>
              <a:rPr lang="zh-CN" altLang="en-US" dirty="0" smtClean="0">
                <a:sym typeface="+mn-ea"/>
              </a:rPr>
              <a:t>类总是继承</a:t>
            </a:r>
            <a:r>
              <a:rPr lang="en-US" altLang="zh-CN" dirty="0" err="1" smtClean="0">
                <a:sym typeface="+mn-ea"/>
              </a:rPr>
              <a:t>HttpServlet</a:t>
            </a:r>
            <a:r>
              <a:rPr lang="zh-CN" altLang="en-US" dirty="0" smtClean="0">
                <a:sym typeface="+mn-ea"/>
              </a:rPr>
              <a:t>，它的“家谱”如下：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07893" y="1848102"/>
            <a:ext cx="10755183" cy="4543391"/>
            <a:chOff x="-293" y="2693"/>
            <a:chExt cx="17675" cy="7625"/>
          </a:xfrm>
        </p:grpSpPr>
        <p:sp>
          <p:nvSpPr>
            <p:cNvPr id="20" name="Rounded Rectangle 19"/>
            <p:cNvSpPr/>
            <p:nvPr/>
          </p:nvSpPr>
          <p:spPr>
            <a:xfrm>
              <a:off x="3103" y="2930"/>
              <a:ext cx="3923" cy="1167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Servlet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接口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309" y="2822"/>
              <a:ext cx="3923" cy="1167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ServletConfig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接口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26" y="4932"/>
              <a:ext cx="3923" cy="1167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GenericServlet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类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843" y="6836"/>
              <a:ext cx="3923" cy="1167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HttpServlet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类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10" y="8814"/>
              <a:ext cx="3923" cy="1167"/>
            </a:xfrm>
            <a:prstGeom prst="round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自定义的</a:t>
              </a:r>
              <a:r>
                <a:rPr lang="en-US" sz="2000" dirty="0" smtClean="0">
                  <a:solidFill>
                    <a:schemeClr val="tx1"/>
                  </a:solidFill>
                </a:rPr>
                <a:t>Servlet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类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2" idx="0"/>
              <a:endCxn id="20" idx="2"/>
            </p:cNvCxnSpPr>
            <p:nvPr/>
          </p:nvCxnSpPr>
          <p:spPr>
            <a:xfrm flipH="1" flipV="1">
              <a:off x="5065" y="4097"/>
              <a:ext cx="2723" cy="836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86" y="3997"/>
              <a:ext cx="2692" cy="963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3" idx="0"/>
              <a:endCxn id="22" idx="2"/>
            </p:cNvCxnSpPr>
            <p:nvPr/>
          </p:nvCxnSpPr>
          <p:spPr>
            <a:xfrm flipH="1" flipV="1">
              <a:off x="7788" y="6099"/>
              <a:ext cx="17" cy="73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7804" y="8028"/>
              <a:ext cx="17" cy="73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nip and Round Single Corner Rectangle 14"/>
            <p:cNvSpPr/>
            <p:nvPr/>
          </p:nvSpPr>
          <p:spPr>
            <a:xfrm>
              <a:off x="-293" y="2693"/>
              <a:ext cx="2950" cy="2413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主要方法：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init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service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destroy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Snip and Round Single Corner Rectangle 15"/>
            <p:cNvSpPr/>
            <p:nvPr/>
          </p:nvSpPr>
          <p:spPr>
            <a:xfrm>
              <a:off x="13060" y="2930"/>
              <a:ext cx="4322" cy="2284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主要方法：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getInitParameter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getServletContext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Snip and Round Single Corner Rectangle 16"/>
            <p:cNvSpPr/>
            <p:nvPr/>
          </p:nvSpPr>
          <p:spPr>
            <a:xfrm>
              <a:off x="10196" y="4410"/>
              <a:ext cx="2748" cy="2615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主要方法：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增加无参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init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方法，同时重写接口中方法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Snip and Round Single Corner Rectangle 17"/>
            <p:cNvSpPr/>
            <p:nvPr/>
          </p:nvSpPr>
          <p:spPr>
            <a:xfrm>
              <a:off x="830" y="6166"/>
              <a:ext cx="4500" cy="2493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主要方法：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系列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doXXX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方法，处理不同方式的请求；常用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doGet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doPost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Snip and Round Single Corner Rectangle 18"/>
            <p:cNvSpPr/>
            <p:nvPr/>
          </p:nvSpPr>
          <p:spPr>
            <a:xfrm>
              <a:off x="10478" y="8034"/>
              <a:ext cx="6255" cy="2284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主要方法：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通常覆盖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doGet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doPost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方法，或无参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init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方法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15" idx="0"/>
              <a:endCxn id="20" idx="1"/>
            </p:cNvCxnSpPr>
            <p:nvPr/>
          </p:nvCxnSpPr>
          <p:spPr>
            <a:xfrm flipV="1">
              <a:off x="2657" y="3514"/>
              <a:ext cx="446" cy="385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243" y="3555"/>
              <a:ext cx="816" cy="13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7" idx="2"/>
            </p:cNvCxnSpPr>
            <p:nvPr/>
          </p:nvCxnSpPr>
          <p:spPr>
            <a:xfrm>
              <a:off x="9769" y="5703"/>
              <a:ext cx="427" cy="15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9" idx="2"/>
            </p:cNvCxnSpPr>
            <p:nvPr/>
          </p:nvCxnSpPr>
          <p:spPr>
            <a:xfrm flipV="1">
              <a:off x="9526" y="9176"/>
              <a:ext cx="952" cy="18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313" y="7506"/>
              <a:ext cx="579" cy="17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Servlet</a:t>
            </a:r>
            <a:r>
              <a:rPr lang="zh-CN" altLang="en-US" dirty="0" smtClean="0">
                <a:sym typeface="+mn-ea"/>
              </a:rPr>
              <a:t>生命周期方法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1-</a:t>
            </a:r>
            <a:r>
              <a:rPr lang="zh-CN" altLang="en-US"/>
              <a:t>调用</a:t>
            </a:r>
            <a:r>
              <a:rPr lang="en-US" altLang="zh-CN"/>
              <a:t> Servlet</a:t>
            </a:r>
            <a:r>
              <a:rPr lang="zh-CN" altLang="en-US"/>
              <a:t>的构造器，创建</a:t>
            </a:r>
            <a:r>
              <a:rPr lang="en-US" altLang="zh-CN"/>
              <a:t>Servlet</a:t>
            </a:r>
            <a:r>
              <a:rPr lang="zh-CN" altLang="en-US"/>
              <a:t>对象；</a:t>
            </a:r>
            <a:endParaRPr lang="zh-CN" altLang="en-US"/>
          </a:p>
          <a:p>
            <a:r>
              <a:rPr lang="en-US" altLang="zh-CN"/>
              <a:t>2-</a:t>
            </a:r>
            <a:r>
              <a:rPr lang="zh-CN" altLang="en-US"/>
              <a:t>调用</a:t>
            </a:r>
            <a:r>
              <a:rPr lang="en-US" altLang="zh-CN"/>
              <a:t> init() </a:t>
            </a:r>
            <a:r>
              <a:rPr lang="zh-CN" altLang="en-US"/>
              <a:t>初始化方法，实现</a:t>
            </a:r>
            <a:r>
              <a:rPr lang="en-US" altLang="zh-CN"/>
              <a:t>Servlet</a:t>
            </a:r>
            <a:r>
              <a:rPr lang="zh-CN" altLang="en-US"/>
              <a:t>的</a:t>
            </a:r>
            <a:r>
              <a:rPr lang="zh-CN" altLang="en-US"/>
              <a:t>初始化；</a:t>
            </a:r>
            <a:endParaRPr lang="zh-CN" altLang="en-US"/>
          </a:p>
          <a:p>
            <a:r>
              <a:rPr lang="en-US" altLang="zh-CN"/>
              <a:t>3-</a:t>
            </a:r>
            <a:r>
              <a:rPr lang="zh-CN" altLang="en-US"/>
              <a:t>调用</a:t>
            </a:r>
            <a:r>
              <a:rPr lang="en-US" altLang="zh-CN"/>
              <a:t> service() </a:t>
            </a:r>
            <a:r>
              <a:rPr lang="zh-CN" altLang="en-US"/>
              <a:t>服务方法，</a:t>
            </a:r>
            <a:r>
              <a:rPr lang="zh-CN" altLang="en-US" dirty="0" smtClean="0">
                <a:sym typeface="+mn-ea"/>
              </a:rPr>
              <a:t>通过判断请求方式，调用相应的</a:t>
            </a:r>
            <a:r>
              <a:rPr lang="en-US" altLang="zh-CN" dirty="0" err="1" smtClean="0">
                <a:sym typeface="+mn-ea"/>
              </a:rPr>
              <a:t>doXXX</a:t>
            </a:r>
            <a:r>
              <a:rPr lang="zh-CN" altLang="en-US" dirty="0" smtClean="0">
                <a:sym typeface="+mn-ea"/>
              </a:rPr>
              <a:t>方法，如</a:t>
            </a:r>
            <a:r>
              <a:rPr lang="en-US" altLang="zh-CN" dirty="0" err="1" smtClean="0">
                <a:sym typeface="+mn-ea"/>
              </a:rPr>
              <a:t>doGet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doPost</a:t>
            </a:r>
            <a:r>
              <a:rPr lang="zh-CN" altLang="en-US" dirty="0" smtClean="0">
                <a:sym typeface="+mn-ea"/>
              </a:rPr>
              <a:t>等方法；</a:t>
            </a:r>
            <a:endParaRPr lang="zh-CN" altLang="en-US" dirty="0" smtClean="0">
              <a:sym typeface="+mn-ea"/>
            </a:endParaRPr>
          </a:p>
          <a:p>
            <a:r>
              <a:rPr lang="en-US" altLang="zh-CN"/>
              <a:t>4-</a:t>
            </a:r>
            <a:r>
              <a:rPr lang="en-US" altLang="zh-CN" dirty="0" err="1" smtClean="0">
                <a:sym typeface="+mn-ea"/>
              </a:rPr>
              <a:t>doXXX</a:t>
            </a:r>
            <a:r>
              <a:rPr lang="zh-CN" altLang="en-US" dirty="0" smtClean="0">
                <a:sym typeface="+mn-ea"/>
              </a:rPr>
              <a:t>方法正常返回后，即提供服务结束；</a:t>
            </a:r>
            <a:endParaRPr lang="en-US" dirty="0"/>
          </a:p>
          <a:p>
            <a:r>
              <a:rPr lang="en-US" altLang="zh-CN" dirty="0" smtClean="0">
                <a:sym typeface="+mn-ea"/>
              </a:rPr>
              <a:t>5-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 destroy() </a:t>
            </a:r>
            <a:r>
              <a:rPr lang="zh-CN" altLang="en-US" dirty="0" smtClean="0">
                <a:sym typeface="+mn-ea"/>
              </a:rPr>
              <a:t>销毁方法，</a:t>
            </a:r>
            <a:r>
              <a:rPr lang="en-US" altLang="zh-CN" dirty="0" smtClean="0">
                <a:sym typeface="+mn-ea"/>
              </a:rPr>
              <a:t>Tomcat</a:t>
            </a:r>
            <a:r>
              <a:rPr lang="zh-CN" altLang="en-US" dirty="0" smtClean="0">
                <a:sym typeface="+mn-ea"/>
              </a:rPr>
              <a:t>根据使用情况，在适当的时机销毁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447800" y="5072380"/>
            <a:ext cx="9552305" cy="1113790"/>
          </a:xfrm>
          <a:prstGeom prst="wedgeRoundRectCallout">
            <a:avLst>
              <a:gd name="adj1" fmla="val 43725"/>
              <a:gd name="adj2" fmla="val -4062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lvl="1"/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生命周期中实例化和初始化只会执行一次，即</a:t>
            </a: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是单例</a:t>
            </a:r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Servlet</a:t>
            </a:r>
            <a:r>
              <a:rPr lang="zh-CN" altLang="en-US" dirty="0" smtClean="0">
                <a:sym typeface="+mn-ea"/>
              </a:rPr>
              <a:t>生命周期方法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95" y="1028700"/>
            <a:ext cx="11725910" cy="5472430"/>
          </a:xfrm>
        </p:spPr>
        <p:txBody>
          <a:bodyPr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多个浏览器客户端访问同一个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，服务器会创建多少个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对象呢？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让我们编写简单的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来进行验证；分别在构造方法、无参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init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service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destroy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方法中编写输出语句：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836930"/>
            <a:ext cx="9252585" cy="573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45" y="4338955"/>
            <a:ext cx="2809875" cy="216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的英文全称是</a:t>
            </a:r>
            <a:r>
              <a:rPr lang="en-US" altLang="zh-CN"/>
              <a:t> Hyper Text Markup Language</a:t>
            </a:r>
            <a:r>
              <a:rPr lang="zh-CN" altLang="en-US"/>
              <a:t>，即超文本标记语言。</a:t>
            </a:r>
            <a:endParaRPr lang="zh-CN" altLang="en-US"/>
          </a:p>
          <a:p>
            <a:r>
              <a:rPr lang="en-US" altLang="zh-CN"/>
              <a:t>HTML</a:t>
            </a:r>
            <a:r>
              <a:rPr lang="zh-CN" altLang="en-US"/>
              <a:t>是由</a:t>
            </a:r>
            <a:r>
              <a:rPr lang="en-US" altLang="zh-CN"/>
              <a:t>Web</a:t>
            </a:r>
            <a:r>
              <a:rPr lang="zh-CN" altLang="en-US"/>
              <a:t>的发明者</a:t>
            </a:r>
            <a:r>
              <a:rPr lang="en-US" altLang="zh-CN"/>
              <a:t> Tim Berners-Lee</a:t>
            </a:r>
            <a:r>
              <a:rPr lang="zh-CN" altLang="en-US"/>
              <a:t>和同事</a:t>
            </a:r>
            <a:r>
              <a:rPr lang="en-US" altLang="zh-CN"/>
              <a:t> Daniel W. Connolly</a:t>
            </a:r>
            <a:r>
              <a:rPr lang="zh-CN" altLang="en-US"/>
              <a:t>于</a:t>
            </a:r>
            <a:r>
              <a:rPr lang="en-US" altLang="zh-CN"/>
              <a:t>1990</a:t>
            </a:r>
            <a:r>
              <a:rPr lang="zh-CN" altLang="en-US"/>
              <a:t>年创立的一种标记语言。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HTML</a:t>
            </a:r>
            <a:r>
              <a:rPr lang="zh-CN" altLang="en-US"/>
              <a:t>将所需要表达的内容使用特定的</a:t>
            </a:r>
            <a:r>
              <a:rPr lang="en-US" altLang="zh-CN"/>
              <a:t>“</a:t>
            </a:r>
            <a:r>
              <a:rPr lang="zh-CN" altLang="en-US"/>
              <a:t>标记</a:t>
            </a:r>
            <a:r>
              <a:rPr lang="en-US" altLang="zh-CN"/>
              <a:t>”</a:t>
            </a:r>
            <a:r>
              <a:rPr lang="zh-CN" altLang="en-US"/>
              <a:t>写在</a:t>
            </a:r>
            <a:r>
              <a:rPr lang="en-US" altLang="zh-CN"/>
              <a:t>HTML</a:t>
            </a:r>
            <a:r>
              <a:rPr lang="zh-CN" altLang="en-US"/>
              <a:t>文件中，通过浏览器来识别，并将这些</a:t>
            </a:r>
            <a:r>
              <a:rPr lang="en-US" altLang="zh-CN"/>
              <a:t>HTML</a:t>
            </a:r>
            <a:r>
              <a:rPr lang="zh-CN" altLang="en-US"/>
              <a:t>标记进行</a:t>
            </a:r>
            <a:r>
              <a:rPr lang="zh-CN" altLang="en-US"/>
              <a:t>渲染，最终呈现的网页。</a:t>
            </a:r>
            <a:endParaRPr lang="zh-CN" altLang="en-US"/>
          </a:p>
          <a:p>
            <a:r>
              <a:rPr lang="en-US" altLang="zh-CN"/>
              <a:t>HTML</a:t>
            </a:r>
            <a:r>
              <a:rPr lang="zh-CN" altLang="en-US"/>
              <a:t>是一种解释型语言，没有编译环节，直接由浏览器进行</a:t>
            </a:r>
            <a:r>
              <a:rPr lang="zh-CN" altLang="en-US"/>
              <a:t>解释。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Servlet</a:t>
            </a:r>
            <a:r>
              <a:rPr lang="zh-CN" altLang="en-US" dirty="0" smtClean="0">
                <a:sym typeface="+mn-ea"/>
              </a:rPr>
              <a:t>线程特性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是运行在服务器端的组件，能够给客户端返回动态页面；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那么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问题来了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：肯定会有多个客户端同时请求访问一个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服务器怎么处理多个请求呢？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653415" y="2447783"/>
            <a:ext cx="11064099" cy="4103484"/>
            <a:chOff x="1463" y="4036"/>
            <a:chExt cx="18076" cy="6764"/>
          </a:xfrm>
        </p:grpSpPr>
        <p:sp>
          <p:nvSpPr>
            <p:cNvPr id="7" name="Rounded Rectangle 6"/>
            <p:cNvSpPr/>
            <p:nvPr/>
          </p:nvSpPr>
          <p:spPr>
            <a:xfrm>
              <a:off x="7821" y="5931"/>
              <a:ext cx="5090" cy="29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35" y="5931"/>
              <a:ext cx="2135" cy="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 smtClean="0"/>
                <a:t>Tomcat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476" y="6841"/>
              <a:ext cx="2218" cy="1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Servlet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5" descr="C:\Users\wxh\AppData\Roaming\Tencent\Users\29097443\QQ\WinTemp\RichOle\]Z]OHZJ~~(@$)XU$S@`8T`O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1594" y="6129"/>
              <a:ext cx="810" cy="600"/>
            </a:xfrm>
            <a:prstGeom prst="rect">
              <a:avLst/>
            </a:prstGeom>
            <a:noFill/>
          </p:spPr>
        </p:pic>
        <p:pic>
          <p:nvPicPr>
            <p:cNvPr id="1026" name="Picture 2" descr="C:\Users\wxh\Desktop\u=2323908613,195917906&amp;fm=23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4" y="5087"/>
              <a:ext cx="2261" cy="1443"/>
            </a:xfrm>
            <a:prstGeom prst="rect">
              <a:avLst/>
            </a:prstGeom>
            <a:noFill/>
          </p:spPr>
        </p:pic>
        <p:pic>
          <p:nvPicPr>
            <p:cNvPr id="20" name="Picture 2" descr="C:\Users\wxh\Desktop\u=2323908613,195917906&amp;fm=23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1" y="6394"/>
              <a:ext cx="2261" cy="1443"/>
            </a:xfrm>
            <a:prstGeom prst="rect">
              <a:avLst/>
            </a:prstGeom>
            <a:noFill/>
          </p:spPr>
        </p:pic>
        <p:pic>
          <p:nvPicPr>
            <p:cNvPr id="21" name="Picture 2" descr="C:\Users\wxh\Desktop\u=2323908613,195917906&amp;fm=23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3" y="7776"/>
              <a:ext cx="2261" cy="1443"/>
            </a:xfrm>
            <a:prstGeom prst="rect">
              <a:avLst/>
            </a:prstGeom>
            <a:noFill/>
          </p:spPr>
        </p:pic>
        <p:pic>
          <p:nvPicPr>
            <p:cNvPr id="22" name="Picture 2" descr="C:\Users\wxh\Desktop\u=2323908613,195917906&amp;fm=23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4" y="9357"/>
              <a:ext cx="2261" cy="1443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endCxn id="7" idx="1"/>
            </p:cNvCxnSpPr>
            <p:nvPr/>
          </p:nvCxnSpPr>
          <p:spPr>
            <a:xfrm>
              <a:off x="3551" y="5498"/>
              <a:ext cx="4270" cy="1909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20" idx="3"/>
              <a:endCxn id="7" idx="1"/>
            </p:cNvCxnSpPr>
            <p:nvPr/>
          </p:nvCxnSpPr>
          <p:spPr>
            <a:xfrm>
              <a:off x="3732" y="7117"/>
              <a:ext cx="4090" cy="29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endCxn id="7" idx="1"/>
            </p:cNvCxnSpPr>
            <p:nvPr/>
          </p:nvCxnSpPr>
          <p:spPr>
            <a:xfrm flipV="1">
              <a:off x="3451" y="7407"/>
              <a:ext cx="4370" cy="109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2" idx="3"/>
            </p:cNvCxnSpPr>
            <p:nvPr/>
          </p:nvCxnSpPr>
          <p:spPr>
            <a:xfrm flipV="1">
              <a:off x="3765" y="7523"/>
              <a:ext cx="3832" cy="25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Callout 32"/>
            <p:cNvSpPr/>
            <p:nvPr/>
          </p:nvSpPr>
          <p:spPr>
            <a:xfrm>
              <a:off x="13835" y="4036"/>
              <a:ext cx="5704" cy="2806"/>
            </a:xfrm>
            <a:prstGeom prst="wedgeEllipseCallout">
              <a:avLst>
                <a:gd name="adj1" fmla="val -75141"/>
                <a:gd name="adj2" fmla="val 3559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这都不是事儿，给每个客户端启动一个线程就是了！</a:t>
              </a:r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835" y="6906"/>
              <a:ext cx="5279" cy="19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2400" dirty="0" smtClean="0"/>
                <a:t>总结：</a:t>
              </a:r>
              <a:r>
                <a:rPr lang="en-US" altLang="zh-CN" sz="2400" dirty="0" smtClean="0"/>
                <a:t>Web</a:t>
              </a:r>
              <a:r>
                <a:rPr lang="zh-CN" altLang="en-US" sz="2400" dirty="0" smtClean="0"/>
                <a:t>应用服务器将为每个客户端的连接启动一个线程来服务。</a:t>
              </a:r>
              <a:endParaRPr lang="en-US" sz="2400" dirty="0"/>
            </a:p>
          </p:txBody>
        </p:sp>
      </p:grpSp>
      <p:sp>
        <p:nvSpPr>
          <p:cNvPr id="5" name="圆角矩形标注 4"/>
          <p:cNvSpPr/>
          <p:nvPr/>
        </p:nvSpPr>
        <p:spPr>
          <a:xfrm>
            <a:off x="3174365" y="5495290"/>
            <a:ext cx="5901690" cy="908685"/>
          </a:xfrm>
          <a:prstGeom prst="wedgeRoundRectCallout">
            <a:avLst>
              <a:gd name="adj1" fmla="val 43725"/>
              <a:gd name="adj2" fmla="val -4062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p>
            <a:pPr lvl="1"/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结论：</a:t>
            </a: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是单例、多线程</a:t>
            </a:r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前端核心技术主要由</a:t>
            </a:r>
            <a:r>
              <a:rPr lang="en-US" altLang="zh-CN"/>
              <a:t>html</a:t>
            </a:r>
            <a:r>
              <a:rPr lang="zh-CN" altLang="en-US"/>
              <a:t>，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javascript</a:t>
            </a:r>
            <a:r>
              <a:rPr lang="zh-CN" altLang="en-US"/>
              <a:t>组成</a:t>
            </a:r>
            <a:endParaRPr lang="zh-CN" altLang="en-US"/>
          </a:p>
          <a:p>
            <a:pPr lvl="0"/>
            <a:r>
              <a:rPr lang="en-US" altLang="zh-CN"/>
              <a:t>HTML</a:t>
            </a:r>
            <a:r>
              <a:rPr lang="zh-CN" altLang="en-US"/>
              <a:t>负责页面的内容</a:t>
            </a:r>
            <a:r>
              <a:rPr lang="zh-CN" altLang="en-US"/>
              <a:t>构成</a:t>
            </a:r>
            <a:endParaRPr lang="zh-CN" altLang="en-US"/>
          </a:p>
          <a:p>
            <a:pPr lvl="0"/>
            <a:r>
              <a:rPr lang="en-US" altLang="zh-CN"/>
              <a:t>CSS</a:t>
            </a:r>
            <a:r>
              <a:rPr lang="zh-CN" altLang="en-US"/>
              <a:t>负责页面的</a:t>
            </a:r>
            <a:r>
              <a:rPr lang="zh-CN" altLang="en-US"/>
              <a:t>美化</a:t>
            </a:r>
            <a:endParaRPr lang="zh-CN" altLang="en-US"/>
          </a:p>
          <a:p>
            <a:pPr lvl="0"/>
            <a:r>
              <a:rPr lang="en-US" altLang="zh-CN"/>
              <a:t>JS</a:t>
            </a:r>
            <a:r>
              <a:rPr lang="zh-CN" altLang="en-US"/>
              <a:t>实现页面的动态开发，</a:t>
            </a:r>
            <a:r>
              <a:rPr lang="en-US" altLang="zh-CN"/>
              <a:t>Vue3</a:t>
            </a:r>
            <a:r>
              <a:rPr lang="zh-CN" altLang="en-US"/>
              <a:t>框架和</a:t>
            </a:r>
            <a:r>
              <a:rPr lang="en-US" altLang="zh-CN"/>
              <a:t>Ajax</a:t>
            </a:r>
            <a:r>
              <a:rPr lang="zh-CN" altLang="en-US"/>
              <a:t>都是基于</a:t>
            </a:r>
            <a:r>
              <a:rPr lang="en-US" altLang="zh-CN"/>
              <a:t>JavaScript</a:t>
            </a:r>
            <a:r>
              <a:rPr lang="zh-CN" altLang="en-US"/>
              <a:t>语言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92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3608705"/>
            <a:ext cx="7164070" cy="289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65" y="3877310"/>
            <a:ext cx="3428365" cy="2210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常见的</a:t>
            </a:r>
            <a:r>
              <a:rPr lang="zh-CN" altLang="en-US"/>
              <a:t>浏览器</a:t>
            </a:r>
            <a:endParaRPr lang="zh-CN" altLang="en-US"/>
          </a:p>
        </p:txBody>
      </p:sp>
      <p:pic>
        <p:nvPicPr>
          <p:cNvPr id="13316" name="Picture 2" descr="C:\Documents and Settings\Administrator\桌面\常用主流浏览器的介绍和区别是什么_电脑软件_百度经验_files\5d212aa85edf8db1cdec31090b23dd54574e7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63" y="2257425"/>
            <a:ext cx="1995487" cy="181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3" descr="C:\Documents and Settings\Administrator\桌面\常用主流浏览器的介绍和区别是什么_电脑软件_百度经验_files\95eef01f3a292df5fcfee078be315c6034a873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2238375"/>
            <a:ext cx="1995488" cy="183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4" descr="C:\Documents and Settings\Administrator\桌面\常用主流浏览器的介绍和区别是什么_电脑软件_百度经验_files\ae10eddeb48f8c546ef1894238292df5e0fe7f7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75" y="2139950"/>
            <a:ext cx="2128838" cy="193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761490"/>
            <a:ext cx="6156960" cy="4624705"/>
          </a:xfrm>
          <a:prstGeom prst="rect">
            <a:avLst/>
          </a:prstGeom>
        </p:spPr>
      </p:pic>
      <p:sp>
        <p:nvSpPr>
          <p:cNvPr id="16388" name="AutoShape 5"/>
          <p:cNvSpPr/>
          <p:nvPr/>
        </p:nvSpPr>
        <p:spPr>
          <a:xfrm>
            <a:off x="7316788" y="3062605"/>
            <a:ext cx="215900" cy="1079500"/>
          </a:xfrm>
          <a:prstGeom prst="rightBrace">
            <a:avLst>
              <a:gd name="adj1" fmla="val 41550"/>
              <a:gd name="adj2" fmla="val 50000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AutoShape 6"/>
          <p:cNvSpPr/>
          <p:nvPr/>
        </p:nvSpPr>
        <p:spPr>
          <a:xfrm>
            <a:off x="7839710" y="1028700"/>
            <a:ext cx="3742055" cy="1115060"/>
          </a:xfrm>
          <a:prstGeom prst="wedgeRoundRectCallout">
            <a:avLst>
              <a:gd name="adj1" fmla="val -183457"/>
              <a:gd name="adj2" fmla="val 687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&lt;HTML&gt;…&lt;/HTML&gt;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标签标记着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文档的开始和结束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AutoShape 7"/>
          <p:cNvSpPr/>
          <p:nvPr/>
        </p:nvSpPr>
        <p:spPr>
          <a:xfrm>
            <a:off x="7839075" y="3062605"/>
            <a:ext cx="3814445" cy="106807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头部部分（不在网页上显示）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TITLE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标记：页面的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1" name="AutoShape 8"/>
          <p:cNvSpPr/>
          <p:nvPr/>
        </p:nvSpPr>
        <p:spPr>
          <a:xfrm>
            <a:off x="7316788" y="4690110"/>
            <a:ext cx="215900" cy="1079500"/>
          </a:xfrm>
          <a:prstGeom prst="rightBrace">
            <a:avLst>
              <a:gd name="adj1" fmla="val 41550"/>
              <a:gd name="adj2" fmla="val 50000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AutoShape 9"/>
          <p:cNvSpPr/>
          <p:nvPr/>
        </p:nvSpPr>
        <p:spPr>
          <a:xfrm>
            <a:off x="7838758" y="4907280"/>
            <a:ext cx="3743325" cy="862013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主体部分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（这里的内容在网页上显示）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5956935" y="2451735"/>
            <a:ext cx="1702435" cy="485775"/>
          </a:xfrm>
          <a:prstGeom prst="wedgeRoundRectCallout">
            <a:avLst>
              <a:gd name="adj1" fmla="val -99635"/>
              <a:gd name="adj2" fmla="val 1252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0" y="4825365"/>
            <a:ext cx="7786370" cy="1595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基本结构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页面都是有表示各种内容的标记</a:t>
            </a:r>
            <a:r>
              <a:rPr lang="zh-CN" altLang="en-US"/>
              <a:t>构成</a:t>
            </a:r>
            <a:endParaRPr lang="zh-CN" altLang="en-US"/>
          </a:p>
          <a:p>
            <a:r>
              <a:rPr lang="zh-CN" altLang="en-US"/>
              <a:t>通常一个标记包括：开始标记、结束标记、标记内容、属性；</a:t>
            </a:r>
            <a:r>
              <a:rPr lang="en-US" altLang="zh-CN"/>
              <a:t>HTML</a:t>
            </a:r>
            <a:r>
              <a:rPr lang="zh-CN" altLang="en-US"/>
              <a:t>标签通常要用两个角括号括起来</a:t>
            </a:r>
            <a:r>
              <a:rPr lang="en-US" altLang="zh-CN"/>
              <a:t>:“&lt;” </a:t>
            </a:r>
            <a:r>
              <a:rPr lang="zh-CN" altLang="en-US"/>
              <a:t>和</a:t>
            </a:r>
            <a:r>
              <a:rPr lang="en-US" altLang="zh-CN"/>
              <a:t> “&gt;”     </a:t>
            </a:r>
            <a:r>
              <a:rPr lang="zh-CN" altLang="en-US"/>
              <a:t>；也有少数标记是没有标记内容</a:t>
            </a:r>
            <a:endParaRPr lang="zh-CN" altLang="en-US"/>
          </a:p>
          <a:p>
            <a:r>
              <a:rPr lang="en-US" altLang="zh-CN"/>
              <a:t>HTML</a:t>
            </a:r>
            <a:r>
              <a:rPr lang="zh-CN" altLang="en-US"/>
              <a:t>的标记可以嵌套，即标记内容可以是其他</a:t>
            </a:r>
            <a:r>
              <a:rPr lang="zh-CN" altLang="en-US"/>
              <a:t>标记</a:t>
            </a:r>
            <a:endParaRPr lang="zh-CN" altLang="en-US"/>
          </a:p>
          <a:p>
            <a:r>
              <a:rPr lang="en-US" altLang="zh-CN"/>
              <a:t>HTML</a:t>
            </a:r>
            <a:r>
              <a:rPr lang="zh-CN" altLang="en-US"/>
              <a:t>语言不区分</a:t>
            </a:r>
            <a:r>
              <a:rPr lang="zh-CN" altLang="en-US"/>
              <a:t>大小写</a:t>
            </a:r>
            <a:endParaRPr lang="zh-CN" altLang="en-US"/>
          </a:p>
          <a:p>
            <a:r>
              <a:rPr lang="zh-CN" altLang="en-US"/>
              <a:t>标记属性值习惯使用双引号</a:t>
            </a:r>
            <a:r>
              <a:rPr lang="zh-CN" altLang="en-US"/>
              <a:t>包裹</a:t>
            </a:r>
            <a:endParaRPr lang="zh-CN" altLang="en-US"/>
          </a:p>
        </p:txBody>
      </p:sp>
      <p:sp>
        <p:nvSpPr>
          <p:cNvPr id="7" name="AutoShape 6"/>
          <p:cNvSpPr/>
          <p:nvPr/>
        </p:nvSpPr>
        <p:spPr>
          <a:xfrm>
            <a:off x="7219315" y="4013835"/>
            <a:ext cx="1341120" cy="485775"/>
          </a:xfrm>
          <a:prstGeom prst="wedgeRoundRectCallout">
            <a:avLst>
              <a:gd name="adj1" fmla="val -1325"/>
              <a:gd name="adj2" fmla="val 2812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10368915" y="4013835"/>
            <a:ext cx="1297305" cy="485775"/>
          </a:xfrm>
          <a:prstGeom prst="wedgeRoundRectCallout">
            <a:avLst>
              <a:gd name="adj1" fmla="val -36784"/>
              <a:gd name="adj2" fmla="val 2652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结束标记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6"/>
          <p:cNvSpPr/>
          <p:nvPr/>
        </p:nvSpPr>
        <p:spPr>
          <a:xfrm>
            <a:off x="700405" y="5457190"/>
            <a:ext cx="1702435" cy="485775"/>
          </a:xfrm>
          <a:prstGeom prst="wedgeRoundRectCallout">
            <a:avLst>
              <a:gd name="adj1" fmla="val 111767"/>
              <a:gd name="adj2" fmla="val -215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8815705" y="4013835"/>
            <a:ext cx="1297305" cy="485775"/>
          </a:xfrm>
          <a:prstGeom prst="wedgeRoundRectCallout">
            <a:avLst>
              <a:gd name="adj1" fmla="val -5506"/>
              <a:gd name="adj2" fmla="val 2765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/>
          <p:nvPr/>
        </p:nvSpPr>
        <p:spPr>
          <a:xfrm>
            <a:off x="5315585" y="4013835"/>
            <a:ext cx="1648460" cy="485775"/>
          </a:xfrm>
          <a:prstGeom prst="wedgeRoundRectCallout">
            <a:avLst>
              <a:gd name="adj1" fmla="val -38674"/>
              <a:gd name="adj2" fmla="val 1885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没有标记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6"/>
          <p:cNvSpPr/>
          <p:nvPr/>
        </p:nvSpPr>
        <p:spPr>
          <a:xfrm>
            <a:off x="8103870" y="6015355"/>
            <a:ext cx="1757680" cy="485775"/>
          </a:xfrm>
          <a:prstGeom prst="wedgeRoundRectCallout">
            <a:avLst>
              <a:gd name="adj1" fmla="val -139965"/>
              <a:gd name="adj2" fmla="val -6673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知识点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：段落、标题、换行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&lt;p&gt;</a:t>
            </a:r>
            <a:r>
              <a:rPr lang="zh-CN" altLang="en-US"/>
              <a:t>段落标签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&lt;br/&gt;</a:t>
            </a:r>
            <a:r>
              <a:rPr lang="zh-CN" altLang="en-US"/>
              <a:t>换行标签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6390" name="AutoShape 7"/>
          <p:cNvSpPr/>
          <p:nvPr/>
        </p:nvSpPr>
        <p:spPr>
          <a:xfrm>
            <a:off x="239395" y="1739900"/>
            <a:ext cx="4164330" cy="190817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&lt;p&gt;</a:t>
            </a:r>
            <a:r>
              <a:rPr lang="zh-CN" altLang="en-US" sz="2400">
                <a:sym typeface="+mn-ea"/>
              </a:rPr>
              <a:t>这是一个段落</a:t>
            </a:r>
            <a:r>
              <a:rPr lang="en-US" altLang="zh-CN" sz="2400">
                <a:sym typeface="+mn-ea"/>
              </a:rPr>
              <a:t>&lt;/p&gt;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&lt;p&gt;</a:t>
            </a:r>
            <a:r>
              <a:rPr lang="zh-CN" altLang="en-US" sz="2400">
                <a:sym typeface="+mn-ea"/>
              </a:rPr>
              <a:t>这又是一个段落</a:t>
            </a:r>
            <a:r>
              <a:rPr lang="en-US" altLang="zh-CN" sz="2400">
                <a:sym typeface="+mn-ea"/>
              </a:rPr>
              <a:t>&lt;/p&gt;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&lt;p&gt;</a:t>
            </a:r>
            <a:r>
              <a:rPr lang="zh-CN" altLang="en-US" sz="2400">
                <a:sym typeface="+mn-ea"/>
              </a:rPr>
              <a:t>第三个段落</a:t>
            </a:r>
            <a:r>
              <a:rPr lang="en-US" altLang="zh-CN" sz="2400">
                <a:sym typeface="+mn-ea"/>
              </a:rPr>
              <a:t>&lt;/p&gt;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239395" y="4933315"/>
            <a:ext cx="4438650" cy="121729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 anchorCtr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&lt;p&gt;</a:t>
            </a:r>
            <a:r>
              <a:rPr lang="zh-CN" altLang="en-US" sz="2400">
                <a:sym typeface="+mn-ea"/>
              </a:rPr>
              <a:t>第一行</a:t>
            </a:r>
            <a:r>
              <a:rPr lang="en-US" altLang="zh-CN" sz="2400">
                <a:sym typeface="+mn-ea"/>
              </a:rPr>
              <a:t>&lt;br /&gt;</a:t>
            </a:r>
            <a:r>
              <a:rPr lang="zh-CN" altLang="en-US" sz="2400">
                <a:sym typeface="+mn-ea"/>
              </a:rPr>
              <a:t>第二行</a:t>
            </a:r>
            <a:r>
              <a:rPr lang="en-US" altLang="zh-CN" sz="2400">
                <a:sym typeface="+mn-ea"/>
              </a:rPr>
              <a:t>&lt;/p&gt;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&lt;p&gt;</a:t>
            </a:r>
            <a:r>
              <a:rPr lang="zh-CN" altLang="en-US" sz="2400">
                <a:sym typeface="+mn-ea"/>
              </a:rPr>
              <a:t>这又是一个段落</a:t>
            </a:r>
            <a:r>
              <a:rPr lang="en-US" altLang="zh-CN" sz="2400">
                <a:sym typeface="+mn-ea"/>
              </a:rPr>
              <a:t>&lt;/p&gt;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8235" y="4067175"/>
            <a:ext cx="2385060" cy="2407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60" y="1042670"/>
            <a:ext cx="2439035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ags/tag1.xml><?xml version="1.0" encoding="utf-8"?>
<p:tagLst xmlns:p="http://schemas.openxmlformats.org/presentationml/2006/main">
  <p:tag name="COMMONDATA" val="eyJoZGlkIjoiZmEyMmZmNGMyOGUzYjY5YWM0NjY4NDQwMGVjMzliNDc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5384</Words>
  <Application>WPS 演示</Application>
  <PresentationFormat>自定义</PresentationFormat>
  <Paragraphs>446</Paragraphs>
  <Slides>42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Verdana</vt:lpstr>
      <vt:lpstr>1_Office 主题</vt:lpstr>
      <vt:lpstr>01-Servlet开发基础</vt:lpstr>
      <vt:lpstr>本章内容：共4小节</vt:lpstr>
      <vt:lpstr>第1节【HTML语言基础】</vt:lpstr>
      <vt:lpstr>知识点1：HTML概述</vt:lpstr>
      <vt:lpstr>知识点1：HTML概述</vt:lpstr>
      <vt:lpstr>知识点1：HTML概述</vt:lpstr>
      <vt:lpstr>知识点2：HTML基本结构</vt:lpstr>
      <vt:lpstr>知识点2：HTML基本结构</vt:lpstr>
      <vt:lpstr>知识点3：段落、标题、换行</vt:lpstr>
      <vt:lpstr>PowerPoint 演示文稿</vt:lpstr>
      <vt:lpstr>知识点4：URL</vt:lpstr>
      <vt:lpstr>知识点5：图片</vt:lpstr>
      <vt:lpstr>知识点5：图片</vt:lpstr>
      <vt:lpstr>知识点6：超链接</vt:lpstr>
      <vt:lpstr>知识点7：列表</vt:lpstr>
      <vt:lpstr>知识点8：表格</vt:lpstr>
      <vt:lpstr>知识点8：表格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第2节【 第一个Servlet程序】</vt:lpstr>
      <vt:lpstr>知识点1：web项目结构</vt:lpstr>
      <vt:lpstr>知识点2：创建HelloServlet</vt:lpstr>
      <vt:lpstr>知识点2：创建HelloServlet</vt:lpstr>
      <vt:lpstr>知识点2：创建HelloServlet</vt:lpstr>
      <vt:lpstr>知识点2：创建HelloServlet</vt:lpstr>
      <vt:lpstr>知识点2：创建HelloServlet</vt:lpstr>
      <vt:lpstr>知识点3：访问Servlet</vt:lpstr>
      <vt:lpstr>知识点3：访问Servlet</vt:lpstr>
      <vt:lpstr>知识点3：访问Servlet</vt:lpstr>
      <vt:lpstr>PowerPoint 演示文稿</vt:lpstr>
      <vt:lpstr>第3节【 Servlet生命周期】</vt:lpstr>
      <vt:lpstr>知识点1：Servlet类族谱</vt:lpstr>
      <vt:lpstr>知识点2：Servlet生命周期方法</vt:lpstr>
      <vt:lpstr>知识点2：Servlet生命周期方法</vt:lpstr>
      <vt:lpstr>知识点3：Servlet线程特性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马小明</cp:lastModifiedBy>
  <cp:revision>1624</cp:revision>
  <dcterms:created xsi:type="dcterms:W3CDTF">2014-03-19T14:07:00Z</dcterms:created>
  <dcterms:modified xsi:type="dcterms:W3CDTF">2025-03-16T12:08:07Z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339550D3FD7D472FA1A023D4F50D3CEF</vt:lpwstr>
  </property>
</Properties>
</file>