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62"/>
  </p:notesMasterIdLst>
  <p:sldIdLst>
    <p:sldId id="256" r:id="rId2"/>
    <p:sldId id="257" r:id="rId3"/>
    <p:sldId id="258" r:id="rId4"/>
    <p:sldId id="306" r:id="rId5"/>
    <p:sldId id="296" r:id="rId6"/>
    <p:sldId id="304" r:id="rId7"/>
    <p:sldId id="295" r:id="rId8"/>
    <p:sldId id="303" r:id="rId9"/>
    <p:sldId id="285" r:id="rId10"/>
    <p:sldId id="283" r:id="rId11"/>
    <p:sldId id="301" r:id="rId12"/>
    <p:sldId id="268" r:id="rId13"/>
    <p:sldId id="269" r:id="rId14"/>
    <p:sldId id="294" r:id="rId15"/>
    <p:sldId id="299" r:id="rId16"/>
    <p:sldId id="300" r:id="rId17"/>
    <p:sldId id="305" r:id="rId18"/>
    <p:sldId id="259" r:id="rId19"/>
    <p:sldId id="307" r:id="rId20"/>
    <p:sldId id="309" r:id="rId21"/>
    <p:sldId id="310" r:id="rId22"/>
    <p:sldId id="308" r:id="rId23"/>
    <p:sldId id="311" r:id="rId24"/>
    <p:sldId id="270" r:id="rId25"/>
    <p:sldId id="274" r:id="rId26"/>
    <p:sldId id="282" r:id="rId27"/>
    <p:sldId id="281" r:id="rId28"/>
    <p:sldId id="284" r:id="rId29"/>
    <p:sldId id="312" r:id="rId30"/>
    <p:sldId id="313" r:id="rId31"/>
    <p:sldId id="314" r:id="rId32"/>
    <p:sldId id="286" r:id="rId33"/>
    <p:sldId id="315" r:id="rId34"/>
    <p:sldId id="275" r:id="rId35"/>
    <p:sldId id="260" r:id="rId36"/>
    <p:sldId id="261" r:id="rId37"/>
    <p:sldId id="262" r:id="rId38"/>
    <p:sldId id="263" r:id="rId39"/>
    <p:sldId id="264" r:id="rId40"/>
    <p:sldId id="265" r:id="rId41"/>
    <p:sldId id="266" r:id="rId42"/>
    <p:sldId id="277" r:id="rId43"/>
    <p:sldId id="278" r:id="rId44"/>
    <p:sldId id="276" r:id="rId45"/>
    <p:sldId id="302" r:id="rId46"/>
    <p:sldId id="279" r:id="rId47"/>
    <p:sldId id="280" r:id="rId48"/>
    <p:sldId id="267" r:id="rId49"/>
    <p:sldId id="271" r:id="rId50"/>
    <p:sldId id="291" r:id="rId51"/>
    <p:sldId id="292" r:id="rId52"/>
    <p:sldId id="293" r:id="rId53"/>
    <p:sldId id="272" r:id="rId54"/>
    <p:sldId id="273" r:id="rId55"/>
    <p:sldId id="288" r:id="rId56"/>
    <p:sldId id="287" r:id="rId57"/>
    <p:sldId id="290" r:id="rId58"/>
    <p:sldId id="289" r:id="rId59"/>
    <p:sldId id="297" r:id="rId60"/>
    <p:sldId id="298"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3" autoAdjust="0"/>
    <p:restoredTop sz="94622" autoAdjust="0"/>
  </p:normalViewPr>
  <p:slideViewPr>
    <p:cSldViewPr snapToGrid="0">
      <p:cViewPr varScale="1">
        <p:scale>
          <a:sx n="87" d="100"/>
          <a:sy n="87" d="100"/>
        </p:scale>
        <p:origin x="642" y="84"/>
      </p:cViewPr>
      <p:guideLst/>
    </p:cSldViewPr>
  </p:slideViewPr>
  <p:outlineViewPr>
    <p:cViewPr>
      <p:scale>
        <a:sx n="33" d="100"/>
        <a:sy n="33" d="100"/>
      </p:scale>
      <p:origin x="0" y="-6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5BCF3-80EB-484C-8BAD-76812F0B1E6B}" type="datetimeFigureOut">
              <a:rPr lang="zh-CN" altLang="en-US" smtClean="0"/>
              <a:t>2016/10/20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1ABC3-B330-4E97-8F0E-DDDF5440CD1F}" type="slidenum">
              <a:rPr lang="zh-CN" altLang="en-US" smtClean="0"/>
              <a:t>‹#›</a:t>
            </a:fld>
            <a:endParaRPr lang="zh-CN" altLang="en-US"/>
          </a:p>
        </p:txBody>
      </p:sp>
    </p:spTree>
    <p:extLst>
      <p:ext uri="{BB962C8B-B14F-4D97-AF65-F5344CB8AC3E}">
        <p14:creationId xmlns:p14="http://schemas.microsoft.com/office/powerpoint/2010/main" val="87027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a:t>
            </a:fld>
            <a:endParaRPr lang="zh-CN" altLang="en-US"/>
          </a:p>
        </p:txBody>
      </p:sp>
    </p:spTree>
    <p:extLst>
      <p:ext uri="{BB962C8B-B14F-4D97-AF65-F5344CB8AC3E}">
        <p14:creationId xmlns:p14="http://schemas.microsoft.com/office/powerpoint/2010/main" val="17562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12</a:t>
            </a:fld>
            <a:endParaRPr lang="zh-CN" altLang="en-US"/>
          </a:p>
        </p:txBody>
      </p:sp>
    </p:spTree>
    <p:extLst>
      <p:ext uri="{BB962C8B-B14F-4D97-AF65-F5344CB8AC3E}">
        <p14:creationId xmlns:p14="http://schemas.microsoft.com/office/powerpoint/2010/main" val="407294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13</a:t>
            </a:fld>
            <a:endParaRPr lang="zh-CN" altLang="en-US"/>
          </a:p>
        </p:txBody>
      </p:sp>
    </p:spTree>
    <p:extLst>
      <p:ext uri="{BB962C8B-B14F-4D97-AF65-F5344CB8AC3E}">
        <p14:creationId xmlns:p14="http://schemas.microsoft.com/office/powerpoint/2010/main" val="2612496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14</a:t>
            </a:fld>
            <a:endParaRPr lang="zh-CN" altLang="en-US"/>
          </a:p>
        </p:txBody>
      </p:sp>
    </p:spTree>
    <p:extLst>
      <p:ext uri="{BB962C8B-B14F-4D97-AF65-F5344CB8AC3E}">
        <p14:creationId xmlns:p14="http://schemas.microsoft.com/office/powerpoint/2010/main" val="788056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15</a:t>
            </a:fld>
            <a:endParaRPr lang="zh-CN" altLang="en-US"/>
          </a:p>
        </p:txBody>
      </p:sp>
    </p:spTree>
    <p:extLst>
      <p:ext uri="{BB962C8B-B14F-4D97-AF65-F5344CB8AC3E}">
        <p14:creationId xmlns:p14="http://schemas.microsoft.com/office/powerpoint/2010/main" val="2026092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16</a:t>
            </a:fld>
            <a:endParaRPr lang="zh-CN" altLang="en-US"/>
          </a:p>
        </p:txBody>
      </p:sp>
    </p:spTree>
    <p:extLst>
      <p:ext uri="{BB962C8B-B14F-4D97-AF65-F5344CB8AC3E}">
        <p14:creationId xmlns:p14="http://schemas.microsoft.com/office/powerpoint/2010/main" val="667883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17</a:t>
            </a:fld>
            <a:endParaRPr lang="zh-CN" altLang="en-US"/>
          </a:p>
        </p:txBody>
      </p:sp>
    </p:spTree>
    <p:extLst>
      <p:ext uri="{BB962C8B-B14F-4D97-AF65-F5344CB8AC3E}">
        <p14:creationId xmlns:p14="http://schemas.microsoft.com/office/powerpoint/2010/main" val="455911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18</a:t>
            </a:fld>
            <a:endParaRPr lang="zh-CN" altLang="en-US"/>
          </a:p>
        </p:txBody>
      </p:sp>
    </p:spTree>
    <p:extLst>
      <p:ext uri="{BB962C8B-B14F-4D97-AF65-F5344CB8AC3E}">
        <p14:creationId xmlns:p14="http://schemas.microsoft.com/office/powerpoint/2010/main" val="42468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19</a:t>
            </a:fld>
            <a:endParaRPr lang="zh-CN" altLang="en-US"/>
          </a:p>
        </p:txBody>
      </p:sp>
    </p:spTree>
    <p:extLst>
      <p:ext uri="{BB962C8B-B14F-4D97-AF65-F5344CB8AC3E}">
        <p14:creationId xmlns:p14="http://schemas.microsoft.com/office/powerpoint/2010/main" val="2747673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20</a:t>
            </a:fld>
            <a:endParaRPr lang="zh-CN" altLang="en-US"/>
          </a:p>
        </p:txBody>
      </p:sp>
    </p:spTree>
    <p:extLst>
      <p:ext uri="{BB962C8B-B14F-4D97-AF65-F5344CB8AC3E}">
        <p14:creationId xmlns:p14="http://schemas.microsoft.com/office/powerpoint/2010/main" val="412522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21</a:t>
            </a:fld>
            <a:endParaRPr lang="zh-CN" altLang="en-US"/>
          </a:p>
        </p:txBody>
      </p:sp>
    </p:spTree>
    <p:extLst>
      <p:ext uri="{BB962C8B-B14F-4D97-AF65-F5344CB8AC3E}">
        <p14:creationId xmlns:p14="http://schemas.microsoft.com/office/powerpoint/2010/main" val="319436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a:t>
            </a:fld>
            <a:endParaRPr lang="zh-CN" altLang="en-US"/>
          </a:p>
        </p:txBody>
      </p:sp>
    </p:spTree>
    <p:extLst>
      <p:ext uri="{BB962C8B-B14F-4D97-AF65-F5344CB8AC3E}">
        <p14:creationId xmlns:p14="http://schemas.microsoft.com/office/powerpoint/2010/main" val="1821892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22</a:t>
            </a:fld>
            <a:endParaRPr lang="zh-CN" altLang="en-US"/>
          </a:p>
        </p:txBody>
      </p:sp>
    </p:spTree>
    <p:extLst>
      <p:ext uri="{BB962C8B-B14F-4D97-AF65-F5344CB8AC3E}">
        <p14:creationId xmlns:p14="http://schemas.microsoft.com/office/powerpoint/2010/main" val="3375649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23</a:t>
            </a:fld>
            <a:endParaRPr lang="zh-CN" altLang="en-US"/>
          </a:p>
        </p:txBody>
      </p:sp>
    </p:spTree>
    <p:extLst>
      <p:ext uri="{BB962C8B-B14F-4D97-AF65-F5344CB8AC3E}">
        <p14:creationId xmlns:p14="http://schemas.microsoft.com/office/powerpoint/2010/main" val="1209131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24</a:t>
            </a:fld>
            <a:endParaRPr lang="zh-CN" altLang="en-US"/>
          </a:p>
        </p:txBody>
      </p:sp>
    </p:spTree>
    <p:extLst>
      <p:ext uri="{BB962C8B-B14F-4D97-AF65-F5344CB8AC3E}">
        <p14:creationId xmlns:p14="http://schemas.microsoft.com/office/powerpoint/2010/main" val="2366314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25</a:t>
            </a:fld>
            <a:endParaRPr lang="zh-CN" altLang="en-US"/>
          </a:p>
        </p:txBody>
      </p:sp>
    </p:spTree>
    <p:extLst>
      <p:ext uri="{BB962C8B-B14F-4D97-AF65-F5344CB8AC3E}">
        <p14:creationId xmlns:p14="http://schemas.microsoft.com/office/powerpoint/2010/main" val="931444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26</a:t>
            </a:fld>
            <a:endParaRPr lang="zh-CN" altLang="en-US"/>
          </a:p>
        </p:txBody>
      </p:sp>
    </p:spTree>
    <p:extLst>
      <p:ext uri="{BB962C8B-B14F-4D97-AF65-F5344CB8AC3E}">
        <p14:creationId xmlns:p14="http://schemas.microsoft.com/office/powerpoint/2010/main" val="1215478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27</a:t>
            </a:fld>
            <a:endParaRPr lang="zh-CN" altLang="en-US"/>
          </a:p>
        </p:txBody>
      </p:sp>
    </p:spTree>
    <p:extLst>
      <p:ext uri="{BB962C8B-B14F-4D97-AF65-F5344CB8AC3E}">
        <p14:creationId xmlns:p14="http://schemas.microsoft.com/office/powerpoint/2010/main" val="849727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28</a:t>
            </a:fld>
            <a:endParaRPr lang="zh-CN" altLang="en-US"/>
          </a:p>
        </p:txBody>
      </p:sp>
    </p:spTree>
    <p:extLst>
      <p:ext uri="{BB962C8B-B14F-4D97-AF65-F5344CB8AC3E}">
        <p14:creationId xmlns:p14="http://schemas.microsoft.com/office/powerpoint/2010/main" val="3684573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29</a:t>
            </a:fld>
            <a:endParaRPr lang="zh-CN" altLang="en-US"/>
          </a:p>
        </p:txBody>
      </p:sp>
    </p:spTree>
    <p:extLst>
      <p:ext uri="{BB962C8B-B14F-4D97-AF65-F5344CB8AC3E}">
        <p14:creationId xmlns:p14="http://schemas.microsoft.com/office/powerpoint/2010/main" val="3031250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30</a:t>
            </a:fld>
            <a:endParaRPr lang="zh-CN" altLang="en-US"/>
          </a:p>
        </p:txBody>
      </p:sp>
    </p:spTree>
    <p:extLst>
      <p:ext uri="{BB962C8B-B14F-4D97-AF65-F5344CB8AC3E}">
        <p14:creationId xmlns:p14="http://schemas.microsoft.com/office/powerpoint/2010/main" val="3955088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31</a:t>
            </a:fld>
            <a:endParaRPr lang="zh-CN" altLang="en-US"/>
          </a:p>
        </p:txBody>
      </p:sp>
    </p:spTree>
    <p:extLst>
      <p:ext uri="{BB962C8B-B14F-4D97-AF65-F5344CB8AC3E}">
        <p14:creationId xmlns:p14="http://schemas.microsoft.com/office/powerpoint/2010/main" val="362450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a:t>
            </a:fld>
            <a:endParaRPr lang="zh-CN" altLang="en-US"/>
          </a:p>
        </p:txBody>
      </p:sp>
    </p:spTree>
    <p:extLst>
      <p:ext uri="{BB962C8B-B14F-4D97-AF65-F5344CB8AC3E}">
        <p14:creationId xmlns:p14="http://schemas.microsoft.com/office/powerpoint/2010/main" val="3761193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32</a:t>
            </a:fld>
            <a:endParaRPr lang="zh-CN" altLang="en-US"/>
          </a:p>
        </p:txBody>
      </p:sp>
    </p:spTree>
    <p:extLst>
      <p:ext uri="{BB962C8B-B14F-4D97-AF65-F5344CB8AC3E}">
        <p14:creationId xmlns:p14="http://schemas.microsoft.com/office/powerpoint/2010/main" val="996881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33</a:t>
            </a:fld>
            <a:endParaRPr lang="zh-CN" altLang="en-US"/>
          </a:p>
        </p:txBody>
      </p:sp>
    </p:spTree>
    <p:extLst>
      <p:ext uri="{BB962C8B-B14F-4D97-AF65-F5344CB8AC3E}">
        <p14:creationId xmlns:p14="http://schemas.microsoft.com/office/powerpoint/2010/main" val="1608809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34</a:t>
            </a:fld>
            <a:endParaRPr lang="zh-CN" altLang="en-US"/>
          </a:p>
        </p:txBody>
      </p:sp>
    </p:spTree>
    <p:extLst>
      <p:ext uri="{BB962C8B-B14F-4D97-AF65-F5344CB8AC3E}">
        <p14:creationId xmlns:p14="http://schemas.microsoft.com/office/powerpoint/2010/main" val="4144752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35</a:t>
            </a:fld>
            <a:endParaRPr lang="zh-CN" altLang="en-US"/>
          </a:p>
        </p:txBody>
      </p:sp>
    </p:spTree>
    <p:extLst>
      <p:ext uri="{BB962C8B-B14F-4D97-AF65-F5344CB8AC3E}">
        <p14:creationId xmlns:p14="http://schemas.microsoft.com/office/powerpoint/2010/main" val="35324744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36</a:t>
            </a:fld>
            <a:endParaRPr lang="zh-CN" altLang="en-US"/>
          </a:p>
        </p:txBody>
      </p:sp>
    </p:spTree>
    <p:extLst>
      <p:ext uri="{BB962C8B-B14F-4D97-AF65-F5344CB8AC3E}">
        <p14:creationId xmlns:p14="http://schemas.microsoft.com/office/powerpoint/2010/main" val="39908352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37</a:t>
            </a:fld>
            <a:endParaRPr lang="zh-CN" altLang="en-US"/>
          </a:p>
        </p:txBody>
      </p:sp>
    </p:spTree>
    <p:extLst>
      <p:ext uri="{BB962C8B-B14F-4D97-AF65-F5344CB8AC3E}">
        <p14:creationId xmlns:p14="http://schemas.microsoft.com/office/powerpoint/2010/main" val="2544820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38</a:t>
            </a:fld>
            <a:endParaRPr lang="zh-CN" altLang="en-US"/>
          </a:p>
        </p:txBody>
      </p:sp>
    </p:spTree>
    <p:extLst>
      <p:ext uri="{BB962C8B-B14F-4D97-AF65-F5344CB8AC3E}">
        <p14:creationId xmlns:p14="http://schemas.microsoft.com/office/powerpoint/2010/main" val="29957456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39</a:t>
            </a:fld>
            <a:endParaRPr lang="zh-CN" altLang="en-US"/>
          </a:p>
        </p:txBody>
      </p:sp>
    </p:spTree>
    <p:extLst>
      <p:ext uri="{BB962C8B-B14F-4D97-AF65-F5344CB8AC3E}">
        <p14:creationId xmlns:p14="http://schemas.microsoft.com/office/powerpoint/2010/main" val="269709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40</a:t>
            </a:fld>
            <a:endParaRPr lang="zh-CN" altLang="en-US"/>
          </a:p>
        </p:txBody>
      </p:sp>
    </p:spTree>
    <p:extLst>
      <p:ext uri="{BB962C8B-B14F-4D97-AF65-F5344CB8AC3E}">
        <p14:creationId xmlns:p14="http://schemas.microsoft.com/office/powerpoint/2010/main" val="4091073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41</a:t>
            </a:fld>
            <a:endParaRPr lang="zh-CN" altLang="en-US"/>
          </a:p>
        </p:txBody>
      </p:sp>
    </p:spTree>
    <p:extLst>
      <p:ext uri="{BB962C8B-B14F-4D97-AF65-F5344CB8AC3E}">
        <p14:creationId xmlns:p14="http://schemas.microsoft.com/office/powerpoint/2010/main" val="4123835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a:t>
            </a:fld>
            <a:endParaRPr lang="zh-CN" altLang="en-US"/>
          </a:p>
        </p:txBody>
      </p:sp>
    </p:spTree>
    <p:extLst>
      <p:ext uri="{BB962C8B-B14F-4D97-AF65-F5344CB8AC3E}">
        <p14:creationId xmlns:p14="http://schemas.microsoft.com/office/powerpoint/2010/main" val="16934581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42</a:t>
            </a:fld>
            <a:endParaRPr lang="zh-CN" altLang="en-US"/>
          </a:p>
        </p:txBody>
      </p:sp>
    </p:spTree>
    <p:extLst>
      <p:ext uri="{BB962C8B-B14F-4D97-AF65-F5344CB8AC3E}">
        <p14:creationId xmlns:p14="http://schemas.microsoft.com/office/powerpoint/2010/main" val="32682395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43</a:t>
            </a:fld>
            <a:endParaRPr lang="zh-CN" altLang="en-US"/>
          </a:p>
        </p:txBody>
      </p:sp>
    </p:spTree>
    <p:extLst>
      <p:ext uri="{BB962C8B-B14F-4D97-AF65-F5344CB8AC3E}">
        <p14:creationId xmlns:p14="http://schemas.microsoft.com/office/powerpoint/2010/main" val="10056338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44</a:t>
            </a:fld>
            <a:endParaRPr lang="zh-CN" altLang="en-US"/>
          </a:p>
        </p:txBody>
      </p:sp>
    </p:spTree>
    <p:extLst>
      <p:ext uri="{BB962C8B-B14F-4D97-AF65-F5344CB8AC3E}">
        <p14:creationId xmlns:p14="http://schemas.microsoft.com/office/powerpoint/2010/main" val="27246821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45</a:t>
            </a:fld>
            <a:endParaRPr lang="zh-CN" altLang="en-US"/>
          </a:p>
        </p:txBody>
      </p:sp>
    </p:spTree>
    <p:extLst>
      <p:ext uri="{BB962C8B-B14F-4D97-AF65-F5344CB8AC3E}">
        <p14:creationId xmlns:p14="http://schemas.microsoft.com/office/powerpoint/2010/main" val="20854489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46</a:t>
            </a:fld>
            <a:endParaRPr lang="zh-CN" altLang="en-US"/>
          </a:p>
        </p:txBody>
      </p:sp>
    </p:spTree>
    <p:extLst>
      <p:ext uri="{BB962C8B-B14F-4D97-AF65-F5344CB8AC3E}">
        <p14:creationId xmlns:p14="http://schemas.microsoft.com/office/powerpoint/2010/main" val="25035418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47</a:t>
            </a:fld>
            <a:endParaRPr lang="zh-CN" altLang="en-US"/>
          </a:p>
        </p:txBody>
      </p:sp>
    </p:spTree>
    <p:extLst>
      <p:ext uri="{BB962C8B-B14F-4D97-AF65-F5344CB8AC3E}">
        <p14:creationId xmlns:p14="http://schemas.microsoft.com/office/powerpoint/2010/main" val="28676123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48</a:t>
            </a:fld>
            <a:endParaRPr lang="zh-CN" altLang="en-US"/>
          </a:p>
        </p:txBody>
      </p:sp>
    </p:spTree>
    <p:extLst>
      <p:ext uri="{BB962C8B-B14F-4D97-AF65-F5344CB8AC3E}">
        <p14:creationId xmlns:p14="http://schemas.microsoft.com/office/powerpoint/2010/main" val="33064193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49</a:t>
            </a:fld>
            <a:endParaRPr lang="zh-CN" altLang="en-US"/>
          </a:p>
        </p:txBody>
      </p:sp>
    </p:spTree>
    <p:extLst>
      <p:ext uri="{BB962C8B-B14F-4D97-AF65-F5344CB8AC3E}">
        <p14:creationId xmlns:p14="http://schemas.microsoft.com/office/powerpoint/2010/main" val="26788408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50</a:t>
            </a:fld>
            <a:endParaRPr lang="zh-CN" altLang="en-US"/>
          </a:p>
        </p:txBody>
      </p:sp>
    </p:spTree>
    <p:extLst>
      <p:ext uri="{BB962C8B-B14F-4D97-AF65-F5344CB8AC3E}">
        <p14:creationId xmlns:p14="http://schemas.microsoft.com/office/powerpoint/2010/main" val="24121543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51</a:t>
            </a:fld>
            <a:endParaRPr lang="zh-CN" altLang="en-US"/>
          </a:p>
        </p:txBody>
      </p:sp>
    </p:spTree>
    <p:extLst>
      <p:ext uri="{BB962C8B-B14F-4D97-AF65-F5344CB8AC3E}">
        <p14:creationId xmlns:p14="http://schemas.microsoft.com/office/powerpoint/2010/main" val="419481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7</a:t>
            </a:fld>
            <a:endParaRPr lang="zh-CN" altLang="en-US"/>
          </a:p>
        </p:txBody>
      </p:sp>
    </p:spTree>
    <p:extLst>
      <p:ext uri="{BB962C8B-B14F-4D97-AF65-F5344CB8AC3E}">
        <p14:creationId xmlns:p14="http://schemas.microsoft.com/office/powerpoint/2010/main" val="12283421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52</a:t>
            </a:fld>
            <a:endParaRPr lang="zh-CN" altLang="en-US"/>
          </a:p>
        </p:txBody>
      </p:sp>
    </p:spTree>
    <p:extLst>
      <p:ext uri="{BB962C8B-B14F-4D97-AF65-F5344CB8AC3E}">
        <p14:creationId xmlns:p14="http://schemas.microsoft.com/office/powerpoint/2010/main" val="30480712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53</a:t>
            </a:fld>
            <a:endParaRPr lang="zh-CN" altLang="en-US"/>
          </a:p>
        </p:txBody>
      </p:sp>
    </p:spTree>
    <p:extLst>
      <p:ext uri="{BB962C8B-B14F-4D97-AF65-F5344CB8AC3E}">
        <p14:creationId xmlns:p14="http://schemas.microsoft.com/office/powerpoint/2010/main" val="6841977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54</a:t>
            </a:fld>
            <a:endParaRPr lang="zh-CN" altLang="en-US"/>
          </a:p>
        </p:txBody>
      </p:sp>
    </p:spTree>
    <p:extLst>
      <p:ext uri="{BB962C8B-B14F-4D97-AF65-F5344CB8AC3E}">
        <p14:creationId xmlns:p14="http://schemas.microsoft.com/office/powerpoint/2010/main" val="31260118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55</a:t>
            </a:fld>
            <a:endParaRPr lang="zh-CN" altLang="en-US"/>
          </a:p>
        </p:txBody>
      </p:sp>
    </p:spTree>
    <p:extLst>
      <p:ext uri="{BB962C8B-B14F-4D97-AF65-F5344CB8AC3E}">
        <p14:creationId xmlns:p14="http://schemas.microsoft.com/office/powerpoint/2010/main" val="26453289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56</a:t>
            </a:fld>
            <a:endParaRPr lang="zh-CN" altLang="en-US"/>
          </a:p>
        </p:txBody>
      </p:sp>
    </p:spTree>
    <p:extLst>
      <p:ext uri="{BB962C8B-B14F-4D97-AF65-F5344CB8AC3E}">
        <p14:creationId xmlns:p14="http://schemas.microsoft.com/office/powerpoint/2010/main" val="32277778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57</a:t>
            </a:fld>
            <a:endParaRPr lang="zh-CN" altLang="en-US"/>
          </a:p>
        </p:txBody>
      </p:sp>
    </p:spTree>
    <p:extLst>
      <p:ext uri="{BB962C8B-B14F-4D97-AF65-F5344CB8AC3E}">
        <p14:creationId xmlns:p14="http://schemas.microsoft.com/office/powerpoint/2010/main" val="21626187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58</a:t>
            </a:fld>
            <a:endParaRPr lang="zh-CN" altLang="en-US"/>
          </a:p>
        </p:txBody>
      </p:sp>
    </p:spTree>
    <p:extLst>
      <p:ext uri="{BB962C8B-B14F-4D97-AF65-F5344CB8AC3E}">
        <p14:creationId xmlns:p14="http://schemas.microsoft.com/office/powerpoint/2010/main" val="1931913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8</a:t>
            </a:fld>
            <a:endParaRPr lang="zh-CN" altLang="en-US"/>
          </a:p>
        </p:txBody>
      </p:sp>
    </p:spTree>
    <p:extLst>
      <p:ext uri="{BB962C8B-B14F-4D97-AF65-F5344CB8AC3E}">
        <p14:creationId xmlns:p14="http://schemas.microsoft.com/office/powerpoint/2010/main" val="4199235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9</a:t>
            </a:fld>
            <a:endParaRPr lang="zh-CN" altLang="en-US"/>
          </a:p>
        </p:txBody>
      </p:sp>
    </p:spTree>
    <p:extLst>
      <p:ext uri="{BB962C8B-B14F-4D97-AF65-F5344CB8AC3E}">
        <p14:creationId xmlns:p14="http://schemas.microsoft.com/office/powerpoint/2010/main" val="21574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10</a:t>
            </a:fld>
            <a:endParaRPr lang="zh-CN" altLang="en-US"/>
          </a:p>
        </p:txBody>
      </p:sp>
    </p:spTree>
    <p:extLst>
      <p:ext uri="{BB962C8B-B14F-4D97-AF65-F5344CB8AC3E}">
        <p14:creationId xmlns:p14="http://schemas.microsoft.com/office/powerpoint/2010/main" val="802020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11</a:t>
            </a:fld>
            <a:endParaRPr lang="zh-CN" altLang="en-US"/>
          </a:p>
        </p:txBody>
      </p:sp>
    </p:spTree>
    <p:extLst>
      <p:ext uri="{BB962C8B-B14F-4D97-AF65-F5344CB8AC3E}">
        <p14:creationId xmlns:p14="http://schemas.microsoft.com/office/powerpoint/2010/main" val="113350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85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49497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8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2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53496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45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12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60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0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70791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16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5005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57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8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22258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04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0763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89335262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tmp"/></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4.tmp"/><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4.tmp"/><Relationship Id="rId4" Type="http://schemas.openxmlformats.org/officeDocument/2006/relationships/image" Target="../media/image12.tmp"/></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19.tmp"/><Relationship Id="rId4" Type="http://schemas.openxmlformats.org/officeDocument/2006/relationships/image" Target="../media/image18.tmp"/></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5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5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017520" y="1705088"/>
            <a:ext cx="7196328" cy="830997"/>
          </a:xfrm>
          <a:prstGeom prst="rect">
            <a:avLst/>
          </a:prstGeom>
          <a:noFill/>
        </p:spPr>
        <p:txBody>
          <a:bodyPr wrap="square" rtlCol="0">
            <a:spAutoFit/>
          </a:bodyPr>
          <a:lstStyle/>
          <a:p>
            <a:pPr algn="ctr"/>
            <a:r>
              <a:rPr lang="en-US" altLang="zh-CN" sz="4800" err="1">
                <a:latin typeface="+mn-ea"/>
              </a:rPr>
              <a:t>mysql</a:t>
            </a:r>
            <a:r>
              <a:rPr lang="zh-CN" altLang="en-US" sz="4800" smtClean="0">
                <a:latin typeface="+mn-ea"/>
              </a:rPr>
              <a:t>数据库</a:t>
            </a:r>
            <a:r>
              <a:rPr lang="zh-CN" altLang="en-US" sz="4800">
                <a:latin typeface="+mn-ea"/>
              </a:rPr>
              <a:t>讲解</a:t>
            </a:r>
          </a:p>
        </p:txBody>
      </p:sp>
    </p:spTree>
    <p:extLst>
      <p:ext uri="{BB962C8B-B14F-4D97-AF65-F5344CB8AC3E}">
        <p14:creationId xmlns:p14="http://schemas.microsoft.com/office/powerpoint/2010/main" val="343964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062103"/>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Binlog</a:t>
            </a:r>
            <a:r>
              <a:rPr lang="zh-CN" altLang="en-US" sz="3200" dirty="0" smtClean="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的</a:t>
            </a:r>
            <a:r>
              <a:rPr lang="en-US" altLang="zh-CN" sz="3200" dirty="0" err="1" smtClean="0">
                <a:latin typeface="华文楷体" panose="02010600040101010101" pitchFamily="2" charset="-122"/>
                <a:ea typeface="华文楷体" panose="02010600040101010101" pitchFamily="2" charset="-122"/>
              </a:rPr>
              <a:t>dml</a:t>
            </a:r>
            <a:r>
              <a:rPr lang="zh-CN" altLang="en-US" sz="3200" dirty="0" smtClean="0">
                <a:latin typeface="华文楷体" panose="02010600040101010101" pitchFamily="2" charset="-122"/>
                <a:ea typeface="华文楷体" panose="02010600040101010101" pitchFamily="2" charset="-122"/>
              </a:rPr>
              <a:t>语句记录到</a:t>
            </a:r>
            <a:r>
              <a:rPr lang="en-US" altLang="zh-CN" sz="3200" dirty="0" err="1" smtClean="0">
                <a:latin typeface="华文楷体" panose="02010600040101010101" pitchFamily="2" charset="-122"/>
                <a:ea typeface="华文楷体" panose="02010600040101010101" pitchFamily="2" charset="-122"/>
              </a:rPr>
              <a:t>binlog</a:t>
            </a:r>
            <a:r>
              <a:rPr lang="zh-CN" altLang="en-US" sz="3200" dirty="0" smtClean="0">
                <a:latin typeface="华文楷体" panose="02010600040101010101" pitchFamily="2" charset="-122"/>
                <a:ea typeface="华文楷体" panose="02010600040101010101" pitchFamily="2" charset="-122"/>
              </a:rPr>
              <a:t>日志中。</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073158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277547"/>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一键安装</a:t>
            </a:r>
            <a:r>
              <a:rPr lang="en-US" altLang="zh-CN" sz="3200" dirty="0" err="1" smtClean="0">
                <a:latin typeface="华文楷体" panose="02010600040101010101" pitchFamily="2" charset="-122"/>
                <a:ea typeface="华文楷体" panose="02010600040101010101" pitchFamily="2" charset="-122"/>
              </a:rPr>
              <a:t>mysql</a:t>
            </a:r>
            <a:endParaRPr lang="en-US" altLang="zh-CN" sz="3200" dirty="0">
              <a:latin typeface="华文楷体" panose="02010600040101010101" pitchFamily="2" charset="-122"/>
              <a:ea typeface="华文楷体" panose="02010600040101010101" pitchFamily="2" charset="-122"/>
            </a:endParaRPr>
          </a:p>
          <a:p>
            <a:r>
              <a:rPr lang="zh-CN" altLang="en-US" sz="1400" dirty="0">
                <a:latin typeface="华文楷体" panose="02010600040101010101" pitchFamily="2" charset="-122"/>
                <a:ea typeface="华文楷体" panose="02010600040101010101" pitchFamily="2" charset="-122"/>
              </a:rPr>
              <a:t>给</a:t>
            </a:r>
            <a:r>
              <a:rPr lang="zh-CN" altLang="en-US" sz="1400" dirty="0" smtClean="0">
                <a:latin typeface="华文楷体" panose="02010600040101010101" pitchFamily="2" charset="-122"/>
                <a:ea typeface="华文楷体" panose="02010600040101010101" pitchFamily="2" charset="-122"/>
              </a:rPr>
              <a:t>出软件，和安装方法。</a:t>
            </a:r>
            <a:endParaRPr lang="en-US" altLang="zh-CN" sz="14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985998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693866"/>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日志系统</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系统日志：错误日志，慢查询日志，综合查询日志</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p>
          <a:p>
            <a:r>
              <a:rPr lang="zh-CN" altLang="en-US" sz="2400" smtClean="0">
                <a:latin typeface="华文楷体" panose="02010600040101010101" pitchFamily="2" charset="-122"/>
                <a:ea typeface="华文楷体" panose="02010600040101010101" pitchFamily="2" charset="-122"/>
              </a:rPr>
              <a:t>错误日志：数据库无法正常启动时，首先要查看这个日志</a:t>
            </a:r>
            <a:endParaRPr lang="en-US" altLang="zh-CN" sz="24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11:21:28 [(none)]&gt;show variables like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Variable_name</a:t>
            </a:r>
            <a:r>
              <a:rPr lang="en-US" altLang="zh-CN" sz="2000">
                <a:latin typeface="华文楷体" panose="02010600040101010101" pitchFamily="2" charset="-122"/>
                <a:ea typeface="华文楷体" panose="02010600040101010101" pitchFamily="2" charset="-122"/>
              </a:rPr>
              <a:t> | Value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     | /opt/</a:t>
            </a:r>
            <a:r>
              <a:rPr lang="en-US" altLang="zh-CN" sz="2000" err="1">
                <a:latin typeface="华文楷体" panose="02010600040101010101" pitchFamily="2" charset="-122"/>
                <a:ea typeface="华文楷体" panose="02010600040101010101" pitchFamily="2" charset="-122"/>
              </a:rPr>
              <a:t>mysql</a:t>
            </a:r>
            <a:r>
              <a:rPr lang="en-US" altLang="zh-CN" sz="2000">
                <a:latin typeface="华文楷体" panose="02010600040101010101" pitchFamily="2" charset="-122"/>
                <a:ea typeface="华文楷体" panose="02010600040101010101" pitchFamily="2" charset="-122"/>
              </a:rPr>
              <a:t>/data/error.log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1 row in set (0.00 sec)</a:t>
            </a:r>
          </a:p>
          <a:p>
            <a:endParaRPr lang="en-US" altLang="zh-CN" sz="3200">
              <a:latin typeface="华文楷体" panose="02010600040101010101" pitchFamily="2" charset="-122"/>
              <a:ea typeface="华文楷体" panose="02010600040101010101" pitchFamily="2" charset="-122"/>
            </a:endParaRPr>
          </a:p>
          <a:p>
            <a:endParaRPr lang="en-US" altLang="zh-CN" sz="32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2334901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124754"/>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日志系统</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系统日志：错误日志，慢查询日志，综合查询日志</a:t>
            </a:r>
            <a:endParaRPr lang="en-US" altLang="zh-CN" sz="3200" dirty="0" smtClean="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慢查询</a:t>
            </a:r>
            <a:r>
              <a:rPr lang="zh-CN" altLang="en-US" sz="2400" dirty="0" smtClean="0">
                <a:latin typeface="华文楷体" panose="02010600040101010101" pitchFamily="2" charset="-122"/>
                <a:ea typeface="华文楷体" panose="02010600040101010101" pitchFamily="2" charset="-122"/>
              </a:rPr>
              <a:t>日志：记录执行时间超过一定阈值的</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12:21:15 [(none)]&gt;show variables like '%query%';</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Variable_name</a:t>
            </a:r>
            <a:r>
              <a:rPr lang="en-US" altLang="zh-CN" sz="1400" dirty="0">
                <a:latin typeface="华文楷体" panose="02010600040101010101" pitchFamily="2" charset="-122"/>
                <a:ea typeface="华文楷体" panose="02010600040101010101" pitchFamily="2" charset="-122"/>
              </a:rPr>
              <a:t>                | Value    |</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binlog_rows_query_log_events</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ft_query_expansion_limit</a:t>
            </a:r>
            <a:r>
              <a:rPr lang="en-US" altLang="zh-CN" sz="1400" dirty="0">
                <a:latin typeface="华文楷体" panose="02010600040101010101" pitchFamily="2" charset="-122"/>
                <a:ea typeface="华文楷体" panose="02010600040101010101" pitchFamily="2" charset="-122"/>
              </a:rPr>
              <a:t>     | 20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have_query_cache</a:t>
            </a:r>
            <a:r>
              <a:rPr lang="en-US" altLang="zh-CN" sz="1400" dirty="0">
                <a:latin typeface="华文楷体" panose="02010600040101010101" pitchFamily="2" charset="-122"/>
                <a:ea typeface="华文楷体" panose="02010600040101010101" pitchFamily="2" charset="-122"/>
              </a:rPr>
              <a:t>             | YES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long_query_time</a:t>
            </a:r>
            <a:r>
              <a:rPr lang="en-US" altLang="zh-CN" sz="1400" dirty="0">
                <a:latin typeface="华文楷体" panose="02010600040101010101" pitchFamily="2" charset="-122"/>
                <a:ea typeface="华文楷体" panose="02010600040101010101" pitchFamily="2" charset="-122"/>
              </a:rPr>
              <a:t>              | 1.000000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query_alloc_block_size</a:t>
            </a:r>
            <a:r>
              <a:rPr lang="en-US" altLang="zh-CN" sz="1400" dirty="0">
                <a:latin typeface="华文楷体" panose="02010600040101010101" pitchFamily="2" charset="-122"/>
                <a:ea typeface="华文楷体" panose="02010600040101010101" pitchFamily="2" charset="-122"/>
              </a:rPr>
              <a:t>       | 8192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query_cache_limit</a:t>
            </a:r>
            <a:r>
              <a:rPr lang="en-US" altLang="zh-CN" sz="1400" dirty="0">
                <a:latin typeface="华文楷体" panose="02010600040101010101" pitchFamily="2" charset="-122"/>
                <a:ea typeface="华文楷体" panose="02010600040101010101" pitchFamily="2" charset="-122"/>
              </a:rPr>
              <a:t>            | 262144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query_cache_min_res_unit</a:t>
            </a:r>
            <a:r>
              <a:rPr lang="en-US" altLang="zh-CN" sz="1400" dirty="0">
                <a:latin typeface="华文楷体" panose="02010600040101010101" pitchFamily="2" charset="-122"/>
                <a:ea typeface="华文楷体" panose="02010600040101010101" pitchFamily="2" charset="-122"/>
              </a:rPr>
              <a:t>     | 512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query_cache_size</a:t>
            </a:r>
            <a:r>
              <a:rPr lang="en-US" altLang="zh-CN" sz="1400" dirty="0">
                <a:latin typeface="华文楷体" panose="02010600040101010101" pitchFamily="2" charset="-122"/>
                <a:ea typeface="华文楷体" panose="02010600040101010101" pitchFamily="2" charset="-122"/>
              </a:rPr>
              <a:t>             | 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query_cache_type</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query_cache_wlock_invalidate</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query_prealloc_size</a:t>
            </a:r>
            <a:r>
              <a:rPr lang="en-US" altLang="zh-CN" sz="1400" dirty="0">
                <a:latin typeface="华文楷体" panose="02010600040101010101" pitchFamily="2" charset="-122"/>
                <a:ea typeface="华文楷体" panose="02010600040101010101" pitchFamily="2" charset="-122"/>
              </a:rPr>
              <a:t>          | 8192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slow_query_log</a:t>
            </a:r>
            <a:r>
              <a:rPr lang="en-US" altLang="zh-CN" sz="1400" dirty="0">
                <a:latin typeface="华文楷体" panose="02010600040101010101" pitchFamily="2" charset="-122"/>
                <a:ea typeface="华文楷体" panose="02010600040101010101" pitchFamily="2" charset="-122"/>
              </a:rPr>
              <a:t>               | ON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slow_query_log_file</a:t>
            </a:r>
            <a:r>
              <a:rPr lang="en-US" altLang="zh-CN" sz="1400" dirty="0">
                <a:latin typeface="华文楷体" panose="02010600040101010101" pitchFamily="2" charset="-122"/>
                <a:ea typeface="华文楷体" panose="02010600040101010101" pitchFamily="2" charset="-122"/>
              </a:rPr>
              <a:t>          | slow.log |</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13 rows in set (0.00 sec)</a:t>
            </a:r>
            <a:endParaRPr lang="en-US" altLang="zh-CN" sz="14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553592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12588061"/>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a:t>数据备份和还原和执行</a:t>
            </a:r>
          </a:p>
          <a:p>
            <a:r>
              <a:rPr lang="zh-CN" altLang="en-US" sz="2000" dirty="0"/>
              <a:t>导出整个实例：</a:t>
            </a:r>
          </a:p>
          <a:p>
            <a:r>
              <a:rPr lang="en-US" altLang="zh-CN" sz="2000" dirty="0" err="1"/>
              <a:t>mysqldump</a:t>
            </a:r>
            <a:r>
              <a:rPr lang="en-US" altLang="zh-CN" sz="2000" dirty="0"/>
              <a:t> --defaults-file=/home/</a:t>
            </a:r>
            <a:r>
              <a:rPr lang="en-US" altLang="zh-CN" sz="2000" dirty="0" err="1"/>
              <a:t>mysql</a:t>
            </a:r>
            <a:r>
              <a:rPr lang="en-US" altLang="zh-CN" sz="2000" dirty="0"/>
              <a:t>/</a:t>
            </a:r>
            <a:r>
              <a:rPr lang="en-US" altLang="zh-CN" sz="2000" dirty="0" err="1"/>
              <a:t>mysql</a:t>
            </a:r>
            <a:r>
              <a:rPr lang="en-US" altLang="zh-CN" sz="2000" dirty="0"/>
              <a:t>${port}/</a:t>
            </a:r>
            <a:r>
              <a:rPr lang="en-US" altLang="zh-CN" sz="2000" dirty="0" err="1"/>
              <a:t>etc</a:t>
            </a:r>
            <a:r>
              <a:rPr lang="en-US" altLang="zh-CN" sz="2000" dirty="0"/>
              <a:t>/</a:t>
            </a:r>
            <a:r>
              <a:rPr lang="en-US" altLang="zh-CN" sz="2000" dirty="0" err="1"/>
              <a:t>root.cnf</a:t>
            </a:r>
            <a:r>
              <a:rPr lang="en-US" altLang="zh-CN" sz="2000" dirty="0"/>
              <a:t> --single-transaction --all-databases &gt; </a:t>
            </a:r>
            <a:r>
              <a:rPr lang="en-US" altLang="zh-CN" sz="2000" dirty="0" err="1"/>
              <a:t>filename.sql</a:t>
            </a:r>
            <a:endParaRPr lang="en-US" altLang="zh-CN" sz="2000" dirty="0"/>
          </a:p>
          <a:p>
            <a:r>
              <a:rPr lang="zh-CN" altLang="en-US" sz="2000" dirty="0"/>
              <a:t>导出的</a:t>
            </a:r>
            <a:r>
              <a:rPr lang="en-US" altLang="zh-CN" sz="2000" dirty="0" err="1"/>
              <a:t>sql</a:t>
            </a:r>
            <a:r>
              <a:rPr lang="zh-CN" altLang="en-US" sz="2000" dirty="0"/>
              <a:t>语句</a:t>
            </a:r>
            <a:r>
              <a:rPr lang="en-US" altLang="zh-CN" sz="2000" dirty="0"/>
              <a:t>insert</a:t>
            </a:r>
            <a:r>
              <a:rPr lang="zh-CN" altLang="en-US" sz="2000" dirty="0"/>
              <a:t>是一句：</a:t>
            </a:r>
          </a:p>
          <a:p>
            <a:r>
              <a:rPr lang="en-US" altLang="zh-CN" sz="2000" dirty="0" err="1"/>
              <a:t>mysqldump</a:t>
            </a:r>
            <a:r>
              <a:rPr lang="en-US" altLang="zh-CN" sz="2000" dirty="0"/>
              <a:t> --single-transaction --opt</a:t>
            </a:r>
          </a:p>
          <a:p>
            <a:r>
              <a:rPr lang="zh-CN" altLang="en-US" sz="2000" dirty="0"/>
              <a:t>只导出一个数据库的表结构</a:t>
            </a:r>
            <a:r>
              <a:rPr lang="en-US" altLang="zh-CN" sz="2000" dirty="0"/>
              <a:t>(--skip-add-drop-table )</a:t>
            </a:r>
            <a:r>
              <a:rPr lang="zh-CN" altLang="en-US" sz="2000" dirty="0"/>
              <a:t>：</a:t>
            </a:r>
          </a:p>
          <a:p>
            <a:r>
              <a:rPr lang="en-US" altLang="zh-CN" sz="2000" dirty="0" err="1"/>
              <a:t>mysqldump</a:t>
            </a:r>
            <a:r>
              <a:rPr lang="en-US" altLang="zh-CN" sz="2000" dirty="0"/>
              <a:t> -</a:t>
            </a:r>
            <a:r>
              <a:rPr lang="en-US" altLang="zh-CN" sz="2000" dirty="0" err="1"/>
              <a:t>uusername</a:t>
            </a:r>
            <a:r>
              <a:rPr lang="en-US" altLang="zh-CN" sz="2000" dirty="0"/>
              <a:t> -p    -d  --add-drop-table  --triggers=false  </a:t>
            </a:r>
            <a:r>
              <a:rPr lang="en-US" altLang="zh-CN" sz="2000" dirty="0" err="1"/>
              <a:t>databasename</a:t>
            </a:r>
            <a:r>
              <a:rPr lang="en-US" altLang="zh-CN" sz="2000" dirty="0"/>
              <a:t>  &gt; </a:t>
            </a:r>
            <a:r>
              <a:rPr lang="en-US" altLang="zh-CN" sz="2000" dirty="0" err="1"/>
              <a:t>dbname.sql</a:t>
            </a:r>
            <a:endParaRPr lang="en-US" altLang="zh-CN" sz="2000" dirty="0"/>
          </a:p>
          <a:p>
            <a:r>
              <a:rPr lang="en-US" altLang="zh-CN" sz="2000" dirty="0" err="1"/>
              <a:t>mysqldump</a:t>
            </a:r>
            <a:r>
              <a:rPr lang="en-US" altLang="zh-CN" sz="2000" dirty="0"/>
              <a:t> -u user -p --no-data [name-of-schema] &gt;</a:t>
            </a:r>
            <a:r>
              <a:rPr lang="en-US" altLang="zh-CN" sz="2000" dirty="0" err="1"/>
              <a:t>schema.sql</a:t>
            </a:r>
            <a:endParaRPr lang="en-US" altLang="zh-CN" sz="2000" dirty="0"/>
          </a:p>
          <a:p>
            <a:r>
              <a:rPr lang="zh-CN" altLang="en-US" sz="2000" dirty="0"/>
              <a:t>导出多个数据库的表结构：</a:t>
            </a:r>
          </a:p>
          <a:p>
            <a:r>
              <a:rPr lang="en-US" altLang="zh-CN" sz="2000" dirty="0" err="1"/>
              <a:t>mysqldump</a:t>
            </a:r>
            <a:r>
              <a:rPr lang="en-US" altLang="zh-CN" sz="2000" dirty="0"/>
              <a:t> --no-data  -databases databasename1 databasename2 databasename3 &gt; </a:t>
            </a:r>
            <a:r>
              <a:rPr lang="en-US" altLang="zh-CN" sz="2000" dirty="0" err="1"/>
              <a:t>structurebackupfile.sql</a:t>
            </a:r>
            <a:endParaRPr lang="en-US" altLang="zh-CN" sz="2000" dirty="0"/>
          </a:p>
          <a:p>
            <a:r>
              <a:rPr lang="zh-CN" altLang="en-US" sz="2000" dirty="0"/>
              <a:t>只导出存储过程：</a:t>
            </a:r>
          </a:p>
          <a:p>
            <a:r>
              <a:rPr lang="en-US" altLang="zh-CN" sz="2000" dirty="0" err="1"/>
              <a:t>mysqldump</a:t>
            </a:r>
            <a:r>
              <a:rPr lang="en-US" altLang="zh-CN" sz="2000" dirty="0"/>
              <a:t>  -f   -</a:t>
            </a:r>
            <a:r>
              <a:rPr lang="en-US" altLang="zh-CN" sz="2000" dirty="0" err="1"/>
              <a:t>Rtdn</a:t>
            </a:r>
            <a:r>
              <a:rPr lang="en-US" altLang="zh-CN" sz="2000" dirty="0"/>
              <a:t>   --triggers=false</a:t>
            </a:r>
          </a:p>
          <a:p>
            <a:r>
              <a:rPr lang="zh-CN" altLang="en-US" sz="2000" dirty="0"/>
              <a:t>只导出触发器：</a:t>
            </a:r>
          </a:p>
          <a:p>
            <a:r>
              <a:rPr lang="en-US" altLang="zh-CN" sz="2000" dirty="0" err="1"/>
              <a:t>mysqldump</a:t>
            </a:r>
            <a:r>
              <a:rPr lang="en-US" altLang="zh-CN" sz="2000" dirty="0"/>
              <a:t>  -f    -</a:t>
            </a:r>
            <a:r>
              <a:rPr lang="en-US" altLang="zh-CN" sz="2000" dirty="0" err="1"/>
              <a:t>tdn</a:t>
            </a:r>
            <a:r>
              <a:rPr lang="en-US" altLang="zh-CN" sz="2000" dirty="0"/>
              <a:t>   --triggers</a:t>
            </a:r>
          </a:p>
          <a:p>
            <a:r>
              <a:rPr lang="zh-CN" altLang="en-US" sz="2000" dirty="0"/>
              <a:t>只导出事件：</a:t>
            </a:r>
          </a:p>
          <a:p>
            <a:r>
              <a:rPr lang="en-US" altLang="zh-CN" sz="2000" dirty="0" err="1"/>
              <a:t>mysqldump</a:t>
            </a:r>
            <a:r>
              <a:rPr lang="en-US" altLang="zh-CN" sz="2000" dirty="0"/>
              <a:t>  -f    -</a:t>
            </a:r>
            <a:r>
              <a:rPr lang="en-US" altLang="zh-CN" sz="2000" dirty="0" err="1"/>
              <a:t>Etdn</a:t>
            </a:r>
            <a:r>
              <a:rPr lang="en-US" altLang="zh-CN" sz="2000" dirty="0"/>
              <a:t>   --triggers=false</a:t>
            </a:r>
          </a:p>
          <a:p>
            <a:r>
              <a:rPr lang="zh-CN" altLang="en-US" sz="2000" dirty="0"/>
              <a:t>只导出数据：</a:t>
            </a:r>
          </a:p>
          <a:p>
            <a:r>
              <a:rPr lang="en-US" altLang="zh-CN" sz="2000" dirty="0" err="1"/>
              <a:t>mysqldump</a:t>
            </a:r>
            <a:r>
              <a:rPr lang="en-US" altLang="zh-CN" sz="2000" dirty="0"/>
              <a:t>  -f  --single-transaction --triggers=false  -t</a:t>
            </a:r>
          </a:p>
          <a:p>
            <a:r>
              <a:rPr lang="zh-CN" altLang="en-US" sz="2000" dirty="0"/>
              <a:t>备份数据库的某几个表：</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a:t>
            </a:r>
            <a:r>
              <a:rPr lang="en-US" altLang="zh-CN" sz="2000" dirty="0" err="1"/>
              <a:t>databasename</a:t>
            </a:r>
            <a:r>
              <a:rPr lang="en-US" altLang="zh-CN" sz="2000" dirty="0"/>
              <a:t> specific_table1 specific_table2 &gt; </a:t>
            </a:r>
            <a:r>
              <a:rPr lang="en-US" altLang="zh-CN" sz="2000" dirty="0" err="1"/>
              <a:t>backupfile.sql</a:t>
            </a:r>
            <a:r>
              <a:rPr lang="zh-CN" altLang="en-US" sz="2000" dirty="0"/>
              <a:t>备份一个数据库：</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a:t>
            </a:r>
            <a:r>
              <a:rPr lang="en-US" altLang="zh-CN" sz="2000" dirty="0" err="1"/>
              <a:t>databasename</a:t>
            </a:r>
            <a:r>
              <a:rPr lang="en-US" altLang="zh-CN" sz="2000" dirty="0"/>
              <a:t> &gt; </a:t>
            </a:r>
            <a:r>
              <a:rPr lang="en-US" altLang="zh-CN" sz="2000" dirty="0" err="1"/>
              <a:t>backupfile.sql</a:t>
            </a:r>
            <a:endParaRPr lang="en-US" altLang="zh-CN" sz="2000" dirty="0"/>
          </a:p>
          <a:p>
            <a:r>
              <a:rPr lang="zh-CN" altLang="en-US" sz="2000" dirty="0"/>
              <a:t>同时备份多个</a:t>
            </a:r>
            <a:r>
              <a:rPr lang="en-US" altLang="zh-CN" sz="2000" dirty="0"/>
              <a:t>MySQL</a:t>
            </a:r>
            <a:r>
              <a:rPr lang="zh-CN" altLang="en-US" sz="2000" dirty="0"/>
              <a:t>数据库（注意要小于</a:t>
            </a:r>
            <a:r>
              <a:rPr lang="en-US" altLang="zh-CN" sz="2000" dirty="0"/>
              <a:t>6</a:t>
            </a:r>
            <a:r>
              <a:rPr lang="zh-CN" altLang="en-US" sz="2000" dirty="0"/>
              <a:t>个</a:t>
            </a:r>
            <a:r>
              <a:rPr lang="en-US" altLang="zh-CN" sz="2000" dirty="0"/>
              <a:t>G</a:t>
            </a:r>
            <a:r>
              <a:rPr lang="zh-CN" altLang="en-US" sz="2000" dirty="0"/>
              <a:t>，再多了要用</a:t>
            </a:r>
            <a:r>
              <a:rPr lang="en-US" altLang="zh-CN" sz="2000" dirty="0" err="1"/>
              <a:t>xtrabackup</a:t>
            </a:r>
            <a:r>
              <a:rPr lang="zh-CN" altLang="en-US" sz="2000" dirty="0"/>
              <a:t>备份）：</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–databases databasename1 databasename2 databasename3 &gt; </a:t>
            </a:r>
            <a:r>
              <a:rPr lang="en-US" altLang="zh-CN" sz="2000" dirty="0" err="1"/>
              <a:t>multibackupfile.sql</a:t>
            </a:r>
            <a:endParaRPr lang="en-US" altLang="zh-CN" sz="2000" dirty="0"/>
          </a:p>
          <a:p>
            <a:r>
              <a:rPr lang="zh-CN" altLang="en-US" sz="2000" dirty="0"/>
              <a:t>直接将</a:t>
            </a:r>
            <a:r>
              <a:rPr lang="en-US" altLang="zh-CN" sz="2000" dirty="0"/>
              <a:t>MySQL</a:t>
            </a:r>
            <a:r>
              <a:rPr lang="zh-CN" altLang="en-US" sz="2000" dirty="0"/>
              <a:t>数据库压缩备份</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-p  password </a:t>
            </a:r>
            <a:r>
              <a:rPr lang="en-US" altLang="zh-CN" sz="2000" dirty="0" err="1"/>
              <a:t>databasename</a:t>
            </a:r>
            <a:r>
              <a:rPr lang="en-US" altLang="zh-CN" sz="2000" dirty="0"/>
              <a:t> | </a:t>
            </a:r>
            <a:r>
              <a:rPr lang="en-US" altLang="zh-CN" sz="2000" dirty="0" err="1"/>
              <a:t>gzip</a:t>
            </a:r>
            <a:r>
              <a:rPr lang="en-US" altLang="zh-CN" sz="2000" dirty="0"/>
              <a:t> &gt; backupfile.sql.gz</a:t>
            </a:r>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1987512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7355860"/>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smtClean="0"/>
              <a:t>对于增删改查，表结构的变更语句（略过）：</a:t>
            </a:r>
            <a:endParaRPr lang="en-US" altLang="zh-CN" sz="2000" dirty="0" smtClean="0"/>
          </a:p>
          <a:p>
            <a:r>
              <a:rPr lang="en-US" altLang="zh-CN" sz="2000" dirty="0" err="1">
                <a:latin typeface="+mn-ea"/>
              </a:rPr>
              <a:t>root@localhost:mysql.sock</a:t>
            </a:r>
            <a:r>
              <a:rPr lang="en-US" altLang="zh-CN" sz="2000" dirty="0">
                <a:latin typeface="+mn-ea"/>
              </a:rPr>
              <a:t>  13:48:50 [(none)]&gt;help alter table </a:t>
            </a:r>
            <a:r>
              <a:rPr lang="en-US" altLang="zh-CN" sz="2000" dirty="0" smtClean="0">
                <a:latin typeface="+mn-ea"/>
              </a:rPr>
              <a:t>;</a:t>
            </a:r>
          </a:p>
          <a:p>
            <a:r>
              <a:rPr lang="en-US" altLang="zh-CN" sz="2000" dirty="0" err="1">
                <a:latin typeface="+mn-ea"/>
              </a:rPr>
              <a:t>root@localhost:mysql.sock</a:t>
            </a:r>
            <a:r>
              <a:rPr lang="en-US" altLang="zh-CN" sz="2000" dirty="0">
                <a:latin typeface="+mn-ea"/>
              </a:rPr>
              <a:t>  13:50:10 [(none)]&gt;help show </a:t>
            </a:r>
            <a:r>
              <a:rPr lang="en-US" altLang="zh-CN" sz="2000" dirty="0" smtClean="0">
                <a:latin typeface="+mn-ea"/>
              </a:rPr>
              <a:t>;</a:t>
            </a:r>
            <a:endParaRPr lang="en-US" altLang="zh-CN" sz="2000" dirty="0" smtClean="0"/>
          </a:p>
          <a:p>
            <a:r>
              <a:rPr lang="zh-CN" altLang="en-US" sz="2000" dirty="0"/>
              <a:t>数据备份和还原和</a:t>
            </a:r>
            <a:r>
              <a:rPr lang="zh-CN" altLang="en-US" sz="2000" dirty="0" smtClean="0"/>
              <a:t>执行（详细解说）</a:t>
            </a:r>
            <a:endParaRPr lang="zh-CN" altLang="en-US" sz="2000" dirty="0"/>
          </a:p>
          <a:p>
            <a:r>
              <a:rPr lang="zh-CN" altLang="en-US" sz="2000" dirty="0" smtClean="0"/>
              <a:t>还原</a:t>
            </a:r>
            <a:r>
              <a:rPr lang="zh-CN" altLang="en-US" sz="2000" dirty="0"/>
              <a:t>数据库</a:t>
            </a:r>
          </a:p>
          <a:p>
            <a:r>
              <a:rPr lang="en-US" altLang="zh-CN" sz="2000" dirty="0" err="1"/>
              <a:t>mysql</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r>
              <a:rPr lang="en-US" altLang="zh-CN" sz="2000" dirty="0"/>
              <a:t> &lt; </a:t>
            </a:r>
            <a:r>
              <a:rPr lang="en-US" altLang="zh-CN" sz="2000" dirty="0" err="1"/>
              <a:t>backupfile.sql</a:t>
            </a:r>
            <a:endParaRPr lang="en-US" altLang="zh-CN" sz="2000" dirty="0"/>
          </a:p>
          <a:p>
            <a:r>
              <a:rPr lang="zh-CN" altLang="en-US" sz="2000" dirty="0"/>
              <a:t>还原压缩的</a:t>
            </a:r>
            <a:r>
              <a:rPr lang="en-US" altLang="zh-CN" sz="2000" dirty="0"/>
              <a:t>MySQL</a:t>
            </a:r>
            <a:r>
              <a:rPr lang="zh-CN" altLang="en-US" sz="2000" dirty="0"/>
              <a:t>数据库</a:t>
            </a:r>
          </a:p>
          <a:p>
            <a:r>
              <a:rPr lang="en-US" altLang="zh-CN" sz="2000" dirty="0" err="1"/>
              <a:t>gunzip</a:t>
            </a:r>
            <a:r>
              <a:rPr lang="en-US" altLang="zh-CN" sz="2000" dirty="0"/>
              <a:t> &lt; backupfile.sql.gz | </a:t>
            </a:r>
            <a:r>
              <a:rPr lang="en-US" altLang="zh-CN" sz="2000" dirty="0" err="1"/>
              <a:t>mysql</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endParaRPr lang="en-US" altLang="zh-CN" sz="2000" dirty="0"/>
          </a:p>
          <a:p>
            <a:r>
              <a:rPr lang="zh-CN" altLang="en-US" sz="2000" dirty="0"/>
              <a:t>还原压缩的</a:t>
            </a:r>
            <a:r>
              <a:rPr lang="en-US" altLang="zh-CN" sz="2000" dirty="0"/>
              <a:t>MySQL</a:t>
            </a:r>
            <a:r>
              <a:rPr lang="zh-CN" altLang="en-US" sz="2000" dirty="0"/>
              <a:t>数据库</a:t>
            </a:r>
          </a:p>
          <a:p>
            <a:r>
              <a:rPr lang="en-US" altLang="zh-CN" sz="2000" dirty="0" err="1"/>
              <a:t>gunzip</a:t>
            </a:r>
            <a:r>
              <a:rPr lang="en-US" altLang="zh-CN" sz="2000" dirty="0"/>
              <a:t> &lt; backupfile.sql.gz | </a:t>
            </a:r>
            <a:r>
              <a:rPr lang="en-US" altLang="zh-CN" sz="2000" dirty="0" err="1"/>
              <a:t>mysql</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endParaRPr lang="en-US" altLang="zh-CN" sz="2000" dirty="0"/>
          </a:p>
          <a:p>
            <a:endParaRPr lang="en-US" altLang="zh-CN" sz="2000" dirty="0"/>
          </a:p>
          <a:p>
            <a:r>
              <a:rPr lang="zh-CN" altLang="en-US" sz="2000" dirty="0"/>
              <a:t>执行数据库脚本，导入</a:t>
            </a:r>
            <a:r>
              <a:rPr lang="en-US" altLang="zh-CN" sz="2000" dirty="0" err="1"/>
              <a:t>sql</a:t>
            </a:r>
            <a:endParaRPr lang="en-US" altLang="zh-CN" sz="2000" dirty="0"/>
          </a:p>
          <a:p>
            <a:r>
              <a:rPr lang="zh-CN" altLang="en-US" sz="2000" dirty="0"/>
              <a:t>执行</a:t>
            </a:r>
            <a:r>
              <a:rPr lang="en-US" altLang="zh-CN" sz="2000" dirty="0" err="1"/>
              <a:t>SQl</a:t>
            </a:r>
            <a:r>
              <a:rPr lang="zh-CN" altLang="en-US" sz="2000" dirty="0"/>
              <a:t>脚本：</a:t>
            </a:r>
          </a:p>
          <a:p>
            <a:r>
              <a:rPr lang="zh-CN" altLang="en-US" sz="2000" dirty="0"/>
              <a:t>第一种方式：在未连接数据库的情况下，输入 </a:t>
            </a:r>
            <a:r>
              <a:rPr lang="en-US" altLang="zh-CN" sz="2000" dirty="0" err="1"/>
              <a:t>mysql</a:t>
            </a:r>
            <a:r>
              <a:rPr lang="en-US" altLang="zh-CN" sz="2000" dirty="0"/>
              <a:t> -h localhost -u root -p 123456  &lt; d:\book.sql </a:t>
            </a:r>
            <a:r>
              <a:rPr lang="zh-CN" altLang="en-US" sz="2000" dirty="0"/>
              <a:t>回车即可；</a:t>
            </a:r>
          </a:p>
          <a:p>
            <a:r>
              <a:rPr lang="zh-CN" altLang="en-US" sz="2000" dirty="0"/>
              <a:t>                     </a:t>
            </a:r>
            <a:r>
              <a:rPr lang="en-US" altLang="zh-CN" sz="2000" dirty="0" err="1"/>
              <a:t>mysql</a:t>
            </a:r>
            <a:r>
              <a:rPr lang="en-US" altLang="zh-CN" sz="2000" dirty="0"/>
              <a:t> -u </a:t>
            </a:r>
            <a:r>
              <a:rPr lang="zh-CN" altLang="en-US" sz="2000" dirty="0"/>
              <a:t>用户名 </a:t>
            </a:r>
            <a:r>
              <a:rPr lang="en-US" altLang="zh-CN" sz="2000" dirty="0"/>
              <a:t>-p </a:t>
            </a:r>
            <a:r>
              <a:rPr lang="zh-CN" altLang="en-US" sz="2000" dirty="0"/>
              <a:t>数据库名称 </a:t>
            </a:r>
            <a:r>
              <a:rPr lang="en-US" altLang="zh-CN" sz="2000" dirty="0"/>
              <a:t>&lt; </a:t>
            </a:r>
            <a:r>
              <a:rPr lang="zh-CN" altLang="en-US" sz="2000" dirty="0"/>
              <a:t>数据库名</a:t>
            </a:r>
            <a:r>
              <a:rPr lang="en-US" altLang="zh-CN" sz="2000" dirty="0"/>
              <a:t>.</a:t>
            </a:r>
            <a:r>
              <a:rPr lang="en-US" altLang="zh-CN" sz="2000" dirty="0" err="1"/>
              <a:t>sql</a:t>
            </a:r>
            <a:r>
              <a:rPr lang="en-US" altLang="zh-CN" sz="2000" dirty="0"/>
              <a:t> </a:t>
            </a:r>
            <a:r>
              <a:rPr lang="zh-CN" altLang="en-US" sz="2000" dirty="0"/>
              <a:t>（指定</a:t>
            </a:r>
            <a:r>
              <a:rPr lang="en-US" altLang="zh-CN" sz="2000" dirty="0" err="1"/>
              <a:t>sql</a:t>
            </a:r>
            <a:r>
              <a:rPr lang="zh-CN" altLang="en-US" sz="2000" dirty="0"/>
              <a:t>文件存入的路径）</a:t>
            </a:r>
          </a:p>
          <a:p>
            <a:r>
              <a:rPr lang="zh-CN" altLang="en-US" sz="2000" dirty="0"/>
              <a:t>第二种方式：在已连接数据库的情况下，此时命令提示符为</a:t>
            </a:r>
            <a:r>
              <a:rPr lang="en-US" altLang="zh-CN" sz="2000" dirty="0" err="1"/>
              <a:t>mysql</a:t>
            </a:r>
            <a:r>
              <a:rPr lang="en-US" altLang="zh-CN" sz="2000" dirty="0"/>
              <a:t>&gt;</a:t>
            </a:r>
            <a:r>
              <a:rPr lang="zh-CN" altLang="en-US" sz="2000" dirty="0"/>
              <a:t>，输入 </a:t>
            </a:r>
            <a:r>
              <a:rPr lang="en-US" altLang="zh-CN" sz="2000" dirty="0"/>
              <a:t>source d:\book.sql </a:t>
            </a:r>
            <a:r>
              <a:rPr lang="zh-CN" altLang="en-US" sz="2000" dirty="0"/>
              <a:t>或者 </a:t>
            </a:r>
            <a:r>
              <a:rPr lang="en-US" altLang="zh-CN" sz="2000" dirty="0"/>
              <a:t>\. d:\book.sql </a:t>
            </a:r>
            <a:r>
              <a:rPr lang="zh-CN" altLang="en-US" sz="2000" dirty="0"/>
              <a:t>回车即可。</a:t>
            </a:r>
          </a:p>
          <a:p>
            <a:r>
              <a:rPr lang="zh-CN" altLang="en-US" sz="2000" dirty="0"/>
              <a:t>第三种方式：后台执行</a:t>
            </a:r>
            <a:r>
              <a:rPr lang="en-US" altLang="zh-CN" sz="2000" dirty="0" err="1"/>
              <a:t>sql</a:t>
            </a:r>
            <a:endParaRPr lang="en-US" altLang="zh-CN" sz="2000" dirty="0"/>
          </a:p>
          <a:p>
            <a:r>
              <a:rPr lang="en-US" altLang="zh-CN" sz="2000" dirty="0" err="1"/>
              <a:t>nohup</a:t>
            </a:r>
            <a:r>
              <a:rPr lang="en-US" altLang="zh-CN" sz="2000" dirty="0"/>
              <a:t>  </a:t>
            </a:r>
            <a:r>
              <a:rPr lang="en-US" altLang="zh-CN" sz="2000" dirty="0" err="1"/>
              <a:t>mysql</a:t>
            </a:r>
            <a:r>
              <a:rPr lang="en-US" altLang="zh-CN" sz="2000" dirty="0"/>
              <a:t> -</a:t>
            </a:r>
            <a:r>
              <a:rPr lang="en-US" altLang="zh-CN" sz="2000" dirty="0" err="1"/>
              <a:t>uaccounting</a:t>
            </a:r>
            <a:r>
              <a:rPr lang="en-US" altLang="zh-CN" sz="2000" dirty="0"/>
              <a:t>   -phg_2waRb  accounting &lt; /root/accounting_201604231744.sql  &amp;</a:t>
            </a:r>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2648164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5816977"/>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smtClean="0"/>
              <a:t>查询锁：</a:t>
            </a:r>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a:p>
          <a:p>
            <a:r>
              <a:rPr lang="zh-CN" altLang="en-US" sz="2000" dirty="0" smtClean="0"/>
              <a:t>批量杀会话：</a:t>
            </a:r>
            <a:endParaRPr lang="en-US" altLang="zh-CN" sz="2000" dirty="0" smtClean="0"/>
          </a:p>
          <a:p>
            <a:r>
              <a:rPr lang="en-US" altLang="zh-CN" sz="2000" dirty="0"/>
              <a:t>[root@DBWEBMYSQL7 ~]# cat kill_batch_sleep.sh </a:t>
            </a:r>
          </a:p>
          <a:p>
            <a:r>
              <a:rPr lang="en-US" altLang="zh-CN" sz="2000" dirty="0"/>
              <a:t>#!/bin/bash</a:t>
            </a:r>
          </a:p>
          <a:p>
            <a:r>
              <a:rPr lang="en-US" altLang="zh-CN" sz="2000" dirty="0" err="1"/>
              <a:t>mysql</a:t>
            </a:r>
            <a:r>
              <a:rPr lang="en-US" altLang="zh-CN" sz="2000" dirty="0"/>
              <a:t> -</a:t>
            </a:r>
            <a:r>
              <a:rPr lang="en-US" altLang="zh-CN" sz="2000" dirty="0" err="1"/>
              <a:t>uroot</a:t>
            </a:r>
            <a:r>
              <a:rPr lang="en-US" altLang="zh-CN" sz="2000" dirty="0"/>
              <a:t> -pHc2015# -e "show full </a:t>
            </a:r>
            <a:r>
              <a:rPr lang="en-US" altLang="zh-CN" sz="2000" dirty="0" err="1"/>
              <a:t>processlist</a:t>
            </a:r>
            <a:r>
              <a:rPr lang="en-US" altLang="zh-CN" sz="2000" dirty="0"/>
              <a:t>"|</a:t>
            </a:r>
            <a:r>
              <a:rPr lang="en-US" altLang="zh-CN" sz="2000" dirty="0" err="1"/>
              <a:t>grep</a:t>
            </a:r>
            <a:r>
              <a:rPr lang="en-US" altLang="zh-CN" sz="2000" dirty="0"/>
              <a:t> -</a:t>
            </a:r>
            <a:r>
              <a:rPr lang="en-US" altLang="zh-CN" sz="2000" dirty="0" err="1"/>
              <a:t>i</a:t>
            </a:r>
            <a:r>
              <a:rPr lang="en-US" altLang="zh-CN" sz="2000" dirty="0"/>
              <a:t> $1|awk -F' ' '{if ($5 == "Sleep")  print "kill "$1";" }'  &gt; /</a:t>
            </a:r>
            <a:r>
              <a:rPr lang="en-US" altLang="zh-CN" sz="2000" dirty="0" err="1"/>
              <a:t>tmp</a:t>
            </a:r>
            <a:r>
              <a:rPr lang="en-US" altLang="zh-CN" sz="2000" dirty="0"/>
              <a:t>/</a:t>
            </a:r>
            <a:r>
              <a:rPr lang="en-US" altLang="zh-CN" sz="2000" dirty="0" err="1"/>
              <a:t>killsql.sql</a:t>
            </a:r>
            <a:endParaRPr lang="en-US" altLang="zh-CN" sz="2000" dirty="0"/>
          </a:p>
          <a:p>
            <a:endParaRPr lang="en-US" altLang="zh-CN" sz="2000" dirty="0"/>
          </a:p>
          <a:p>
            <a:r>
              <a:rPr lang="en-US" altLang="zh-CN" sz="2000" dirty="0" err="1"/>
              <a:t>mysql</a:t>
            </a:r>
            <a:r>
              <a:rPr lang="en-US" altLang="zh-CN" sz="2000" dirty="0"/>
              <a:t> -</a:t>
            </a:r>
            <a:r>
              <a:rPr lang="en-US" altLang="zh-CN" sz="2000" dirty="0" err="1"/>
              <a:t>uroot</a:t>
            </a:r>
            <a:r>
              <a:rPr lang="en-US" altLang="zh-CN" sz="2000" dirty="0"/>
              <a:t> -pHc2015#  &lt;  /</a:t>
            </a:r>
            <a:r>
              <a:rPr lang="en-US" altLang="zh-CN" sz="2000" dirty="0" err="1"/>
              <a:t>tmp</a:t>
            </a:r>
            <a:r>
              <a:rPr lang="en-US" altLang="zh-CN" sz="2000" dirty="0"/>
              <a:t>/</a:t>
            </a:r>
            <a:r>
              <a:rPr lang="en-US" altLang="zh-CN" sz="2000" dirty="0" err="1"/>
              <a:t>killsql.sql</a:t>
            </a:r>
            <a:endParaRPr lang="en-US" altLang="zh-CN" sz="2000" dirty="0" smtClean="0"/>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510225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046988"/>
          </a:xfrm>
          <a:prstGeom prst="rect">
            <a:avLst/>
          </a:prstGeom>
          <a:noFill/>
        </p:spPr>
        <p:txBody>
          <a:bodyPr wrap="square" rtlCol="0">
            <a:spAutoFit/>
          </a:bodyPr>
          <a:lstStyle/>
          <a:p>
            <a:r>
              <a:rPr lang="en-US" altLang="zh-CN" sz="2400" dirty="0" err="1" smtClean="0">
                <a:latin typeface="华文楷体" panose="02010600040101010101" pitchFamily="2" charset="-122"/>
                <a:ea typeface="华文楷体" panose="02010600040101010101" pitchFamily="2" charset="-122"/>
              </a:rPr>
              <a:t>Gelijibie</a:t>
            </a:r>
            <a:endParaRPr lang="en-US" altLang="zh-CN" sz="2400" dirty="0" smtClean="0">
              <a:latin typeface="华文楷体" panose="02010600040101010101" pitchFamily="2" charset="-122"/>
              <a:ea typeface="华文楷体" panose="02010600040101010101" pitchFamily="2" charset="-122"/>
            </a:endParaRPr>
          </a:p>
          <a:p>
            <a:r>
              <a:rPr lang="en-US" altLang="zh-CN" sz="2400" dirty="0" err="1" smtClean="0">
                <a:latin typeface="华文楷体" panose="02010600040101010101" pitchFamily="2" charset="-122"/>
                <a:ea typeface="华文楷体" panose="02010600040101010101" pitchFamily="2" charset="-122"/>
              </a:rPr>
              <a:t>Suo</a:t>
            </a:r>
            <a:endParaRPr lang="en-US" altLang="zh-CN" sz="2400" dirty="0" smtClean="0">
              <a:latin typeface="华文楷体" panose="02010600040101010101" pitchFamily="2" charset="-122"/>
              <a:ea typeface="华文楷体" panose="02010600040101010101" pitchFamily="2" charset="-122"/>
            </a:endParaRPr>
          </a:p>
          <a:p>
            <a:r>
              <a:rPr lang="en-US" altLang="zh-CN" sz="2400" dirty="0" err="1" smtClean="0">
                <a:latin typeface="华文楷体" panose="02010600040101010101" pitchFamily="2" charset="-122"/>
                <a:ea typeface="华文楷体" panose="02010600040101010101" pitchFamily="2" charset="-122"/>
              </a:rPr>
              <a:t>suoyin</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4649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262979"/>
          </a:xfrm>
          <a:prstGeom prst="rect">
            <a:avLst/>
          </a:prstGeom>
          <a:noFill/>
        </p:spPr>
        <p:txBody>
          <a:bodyPr wrap="square" rtlCol="0">
            <a:spAutoFit/>
          </a:bodyPr>
          <a:lstStyle/>
          <a:p>
            <a:r>
              <a:rPr lang="en-US" altLang="zh-CN" sz="2400" err="1">
                <a:latin typeface="华文楷体" panose="02010600040101010101" pitchFamily="2" charset="-122"/>
                <a:ea typeface="华文楷体" panose="02010600040101010101" pitchFamily="2" charset="-122"/>
              </a:rPr>
              <a:t>Mysql</a:t>
            </a:r>
            <a:r>
              <a:rPr lang="zh-CN" altLang="en-US" sz="2400">
                <a:latin typeface="华文楷体" panose="02010600040101010101" pitchFamily="2" charset="-122"/>
                <a:ea typeface="华文楷体" panose="02010600040101010101" pitchFamily="2" charset="-122"/>
              </a:rPr>
              <a:t>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1</a:t>
            </a:r>
            <a:r>
              <a:rPr lang="zh-CN" altLang="en-US" sz="2400" smtClean="0">
                <a:latin typeface="华文楷体" panose="02010600040101010101" pitchFamily="2" charset="-122"/>
                <a:ea typeface="华文楷体" panose="02010600040101010101" pitchFamily="2" charset="-122"/>
              </a:rPr>
              <a:t>，执行计划是什么？如何查看一条</a:t>
            </a:r>
            <a:r>
              <a:rPr lang="en-US" altLang="zh-CN" sz="2400" err="1" smtClean="0">
                <a:latin typeface="华文楷体" panose="02010600040101010101" pitchFamily="2" charset="-122"/>
                <a:ea typeface="华文楷体" panose="02010600040101010101" pitchFamily="2" charset="-122"/>
              </a:rPr>
              <a:t>sql</a:t>
            </a:r>
            <a:r>
              <a:rPr lang="zh-CN" altLang="en-US" sz="2400" smtClean="0">
                <a:latin typeface="华文楷体" panose="02010600040101010101" pitchFamily="2" charset="-122"/>
                <a:ea typeface="华文楷体" panose="02010600040101010101" pitchFamily="2" charset="-122"/>
              </a:rPr>
              <a:t>语句的执行计划</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2</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在工作中遇到的</a:t>
            </a:r>
            <a:r>
              <a:rPr lang="en-US" altLang="zh-CN" sz="2400" err="1">
                <a:latin typeface="华文楷体" panose="02010600040101010101" pitchFamily="2" charset="-122"/>
                <a:ea typeface="华文楷体" panose="02010600040101010101" pitchFamily="2" charset="-122"/>
              </a:rPr>
              <a:t>sql</a:t>
            </a:r>
            <a:r>
              <a:rPr lang="zh-CN" altLang="en-US" sz="2400">
                <a:latin typeface="华文楷体" panose="02010600040101010101" pitchFamily="2" charset="-122"/>
                <a:ea typeface="华文楷体" panose="02010600040101010101" pitchFamily="2" charset="-122"/>
              </a:rPr>
              <a:t>性能问题绝大部分是由于缺少索引或者不当索引导致</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3</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什么是索引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4</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对于一张大表怎么进行索引创建</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4154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0064294"/>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索引可以类比为书籍的目录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二分查找法：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rPr>
              <a:t>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
        <p:nvSpPr>
          <p:cNvPr id="14" name="矩形 13"/>
          <p:cNvSpPr/>
          <p:nvPr/>
        </p:nvSpPr>
        <p:spPr>
          <a:xfrm>
            <a:off x="6378762" y="1417318"/>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start</a:t>
            </a:r>
            <a:endParaRPr lang="zh-CN" altLang="en-US" dirty="0"/>
          </a:p>
        </p:txBody>
      </p:sp>
      <p:sp>
        <p:nvSpPr>
          <p:cNvPr id="17" name="矩形 16"/>
          <p:cNvSpPr/>
          <p:nvPr/>
        </p:nvSpPr>
        <p:spPr>
          <a:xfrm>
            <a:off x="5734275" y="2884405"/>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H-M</a:t>
            </a:r>
            <a:endParaRPr lang="zh-CN" altLang="en-US" dirty="0"/>
          </a:p>
        </p:txBody>
      </p:sp>
      <p:sp>
        <p:nvSpPr>
          <p:cNvPr id="18" name="矩形 17"/>
          <p:cNvSpPr/>
          <p:nvPr/>
        </p:nvSpPr>
        <p:spPr>
          <a:xfrm>
            <a:off x="3657415" y="291774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A-G</a:t>
            </a:r>
            <a:endParaRPr lang="zh-CN" altLang="en-US" dirty="0"/>
          </a:p>
        </p:txBody>
      </p:sp>
      <p:sp>
        <p:nvSpPr>
          <p:cNvPr id="19" name="矩形 18"/>
          <p:cNvSpPr/>
          <p:nvPr/>
        </p:nvSpPr>
        <p:spPr>
          <a:xfrm>
            <a:off x="7844864" y="205671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N-Z</a:t>
            </a:r>
            <a:endParaRPr lang="zh-CN" altLang="en-US" dirty="0"/>
          </a:p>
        </p:txBody>
      </p:sp>
      <p:sp>
        <p:nvSpPr>
          <p:cNvPr id="20" name="矩形 19"/>
          <p:cNvSpPr/>
          <p:nvPr/>
        </p:nvSpPr>
        <p:spPr>
          <a:xfrm>
            <a:off x="4946388" y="205671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A-M</a:t>
            </a:r>
            <a:endParaRPr lang="zh-CN" altLang="en-US" dirty="0"/>
          </a:p>
        </p:txBody>
      </p:sp>
      <p:sp>
        <p:nvSpPr>
          <p:cNvPr id="21" name="矩形 20"/>
          <p:cNvSpPr/>
          <p:nvPr/>
        </p:nvSpPr>
        <p:spPr>
          <a:xfrm>
            <a:off x="3433552" y="3562284"/>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ABCD</a:t>
            </a:r>
            <a:endParaRPr lang="zh-CN" altLang="en-US" dirty="0"/>
          </a:p>
        </p:txBody>
      </p:sp>
      <p:sp>
        <p:nvSpPr>
          <p:cNvPr id="22" name="矩形 21"/>
          <p:cNvSpPr/>
          <p:nvPr/>
        </p:nvSpPr>
        <p:spPr>
          <a:xfrm>
            <a:off x="5113472" y="3551977"/>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EFG</a:t>
            </a:r>
            <a:endParaRPr lang="zh-CN" altLang="en-US" dirty="0"/>
          </a:p>
        </p:txBody>
      </p:sp>
      <p:cxnSp>
        <p:nvCxnSpPr>
          <p:cNvPr id="16" name="直接箭头连接符 15"/>
          <p:cNvCxnSpPr/>
          <p:nvPr/>
        </p:nvCxnSpPr>
        <p:spPr>
          <a:xfrm flipH="1">
            <a:off x="5870399" y="1798774"/>
            <a:ext cx="532046" cy="25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flipH="1">
            <a:off x="4505899" y="2514578"/>
            <a:ext cx="482649" cy="403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6103055" y="2486008"/>
            <a:ext cx="132306" cy="405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4111215" y="3286816"/>
            <a:ext cx="532046" cy="25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7555294" y="1791016"/>
            <a:ext cx="727436" cy="296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H="1">
            <a:off x="3349128" y="3943740"/>
            <a:ext cx="574310" cy="298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952215" y="3350682"/>
            <a:ext cx="402832" cy="247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4242641785"/>
              </p:ext>
            </p:extLst>
          </p:nvPr>
        </p:nvGraphicFramePr>
        <p:xfrm>
          <a:off x="5321300" y="4019550"/>
          <a:ext cx="1549400" cy="1141728"/>
        </p:xfrm>
        <a:graphic>
          <a:graphicData uri="http://schemas.openxmlformats.org/drawingml/2006/table">
            <a:tbl>
              <a:tblPr/>
              <a:tblGrid>
                <a:gridCol w="774700"/>
                <a:gridCol w="774700"/>
              </a:tblGrid>
              <a:tr h="285432">
                <a:tc>
                  <a:txBody>
                    <a:bodyPr/>
                    <a:lstStyle/>
                    <a:p>
                      <a:endParaRPr lang="zh-CN" altLang="en-US" dirty="0"/>
                    </a:p>
                  </a:txBody>
                  <a:tcPr marL="9525" marR="9525" marT="9525" marB="0" anchor="b">
                    <a:lnL>
                      <a:noFill/>
                    </a:lnL>
                    <a:lnR>
                      <a:noFill/>
                    </a:lnR>
                    <a:lnT>
                      <a:noFill/>
                    </a:lnT>
                    <a:lnB>
                      <a:noFill/>
                    </a:lnB>
                  </a:tcPr>
                </a:tc>
                <a:tc>
                  <a:txBody>
                    <a:bodyPr/>
                    <a:lstStyle/>
                    <a:p>
                      <a:endParaRPr lang="zh-CN" altLang="en-US"/>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dirty="0"/>
                    </a:p>
                  </a:txBody>
                  <a:tcPr marL="9525" marR="9525" marT="9525" marB="0" anchor="b">
                    <a:lnL>
                      <a:noFill/>
                    </a:lnL>
                    <a:lnR>
                      <a:noFill/>
                    </a:lnR>
                    <a:lnT>
                      <a:noFill/>
                    </a:lnT>
                    <a:lnB>
                      <a:noFill/>
                    </a:lnB>
                  </a:tcPr>
                </a:tc>
              </a:tr>
            </a:tbl>
          </a:graphicData>
        </a:graphic>
      </p:graphicFrame>
      <p:sp>
        <p:nvSpPr>
          <p:cNvPr id="38" name="矩形 37"/>
          <p:cNvSpPr/>
          <p:nvPr/>
        </p:nvSpPr>
        <p:spPr>
          <a:xfrm>
            <a:off x="2634465" y="4242547"/>
            <a:ext cx="1288973" cy="12072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36" name="表格 35"/>
          <p:cNvGraphicFramePr>
            <a:graphicFrameLocks noGrp="1"/>
          </p:cNvGraphicFramePr>
          <p:nvPr>
            <p:extLst>
              <p:ext uri="{D42A27DB-BD31-4B8C-83A1-F6EECF244321}">
                <p14:modId xmlns:p14="http://schemas.microsoft.com/office/powerpoint/2010/main" val="2083275197"/>
              </p:ext>
            </p:extLst>
          </p:nvPr>
        </p:nvGraphicFramePr>
        <p:xfrm>
          <a:off x="2767712" y="4483617"/>
          <a:ext cx="1155726" cy="809625"/>
        </p:xfrm>
        <a:graphic>
          <a:graphicData uri="http://schemas.openxmlformats.org/drawingml/2006/table">
            <a:tbl>
              <a:tblPr/>
              <a:tblGrid>
                <a:gridCol w="577863"/>
                <a:gridCol w="577863"/>
              </a:tblGrid>
              <a:tr h="161925">
                <a:tc>
                  <a:txBody>
                    <a:bodyPr/>
                    <a:lstStyle/>
                    <a:p>
                      <a:pPr algn="l" fontAlgn="b"/>
                      <a:r>
                        <a:rPr lang="en-US" sz="1000" b="0" i="0" u="none" strike="noStrike" dirty="0" err="1">
                          <a:effectLst/>
                          <a:latin typeface="Arial" panose="020B0604020202020204" pitchFamily="34" charset="0"/>
                        </a:rPr>
                        <a:t>aser</a:t>
                      </a:r>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11</a:t>
                      </a:r>
                    </a:p>
                  </a:txBody>
                  <a:tcPr marL="9525" marR="9525" marT="9525" marB="0" anchor="b">
                    <a:lnL>
                      <a:noFill/>
                    </a:lnL>
                    <a:lnR>
                      <a:noFill/>
                    </a:lnR>
                    <a:lnT>
                      <a:noFill/>
                    </a:lnT>
                    <a:lnB>
                      <a:noFill/>
                    </a:lnB>
                  </a:tcPr>
                </a:tc>
              </a:tr>
              <a:tr h="161925">
                <a:tc>
                  <a:txBody>
                    <a:bodyPr/>
                    <a:lstStyle/>
                    <a:p>
                      <a:pPr algn="l" fontAlgn="b"/>
                      <a:r>
                        <a:rPr lang="en-US" sz="1000" b="0" i="0" u="none" strike="noStrike" dirty="0" err="1">
                          <a:effectLst/>
                          <a:latin typeface="Arial" panose="020B0604020202020204" pitchFamily="34" charset="0"/>
                        </a:rPr>
                        <a:t>carmy</a:t>
                      </a:r>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altLang="zh-CN" sz="1000" b="0" i="0" u="none" strike="noStrike" dirty="0">
                          <a:effectLst/>
                          <a:latin typeface="Arial" panose="020B0604020202020204" pitchFamily="34" charset="0"/>
                        </a:rPr>
                        <a:t>29</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cat</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21</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dage</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9</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darlun</a:t>
                      </a:r>
                    </a:p>
                  </a:txBody>
                  <a:tcPr marL="9525" marR="9525" marT="9525" marB="0" anchor="b">
                    <a:lnL>
                      <a:noFill/>
                    </a:lnL>
                    <a:lnR>
                      <a:noFill/>
                    </a:lnR>
                    <a:lnT>
                      <a:noFill/>
                    </a:lnT>
                    <a:lnB>
                      <a:noFill/>
                    </a:lnB>
                  </a:tcPr>
                </a:tc>
                <a:tc>
                  <a:txBody>
                    <a:bodyPr/>
                    <a:lstStyle/>
                    <a:p>
                      <a:pPr algn="l" fontAlgn="b"/>
                      <a:r>
                        <a:rPr lang="en-US" altLang="zh-CN" sz="1000" b="0" i="0" u="none" strike="noStrike" dirty="0">
                          <a:effectLst/>
                          <a:latin typeface="Arial" panose="020B0604020202020204" pitchFamily="34" charset="0"/>
                        </a:rPr>
                        <a:t>10</a:t>
                      </a:r>
                    </a:p>
                  </a:txBody>
                  <a:tcPr marL="9525" marR="9525" marT="9525" marB="0" anchor="b">
                    <a:lnL>
                      <a:noFill/>
                    </a:lnL>
                    <a:lnR>
                      <a:noFill/>
                    </a:lnR>
                    <a:lnT>
                      <a:noFill/>
                    </a:lnT>
                    <a:lnB>
                      <a:noFill/>
                    </a:lnB>
                  </a:tcPr>
                </a:tc>
              </a:tr>
            </a:tbl>
          </a:graphicData>
        </a:graphic>
      </p:graphicFrame>
      <p:sp>
        <p:nvSpPr>
          <p:cNvPr id="40" name="矩形 39"/>
          <p:cNvSpPr/>
          <p:nvPr/>
        </p:nvSpPr>
        <p:spPr>
          <a:xfrm>
            <a:off x="5225912" y="4299178"/>
            <a:ext cx="1288973" cy="1104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37" name="表格 36"/>
          <p:cNvGraphicFramePr>
            <a:graphicFrameLocks noGrp="1"/>
          </p:cNvGraphicFramePr>
          <p:nvPr>
            <p:extLst>
              <p:ext uri="{D42A27DB-BD31-4B8C-83A1-F6EECF244321}">
                <p14:modId xmlns:p14="http://schemas.microsoft.com/office/powerpoint/2010/main" val="4118375329"/>
              </p:ext>
            </p:extLst>
          </p:nvPr>
        </p:nvGraphicFramePr>
        <p:xfrm>
          <a:off x="5460661" y="4558699"/>
          <a:ext cx="1549400" cy="647700"/>
        </p:xfrm>
        <a:graphic>
          <a:graphicData uri="http://schemas.openxmlformats.org/drawingml/2006/table">
            <a:tbl>
              <a:tblPr/>
              <a:tblGrid>
                <a:gridCol w="774700"/>
                <a:gridCol w="774700"/>
              </a:tblGrid>
              <a:tr h="161925">
                <a:tc>
                  <a:txBody>
                    <a:bodyPr/>
                    <a:lstStyle/>
                    <a:p>
                      <a:pPr algn="l" fontAlgn="b"/>
                      <a:r>
                        <a:rPr lang="en-US" sz="1000" b="0" i="0" u="none" strike="noStrike">
                          <a:effectLst/>
                          <a:latin typeface="Arial" panose="020B0604020202020204" pitchFamily="34" charset="0"/>
                        </a:rPr>
                        <a:t>emay</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emi</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5</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future</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23</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glun</a:t>
                      </a:r>
                    </a:p>
                  </a:txBody>
                  <a:tcPr marL="9525" marR="9525" marT="9525" marB="0" anchor="b">
                    <a:lnL>
                      <a:noFill/>
                    </a:lnL>
                    <a:lnR>
                      <a:noFill/>
                    </a:lnR>
                    <a:lnT>
                      <a:noFill/>
                    </a:lnT>
                    <a:lnB>
                      <a:noFill/>
                    </a:lnB>
                  </a:tcPr>
                </a:tc>
                <a:tc>
                  <a:txBody>
                    <a:bodyPr/>
                    <a:lstStyle/>
                    <a:p>
                      <a:pPr algn="l" fontAlgn="b"/>
                      <a:r>
                        <a:rPr lang="en-US" altLang="zh-CN" sz="1000" b="0" i="0" u="none" strike="noStrike" dirty="0">
                          <a:effectLst/>
                          <a:latin typeface="Arial" panose="020B0604020202020204" pitchFamily="34" charset="0"/>
                        </a:rPr>
                        <a:t>24</a:t>
                      </a:r>
                    </a:p>
                  </a:txBody>
                  <a:tcPr marL="9525" marR="9525" marT="9525" marB="0" anchor="b">
                    <a:lnL>
                      <a:noFill/>
                    </a:lnL>
                    <a:lnR>
                      <a:noFill/>
                    </a:lnR>
                    <a:lnT>
                      <a:noFill/>
                    </a:lnT>
                    <a:lnB>
                      <a:noFill/>
                    </a:lnB>
                  </a:tcPr>
                </a:tc>
              </a:tr>
            </a:tbl>
          </a:graphicData>
        </a:graphic>
      </p:graphicFrame>
      <p:cxnSp>
        <p:nvCxnSpPr>
          <p:cNvPr id="42" name="直接箭头连接符 41"/>
          <p:cNvCxnSpPr>
            <a:endCxn id="40" idx="0"/>
          </p:cNvCxnSpPr>
          <p:nvPr/>
        </p:nvCxnSpPr>
        <p:spPr>
          <a:xfrm>
            <a:off x="5734275" y="3943740"/>
            <a:ext cx="136124" cy="355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图片 28"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7656" y="1311236"/>
            <a:ext cx="1552792" cy="5058481"/>
          </a:xfrm>
          <a:prstGeom prst="rect">
            <a:avLst/>
          </a:prstGeom>
        </p:spPr>
      </p:pic>
    </p:spTree>
    <p:extLst>
      <p:ext uri="{BB962C8B-B14F-4D97-AF65-F5344CB8AC3E}">
        <p14:creationId xmlns:p14="http://schemas.microsoft.com/office/powerpoint/2010/main" val="2344369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2194560" y="292402"/>
            <a:ext cx="8247888" cy="7971413"/>
          </a:xfrm>
          <a:prstGeom prst="rect">
            <a:avLst/>
          </a:prstGeom>
          <a:noFill/>
        </p:spPr>
        <p:txBody>
          <a:bodyPr wrap="square" rtlCol="0">
            <a:spAutoFit/>
          </a:bodyPr>
          <a:lstStyle/>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数据库体系结构</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开发规范</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数据库备份恢复</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语句优化</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常用工具（</a:t>
            </a:r>
            <a:r>
              <a:rPr lang="en-US" altLang="zh-CN" sz="3200" dirty="0" err="1" smtClean="0">
                <a:latin typeface="华文楷体" panose="02010600040101010101" pitchFamily="2" charset="-122"/>
                <a:ea typeface="华文楷体" panose="02010600040101010101" pitchFamily="2" charset="-122"/>
              </a:rPr>
              <a:t>pttoolkit,xbackup</a:t>
            </a:r>
            <a:r>
              <a:rPr lang="zh-CN" altLang="en-US" sz="3200" dirty="0" smtClean="0">
                <a:latin typeface="华文楷体" panose="02010600040101010101" pitchFamily="2" charset="-122"/>
                <a:ea typeface="华文楷体" panose="02010600040101010101" pitchFamily="2" charset="-122"/>
              </a:rPr>
              <a:t>等）</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数据库高可用架构</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a:latin typeface="华文楷体" panose="02010600040101010101" pitchFamily="2" charset="-122"/>
                <a:ea typeface="华文楷体" panose="02010600040101010101" pitchFamily="2" charset="-122"/>
              </a:rPr>
              <a:t>中间件</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mn-ea"/>
            </a:endParaRPr>
          </a:p>
          <a:p>
            <a:endParaRPr lang="en-US" altLang="zh-CN" sz="3200" dirty="0" smtClean="0">
              <a:latin typeface="+mn-ea"/>
            </a:endParaRPr>
          </a:p>
          <a:p>
            <a:pPr marL="685800" indent="-685800">
              <a:buFont typeface="Wingdings" panose="05000000000000000000" pitchFamily="2" charset="2"/>
              <a:buChar char="l"/>
            </a:pPr>
            <a:endParaRPr lang="en-US" altLang="zh-CN" sz="3200" dirty="0" smtClean="0">
              <a:latin typeface="+mn-ea"/>
            </a:endParaRPr>
          </a:p>
        </p:txBody>
      </p:sp>
    </p:spTree>
    <p:extLst>
      <p:ext uri="{BB962C8B-B14F-4D97-AF65-F5344CB8AC3E}">
        <p14:creationId xmlns:p14="http://schemas.microsoft.com/office/powerpoint/2010/main" val="1746599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7848302"/>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r>
              <a:rPr lang="en-US" altLang="zh-CN" sz="2400" dirty="0" smtClean="0">
                <a:latin typeface="华文楷体" panose="02010600040101010101" pitchFamily="2" charset="-122"/>
              </a:rPr>
              <a:t>B</a:t>
            </a:r>
            <a:r>
              <a:rPr lang="en-US" altLang="zh-CN" sz="2400" dirty="0">
                <a:latin typeface="华文楷体" panose="02010600040101010101" pitchFamily="2" charset="-122"/>
              </a:rPr>
              <a:t>+</a:t>
            </a:r>
            <a:r>
              <a:rPr lang="zh-CN" altLang="en-US" sz="2400" dirty="0">
                <a:latin typeface="华文楷体" panose="02010600040101010101" pitchFamily="2" charset="-122"/>
              </a:rPr>
              <a:t>树的数据结构</a:t>
            </a:r>
            <a:r>
              <a:rPr lang="zh-CN" altLang="en-US" sz="2400" dirty="0" smtClean="0">
                <a:latin typeface="华文楷体" panose="02010600040101010101" pitchFamily="2" charset="-122"/>
              </a:rPr>
              <a:t>：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1026" name="Picture 2" descr="MySQL索引背后的数据结构及算法原理"/>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256" y="2628897"/>
            <a:ext cx="7115561" cy="3916444"/>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64" y="1837624"/>
            <a:ext cx="3155038" cy="5020376"/>
          </a:xfrm>
          <a:prstGeom prst="rect">
            <a:avLst/>
          </a:prstGeom>
        </p:spPr>
      </p:pic>
    </p:spTree>
    <p:extLst>
      <p:ext uri="{BB962C8B-B14F-4D97-AF65-F5344CB8AC3E}">
        <p14:creationId xmlns:p14="http://schemas.microsoft.com/office/powerpoint/2010/main" val="11678212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7848302"/>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r>
              <a:rPr lang="zh-CN" altLang="en-US" sz="2400" dirty="0" smtClean="0">
                <a:latin typeface="华文楷体" panose="02010600040101010101" pitchFamily="2" charset="-122"/>
              </a:rPr>
              <a:t>实际环境中并不会严格的分一次加一层：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7611" y="1871131"/>
            <a:ext cx="7002137" cy="4986869"/>
          </a:xfrm>
          <a:prstGeom prst="rect">
            <a:avLst/>
          </a:prstGeom>
        </p:spPr>
      </p:pic>
    </p:spTree>
    <p:extLst>
      <p:ext uri="{BB962C8B-B14F-4D97-AF65-F5344CB8AC3E}">
        <p14:creationId xmlns:p14="http://schemas.microsoft.com/office/powerpoint/2010/main" val="3401388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8586966"/>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索引可以类比为书籍的目录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数据库里的两种方式：</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全表扫描</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索引查找</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B+</a:t>
            </a:r>
            <a:r>
              <a:rPr lang="zh-CN" altLang="en-US" sz="2400" dirty="0" smtClean="0">
                <a:latin typeface="华文楷体" panose="02010600040101010101" pitchFamily="2" charset="-122"/>
                <a:ea typeface="华文楷体" panose="02010600040101010101" pitchFamily="2" charset="-122"/>
              </a:rPr>
              <a:t>树的数据结构：</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11" name="图片 10"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1548" y="1175180"/>
            <a:ext cx="1552792" cy="5058481"/>
          </a:xfrm>
          <a:prstGeom prst="rect">
            <a:avLst/>
          </a:prstGeom>
        </p:spPr>
      </p:pic>
      <p:pic>
        <p:nvPicPr>
          <p:cNvPr id="12" name="图片 1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236" y="2474588"/>
            <a:ext cx="3155038" cy="5020376"/>
          </a:xfrm>
          <a:prstGeom prst="rect">
            <a:avLst/>
          </a:prstGeom>
        </p:spPr>
      </p:pic>
    </p:spTree>
    <p:extLst>
      <p:ext uri="{BB962C8B-B14F-4D97-AF65-F5344CB8AC3E}">
        <p14:creationId xmlns:p14="http://schemas.microsoft.com/office/powerpoint/2010/main" val="15827703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8956298"/>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创建索引：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rPr>
              <a:t>create index </a:t>
            </a:r>
            <a:r>
              <a:rPr lang="en-US" altLang="zh-CN" sz="2400" dirty="0" err="1">
                <a:latin typeface="华文楷体" panose="02010600040101010101" pitchFamily="2" charset="-122"/>
              </a:rPr>
              <a:t>inx_username</a:t>
            </a:r>
            <a:r>
              <a:rPr lang="en-US" altLang="zh-CN" sz="2400" dirty="0">
                <a:latin typeface="华文楷体" panose="02010600040101010101" pitchFamily="2" charset="-122"/>
              </a:rPr>
              <a:t> on test_user2(username</a:t>
            </a:r>
            <a:r>
              <a:rPr lang="en-US" altLang="zh-CN" sz="2400" dirty="0" smtClean="0">
                <a:latin typeface="华文楷体" panose="02010600040101010101" pitchFamily="2" charset="-122"/>
              </a:rPr>
              <a:t>);</a:t>
            </a:r>
          </a:p>
          <a:p>
            <a:r>
              <a:rPr lang="zh-CN" altLang="en-US" sz="2400" dirty="0" smtClean="0">
                <a:latin typeface="华文楷体" panose="02010600040101010101" pitchFamily="2" charset="-122"/>
                <a:ea typeface="华文楷体" panose="02010600040101010101" pitchFamily="2" charset="-122"/>
              </a:rPr>
              <a:t>或者</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rPr>
              <a:t>alter table test_user2 add index </a:t>
            </a:r>
            <a:r>
              <a:rPr lang="en-US" altLang="zh-CN" sz="2400" dirty="0" err="1">
                <a:latin typeface="华文楷体" panose="02010600040101010101" pitchFamily="2" charset="-122"/>
              </a:rPr>
              <a:t>inx_username</a:t>
            </a:r>
            <a:r>
              <a:rPr lang="en-US" altLang="zh-CN" sz="2400" dirty="0">
                <a:latin typeface="华文楷体" panose="02010600040101010101" pitchFamily="2" charset="-122"/>
              </a:rPr>
              <a:t>(username</a:t>
            </a:r>
            <a:r>
              <a:rPr lang="en-US" altLang="zh-CN" sz="2400" dirty="0" smtClean="0">
                <a:latin typeface="华文楷体" panose="02010600040101010101" pitchFamily="2" charset="-122"/>
              </a:rPr>
              <a:t>);</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索引的类型：</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单列索引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前缀索引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多列索引</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28343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416320"/>
          </a:xfrm>
          <a:prstGeom prst="rect">
            <a:avLst/>
          </a:prstGeom>
          <a:noFill/>
        </p:spPr>
        <p:txBody>
          <a:bodyPr wrap="square" rtlCol="0">
            <a:spAutoFit/>
          </a:bodyPr>
          <a:lstStyle/>
          <a:p>
            <a:r>
              <a:rPr lang="zh-CN" altLang="en-US" sz="2400" smtClean="0">
                <a:latin typeface="华文楷体" panose="02010600040101010101" pitchFamily="2" charset="-122"/>
                <a:ea typeface="华文楷体" panose="02010600040101010101" pitchFamily="2" charset="-122"/>
              </a:rPr>
              <a:t>怎样查看</a:t>
            </a:r>
            <a:r>
              <a:rPr lang="en-US" altLang="zh-CN" sz="2400" err="1" smtClean="0">
                <a:latin typeface="华文楷体" panose="02010600040101010101" pitchFamily="2" charset="-122"/>
                <a:ea typeface="华文楷体" panose="02010600040101010101" pitchFamily="2" charset="-122"/>
              </a:rPr>
              <a:t>mysql</a:t>
            </a:r>
            <a:r>
              <a:rPr lang="zh-CN" altLang="en-US" sz="2400" smtClean="0">
                <a:latin typeface="华文楷体" panose="02010600040101010101" pitchFamily="2" charset="-122"/>
                <a:ea typeface="华文楷体" panose="02010600040101010101" pitchFamily="2" charset="-122"/>
              </a:rPr>
              <a:t>的执行计划</a:t>
            </a:r>
            <a:endParaRPr lang="en-US" altLang="zh-CN" sz="2400" smtClean="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smtClean="0">
                <a:latin typeface="华文楷体" panose="02010600040101010101" pitchFamily="2" charset="-122"/>
                <a:ea typeface="华文楷体" panose="02010600040101010101" pitchFamily="2" charset="-122"/>
              </a:rPr>
              <a:t>最快捷的方法是使用</a:t>
            </a:r>
            <a:r>
              <a:rPr lang="en-US" altLang="zh-CN" sz="2400" smtClean="0">
                <a:latin typeface="华文楷体" panose="02010600040101010101" pitchFamily="2" charset="-122"/>
                <a:ea typeface="华文楷体" panose="02010600040101010101" pitchFamily="2" charset="-122"/>
              </a:rPr>
              <a:t>explain</a:t>
            </a:r>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smtClean="0">
                <a:latin typeface="华文楷体" panose="02010600040101010101" pitchFamily="2" charset="-122"/>
                <a:ea typeface="华文楷体" panose="02010600040101010101" pitchFamily="2" charset="-122"/>
              </a:rPr>
              <a:t>2.    </a:t>
            </a:r>
            <a:r>
              <a:rPr lang="zh-CN" altLang="en-US" sz="2400" smtClean="0">
                <a:latin typeface="华文楷体" panose="02010600040101010101" pitchFamily="2" charset="-122"/>
                <a:ea typeface="华文楷体" panose="02010600040101010101" pitchFamily="2" charset="-122"/>
              </a:rPr>
              <a:t>使用</a:t>
            </a:r>
            <a:r>
              <a:rPr lang="en-US" altLang="zh-CN" sz="2400" err="1" smtClean="0">
                <a:latin typeface="华文楷体" panose="02010600040101010101" pitchFamily="2" charset="-122"/>
                <a:ea typeface="华文楷体" panose="02010600040101010101" pitchFamily="2" charset="-122"/>
              </a:rPr>
              <a:t>pt</a:t>
            </a:r>
            <a:r>
              <a:rPr lang="en-US" altLang="zh-CN" sz="2400" smtClean="0">
                <a:latin typeface="华文楷体" panose="02010600040101010101" pitchFamily="2" charset="-122"/>
                <a:ea typeface="华文楷体" panose="02010600040101010101" pitchFamily="2" charset="-122"/>
              </a:rPr>
              <a:t>-query-digest</a:t>
            </a:r>
            <a:r>
              <a:rPr lang="zh-CN" altLang="en-US" sz="2400" smtClean="0">
                <a:latin typeface="华文楷体" panose="02010600040101010101" pitchFamily="2" charset="-122"/>
                <a:ea typeface="华文楷体" panose="02010600040101010101" pitchFamily="2" charset="-122"/>
              </a:rPr>
              <a:t>进行分析</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8488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217634"/>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添加索引前</a:t>
            </a: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18:11:58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(3.58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18:13:09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ALL</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key: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ref: NULL</a:t>
            </a:r>
          </a:p>
          <a:p>
            <a:r>
              <a:rPr lang="en-US" altLang="zh-CN" sz="2000" dirty="0">
                <a:latin typeface="华文楷体" panose="02010600040101010101" pitchFamily="2" charset="-122"/>
                <a:ea typeface="华文楷体" panose="02010600040101010101" pitchFamily="2" charset="-122"/>
              </a:rPr>
              <a:t>         rows: 9771635</a:t>
            </a:r>
          </a:p>
          <a:p>
            <a:r>
              <a:rPr lang="en-US" altLang="zh-CN" sz="2000" dirty="0">
                <a:latin typeface="华文楷体" panose="02010600040101010101" pitchFamily="2" charset="-122"/>
                <a:ea typeface="华文楷体" panose="02010600040101010101" pitchFamily="2" charset="-122"/>
              </a:rPr>
              <a:t>        Extra: Using where</a:t>
            </a:r>
          </a:p>
          <a:p>
            <a:r>
              <a:rPr lang="en-US" altLang="zh-CN" sz="2000" dirty="0">
                <a:latin typeface="华文楷体" panose="02010600040101010101" pitchFamily="2" charset="-122"/>
                <a:ea typeface="华文楷体" panose="02010600040101010101" pitchFamily="2" charset="-122"/>
              </a:rPr>
              <a:t>1 row in set (0.00 sec)         </a:t>
            </a: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8031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969496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添加索引</a:t>
            </a:r>
          </a:p>
          <a:p>
            <a:r>
              <a:rPr lang="en-US" altLang="zh-CN" dirty="0" smtClean="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root@yw-rhh-mha-master</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pt</a:t>
            </a:r>
            <a:r>
              <a:rPr lang="en-US" altLang="zh-CN" dirty="0">
                <a:latin typeface="华文楷体" panose="02010600040101010101" pitchFamily="2" charset="-122"/>
                <a:ea typeface="华文楷体" panose="02010600040101010101" pitchFamily="2" charset="-122"/>
              </a:rPr>
              <a:t>-online-schema-change --user=root --password=root --host=127.0.0.1  --alter "add index </a:t>
            </a:r>
            <a:r>
              <a:rPr lang="en-US" altLang="zh-CN" dirty="0" err="1">
                <a:latin typeface="华文楷体" panose="02010600040101010101" pitchFamily="2" charset="-122"/>
                <a:ea typeface="华文楷体" panose="02010600040101010101" pitchFamily="2" charset="-122"/>
              </a:rPr>
              <a:t>indx_account_name</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accountname</a:t>
            </a:r>
            <a:r>
              <a:rPr lang="en-US" altLang="zh-CN" dirty="0">
                <a:latin typeface="华文楷体" panose="02010600040101010101" pitchFamily="2" charset="-122"/>
                <a:ea typeface="华文楷体" panose="02010600040101010101" pitchFamily="2" charset="-122"/>
              </a:rPr>
              <a:t>)" D=</a:t>
            </a:r>
            <a:r>
              <a:rPr lang="en-US" altLang="zh-CN" dirty="0" err="1">
                <a:latin typeface="华文楷体" panose="02010600040101010101" pitchFamily="2" charset="-122"/>
                <a:ea typeface="华文楷体" panose="02010600040101010101" pitchFamily="2" charset="-122"/>
              </a:rPr>
              <a:t>test,t</a:t>
            </a:r>
            <a:r>
              <a:rPr lang="en-US" altLang="zh-CN"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dirty="0">
                <a:latin typeface="华文楷体" panose="02010600040101010101" pitchFamily="2" charset="-122"/>
                <a:ea typeface="华文楷体" panose="02010600040101010101" pitchFamily="2" charset="-122"/>
              </a:rPr>
              <a:t>Operation, tries, wait:</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copy_rows</a:t>
            </a:r>
            <a:r>
              <a:rPr lang="en-US" altLang="zh-CN" dirty="0">
                <a:latin typeface="华文楷体" panose="02010600040101010101" pitchFamily="2" charset="-122"/>
                <a:ea typeface="华文楷体" panose="02010600040101010101" pitchFamily="2" charset="-122"/>
              </a:rPr>
              <a:t>, 10, 0.25</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create_triggers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drop_triggers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swap_tables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update_foreign_keys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No foreign keys reference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ignoring --alter-foreign-keys-method.</a:t>
            </a:r>
          </a:p>
          <a:p>
            <a:r>
              <a:rPr lang="en-US" altLang="zh-CN" dirty="0">
                <a:latin typeface="华文楷体" panose="02010600040101010101" pitchFamily="2" charset="-122"/>
                <a:ea typeface="华文楷体" panose="02010600040101010101" pitchFamily="2" charset="-122"/>
              </a:rPr>
              <a:t>Altering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Creating new table...</a:t>
            </a:r>
          </a:p>
          <a:p>
            <a:r>
              <a:rPr lang="en-US" altLang="zh-CN" dirty="0">
                <a:latin typeface="华文楷体" panose="02010600040101010101" pitchFamily="2" charset="-122"/>
                <a:ea typeface="华文楷体" panose="02010600040101010101" pitchFamily="2" charset="-122"/>
              </a:rPr>
              <a:t>Created new table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Altering new table...</a:t>
            </a:r>
          </a:p>
          <a:p>
            <a:r>
              <a:rPr lang="en-US" altLang="zh-CN" dirty="0">
                <a:latin typeface="华文楷体" panose="02010600040101010101" pitchFamily="2" charset="-122"/>
                <a:ea typeface="华文楷体" panose="02010600040101010101" pitchFamily="2" charset="-122"/>
              </a:rPr>
              <a:t>Altered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2016-10-16T18:14:36 Creating triggers...</a:t>
            </a:r>
          </a:p>
          <a:p>
            <a:r>
              <a:rPr lang="en-US" altLang="zh-CN" dirty="0">
                <a:latin typeface="华文楷体" panose="02010600040101010101" pitchFamily="2" charset="-122"/>
                <a:ea typeface="华文楷体" panose="02010600040101010101" pitchFamily="2" charset="-122"/>
              </a:rPr>
              <a:t>2016-10-16T18:14:36 Created triggers OK.</a:t>
            </a:r>
          </a:p>
          <a:p>
            <a:r>
              <a:rPr lang="en-US" altLang="zh-CN" dirty="0">
                <a:latin typeface="华文楷体" panose="02010600040101010101" pitchFamily="2" charset="-122"/>
                <a:ea typeface="华文楷体" panose="02010600040101010101" pitchFamily="2" charset="-122"/>
              </a:rPr>
              <a:t>2016-10-16T18:14:36 Copying approximately 9771635 rows...</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22% 01:44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44% 01:16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62% 00:52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83% 00:23 remain</a:t>
            </a:r>
          </a:p>
          <a:p>
            <a:r>
              <a:rPr lang="en-US" altLang="zh-CN" dirty="0">
                <a:latin typeface="华文楷体" panose="02010600040101010101" pitchFamily="2" charset="-122"/>
                <a:ea typeface="华文楷体" panose="02010600040101010101" pitchFamily="2" charset="-122"/>
              </a:rPr>
              <a:t>2016-10-16T18:17:01 Copied rows OK.</a:t>
            </a:r>
          </a:p>
          <a:p>
            <a:r>
              <a:rPr lang="en-US" altLang="zh-CN" dirty="0">
                <a:latin typeface="华文楷体" panose="02010600040101010101" pitchFamily="2" charset="-122"/>
                <a:ea typeface="华文楷体" panose="02010600040101010101" pitchFamily="2" charset="-122"/>
              </a:rPr>
              <a:t>2016-10-16T18:17:01 Swapping tables...</a:t>
            </a:r>
          </a:p>
          <a:p>
            <a:r>
              <a:rPr lang="en-US" altLang="zh-CN" dirty="0">
                <a:latin typeface="华文楷体" panose="02010600040101010101" pitchFamily="2" charset="-122"/>
                <a:ea typeface="华文楷体" panose="02010600040101010101" pitchFamily="2" charset="-122"/>
              </a:rPr>
              <a:t>2016-10-16T18:17:02 Swapped original and new tables OK.</a:t>
            </a:r>
          </a:p>
          <a:p>
            <a:r>
              <a:rPr lang="en-US" altLang="zh-CN" dirty="0">
                <a:latin typeface="华文楷体" panose="02010600040101010101" pitchFamily="2" charset="-122"/>
                <a:ea typeface="华文楷体" panose="02010600040101010101" pitchFamily="2" charset="-122"/>
              </a:rPr>
              <a:t>2016-10-16T18:17:02 Dropping old table...</a:t>
            </a:r>
          </a:p>
          <a:p>
            <a:r>
              <a:rPr lang="en-US" altLang="zh-CN" dirty="0">
                <a:latin typeface="华文楷体" panose="02010600040101010101" pitchFamily="2" charset="-122"/>
                <a:ea typeface="华文楷体" panose="02010600040101010101" pitchFamily="2" charset="-122"/>
              </a:rPr>
              <a:t>2016-10-16T18:17:02 Dropped old table `test`.`_</a:t>
            </a:r>
            <a:r>
              <a:rPr lang="en-US" altLang="zh-CN" dirty="0" err="1">
                <a:latin typeface="华文楷体" panose="02010600040101010101" pitchFamily="2" charset="-122"/>
                <a:ea typeface="华文楷体" panose="02010600040101010101" pitchFamily="2" charset="-122"/>
              </a:rPr>
              <a:t>account_old</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2016-10-16T18:17:02 Dropping triggers...</a:t>
            </a:r>
          </a:p>
          <a:p>
            <a:r>
              <a:rPr lang="en-US" altLang="zh-CN" dirty="0">
                <a:latin typeface="华文楷体" panose="02010600040101010101" pitchFamily="2" charset="-122"/>
                <a:ea typeface="华文楷体" panose="02010600040101010101" pitchFamily="2" charset="-122"/>
              </a:rPr>
              <a:t>2016-10-16T18:17:02 Dropped triggers OK.</a:t>
            </a:r>
          </a:p>
          <a:p>
            <a:r>
              <a:rPr lang="en-US" altLang="zh-CN" dirty="0">
                <a:latin typeface="华文楷体" panose="02010600040101010101" pitchFamily="2" charset="-122"/>
                <a:ea typeface="华文楷体" panose="02010600040101010101" pitchFamily="2" charset="-122"/>
              </a:rPr>
              <a:t>Successfully altered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79044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40230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18:21:32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ref</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key: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28</a:t>
            </a:r>
          </a:p>
          <a:p>
            <a:r>
              <a:rPr lang="en-US" altLang="zh-CN" sz="2000" dirty="0">
                <a:latin typeface="华文楷体" panose="02010600040101010101" pitchFamily="2" charset="-122"/>
                <a:ea typeface="华文楷体" panose="02010600040101010101" pitchFamily="2" charset="-122"/>
              </a:rPr>
              <a:t>          ref: </a:t>
            </a:r>
            <a:r>
              <a:rPr lang="en-US" altLang="zh-CN" sz="2000" dirty="0" err="1">
                <a:latin typeface="华文楷体" panose="02010600040101010101" pitchFamily="2" charset="-122"/>
                <a:ea typeface="华文楷体" panose="02010600040101010101" pitchFamily="2" charset="-122"/>
              </a:rPr>
              <a:t>const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rows: 1</a:t>
            </a:r>
          </a:p>
          <a:p>
            <a:r>
              <a:rPr lang="en-US" altLang="zh-CN" sz="2000" dirty="0">
                <a:latin typeface="华文楷体" panose="02010600040101010101" pitchFamily="2" charset="-122"/>
                <a:ea typeface="华文楷体" panose="02010600040101010101" pitchFamily="2" charset="-122"/>
              </a:rPr>
              <a:t>        Extra: Using index condition</a:t>
            </a:r>
          </a:p>
          <a:p>
            <a:r>
              <a:rPr lang="en-US" altLang="zh-CN" sz="2000" dirty="0">
                <a:latin typeface="华文楷体" panose="02010600040101010101" pitchFamily="2" charset="-122"/>
                <a:ea typeface="华文楷体" panose="02010600040101010101" pitchFamily="2" charset="-122"/>
              </a:rPr>
              <a:t>1 row in set (0.00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18:24:05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(0.00 sec)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10901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5570756"/>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Explain </a:t>
            </a:r>
            <a:r>
              <a:rPr lang="en-US" altLang="zh-CN" sz="1600" dirty="0">
                <a:latin typeface="华文楷体" panose="02010600040101010101" pitchFamily="2" charset="-122"/>
                <a:ea typeface="华文楷体" panose="02010600040101010101" pitchFamily="2" charset="-122"/>
              </a:rPr>
              <a:t>[EXTENDED|PARTITIONS] {SELECT </a:t>
            </a:r>
            <a:r>
              <a:rPr lang="en-US" altLang="zh-CN" sz="1600" dirty="0" err="1">
                <a:latin typeface="华文楷体" panose="02010600040101010101" pitchFamily="2" charset="-122"/>
                <a:ea typeface="华文楷体" panose="02010600040101010101" pitchFamily="2" charset="-122"/>
              </a:rPr>
              <a:t>statement|DELETE</a:t>
            </a:r>
            <a:r>
              <a:rPr lang="en-US" altLang="zh-CN" sz="1600" dirty="0">
                <a:latin typeface="华文楷体" panose="02010600040101010101" pitchFamily="2" charset="-122"/>
                <a:ea typeface="华文楷体" panose="02010600040101010101" pitchFamily="2" charset="-122"/>
              </a:rPr>
              <a:t> statement| INSERT statement| </a:t>
            </a:r>
            <a:r>
              <a:rPr lang="en-US" altLang="zh-CN" sz="1600" dirty="0" smtClean="0">
                <a:latin typeface="华文楷体" panose="02010600040101010101" pitchFamily="2" charset="-122"/>
                <a:ea typeface="华文楷体" panose="02010600040101010101" pitchFamily="2" charset="-122"/>
              </a:rPr>
              <a:t>                            					REPLACE </a:t>
            </a:r>
            <a:r>
              <a:rPr lang="en-US" altLang="zh-CN" sz="1600" dirty="0">
                <a:latin typeface="华文楷体" panose="02010600040101010101" pitchFamily="2" charset="-122"/>
                <a:ea typeface="华文楷体" panose="02010600040101010101" pitchFamily="2" charset="-122"/>
              </a:rPr>
              <a:t>statement| UPDATE statement</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13:52:25 [test]&gt;explain extended select * from account where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=123456\G</a:t>
            </a:r>
          </a:p>
          <a:p>
            <a:r>
              <a:rPr lang="en-US" altLang="zh-CN" sz="1600" dirty="0">
                <a:latin typeface="华文楷体" panose="02010600040101010101" pitchFamily="2" charset="-122"/>
                <a:ea typeface="华文楷体" panose="02010600040101010101" pitchFamily="2" charset="-122"/>
              </a:rPr>
              <a:t>*************************** 1. row ***************************</a:t>
            </a:r>
          </a:p>
          <a:p>
            <a:r>
              <a:rPr lang="en-US" altLang="zh-CN" sz="1600" dirty="0">
                <a:latin typeface="华文楷体" panose="02010600040101010101" pitchFamily="2" charset="-122"/>
                <a:ea typeface="华文楷体" panose="02010600040101010101" pitchFamily="2" charset="-122"/>
              </a:rPr>
              <a:t>           id: 1</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select_type</a:t>
            </a:r>
            <a:r>
              <a:rPr lang="en-US" altLang="zh-CN" sz="1600" dirty="0">
                <a:latin typeface="华文楷体" panose="02010600040101010101" pitchFamily="2" charset="-122"/>
                <a:ea typeface="华文楷体" panose="02010600040101010101" pitchFamily="2" charset="-122"/>
              </a:rPr>
              <a:t>: SIMPLE</a:t>
            </a:r>
          </a:p>
          <a:p>
            <a:r>
              <a:rPr lang="en-US" altLang="zh-CN" sz="1600" dirty="0">
                <a:latin typeface="华文楷体" panose="02010600040101010101" pitchFamily="2" charset="-122"/>
                <a:ea typeface="华文楷体" panose="02010600040101010101" pitchFamily="2" charset="-122"/>
              </a:rPr>
              <a:t>        table: account</a:t>
            </a:r>
          </a:p>
          <a:p>
            <a:r>
              <a:rPr lang="en-US" altLang="zh-CN" sz="1600" dirty="0">
                <a:latin typeface="华文楷体" panose="02010600040101010101" pitchFamily="2" charset="-122"/>
                <a:ea typeface="华文楷体" panose="02010600040101010101" pitchFamily="2" charset="-122"/>
              </a:rPr>
              <a:t>         type: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possible_keys</a:t>
            </a:r>
            <a:r>
              <a:rPr lang="en-US" altLang="zh-CN" sz="1600" dirty="0">
                <a:latin typeface="华文楷体" panose="02010600040101010101" pitchFamily="2" charset="-122"/>
                <a:ea typeface="华文楷体" panose="02010600040101010101" pitchFamily="2" charset="-122"/>
              </a:rPr>
              <a:t>: PRIMARY</a:t>
            </a:r>
          </a:p>
          <a:p>
            <a:r>
              <a:rPr lang="en-US" altLang="zh-CN" sz="1600" dirty="0">
                <a:latin typeface="华文楷体" panose="02010600040101010101" pitchFamily="2" charset="-122"/>
                <a:ea typeface="华文楷体" panose="02010600040101010101" pitchFamily="2" charset="-122"/>
              </a:rPr>
              <a:t>          key: PRIMARY</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key_len</a:t>
            </a:r>
            <a:r>
              <a:rPr lang="en-US" altLang="zh-CN" sz="1600" dirty="0">
                <a:latin typeface="华文楷体" panose="02010600040101010101" pitchFamily="2" charset="-122"/>
                <a:ea typeface="华文楷体" panose="02010600040101010101" pitchFamily="2" charset="-122"/>
              </a:rPr>
              <a:t>: 4</a:t>
            </a:r>
          </a:p>
          <a:p>
            <a:r>
              <a:rPr lang="en-US" altLang="zh-CN" sz="1600" dirty="0">
                <a:latin typeface="华文楷体" panose="02010600040101010101" pitchFamily="2" charset="-122"/>
                <a:ea typeface="华文楷体" panose="02010600040101010101" pitchFamily="2" charset="-122"/>
              </a:rPr>
              <a:t>          ref: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rows: 1</a:t>
            </a:r>
          </a:p>
          <a:p>
            <a:r>
              <a:rPr lang="en-US" altLang="zh-CN" sz="1600" dirty="0">
                <a:latin typeface="华文楷体" panose="02010600040101010101" pitchFamily="2" charset="-122"/>
                <a:ea typeface="华文楷体" panose="02010600040101010101" pitchFamily="2" charset="-122"/>
              </a:rPr>
              <a:t>     filtered: 100.00</a:t>
            </a:r>
          </a:p>
          <a:p>
            <a:r>
              <a:rPr lang="en-US" altLang="zh-CN" sz="1600" dirty="0">
                <a:latin typeface="华文楷体" panose="02010600040101010101" pitchFamily="2" charset="-122"/>
                <a:ea typeface="华文楷体" panose="02010600040101010101" pitchFamily="2" charset="-122"/>
              </a:rPr>
              <a:t>        Extra: NULL</a:t>
            </a:r>
          </a:p>
          <a:p>
            <a:r>
              <a:rPr lang="en-US" altLang="zh-CN" sz="1600" dirty="0">
                <a:latin typeface="华文楷体" panose="02010600040101010101" pitchFamily="2" charset="-122"/>
                <a:ea typeface="华文楷体" panose="02010600040101010101" pitchFamily="2" charset="-122"/>
              </a:rPr>
              <a:t>1 row in set, 1 warning (0.00 sec</a:t>
            </a:r>
            <a:r>
              <a:rPr lang="en-US" altLang="zh-CN" sz="1600" dirty="0" smtClean="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38681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6001643"/>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Id:</a:t>
            </a:r>
            <a:r>
              <a:rPr lang="zh-CN" altLang="en-US" sz="2000" dirty="0"/>
              <a:t>每个</a:t>
            </a:r>
            <a:r>
              <a:rPr lang="en-US" altLang="zh-CN" sz="2000" dirty="0"/>
              <a:t>select</a:t>
            </a:r>
            <a:r>
              <a:rPr lang="zh-CN" altLang="en-US" sz="2000" dirty="0"/>
              <a:t>子句的标识</a:t>
            </a:r>
            <a:r>
              <a:rPr lang="en-US" altLang="zh-CN" sz="2000" dirty="0" smtClean="0"/>
              <a:t>id</a:t>
            </a:r>
          </a:p>
          <a:p>
            <a:r>
              <a:rPr lang="en-US" altLang="zh-CN" sz="2000" dirty="0" err="1" smtClean="0">
                <a:latin typeface="华文楷体" panose="02010600040101010101" pitchFamily="2" charset="-122"/>
                <a:ea typeface="华文楷体" panose="02010600040101010101" pitchFamily="2" charset="-122"/>
              </a:rPr>
              <a:t>Select_type:select</a:t>
            </a: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语句的类型（具体类型后面介绍）</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Table</a:t>
            </a:r>
            <a:r>
              <a:rPr lang="zh-CN" altLang="en-US" sz="2000" dirty="0" smtClean="0">
                <a:latin typeface="华文楷体" panose="02010600040101010101" pitchFamily="2" charset="-122"/>
                <a:ea typeface="华文楷体" panose="02010600040101010101" pitchFamily="2" charset="-122"/>
              </a:rPr>
              <a:t>：当前表名</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Type:</a:t>
            </a:r>
            <a:r>
              <a:rPr lang="zh-CN" altLang="en-US" sz="2000" dirty="0" smtClean="0">
                <a:latin typeface="华文楷体" panose="02010600040101010101" pitchFamily="2" charset="-122"/>
                <a:ea typeface="华文楷体" panose="02010600040101010101" pitchFamily="2" charset="-122"/>
              </a:rPr>
              <a:t>当前表内的访问方式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Possible_keys</a:t>
            </a:r>
            <a:r>
              <a:rPr lang="zh-CN" altLang="en-US" sz="2000" dirty="0" smtClean="0">
                <a:latin typeface="华文楷体" panose="02010600040101010101" pitchFamily="2" charset="-122"/>
                <a:ea typeface="华文楷体" panose="02010600040101010101" pitchFamily="2" charset="-122"/>
              </a:rPr>
              <a:t>：在查询过程中可能会用到的</a:t>
            </a:r>
            <a:r>
              <a:rPr lang="zh-CN" altLang="en-US" sz="2000" dirty="0" smtClean="0">
                <a:latin typeface="华文楷体" panose="02010600040101010101" pitchFamily="2" charset="-122"/>
                <a:ea typeface="华文楷体" panose="02010600040101010101" pitchFamily="2" charset="-122"/>
              </a:rPr>
              <a:t>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zh-CN" altLang="en-US"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经过</a:t>
            </a:r>
            <a:r>
              <a:rPr lang="zh-CN" altLang="en-US" sz="2000" dirty="0" smtClean="0">
                <a:latin typeface="华文楷体" panose="02010600040101010101" pitchFamily="2" charset="-122"/>
                <a:ea typeface="华文楷体" panose="02010600040101010101" pitchFamily="2" charset="-122"/>
              </a:rPr>
              <a:t>优化器评估最终选择</a:t>
            </a:r>
            <a:r>
              <a:rPr lang="zh-CN" altLang="en-US" sz="2000" dirty="0" smtClean="0">
                <a:latin typeface="华文楷体" panose="02010600040101010101" pitchFamily="2" charset="-122"/>
                <a:ea typeface="华文楷体" panose="02010600040101010101" pitchFamily="2" charset="-122"/>
              </a:rPr>
              <a:t>使用的索引</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Key_length</a:t>
            </a:r>
            <a:r>
              <a:rPr lang="en-US" altLang="zh-CN" sz="2000" dirty="0" smtClean="0">
                <a:latin typeface="华文楷体" panose="02010600040101010101" pitchFamily="2" charset="-122"/>
                <a:ea typeface="华文楷体" panose="02010600040101010101" pitchFamily="2" charset="-122"/>
              </a:rPr>
              <a:t>:</a:t>
            </a:r>
            <a:r>
              <a:rPr lang="zh-CN" altLang="en-US" sz="2000" dirty="0"/>
              <a:t>使用到的索引</a:t>
            </a:r>
            <a:r>
              <a:rPr lang="zh-CN" altLang="en-US" sz="2000" dirty="0" smtClean="0"/>
              <a:t>长度</a:t>
            </a:r>
            <a:endParaRPr lang="en-US" altLang="zh-CN" sz="2000" dirty="0" smtClean="0"/>
          </a:p>
          <a:p>
            <a:r>
              <a:rPr lang="en-US" altLang="zh-CN" sz="2000" dirty="0">
                <a:latin typeface="华文楷体" panose="02010600040101010101" pitchFamily="2" charset="-122"/>
                <a:ea typeface="华文楷体" panose="02010600040101010101" pitchFamily="2" charset="-122"/>
              </a:rPr>
              <a:t>Ref:</a:t>
            </a:r>
            <a:r>
              <a:rPr lang="zh-CN" altLang="en-US" sz="2000" dirty="0">
                <a:latin typeface="华文楷体" panose="02010600040101010101" pitchFamily="2" charset="-122"/>
                <a:ea typeface="华文楷体" panose="02010600040101010101" pitchFamily="2" charset="-122"/>
              </a:rPr>
              <a:t>引用</a:t>
            </a:r>
            <a:r>
              <a:rPr lang="zh-CN" altLang="en-US" sz="2000" dirty="0">
                <a:latin typeface="华文楷体" panose="02010600040101010101" pitchFamily="2" charset="-122"/>
                <a:ea typeface="华文楷体" panose="02010600040101010101" pitchFamily="2" charset="-122"/>
              </a:rPr>
              <a:t>到的上一</a:t>
            </a:r>
            <a:r>
              <a:rPr lang="zh-CN" altLang="en-US" sz="2000" dirty="0"/>
              <a:t>个表的</a:t>
            </a:r>
            <a:r>
              <a:rPr lang="zh-CN" altLang="en-US" sz="2000" dirty="0" smtClean="0"/>
              <a:t>列</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Rows</a:t>
            </a:r>
            <a:r>
              <a:rPr lang="zh-CN" altLang="en-US"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得到最终记录要扫描的记录数，</a:t>
            </a:r>
            <a:r>
              <a:rPr lang="zh-CN" altLang="en-US" sz="2000" dirty="0" smtClean="0">
                <a:latin typeface="华文楷体" panose="02010600040101010101" pitchFamily="2" charset="-122"/>
                <a:ea typeface="华文楷体" panose="02010600040101010101" pitchFamily="2" charset="-122"/>
              </a:rPr>
              <a:t>提供</a:t>
            </a:r>
            <a:r>
              <a:rPr lang="zh-CN" altLang="en-US" sz="2000" dirty="0" smtClean="0">
                <a:latin typeface="华文楷体" panose="02010600040101010101" pitchFamily="2" charset="-122"/>
                <a:ea typeface="华文楷体" panose="02010600040101010101" pitchFamily="2" charset="-122"/>
              </a:rPr>
              <a:t>了试图分析所有存在于累计结果集中的行数目的</a:t>
            </a:r>
            <a:r>
              <a:rPr lang="en-US" altLang="zh-CN" sz="2000" dirty="0" err="1" smtClean="0">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优化</a:t>
            </a:r>
            <a:r>
              <a:rPr lang="zh-CN" altLang="en-US" sz="2000" dirty="0" smtClean="0">
                <a:latin typeface="华文楷体" panose="02010600040101010101" pitchFamily="2" charset="-122"/>
                <a:ea typeface="华文楷体" panose="02010600040101010101" pitchFamily="2" charset="-122"/>
              </a:rPr>
              <a:t>器估计值</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Extra: </a:t>
            </a:r>
            <a:r>
              <a:rPr lang="zh-CN" altLang="en-US" sz="2000" dirty="0" smtClean="0"/>
              <a:t>额外</a:t>
            </a:r>
            <a:r>
              <a:rPr lang="zh-CN" altLang="en-US" sz="2000" dirty="0"/>
              <a:t>的信息说明</a:t>
            </a:r>
            <a:endParaRPr lang="en-US" altLang="zh-CN" sz="20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48848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54236" y="174410"/>
            <a:ext cx="11806116" cy="2800767"/>
          </a:xfrm>
          <a:prstGeom prst="rect">
            <a:avLst/>
          </a:prstGeom>
          <a:noFill/>
        </p:spPr>
        <p:txBody>
          <a:bodyPr wrap="square" rtlCol="0">
            <a:spAutoFit/>
          </a:bodyPr>
          <a:lstStyle/>
          <a:p>
            <a:r>
              <a:rPr lang="en-US" altLang="zh-CN" sz="3200" dirty="0" err="1" smtClean="0"/>
              <a:t>Mysql</a:t>
            </a:r>
            <a:r>
              <a:rPr lang="zh-CN" altLang="en-US" sz="3200" dirty="0" smtClean="0"/>
              <a:t>逻辑架构：</a:t>
            </a:r>
            <a:endParaRPr lang="en-US" altLang="zh-CN" sz="3200" dirty="0" smtClean="0"/>
          </a:p>
          <a:p>
            <a:r>
              <a:rPr lang="en-US" altLang="zh-CN" sz="2000" dirty="0" err="1" smtClean="0"/>
              <a:t>Mysql</a:t>
            </a:r>
            <a:r>
              <a:rPr lang="zh-CN" altLang="en-US" sz="2000" dirty="0" smtClean="0"/>
              <a:t>开发规范，创建要求，索引，主键索引，唯一索引，二级索引，对比。</a:t>
            </a:r>
            <a:endParaRPr lang="en-US" altLang="zh-CN" sz="2000" dirty="0" smtClean="0"/>
          </a:p>
          <a:p>
            <a:r>
              <a:rPr lang="zh-CN" altLang="en-US" sz="2000" dirty="0" smtClean="0"/>
              <a:t>选择好数据类型，分别介绍下各个数据类型。锁。隔离类型。连接池配置：长连接短连接</a:t>
            </a:r>
            <a:endParaRPr lang="en-US" altLang="zh-CN" sz="2000" dirty="0" smtClean="0"/>
          </a:p>
          <a:p>
            <a:r>
              <a:rPr lang="en-US" altLang="zh-CN" sz="2000" dirty="0" smtClean="0"/>
              <a:t>In</a:t>
            </a:r>
            <a:r>
              <a:rPr lang="zh-CN" altLang="en-US" sz="2000" dirty="0" smtClean="0"/>
              <a:t>。</a:t>
            </a:r>
            <a:r>
              <a:rPr lang="en-US" altLang="zh-CN" sz="2000" dirty="0" smtClean="0"/>
              <a:t>like</a:t>
            </a:r>
            <a:endParaRPr lang="en-US" altLang="zh-CN" sz="2000" dirty="0"/>
          </a:p>
          <a:p>
            <a:r>
              <a:rPr lang="en-US" altLang="zh-CN" sz="2000" dirty="0" smtClean="0"/>
              <a:t>explain</a:t>
            </a:r>
            <a:endParaRPr lang="en-US" altLang="zh-CN" sz="20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3927041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2000548"/>
          </a:xfrm>
          <a:prstGeom prst="rect">
            <a:avLst/>
          </a:prstGeom>
          <a:noFill/>
        </p:spPr>
        <p:txBody>
          <a:bodyPr wrap="square" rtlCol="0">
            <a:spAutoFit/>
          </a:bodyPr>
          <a:lstStyle/>
          <a:p>
            <a:endParaRPr lang="en-US" altLang="zh-CN" sz="1600" dirty="0" smtClean="0">
              <a:latin typeface="华文楷体" panose="02010600040101010101" pitchFamily="2" charset="-122"/>
              <a:ea typeface="华文楷体" panose="02010600040101010101" pitchFamily="2" charset="-122"/>
            </a:endParaRPr>
          </a:p>
          <a:p>
            <a:r>
              <a:rPr lang="en-US" altLang="zh-CN" sz="2800" dirty="0" smtClean="0">
                <a:latin typeface="华文楷体" panose="02010600040101010101" pitchFamily="2" charset="-122"/>
                <a:ea typeface="华文楷体" panose="02010600040101010101" pitchFamily="2" charset="-122"/>
              </a:rPr>
              <a:t>Select type</a:t>
            </a:r>
            <a:r>
              <a:rPr lang="zh-CN" altLang="en-US" sz="2800" dirty="0" smtClean="0">
                <a:latin typeface="华文楷体" panose="02010600040101010101" pitchFamily="2" charset="-122"/>
                <a:ea typeface="华文楷体" panose="02010600040101010101" pitchFamily="2" charset="-122"/>
              </a:rPr>
              <a:t>各项解析</a:t>
            </a:r>
            <a:r>
              <a:rPr lang="zh-CN" altLang="en-US" sz="2400" dirty="0" smtClean="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Picture 2"/>
          <p:cNvPicPr>
            <a:picLocks noChangeAspect="1" noChangeArrowheads="1"/>
          </p:cNvPicPr>
          <p:nvPr/>
        </p:nvPicPr>
        <p:blipFill>
          <a:blip r:embed="rId4"/>
          <a:srcRect/>
          <a:stretch>
            <a:fillRect/>
          </a:stretch>
        </p:blipFill>
        <p:spPr bwMode="auto">
          <a:xfrm>
            <a:off x="569846" y="870333"/>
            <a:ext cx="11070466" cy="5715627"/>
          </a:xfrm>
          <a:prstGeom prst="rect">
            <a:avLst/>
          </a:prstGeom>
          <a:noFill/>
          <a:ln w="9525">
            <a:noFill/>
            <a:miter lim="800000"/>
            <a:headEnd/>
            <a:tailEnd/>
          </a:ln>
          <a:effectLst/>
        </p:spPr>
      </p:pic>
    </p:spTree>
    <p:extLst>
      <p:ext uri="{BB962C8B-B14F-4D97-AF65-F5344CB8AC3E}">
        <p14:creationId xmlns:p14="http://schemas.microsoft.com/office/powerpoint/2010/main" val="1599368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35245" y="0"/>
            <a:ext cx="11449982" cy="2000548"/>
          </a:xfrm>
          <a:prstGeom prst="rect">
            <a:avLst/>
          </a:prstGeom>
          <a:noFill/>
        </p:spPr>
        <p:txBody>
          <a:bodyPr wrap="square" rtlCol="0">
            <a:spAutoFit/>
          </a:bodyPr>
          <a:lstStyle/>
          <a:p>
            <a:endParaRPr lang="en-US" altLang="zh-CN" sz="1600" dirty="0" smtClean="0">
              <a:latin typeface="华文楷体" panose="02010600040101010101" pitchFamily="2" charset="-122"/>
              <a:ea typeface="华文楷体" panose="02010600040101010101" pitchFamily="2" charset="-122"/>
            </a:endParaRPr>
          </a:p>
          <a:p>
            <a:r>
              <a:rPr lang="en-US" altLang="zh-CN" sz="2800" dirty="0">
                <a:latin typeface="+mn-ea"/>
              </a:rPr>
              <a:t>type</a:t>
            </a:r>
            <a:r>
              <a:rPr lang="zh-CN" altLang="en-US" sz="2800" dirty="0">
                <a:latin typeface="+mn-ea"/>
              </a:rPr>
              <a:t>说明</a:t>
            </a:r>
            <a:endParaRPr lang="en-US" altLang="zh-CN" sz="2800" dirty="0">
              <a:latin typeface="+mn-ea"/>
            </a:endParaRPr>
          </a:p>
          <a:p>
            <a:endParaRPr lang="en-US" altLang="zh-CN" sz="16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
        <p:nvSpPr>
          <p:cNvPr id="7" name="内容占位符 2"/>
          <p:cNvSpPr txBox="1">
            <a:spLocks/>
          </p:cNvSpPr>
          <p:nvPr/>
        </p:nvSpPr>
        <p:spPr>
          <a:xfrm>
            <a:off x="135246" y="836038"/>
            <a:ext cx="12056754" cy="6021962"/>
          </a:xfrm>
          <a:prstGeom prst="rect">
            <a:avLst/>
          </a:prstGeom>
        </p:spPr>
        <p:txBody>
          <a:bodyPr vert="horz" lIns="91440" tIns="45720" rIns="91440" bIns="45720" rtlCol="0" anchor="t">
            <a:normAutofit fontScale="32500" lnSpcReduction="200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zh-CN" altLang="en-US" sz="6200" dirty="0" smtClean="0"/>
              <a:t>性能由好到坏排序：</a:t>
            </a:r>
            <a:endParaRPr lang="en-US" altLang="zh-CN" sz="6200" dirty="0" smtClean="0"/>
          </a:p>
          <a:p>
            <a:pPr algn="l"/>
            <a:r>
              <a:rPr lang="en-US" altLang="zh-CN" sz="6200" dirty="0" smtClean="0">
                <a:latin typeface="+mn-ea"/>
              </a:rPr>
              <a:t>1.system:</a:t>
            </a:r>
            <a:r>
              <a:rPr lang="zh-CN" altLang="en-US" sz="6200" dirty="0" smtClean="0">
                <a:latin typeface="+mn-ea"/>
              </a:rPr>
              <a:t>表中只有一行</a:t>
            </a:r>
            <a:endParaRPr lang="en-US" altLang="zh-CN" sz="6200" dirty="0" smtClean="0">
              <a:latin typeface="+mn-ea"/>
            </a:endParaRPr>
          </a:p>
          <a:p>
            <a:pPr algn="l"/>
            <a:r>
              <a:rPr lang="en-US" altLang="zh-CN" sz="6200" dirty="0" smtClean="0">
                <a:latin typeface="+mn-ea"/>
              </a:rPr>
              <a:t>2.const</a:t>
            </a:r>
            <a:r>
              <a:rPr lang="zh-CN" altLang="en-US" sz="6200" dirty="0" smtClean="0">
                <a:latin typeface="+mn-ea"/>
              </a:rPr>
              <a:t>：单表中最多有一个匹配行，</a:t>
            </a:r>
            <a:r>
              <a:rPr lang="en-US" altLang="zh-CN" sz="6200" dirty="0" smtClean="0">
                <a:latin typeface="+mn-ea"/>
              </a:rPr>
              <a:t>primary key</a:t>
            </a:r>
            <a:r>
              <a:rPr lang="zh-CN" altLang="en-US" sz="6200" dirty="0" smtClean="0">
                <a:latin typeface="+mn-ea"/>
              </a:rPr>
              <a:t>或者</a:t>
            </a:r>
            <a:r>
              <a:rPr lang="en-US" altLang="zh-CN" sz="6200" dirty="0" smtClean="0">
                <a:latin typeface="+mn-ea"/>
              </a:rPr>
              <a:t>unique index</a:t>
            </a:r>
            <a:r>
              <a:rPr lang="zh-CN" altLang="en-US" sz="6200" dirty="0" smtClean="0">
                <a:latin typeface="+mn-ea"/>
              </a:rPr>
              <a:t>的检索</a:t>
            </a:r>
            <a:endParaRPr lang="en-US" altLang="zh-CN" sz="6200" dirty="0" smtClean="0">
              <a:latin typeface="+mn-ea"/>
            </a:endParaRPr>
          </a:p>
          <a:p>
            <a:pPr algn="l"/>
            <a:r>
              <a:rPr lang="en-US" altLang="zh-CN" sz="6200" dirty="0" smtClean="0">
                <a:latin typeface="+mn-ea"/>
              </a:rPr>
              <a:t>3.eq_ref</a:t>
            </a:r>
            <a:r>
              <a:rPr lang="zh-CN" altLang="en-US" sz="6200" dirty="0" smtClean="0">
                <a:latin typeface="+mn-ea"/>
              </a:rPr>
              <a:t>：多表连接中被驱动表的连接列上有</a:t>
            </a:r>
            <a:r>
              <a:rPr lang="en-US" altLang="zh-CN" sz="6200" dirty="0" smtClean="0">
                <a:latin typeface="+mn-ea"/>
              </a:rPr>
              <a:t>primary key</a:t>
            </a:r>
            <a:r>
              <a:rPr lang="zh-CN" altLang="en-US" sz="6200" dirty="0" smtClean="0">
                <a:latin typeface="+mn-ea"/>
              </a:rPr>
              <a:t>或者</a:t>
            </a:r>
            <a:r>
              <a:rPr lang="en-US" altLang="zh-CN" sz="6200" dirty="0" smtClean="0">
                <a:latin typeface="+mn-ea"/>
              </a:rPr>
              <a:t>unique index</a:t>
            </a:r>
            <a:r>
              <a:rPr lang="zh-CN" altLang="en-US" sz="6200" dirty="0" smtClean="0">
                <a:latin typeface="+mn-ea"/>
              </a:rPr>
              <a:t>的检索</a:t>
            </a:r>
            <a:endParaRPr lang="en-US" altLang="zh-CN" sz="6200" dirty="0" smtClean="0">
              <a:latin typeface="+mn-ea"/>
            </a:endParaRPr>
          </a:p>
          <a:p>
            <a:pPr algn="l"/>
            <a:r>
              <a:rPr lang="en-US" altLang="zh-CN" sz="6200" dirty="0" smtClean="0">
                <a:latin typeface="+mn-ea"/>
              </a:rPr>
              <a:t>4.ref</a:t>
            </a:r>
            <a:r>
              <a:rPr lang="zh-CN" altLang="en-US" sz="6200" dirty="0" smtClean="0">
                <a:latin typeface="+mn-ea"/>
              </a:rPr>
              <a:t>：     与</a:t>
            </a:r>
            <a:r>
              <a:rPr lang="en-US" altLang="zh-CN" sz="6200" dirty="0" err="1" smtClean="0">
                <a:latin typeface="+mn-ea"/>
              </a:rPr>
              <a:t>eq_ref</a:t>
            </a:r>
            <a:r>
              <a:rPr lang="zh-CN" altLang="en-US" sz="6200" dirty="0" smtClean="0">
                <a:latin typeface="+mn-ea"/>
              </a:rPr>
              <a:t>类似，但不是使用</a:t>
            </a:r>
            <a:r>
              <a:rPr lang="en-US" altLang="zh-CN" sz="6200" dirty="0" smtClean="0">
                <a:latin typeface="+mn-ea"/>
              </a:rPr>
              <a:t>primary key</a:t>
            </a:r>
            <a:r>
              <a:rPr lang="zh-CN" altLang="en-US" sz="6200" dirty="0" smtClean="0">
                <a:latin typeface="+mn-ea"/>
              </a:rPr>
              <a:t>或者</a:t>
            </a:r>
            <a:r>
              <a:rPr lang="en-US" altLang="zh-CN" sz="6200" dirty="0" smtClean="0">
                <a:latin typeface="+mn-ea"/>
              </a:rPr>
              <a:t>unique index</a:t>
            </a:r>
            <a:r>
              <a:rPr lang="zh-CN" altLang="en-US" sz="6200" dirty="0" smtClean="0">
                <a:latin typeface="+mn-ea"/>
              </a:rPr>
              <a:t>，而是普通索引。</a:t>
            </a:r>
            <a:endParaRPr lang="en-US" altLang="zh-CN" sz="6200" dirty="0" smtClean="0">
              <a:latin typeface="+mn-ea"/>
            </a:endParaRPr>
          </a:p>
          <a:p>
            <a:pPr algn="l"/>
            <a:r>
              <a:rPr lang="en-US" altLang="zh-CN" sz="6200" dirty="0">
                <a:latin typeface="+mn-ea"/>
              </a:rPr>
              <a:t> </a:t>
            </a:r>
            <a:r>
              <a:rPr lang="en-US" altLang="zh-CN" sz="6200" dirty="0" smtClean="0">
                <a:latin typeface="+mn-ea"/>
              </a:rPr>
              <a:t>               </a:t>
            </a:r>
            <a:r>
              <a:rPr lang="zh-CN" altLang="en-US" sz="6200" dirty="0" smtClean="0">
                <a:latin typeface="+mn-ea"/>
              </a:rPr>
              <a:t>也可以是单表上</a:t>
            </a:r>
            <a:r>
              <a:rPr lang="en-US" altLang="zh-CN" sz="6200" dirty="0" smtClean="0">
                <a:latin typeface="+mn-ea"/>
              </a:rPr>
              <a:t>non-unique</a:t>
            </a:r>
            <a:r>
              <a:rPr lang="zh-CN" altLang="en-US" sz="6200" dirty="0" smtClean="0">
                <a:latin typeface="+mn-ea"/>
              </a:rPr>
              <a:t>索引检索</a:t>
            </a:r>
            <a:endParaRPr lang="en-US" altLang="zh-CN" sz="6200" dirty="0" smtClean="0">
              <a:latin typeface="+mn-ea"/>
            </a:endParaRPr>
          </a:p>
          <a:p>
            <a:pPr algn="l"/>
            <a:r>
              <a:rPr lang="en-US" altLang="zh-CN" sz="6200" dirty="0" smtClean="0">
                <a:latin typeface="+mn-ea"/>
              </a:rPr>
              <a:t>5.ref_or_null</a:t>
            </a:r>
            <a:r>
              <a:rPr lang="zh-CN" altLang="en-US" sz="6200" dirty="0" smtClean="0">
                <a:latin typeface="+mn-ea"/>
              </a:rPr>
              <a:t>：与</a:t>
            </a:r>
            <a:r>
              <a:rPr lang="en-US" altLang="zh-CN" sz="6200" dirty="0" smtClean="0">
                <a:latin typeface="+mn-ea"/>
              </a:rPr>
              <a:t>ref</a:t>
            </a:r>
            <a:r>
              <a:rPr lang="zh-CN" altLang="en-US" sz="6200" dirty="0" smtClean="0">
                <a:latin typeface="+mn-ea"/>
              </a:rPr>
              <a:t>类似，区别在于条件中包含对</a:t>
            </a:r>
            <a:r>
              <a:rPr lang="en-US" altLang="zh-CN" sz="6200" dirty="0" smtClean="0">
                <a:latin typeface="+mn-ea"/>
              </a:rPr>
              <a:t>NULL</a:t>
            </a:r>
            <a:r>
              <a:rPr lang="zh-CN" altLang="en-US" sz="6200" dirty="0" smtClean="0">
                <a:latin typeface="+mn-ea"/>
              </a:rPr>
              <a:t>的查询</a:t>
            </a:r>
            <a:endParaRPr lang="en-US" altLang="zh-CN" sz="6200" dirty="0" smtClean="0">
              <a:latin typeface="+mn-ea"/>
            </a:endParaRPr>
          </a:p>
          <a:p>
            <a:pPr algn="l"/>
            <a:r>
              <a:rPr lang="en-US" altLang="zh-CN" sz="6200" dirty="0">
                <a:latin typeface="+mn-ea"/>
              </a:rPr>
              <a:t>6.index_merge</a:t>
            </a:r>
            <a:r>
              <a:rPr lang="zh-CN" altLang="en-US" sz="6200" dirty="0">
                <a:latin typeface="+mn-ea"/>
              </a:rPr>
              <a:t>：索引合并优化，利用一个表里的</a:t>
            </a:r>
            <a:r>
              <a:rPr lang="en-US" altLang="zh-CN" sz="6200" dirty="0">
                <a:latin typeface="+mn-ea"/>
              </a:rPr>
              <a:t>N</a:t>
            </a:r>
            <a:r>
              <a:rPr lang="zh-CN" altLang="en-US" sz="6200" dirty="0">
                <a:latin typeface="+mn-ea"/>
              </a:rPr>
              <a:t>个索引查询</a:t>
            </a:r>
            <a:r>
              <a:rPr lang="en-US" altLang="zh-CN" sz="6200" dirty="0">
                <a:latin typeface="+mn-ea"/>
              </a:rPr>
              <a:t>,</a:t>
            </a:r>
            <a:r>
              <a:rPr lang="en-US" altLang="zh-CN" sz="6200" dirty="0" err="1">
                <a:latin typeface="+mn-ea"/>
              </a:rPr>
              <a:t>key_len</a:t>
            </a:r>
            <a:r>
              <a:rPr lang="zh-CN" altLang="en-US" sz="6200" dirty="0">
                <a:latin typeface="+mn-ea"/>
              </a:rPr>
              <a:t>表示这些索引键的和最长长度。</a:t>
            </a:r>
            <a:endParaRPr lang="en-US" altLang="zh-CN" sz="6200" dirty="0">
              <a:latin typeface="+mn-ea"/>
            </a:endParaRPr>
          </a:p>
          <a:p>
            <a:pPr algn="l"/>
            <a:r>
              <a:rPr lang="en-US" altLang="zh-CN" sz="6200" dirty="0">
                <a:latin typeface="+mn-ea"/>
              </a:rPr>
              <a:t>7.unique_subquery</a:t>
            </a:r>
            <a:r>
              <a:rPr lang="zh-CN" altLang="en-US" sz="6200" dirty="0">
                <a:latin typeface="+mn-ea"/>
              </a:rPr>
              <a:t>：</a:t>
            </a:r>
            <a:r>
              <a:rPr lang="en-US" altLang="zh-CN" sz="6200" dirty="0">
                <a:latin typeface="+mn-ea"/>
              </a:rPr>
              <a:t>in</a:t>
            </a:r>
            <a:r>
              <a:rPr lang="zh-CN" altLang="en-US" sz="6200" dirty="0">
                <a:latin typeface="+mn-ea"/>
              </a:rPr>
              <a:t>的后面是一个查询</a:t>
            </a:r>
            <a:r>
              <a:rPr lang="en-US" altLang="zh-CN" sz="6200" dirty="0">
                <a:latin typeface="+mn-ea"/>
              </a:rPr>
              <a:t>primary key\unique</a:t>
            </a:r>
            <a:r>
              <a:rPr lang="zh-CN" altLang="en-US" sz="6200" dirty="0">
                <a:latin typeface="+mn-ea"/>
              </a:rPr>
              <a:t>字段的子查询</a:t>
            </a:r>
            <a:endParaRPr lang="en-US" altLang="zh-CN" sz="6200" dirty="0">
              <a:latin typeface="+mn-ea"/>
            </a:endParaRPr>
          </a:p>
          <a:p>
            <a:pPr algn="l"/>
            <a:r>
              <a:rPr lang="en-US" altLang="zh-CN" sz="6200" dirty="0">
                <a:latin typeface="+mn-ea"/>
              </a:rPr>
              <a:t>8.index_subquery</a:t>
            </a:r>
            <a:r>
              <a:rPr lang="zh-CN" altLang="en-US" sz="6200" dirty="0">
                <a:latin typeface="+mn-ea"/>
              </a:rPr>
              <a:t>：</a:t>
            </a:r>
            <a:r>
              <a:rPr lang="en-US" altLang="zh-CN" sz="6200" dirty="0">
                <a:latin typeface="+mn-ea"/>
              </a:rPr>
              <a:t>in</a:t>
            </a:r>
            <a:r>
              <a:rPr lang="zh-CN" altLang="en-US" sz="6200" dirty="0">
                <a:latin typeface="+mn-ea"/>
              </a:rPr>
              <a:t>的后面是一个查询普通</a:t>
            </a:r>
            <a:r>
              <a:rPr lang="en-US" altLang="zh-CN" sz="6200" dirty="0">
                <a:latin typeface="+mn-ea"/>
              </a:rPr>
              <a:t>index</a:t>
            </a:r>
            <a:r>
              <a:rPr lang="zh-CN" altLang="en-US" sz="6200" dirty="0">
                <a:latin typeface="+mn-ea"/>
              </a:rPr>
              <a:t>字段的子查询</a:t>
            </a:r>
            <a:endParaRPr lang="en-US" altLang="zh-CN" sz="6200" dirty="0">
              <a:latin typeface="+mn-ea"/>
            </a:endParaRPr>
          </a:p>
          <a:p>
            <a:pPr algn="l"/>
            <a:r>
              <a:rPr lang="en-US" altLang="zh-CN" sz="6200" dirty="0">
                <a:latin typeface="+mn-ea"/>
              </a:rPr>
              <a:t>9.range</a:t>
            </a:r>
            <a:r>
              <a:rPr lang="zh-CN" altLang="en-US" sz="6200" dirty="0">
                <a:latin typeface="+mn-ea"/>
              </a:rPr>
              <a:t>：单表索引中的范围查询</a:t>
            </a:r>
            <a:r>
              <a:rPr lang="en-US" altLang="zh-CN" sz="6200" dirty="0">
                <a:latin typeface="+mn-ea"/>
              </a:rPr>
              <a:t>,</a:t>
            </a:r>
            <a:r>
              <a:rPr lang="zh-CN" altLang="en-US" sz="6200" dirty="0">
                <a:latin typeface="+mn-ea"/>
              </a:rPr>
              <a:t>使用索引查询出单个表中的一些行数据。</a:t>
            </a:r>
            <a:r>
              <a:rPr lang="en-US" altLang="zh-CN" sz="6200" dirty="0">
                <a:latin typeface="+mn-ea"/>
              </a:rPr>
              <a:t>ref</a:t>
            </a:r>
            <a:r>
              <a:rPr lang="zh-CN" altLang="en-US" sz="6200" dirty="0">
                <a:latin typeface="+mn-ea"/>
              </a:rPr>
              <a:t>列会变为</a:t>
            </a:r>
            <a:r>
              <a:rPr lang="en-US" altLang="zh-CN" sz="6200" dirty="0">
                <a:latin typeface="+mn-ea"/>
              </a:rPr>
              <a:t>null</a:t>
            </a:r>
          </a:p>
          <a:p>
            <a:pPr algn="l"/>
            <a:r>
              <a:rPr lang="en-US" altLang="zh-CN" sz="6200" dirty="0">
                <a:latin typeface="+mn-ea"/>
              </a:rPr>
              <a:t>10.index</a:t>
            </a:r>
            <a:r>
              <a:rPr lang="zh-CN" altLang="en-US" sz="6200" dirty="0">
                <a:latin typeface="+mn-ea"/>
              </a:rPr>
              <a:t>：等于</a:t>
            </a:r>
            <a:r>
              <a:rPr lang="en-US" altLang="zh-CN" sz="6200" dirty="0">
                <a:latin typeface="+mn-ea"/>
              </a:rPr>
              <a:t>ALL</a:t>
            </a:r>
            <a:r>
              <a:rPr lang="zh-CN" altLang="en-US" sz="6200" dirty="0">
                <a:latin typeface="+mn-ea"/>
              </a:rPr>
              <a:t>。它有两种情况：</a:t>
            </a:r>
            <a:endParaRPr lang="en-US" altLang="zh-CN" sz="6200" dirty="0">
              <a:latin typeface="+mn-ea"/>
            </a:endParaRPr>
          </a:p>
          <a:p>
            <a:pPr algn="l"/>
            <a:r>
              <a:rPr lang="en-US" altLang="zh-CN" sz="6200" dirty="0">
                <a:latin typeface="+mn-ea"/>
              </a:rPr>
              <a:t>(1)</a:t>
            </a:r>
            <a:r>
              <a:rPr lang="zh-CN" altLang="en-US" sz="6200" dirty="0">
                <a:latin typeface="+mn-ea"/>
              </a:rPr>
              <a:t>覆盖索引</a:t>
            </a:r>
          </a:p>
          <a:p>
            <a:pPr algn="l"/>
            <a:r>
              <a:rPr lang="en-US" altLang="zh-CN" sz="6200" dirty="0">
                <a:latin typeface="+mn-ea"/>
              </a:rPr>
              <a:t>(2)</a:t>
            </a:r>
            <a:r>
              <a:rPr lang="zh-CN" altLang="en-US" sz="6200" dirty="0">
                <a:latin typeface="+mn-ea"/>
              </a:rPr>
              <a:t>用索引的顺序做一个全部数据的扫描。</a:t>
            </a:r>
            <a:endParaRPr lang="en-US" altLang="zh-CN" sz="6200" dirty="0">
              <a:latin typeface="+mn-ea"/>
            </a:endParaRPr>
          </a:p>
          <a:p>
            <a:pPr algn="l"/>
            <a:r>
              <a:rPr lang="en-US" altLang="zh-CN" sz="6200" dirty="0">
                <a:latin typeface="+mn-ea"/>
              </a:rPr>
              <a:t>11.all</a:t>
            </a:r>
            <a:r>
              <a:rPr lang="zh-CN" altLang="en-US" sz="6200" dirty="0">
                <a:latin typeface="+mn-ea"/>
              </a:rPr>
              <a:t>：全表扫描</a:t>
            </a:r>
            <a:endParaRPr lang="en-US" altLang="zh-CN" sz="6200" dirty="0">
              <a:latin typeface="+mn-ea"/>
            </a:endParaRPr>
          </a:p>
          <a:p>
            <a:pPr algn="l"/>
            <a:endParaRPr lang="en-US" altLang="zh-CN" sz="2000" dirty="0" smtClean="0">
              <a:latin typeface="+mn-ea"/>
            </a:endParaRPr>
          </a:p>
          <a:p>
            <a:pPr algn="l"/>
            <a:endParaRPr lang="en-US" altLang="zh-CN" sz="2000" dirty="0" smtClean="0"/>
          </a:p>
          <a:p>
            <a:endParaRPr lang="en-US" altLang="zh-CN" sz="2000" dirty="0" smtClean="0"/>
          </a:p>
          <a:p>
            <a:endParaRPr lang="en-US" altLang="zh-CN" sz="2000" dirty="0" smtClean="0"/>
          </a:p>
        </p:txBody>
      </p:sp>
    </p:spTree>
    <p:extLst>
      <p:ext uri="{BB962C8B-B14F-4D97-AF65-F5344CB8AC3E}">
        <p14:creationId xmlns:p14="http://schemas.microsoft.com/office/powerpoint/2010/main" val="22554630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29" y="0"/>
            <a:ext cx="11884157" cy="6401753"/>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en-US" altLang="zh-CN" sz="2000" dirty="0" err="1" smtClean="0">
                <a:latin typeface="华文楷体" panose="02010600040101010101" pitchFamily="2" charset="-122"/>
                <a:ea typeface="华文楷体" panose="02010600040101010101" pitchFamily="2" charset="-122"/>
              </a:rPr>
              <a:t>len</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定义了用于</a:t>
            </a:r>
            <a:r>
              <a:rPr lang="en-US" altLang="zh-CN" sz="2000" dirty="0" err="1" smtClean="0">
                <a:latin typeface="华文楷体" panose="02010600040101010101" pitchFamily="2" charset="-122"/>
                <a:ea typeface="华文楷体" panose="02010600040101010101" pitchFamily="2" charset="-122"/>
              </a:rPr>
              <a:t>sql</a:t>
            </a:r>
            <a:r>
              <a:rPr lang="zh-CN" altLang="en-US" sz="2000" dirty="0" smtClean="0">
                <a:latin typeface="华文楷体" panose="02010600040101010101" pitchFamily="2" charset="-122"/>
                <a:ea typeface="华文楷体" panose="02010600040101010101" pitchFamily="2" charset="-122"/>
              </a:rPr>
              <a:t>语句的连接条件的键的长度。此列值对于确定索引的有效性以及多列索引中用到的列的数目很重要。</a:t>
            </a:r>
            <a:endParaRPr lang="en-US" altLang="zh-CN" sz="2000" dirty="0" smtClean="0">
              <a:latin typeface="华文楷体" panose="02010600040101010101" pitchFamily="2" charset="-122"/>
              <a:ea typeface="华文楷体" panose="02010600040101010101" pitchFamily="2" charset="-122"/>
            </a:endParaRPr>
          </a:p>
          <a:p>
            <a:pPr lvl="2"/>
            <a:r>
              <a:rPr lang="en-US" altLang="zh-CN" sz="2000" dirty="0" smtClean="0">
                <a:latin typeface="华文楷体" panose="02010600040101010101" pitchFamily="2" charset="-122"/>
                <a:ea typeface="华文楷体" panose="02010600040101010101" pitchFamily="2" charset="-122"/>
              </a:rPr>
              <a:t>Key_len:4   //INT NOT NULL</a:t>
            </a:r>
          </a:p>
          <a:p>
            <a:pPr lvl="2"/>
            <a:r>
              <a:rPr lang="en-US" altLang="zh-CN" sz="2000" dirty="0" smtClean="0">
                <a:latin typeface="华文楷体" panose="02010600040101010101" pitchFamily="2" charset="-122"/>
                <a:ea typeface="华文楷体" panose="02010600040101010101" pitchFamily="2" charset="-122"/>
              </a:rPr>
              <a:t>Key_len:5   //INT NULL</a:t>
            </a:r>
          </a:p>
          <a:p>
            <a:pPr lvl="2"/>
            <a:r>
              <a:rPr lang="en-US" altLang="zh-CN" sz="2000" dirty="0" smtClean="0">
                <a:latin typeface="华文楷体" panose="02010600040101010101" pitchFamily="2" charset="-122"/>
                <a:ea typeface="华文楷体" panose="02010600040101010101" pitchFamily="2" charset="-122"/>
              </a:rPr>
              <a:t>Key_len:30 //CHAR(30) NOT NULL</a:t>
            </a:r>
          </a:p>
          <a:p>
            <a:pPr lvl="2"/>
            <a:r>
              <a:rPr lang="en-US" altLang="zh-CN" sz="2000" dirty="0" err="1" smtClean="0"/>
              <a:t>key_len</a:t>
            </a:r>
            <a:r>
              <a:rPr lang="en-US" altLang="zh-CN" sz="2000" dirty="0"/>
              <a:t>: 32 // VARCHAR(30) NOT NULL</a:t>
            </a:r>
            <a:br>
              <a:rPr lang="en-US" altLang="zh-CN" sz="2000" dirty="0"/>
            </a:br>
            <a:r>
              <a:rPr lang="en-US" altLang="zh-CN" sz="2000" dirty="0" err="1" smtClean="0"/>
              <a:t>key_len</a:t>
            </a:r>
            <a:r>
              <a:rPr lang="en-US" altLang="zh-CN" sz="2000" dirty="0"/>
              <a:t>: 92 // VARCHAR(30) </a:t>
            </a:r>
            <a:r>
              <a:rPr lang="en-US" altLang="zh-CN" sz="2000" dirty="0" smtClean="0"/>
              <a:t> NOT NULL CHARSET=utf8</a:t>
            </a:r>
          </a:p>
          <a:p>
            <a:pPr lvl="2"/>
            <a:endParaRPr lang="en-US" altLang="zh-CN" sz="2000" dirty="0"/>
          </a:p>
          <a:p>
            <a:pPr lvl="2"/>
            <a:endParaRPr lang="en-US" altLang="zh-CN" sz="2000" dirty="0" smtClean="0"/>
          </a:p>
          <a:p>
            <a:r>
              <a:rPr lang="zh-CN" altLang="en-US" dirty="0"/>
              <a:t>当索引字段为定长数据类型，比如</a:t>
            </a:r>
            <a:r>
              <a:rPr lang="en-US" altLang="zh-CN" dirty="0"/>
              <a:t>char</a:t>
            </a:r>
            <a:r>
              <a:rPr lang="zh-CN" altLang="en-US" dirty="0"/>
              <a:t>，</a:t>
            </a:r>
            <a:r>
              <a:rPr lang="en-US" altLang="zh-CN" dirty="0" err="1"/>
              <a:t>int</a:t>
            </a:r>
            <a:r>
              <a:rPr lang="zh-CN" altLang="en-US" dirty="0"/>
              <a:t>，</a:t>
            </a:r>
            <a:r>
              <a:rPr lang="en-US" altLang="zh-CN" dirty="0" err="1"/>
              <a:t>datetime</a:t>
            </a:r>
            <a:r>
              <a:rPr lang="zh-CN" altLang="en-US" dirty="0"/>
              <a:t>，如果有是否为</a:t>
            </a:r>
            <a:r>
              <a:rPr lang="en-US" altLang="zh-CN" dirty="0"/>
              <a:t>NULL</a:t>
            </a:r>
            <a:r>
              <a:rPr lang="zh-CN" altLang="en-US" dirty="0"/>
              <a:t>的标记，这个标记需要占用</a:t>
            </a:r>
            <a:r>
              <a:rPr lang="en-US" altLang="zh-CN" dirty="0"/>
              <a:t>1</a:t>
            </a:r>
            <a:r>
              <a:rPr lang="zh-CN" altLang="en-US" dirty="0"/>
              <a:t>个字节。对于变长数据类型，比如：</a:t>
            </a:r>
            <a:r>
              <a:rPr lang="en-US" altLang="zh-CN" dirty="0" err="1"/>
              <a:t>varchar</a:t>
            </a:r>
            <a:r>
              <a:rPr lang="zh-CN" altLang="en-US" dirty="0"/>
              <a:t>，除了是否为</a:t>
            </a:r>
            <a:r>
              <a:rPr lang="en-US" altLang="zh-CN" dirty="0"/>
              <a:t>NULL</a:t>
            </a:r>
            <a:r>
              <a:rPr lang="zh-CN" altLang="en-US" dirty="0"/>
              <a:t>的标记外，还需要有长度信息，需要占用</a:t>
            </a:r>
            <a:r>
              <a:rPr lang="en-US" altLang="zh-CN" dirty="0"/>
              <a:t>2</a:t>
            </a:r>
            <a:r>
              <a:rPr lang="zh-CN" altLang="en-US" dirty="0"/>
              <a:t>个字节。</a:t>
            </a:r>
            <a:r>
              <a:rPr lang="en-US" altLang="zh-CN" dirty="0"/>
              <a:t>(</a:t>
            </a:r>
            <a:r>
              <a:rPr lang="zh-CN" altLang="en-US" dirty="0"/>
              <a:t>当字段定义为</a:t>
            </a:r>
            <a:r>
              <a:rPr lang="en-US" altLang="zh-CN" dirty="0"/>
              <a:t>NOT NULL</a:t>
            </a:r>
            <a:r>
              <a:rPr lang="zh-CN" altLang="en-US" dirty="0"/>
              <a:t>的时候，是否为</a:t>
            </a:r>
            <a:r>
              <a:rPr lang="en-US" altLang="zh-CN" dirty="0"/>
              <a:t>NULL</a:t>
            </a:r>
            <a:r>
              <a:rPr lang="zh-CN" altLang="en-US" dirty="0"/>
              <a:t>的标记将不占用字节</a:t>
            </a:r>
            <a:r>
              <a:rPr lang="en-US" altLang="zh-CN" dirty="0"/>
              <a:t>)</a:t>
            </a:r>
            <a:r>
              <a:rPr lang="zh-CN" altLang="en-US" dirty="0"/>
              <a:t>。</a:t>
            </a:r>
          </a:p>
          <a:p>
            <a:r>
              <a:rPr lang="zh-CN" altLang="en-US" dirty="0"/>
              <a:t>不同的字符集，</a:t>
            </a:r>
            <a:r>
              <a:rPr lang="en-US" altLang="zh-CN" dirty="0"/>
              <a:t>latin1</a:t>
            </a:r>
            <a:r>
              <a:rPr lang="zh-CN" altLang="en-US" dirty="0"/>
              <a:t>编码一个字符一个字节，</a:t>
            </a:r>
            <a:r>
              <a:rPr lang="en-US" altLang="zh-CN" dirty="0" err="1"/>
              <a:t>gbk</a:t>
            </a:r>
            <a:r>
              <a:rPr lang="zh-CN" altLang="en-US" dirty="0"/>
              <a:t>编码的为一个字符</a:t>
            </a:r>
            <a:r>
              <a:rPr lang="en-US" altLang="zh-CN" dirty="0"/>
              <a:t>2</a:t>
            </a:r>
            <a:r>
              <a:rPr lang="zh-CN" altLang="en-US" dirty="0"/>
              <a:t>个字节，</a:t>
            </a:r>
            <a:r>
              <a:rPr lang="en-US" altLang="zh-CN" dirty="0"/>
              <a:t>utf8</a:t>
            </a:r>
            <a:r>
              <a:rPr lang="zh-CN" altLang="en-US" dirty="0"/>
              <a:t>编码的一个字符</a:t>
            </a:r>
            <a:r>
              <a:rPr lang="en-US" altLang="zh-CN" dirty="0"/>
              <a:t>3</a:t>
            </a:r>
            <a:r>
              <a:rPr lang="zh-CN" altLang="en-US" dirty="0"/>
              <a:t>个字节。</a:t>
            </a:r>
          </a:p>
          <a:p>
            <a:r>
              <a:rPr lang="zh-CN" altLang="en-US" dirty="0"/>
              <a:t>创建索引的时候可以指定索引的长度，例如：</a:t>
            </a:r>
            <a:br>
              <a:rPr lang="zh-CN" altLang="en-US" dirty="0"/>
            </a:br>
            <a:r>
              <a:rPr lang="en-US" altLang="zh-CN" dirty="0"/>
              <a:t>alter table test add index </a:t>
            </a:r>
            <a:r>
              <a:rPr lang="en-US" altLang="zh-CN" dirty="0" err="1"/>
              <a:t>uri</a:t>
            </a:r>
            <a:r>
              <a:rPr lang="en-US" altLang="zh-CN" dirty="0"/>
              <a:t>(</a:t>
            </a:r>
            <a:r>
              <a:rPr lang="en-US" altLang="zh-CN" dirty="0" err="1"/>
              <a:t>uri</a:t>
            </a:r>
            <a:r>
              <a:rPr lang="en-US" altLang="zh-CN" dirty="0"/>
              <a:t>(30));</a:t>
            </a:r>
            <a:br>
              <a:rPr lang="en-US" altLang="zh-CN" dirty="0"/>
            </a:br>
            <a:r>
              <a:rPr lang="zh-CN" altLang="en-US" dirty="0"/>
              <a:t>长度</a:t>
            </a:r>
            <a:r>
              <a:rPr lang="en-US" altLang="zh-CN" dirty="0"/>
              <a:t>30</a:t>
            </a:r>
            <a:r>
              <a:rPr lang="zh-CN" altLang="en-US" dirty="0"/>
              <a:t>指的是字符的个数，如果为</a:t>
            </a:r>
            <a:r>
              <a:rPr lang="en-US" altLang="zh-CN" dirty="0"/>
              <a:t>utf8</a:t>
            </a:r>
            <a:r>
              <a:rPr lang="zh-CN" altLang="en-US" dirty="0"/>
              <a:t>编码</a:t>
            </a:r>
            <a:r>
              <a:rPr lang="en-US" altLang="zh-CN" dirty="0" err="1" smtClean="0"/>
              <a:t>varchar</a:t>
            </a:r>
            <a:r>
              <a:rPr lang="en-US" altLang="zh-CN" dirty="0" smtClean="0"/>
              <a:t>(30)</a:t>
            </a:r>
            <a:r>
              <a:rPr lang="zh-CN" altLang="en-US" dirty="0"/>
              <a:t>，</a:t>
            </a:r>
            <a:r>
              <a:rPr lang="en-US" altLang="zh-CN" dirty="0" err="1"/>
              <a:t>key_length</a:t>
            </a:r>
            <a:r>
              <a:rPr lang="en-US" altLang="zh-CN" dirty="0"/>
              <a:t>=30*3+2=92</a:t>
            </a:r>
            <a:r>
              <a:rPr lang="zh-CN" altLang="en-US" dirty="0"/>
              <a:t>个字节。</a:t>
            </a:r>
          </a:p>
          <a:p>
            <a:pPr lvl="2"/>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Table:table</a:t>
            </a:r>
            <a:r>
              <a:rPr lang="zh-CN" altLang="en-US" sz="2000" dirty="0" smtClean="0">
                <a:latin typeface="华文楷体" panose="02010600040101010101" pitchFamily="2" charset="-122"/>
                <a:ea typeface="华文楷体" panose="02010600040101010101" pitchFamily="2" charset="-122"/>
              </a:rPr>
              <a:t>列是</a:t>
            </a:r>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命令中输出结果中的一个单独行的唯一标识符。</a:t>
            </a:r>
            <a:endParaRPr lang="en-US" altLang="zh-CN" sz="2000" dirty="0">
              <a:latin typeface="华文楷体" panose="02010600040101010101" pitchFamily="2" charset="-122"/>
              <a:ea typeface="华文楷体" panose="02010600040101010101" pitchFamily="2" charset="-122"/>
            </a:endParaRPr>
          </a:p>
          <a:p>
            <a:pPr lvl="2"/>
            <a:endParaRPr lang="en-US" altLang="zh-CN" sz="2000" dirty="0" smtClean="0">
              <a:latin typeface="华文楷体" panose="02010600040101010101" pitchFamily="2" charset="-122"/>
              <a:ea typeface="华文楷体" panose="02010600040101010101" pitchFamily="2" charset="-122"/>
            </a:endParaRPr>
          </a:p>
        </p:txBody>
      </p:sp>
      <p:pic>
        <p:nvPicPr>
          <p:cNvPr id="6" name="Picture 3"/>
          <p:cNvPicPr>
            <a:picLocks noChangeAspect="1" noChangeArrowheads="1"/>
          </p:cNvPicPr>
          <p:nvPr/>
        </p:nvPicPr>
        <p:blipFill>
          <a:blip r:embed="rId4"/>
          <a:srcRect/>
          <a:stretch>
            <a:fillRect/>
          </a:stretch>
        </p:blipFill>
        <p:spPr bwMode="auto">
          <a:xfrm>
            <a:off x="9508066" y="634539"/>
            <a:ext cx="1775012" cy="2473184"/>
          </a:xfrm>
          <a:prstGeom prst="rect">
            <a:avLst/>
          </a:prstGeom>
          <a:noFill/>
          <a:ln w="9525">
            <a:noFill/>
            <a:miter lim="800000"/>
            <a:headEnd/>
            <a:tailEnd/>
          </a:ln>
          <a:effectLst/>
        </p:spPr>
      </p:pic>
    </p:spTree>
    <p:extLst>
      <p:ext uri="{BB962C8B-B14F-4D97-AF65-F5344CB8AC3E}">
        <p14:creationId xmlns:p14="http://schemas.microsoft.com/office/powerpoint/2010/main" val="33499253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文本框 6"/>
          <p:cNvSpPr txBox="1"/>
          <p:nvPr/>
        </p:nvSpPr>
        <p:spPr>
          <a:xfrm>
            <a:off x="440675" y="363557"/>
            <a:ext cx="10113484" cy="5663089"/>
          </a:xfrm>
          <a:prstGeom prst="rect">
            <a:avLst/>
          </a:prstGeom>
          <a:noFill/>
        </p:spPr>
        <p:txBody>
          <a:bodyPr wrap="square" rtlCol="0">
            <a:spAutoFit/>
          </a:bodyPr>
          <a:lstStyle/>
          <a:p>
            <a:r>
              <a:rPr lang="en-US" altLang="zh-CN" sz="2800" dirty="0">
                <a:latin typeface="+mn-ea"/>
              </a:rPr>
              <a:t>Extra</a:t>
            </a:r>
            <a:r>
              <a:rPr lang="zh-CN" altLang="en-US" sz="2800" dirty="0" smtClean="0">
                <a:latin typeface="+mn-ea"/>
              </a:rPr>
              <a:t>说明</a:t>
            </a:r>
            <a:endParaRPr lang="en-US" altLang="zh-CN" sz="2800" dirty="0" smtClean="0">
              <a:latin typeface="+mn-ea"/>
            </a:endParaRPr>
          </a:p>
          <a:p>
            <a:endParaRPr lang="en-US" altLang="zh-CN" sz="2800" dirty="0" smtClean="0">
              <a:latin typeface="+mn-ea"/>
            </a:endParaRP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8" name="内容占位符 2"/>
          <p:cNvSpPr txBox="1">
            <a:spLocks/>
          </p:cNvSpPr>
          <p:nvPr/>
        </p:nvSpPr>
        <p:spPr>
          <a:xfrm>
            <a:off x="457199" y="1142984"/>
            <a:ext cx="11132545" cy="5214974"/>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dirty="0" smtClean="0">
                <a:latin typeface="+mn-ea"/>
              </a:rPr>
              <a:t>no matching row in </a:t>
            </a:r>
            <a:r>
              <a:rPr lang="en-US" dirty="0" err="1" smtClean="0">
                <a:latin typeface="+mn-ea"/>
              </a:rPr>
              <a:t>const</a:t>
            </a:r>
            <a:r>
              <a:rPr lang="en-US" dirty="0" smtClean="0">
                <a:latin typeface="+mn-ea"/>
              </a:rPr>
              <a:t> table</a:t>
            </a:r>
            <a:r>
              <a:rPr lang="zh-CN" altLang="en-US" dirty="0" smtClean="0">
                <a:latin typeface="+mn-ea"/>
              </a:rPr>
              <a:t>：当前</a:t>
            </a:r>
            <a:r>
              <a:rPr lang="en-US" altLang="zh-CN" dirty="0" smtClean="0">
                <a:latin typeface="+mn-ea"/>
              </a:rPr>
              <a:t>join</a:t>
            </a:r>
            <a:r>
              <a:rPr lang="zh-CN" altLang="en-US" dirty="0" smtClean="0">
                <a:latin typeface="+mn-ea"/>
              </a:rPr>
              <a:t>的表为</a:t>
            </a:r>
            <a:r>
              <a:rPr lang="en-US" altLang="zh-CN" dirty="0" err="1" smtClean="0">
                <a:latin typeface="+mn-ea"/>
              </a:rPr>
              <a:t>const</a:t>
            </a:r>
            <a:r>
              <a:rPr lang="zh-CN" altLang="en-US" dirty="0" smtClean="0">
                <a:latin typeface="+mn-ea"/>
              </a:rPr>
              <a:t>表，不能匹配</a:t>
            </a:r>
            <a:endParaRPr lang="en-US" altLang="zh-CN" dirty="0" smtClean="0">
              <a:latin typeface="+mn-ea"/>
            </a:endParaRPr>
          </a:p>
          <a:p>
            <a:pPr algn="l"/>
            <a:r>
              <a:rPr lang="en-US" dirty="0" smtClean="0">
                <a:latin typeface="+mn-ea"/>
              </a:rPr>
              <a:t>Not exists</a:t>
            </a:r>
            <a:r>
              <a:rPr lang="zh-CN" altLang="en-US" dirty="0" smtClean="0">
                <a:latin typeface="+mn-ea"/>
              </a:rPr>
              <a:t>：优化器发现内表记录不可能满足</a:t>
            </a:r>
            <a:r>
              <a:rPr lang="en-US" altLang="zh-CN" dirty="0" smtClean="0">
                <a:latin typeface="+mn-ea"/>
              </a:rPr>
              <a:t>where</a:t>
            </a:r>
            <a:r>
              <a:rPr lang="zh-CN" altLang="en-US" dirty="0" smtClean="0">
                <a:latin typeface="+mn-ea"/>
              </a:rPr>
              <a:t>条件</a:t>
            </a:r>
            <a:endParaRPr lang="en-US" altLang="zh-CN" dirty="0" smtClean="0">
              <a:latin typeface="+mn-ea"/>
            </a:endParaRPr>
          </a:p>
          <a:p>
            <a:pPr algn="l"/>
            <a:r>
              <a:rPr lang="en-US" dirty="0" smtClean="0">
                <a:latin typeface="+mn-ea"/>
              </a:rPr>
              <a:t>Select tables optimized away</a:t>
            </a:r>
            <a:r>
              <a:rPr lang="zh-CN" altLang="en-US" dirty="0" smtClean="0">
                <a:latin typeface="+mn-ea"/>
              </a:rPr>
              <a:t>：在没有</a:t>
            </a:r>
            <a:r>
              <a:rPr lang="en-US" altLang="zh-CN" dirty="0" smtClean="0">
                <a:latin typeface="+mn-ea"/>
              </a:rPr>
              <a:t>group by</a:t>
            </a:r>
            <a:r>
              <a:rPr lang="zh-CN" altLang="en-US" dirty="0" smtClean="0">
                <a:latin typeface="+mn-ea"/>
              </a:rPr>
              <a:t>子句时，对于</a:t>
            </a:r>
            <a:r>
              <a:rPr lang="en-US" altLang="zh-CN" dirty="0" err="1" smtClean="0">
                <a:latin typeface="+mn-ea"/>
              </a:rPr>
              <a:t>MyISAM</a:t>
            </a:r>
            <a:r>
              <a:rPr lang="zh-CN" altLang="en-US" dirty="0" smtClean="0">
                <a:latin typeface="+mn-ea"/>
              </a:rPr>
              <a:t>的</a:t>
            </a:r>
            <a:r>
              <a:rPr lang="en-US" altLang="zh-CN" dirty="0" smtClean="0">
                <a:latin typeface="+mn-ea"/>
              </a:rPr>
              <a:t>select count(*)</a:t>
            </a:r>
            <a:r>
              <a:rPr lang="zh-CN" altLang="en-US" dirty="0" smtClean="0">
                <a:latin typeface="+mn-ea"/>
              </a:rPr>
              <a:t>操作，或者当对于</a:t>
            </a:r>
            <a:r>
              <a:rPr lang="en-US" altLang="zh-CN" dirty="0" smtClean="0">
                <a:latin typeface="+mn-ea"/>
              </a:rPr>
              <a:t>min(),max()</a:t>
            </a:r>
            <a:r>
              <a:rPr lang="zh-CN" altLang="en-US" dirty="0" smtClean="0">
                <a:latin typeface="+mn-ea"/>
              </a:rPr>
              <a:t>的操作可以利用索引优化，优化器发现只会返回一行。</a:t>
            </a:r>
            <a:endParaRPr lang="en-US" altLang="zh-CN" dirty="0" smtClean="0">
              <a:latin typeface="+mn-ea"/>
            </a:endParaRPr>
          </a:p>
          <a:p>
            <a:pPr algn="l"/>
            <a:r>
              <a:rPr lang="en-US" altLang="zh-CN" b="1" dirty="0" smtClean="0">
                <a:latin typeface="+mn-ea"/>
              </a:rPr>
              <a:t>Using </a:t>
            </a:r>
            <a:r>
              <a:rPr lang="en-US" altLang="zh-CN" b="1" dirty="0" err="1" smtClean="0">
                <a:latin typeface="+mn-ea"/>
              </a:rPr>
              <a:t>filesort</a:t>
            </a:r>
            <a:r>
              <a:rPr lang="zh-CN" altLang="en-US" b="1" dirty="0" smtClean="0">
                <a:latin typeface="+mn-ea"/>
              </a:rPr>
              <a:t>：</a:t>
            </a:r>
            <a:r>
              <a:rPr lang="zh-CN" altLang="en-US" dirty="0" smtClean="0">
                <a:latin typeface="+mn-ea"/>
              </a:rPr>
              <a:t>使用</a:t>
            </a:r>
            <a:r>
              <a:rPr lang="en-US" altLang="zh-CN" dirty="0" err="1" smtClean="0">
                <a:latin typeface="+mn-ea"/>
              </a:rPr>
              <a:t>filesort</a:t>
            </a:r>
            <a:r>
              <a:rPr lang="zh-CN" altLang="en-US" dirty="0" smtClean="0">
                <a:latin typeface="+mn-ea"/>
              </a:rPr>
              <a:t>来进行</a:t>
            </a:r>
            <a:r>
              <a:rPr lang="en-US" altLang="zh-CN" dirty="0" smtClean="0">
                <a:latin typeface="+mn-ea"/>
              </a:rPr>
              <a:t>order by</a:t>
            </a:r>
            <a:r>
              <a:rPr lang="zh-CN" altLang="en-US" dirty="0" smtClean="0">
                <a:latin typeface="+mn-ea"/>
              </a:rPr>
              <a:t>操作</a:t>
            </a:r>
            <a:endParaRPr lang="en-US" altLang="zh-CN" dirty="0" smtClean="0">
              <a:latin typeface="+mn-ea"/>
            </a:endParaRPr>
          </a:p>
          <a:p>
            <a:pPr algn="l"/>
            <a:r>
              <a:rPr lang="en-US" altLang="zh-CN" b="1" dirty="0" smtClean="0">
                <a:latin typeface="+mn-ea"/>
              </a:rPr>
              <a:t>Using index</a:t>
            </a:r>
            <a:r>
              <a:rPr lang="zh-CN" altLang="en-US" b="1" dirty="0" smtClean="0">
                <a:latin typeface="+mn-ea"/>
              </a:rPr>
              <a:t>：</a:t>
            </a:r>
            <a:r>
              <a:rPr lang="zh-CN" altLang="en-US" dirty="0" smtClean="0">
                <a:latin typeface="+mn-ea"/>
              </a:rPr>
              <a:t>覆盖索引</a:t>
            </a:r>
            <a:endParaRPr lang="en-US" altLang="zh-CN" dirty="0" smtClean="0">
              <a:latin typeface="+mn-ea"/>
            </a:endParaRPr>
          </a:p>
          <a:p>
            <a:pPr algn="l"/>
            <a:r>
              <a:rPr lang="en-US" altLang="zh-CN" b="1" dirty="0" smtClean="0">
                <a:latin typeface="+mn-ea"/>
              </a:rPr>
              <a:t>Using index for group-by</a:t>
            </a:r>
            <a:r>
              <a:rPr lang="zh-CN" altLang="en-US" b="1" dirty="0" smtClean="0">
                <a:latin typeface="+mn-ea"/>
              </a:rPr>
              <a:t>：</a:t>
            </a:r>
            <a:r>
              <a:rPr lang="zh-CN" altLang="en-US" dirty="0" smtClean="0">
                <a:latin typeface="+mn-ea"/>
              </a:rPr>
              <a:t>对于</a:t>
            </a:r>
            <a:r>
              <a:rPr lang="en-US" altLang="zh-CN" dirty="0" smtClean="0">
                <a:latin typeface="+mn-ea"/>
              </a:rPr>
              <a:t>group by</a:t>
            </a:r>
            <a:r>
              <a:rPr lang="zh-CN" altLang="en-US" dirty="0" smtClean="0">
                <a:latin typeface="+mn-ea"/>
              </a:rPr>
              <a:t>列或者</a:t>
            </a:r>
            <a:r>
              <a:rPr lang="en-US" altLang="zh-CN" dirty="0" smtClean="0">
                <a:latin typeface="+mn-ea"/>
              </a:rPr>
              <a:t>distinct</a:t>
            </a:r>
            <a:r>
              <a:rPr lang="zh-CN" altLang="en-US" dirty="0" smtClean="0">
                <a:latin typeface="+mn-ea"/>
              </a:rPr>
              <a:t>列，可以利用索引检索出数据，而不需要去表里查数据、分组、排序、去重等等</a:t>
            </a:r>
            <a:endParaRPr lang="en-US" altLang="zh-CN" dirty="0" smtClean="0">
              <a:latin typeface="+mn-ea"/>
            </a:endParaRPr>
          </a:p>
          <a:p>
            <a:pPr algn="l"/>
            <a:r>
              <a:rPr lang="en-US" altLang="zh-CN" b="1" dirty="0" smtClean="0">
                <a:latin typeface="+mn-ea"/>
              </a:rPr>
              <a:t>Using join buffer</a:t>
            </a:r>
            <a:r>
              <a:rPr lang="zh-CN" altLang="en-US" b="1" dirty="0" smtClean="0">
                <a:latin typeface="+mn-ea"/>
              </a:rPr>
              <a:t>：</a:t>
            </a:r>
            <a:r>
              <a:rPr lang="zh-CN" altLang="en-US" dirty="0" smtClean="0">
                <a:latin typeface="+mn-ea"/>
              </a:rPr>
              <a:t>之前的表连接在</a:t>
            </a:r>
            <a:r>
              <a:rPr lang="en-US" altLang="zh-CN" dirty="0" smtClean="0">
                <a:latin typeface="+mn-ea"/>
              </a:rPr>
              <a:t>nested loop</a:t>
            </a:r>
            <a:r>
              <a:rPr lang="zh-CN" altLang="en-US" dirty="0" smtClean="0">
                <a:latin typeface="+mn-ea"/>
              </a:rPr>
              <a:t>之后放进</a:t>
            </a:r>
            <a:r>
              <a:rPr lang="en-US" altLang="zh-CN" dirty="0" smtClean="0">
                <a:latin typeface="+mn-ea"/>
              </a:rPr>
              <a:t>join buffer</a:t>
            </a:r>
            <a:r>
              <a:rPr lang="zh-CN" altLang="en-US" dirty="0" smtClean="0">
                <a:latin typeface="+mn-ea"/>
              </a:rPr>
              <a:t>，再来和本表进行</a:t>
            </a:r>
            <a:r>
              <a:rPr lang="en-US" altLang="zh-CN" dirty="0" smtClean="0">
                <a:latin typeface="+mn-ea"/>
              </a:rPr>
              <a:t>join</a:t>
            </a:r>
            <a:r>
              <a:rPr lang="zh-CN" altLang="en-US" dirty="0" smtClean="0">
                <a:latin typeface="+mn-ea"/>
              </a:rPr>
              <a:t>。适用于本表的访问</a:t>
            </a:r>
            <a:r>
              <a:rPr lang="en-US" altLang="zh-CN" dirty="0" smtClean="0">
                <a:latin typeface="+mn-ea"/>
              </a:rPr>
              <a:t>type</a:t>
            </a:r>
            <a:r>
              <a:rPr lang="zh-CN" altLang="en-US" dirty="0" smtClean="0">
                <a:latin typeface="+mn-ea"/>
              </a:rPr>
              <a:t>为</a:t>
            </a:r>
            <a:r>
              <a:rPr lang="en-US" altLang="zh-CN" dirty="0" smtClean="0">
                <a:latin typeface="+mn-ea"/>
              </a:rPr>
              <a:t>range</a:t>
            </a:r>
            <a:r>
              <a:rPr lang="zh-CN" altLang="en-US" dirty="0" smtClean="0">
                <a:latin typeface="+mn-ea"/>
              </a:rPr>
              <a:t>，</a:t>
            </a:r>
            <a:r>
              <a:rPr lang="en-US" altLang="zh-CN" dirty="0" smtClean="0">
                <a:latin typeface="+mn-ea"/>
              </a:rPr>
              <a:t>index</a:t>
            </a:r>
            <a:r>
              <a:rPr lang="zh-CN" altLang="en-US" dirty="0" smtClean="0">
                <a:latin typeface="+mn-ea"/>
              </a:rPr>
              <a:t>或</a:t>
            </a:r>
            <a:r>
              <a:rPr lang="en-US" altLang="zh-CN" dirty="0" smtClean="0">
                <a:latin typeface="+mn-ea"/>
              </a:rPr>
              <a:t>all</a:t>
            </a:r>
          </a:p>
          <a:p>
            <a:pPr algn="l"/>
            <a:r>
              <a:rPr lang="en-US" altLang="zh-CN" b="1" dirty="0"/>
              <a:t>Using </a:t>
            </a:r>
            <a:r>
              <a:rPr lang="en-US" altLang="zh-CN" b="1" dirty="0" err="1"/>
              <a:t>sort_union,using</a:t>
            </a:r>
            <a:r>
              <a:rPr lang="en-US" altLang="zh-CN" b="1" dirty="0"/>
              <a:t> </a:t>
            </a:r>
            <a:r>
              <a:rPr lang="en-US" altLang="zh-CN" b="1" dirty="0" err="1"/>
              <a:t>union,using</a:t>
            </a:r>
            <a:r>
              <a:rPr lang="en-US" altLang="zh-CN" b="1" dirty="0"/>
              <a:t> </a:t>
            </a:r>
            <a:r>
              <a:rPr lang="en-US" altLang="zh-CN" b="1" dirty="0" err="1"/>
              <a:t>intersect:index_merge</a:t>
            </a:r>
            <a:r>
              <a:rPr lang="zh-CN" altLang="en-US" dirty="0"/>
              <a:t>的三种情况</a:t>
            </a:r>
            <a:endParaRPr lang="en-US" altLang="zh-CN" dirty="0"/>
          </a:p>
          <a:p>
            <a:pPr algn="l"/>
            <a:r>
              <a:rPr lang="en-US" altLang="zh-CN" b="1" dirty="0"/>
              <a:t>Using temporary</a:t>
            </a:r>
            <a:r>
              <a:rPr lang="zh-CN" altLang="en-US" b="1" dirty="0"/>
              <a:t>：</a:t>
            </a:r>
            <a:r>
              <a:rPr lang="zh-CN" altLang="en-US" dirty="0"/>
              <a:t>使用了临时表来存储中间结果集，适用于</a:t>
            </a:r>
            <a:r>
              <a:rPr lang="en-US" altLang="zh-CN" dirty="0"/>
              <a:t>group by</a:t>
            </a:r>
            <a:r>
              <a:rPr lang="zh-CN" altLang="en-US" dirty="0"/>
              <a:t>，</a:t>
            </a:r>
            <a:r>
              <a:rPr lang="en-US" altLang="zh-CN" dirty="0"/>
              <a:t>distinct</a:t>
            </a:r>
            <a:r>
              <a:rPr lang="zh-CN" altLang="en-US" dirty="0"/>
              <a:t>，或</a:t>
            </a:r>
            <a:r>
              <a:rPr lang="en-US" altLang="zh-CN" dirty="0"/>
              <a:t>order by</a:t>
            </a:r>
            <a:r>
              <a:rPr lang="zh-CN" altLang="en-US" dirty="0"/>
              <a:t>列为不同表的列。</a:t>
            </a:r>
            <a:endParaRPr lang="en-US" altLang="zh-CN" dirty="0"/>
          </a:p>
          <a:p>
            <a:pPr algn="l"/>
            <a:r>
              <a:rPr lang="en-US" altLang="zh-CN" b="1" dirty="0"/>
              <a:t>Using where</a:t>
            </a:r>
            <a:r>
              <a:rPr lang="zh-CN" altLang="en-US" b="1" dirty="0"/>
              <a:t>：</a:t>
            </a:r>
            <a:r>
              <a:rPr lang="zh-CN" altLang="en-US" dirty="0"/>
              <a:t>在存储引擎层检索出记录后，在</a:t>
            </a:r>
            <a:r>
              <a:rPr lang="en-US" altLang="zh-CN" dirty="0"/>
              <a:t>server</a:t>
            </a:r>
            <a:r>
              <a:rPr lang="zh-CN" altLang="en-US" dirty="0"/>
              <a:t>利用</a:t>
            </a:r>
            <a:r>
              <a:rPr lang="en-US" altLang="zh-CN" dirty="0"/>
              <a:t>where</a:t>
            </a:r>
            <a:r>
              <a:rPr lang="zh-CN" altLang="en-US" dirty="0"/>
              <a:t>条件进行过滤，并返回给客户端</a:t>
            </a:r>
            <a:endParaRPr lang="en-US" altLang="zh-CN" dirty="0"/>
          </a:p>
          <a:p>
            <a:pPr algn="l"/>
            <a:endParaRPr lang="zh-CN" altLang="en-US" dirty="0">
              <a:latin typeface="+mn-ea"/>
            </a:endParaRPr>
          </a:p>
        </p:txBody>
      </p:sp>
    </p:spTree>
    <p:extLst>
      <p:ext uri="{BB962C8B-B14F-4D97-AF65-F5344CB8AC3E}">
        <p14:creationId xmlns:p14="http://schemas.microsoft.com/office/powerpoint/2010/main" val="15997642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78565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Pt-query-digest</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-query-digest /data/</a:t>
            </a:r>
            <a:r>
              <a:rPr lang="en-US" altLang="zh-CN" sz="2400" dirty="0" err="1">
                <a:latin typeface="华文楷体" panose="02010600040101010101" pitchFamily="2" charset="-122"/>
                <a:ea typeface="华文楷体" panose="02010600040101010101" pitchFamily="2" charset="-122"/>
              </a:rPr>
              <a:t>mysql</a:t>
            </a:r>
            <a:r>
              <a:rPr lang="en-US" altLang="zh-CN" sz="2400" dirty="0">
                <a:latin typeface="华文楷体" panose="02010600040101010101" pitchFamily="2" charset="-122"/>
                <a:ea typeface="华文楷体" panose="02010600040101010101" pitchFamily="2" charset="-122"/>
              </a:rPr>
              <a:t>/mysql_3306/data/slow.log &gt;</a:t>
            </a:r>
            <a:r>
              <a:rPr lang="en-US" altLang="zh-CN" sz="2400" dirty="0" smtClean="0">
                <a:latin typeface="华文楷体" panose="02010600040101010101" pitchFamily="2" charset="-122"/>
                <a:ea typeface="华文楷体" panose="02010600040101010101" pitchFamily="2" charset="-122"/>
              </a:rPr>
              <a:t>9291824.log</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打开文件详细解释下各个字段的意义：</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99095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37802" y="551405"/>
            <a:ext cx="11449982" cy="415498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索引和字段选择性：</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选择性较差的字段通常不适合创建单列索引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联合索引中选择性较好的字段应该排在前面</a:t>
            </a:r>
            <a:endParaRPr lang="en-US" altLang="zh-CN" sz="24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122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78565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52529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不使用已有索引的情况：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索引列进行数学运算或者函数运算</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未包含复合索引的前缀字段</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通</a:t>
            </a:r>
            <a:r>
              <a:rPr lang="zh-CN" altLang="en-US" sz="2400" dirty="0" smtClean="0">
                <a:latin typeface="华文楷体" panose="02010600040101010101" pitchFamily="2" charset="-122"/>
                <a:ea typeface="华文楷体" panose="02010600040101010101" pitchFamily="2" charset="-122"/>
              </a:rPr>
              <a:t>配匹配</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en-US" altLang="zh-CN" sz="2400" dirty="0" smtClean="0">
                <a:latin typeface="华文楷体" panose="02010600040101010101" pitchFamily="2" charset="-122"/>
                <a:ea typeface="华文楷体" panose="02010600040101010101" pitchFamily="2" charset="-122"/>
              </a:rPr>
              <a:t>Where</a:t>
            </a:r>
            <a:r>
              <a:rPr lang="zh-CN" altLang="en-US" sz="2400" dirty="0" smtClean="0">
                <a:latin typeface="华文楷体" panose="02010600040101010101" pitchFamily="2" charset="-122"/>
                <a:ea typeface="华文楷体" panose="02010600040101010101" pitchFamily="2" charset="-122"/>
              </a:rPr>
              <a:t>条件使用</a:t>
            </a:r>
            <a:r>
              <a:rPr lang="en-US" altLang="zh-CN" sz="2400" dirty="0" smtClean="0">
                <a:latin typeface="华文楷体" panose="02010600040101010101" pitchFamily="2" charset="-122"/>
                <a:ea typeface="华文楷体" panose="02010600040101010101" pitchFamily="2" charset="-122"/>
              </a:rPr>
              <a:t>not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&lt;&gt;,!=</a:t>
            </a: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字段类型匹配，隐式转换</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jdbc</a:t>
            </a:r>
            <a:r>
              <a:rPr lang="zh-CN" altLang="en-US" sz="2400" dirty="0" smtClean="0">
                <a:latin typeface="华文楷体" panose="02010600040101010101" pitchFamily="2" charset="-122"/>
                <a:ea typeface="华文楷体" panose="02010600040101010101" pitchFamily="2" charset="-122"/>
              </a:rPr>
              <a:t>中对变量类型的设置</a:t>
            </a:r>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78390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24973"/>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利用索引排序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indx_a_b</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a,b</a:t>
            </a:r>
            <a:r>
              <a:rPr lang="en-US" altLang="zh-CN" sz="2000" dirty="0" smtClean="0">
                <a:latin typeface="华文楷体" panose="02010600040101010101" pitchFamily="2" charset="-122"/>
                <a:ea typeface="华文楷体" panose="02010600040101010101" pitchFamily="2" charset="-122"/>
              </a:rPr>
              <a:t>)</a:t>
            </a:r>
          </a:p>
          <a:p>
            <a:r>
              <a:rPr lang="en-US" altLang="zh-CN" sz="32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能够使用索引帮助排序的查询：</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a:t>
            </a: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t>
            </a:r>
            <a:r>
              <a:rPr lang="en-US" altLang="zh-CN" sz="2000" dirty="0" err="1" smtClean="0">
                <a:latin typeface="华文楷体" panose="02010600040101010101" pitchFamily="2" charset="-122"/>
                <a:ea typeface="华文楷体" panose="02010600040101010101" pitchFamily="2" charset="-122"/>
              </a:rPr>
              <a:t>a,b</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 </a:t>
            </a:r>
            <a:r>
              <a:rPr lang="en-US" altLang="zh-CN" sz="2000" dirty="0" err="1" smtClean="0">
                <a:latin typeface="华文楷体" panose="02010600040101010101" pitchFamily="2" charset="-122"/>
                <a:ea typeface="华文楷体" panose="02010600040101010101" pitchFamily="2" charset="-122"/>
              </a:rPr>
              <a:t>desc,b,desc</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smtClean="0">
                <a:latin typeface="华文楷体" panose="02010600040101010101" pitchFamily="2" charset="-122"/>
                <a:ea typeface="华文楷体" panose="02010600040101010101" pitchFamily="2" charset="-122"/>
              </a:rPr>
              <a:t>a&gt;5 order by a</a:t>
            </a:r>
          </a:p>
          <a:p>
            <a:r>
              <a:rPr lang="en-US" altLang="zh-CN"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不能够使用索引帮助排序的查询：</a:t>
            </a:r>
            <a:endParaRPr lang="en-US" altLang="zh-CN" sz="20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a&gt;5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a</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a:t>
            </a:r>
            <a:r>
              <a:rPr lang="en-US" altLang="zh-CN" sz="2000" dirty="0" smtClean="0">
                <a:latin typeface="华文楷体" panose="02010600040101010101" pitchFamily="2" charset="-122"/>
                <a:ea typeface="华文楷体" panose="02010600040101010101" pitchFamily="2" charset="-122"/>
              </a:rPr>
              <a:t>(1,3)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a </a:t>
            </a:r>
            <a:r>
              <a:rPr lang="en-US" altLang="zh-CN" sz="2000" dirty="0" err="1" smtClean="0">
                <a:latin typeface="华文楷体" panose="02010600040101010101" pitchFamily="2" charset="-122"/>
                <a:ea typeface="华文楷体" panose="02010600040101010101" pitchFamily="2" charset="-122"/>
              </a:rPr>
              <a:t>asc,b</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desc</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614489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86528"/>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数据库导入导出命令</a:t>
            </a:r>
            <a:endParaRPr lang="en-US" altLang="zh-CN" sz="3200" smtClean="0">
              <a:latin typeface="华文楷体" panose="02010600040101010101" pitchFamily="2" charset="-122"/>
              <a:ea typeface="华文楷体" panose="02010600040101010101" pitchFamily="2" charset="-122"/>
            </a:endParaRPr>
          </a:p>
          <a:p>
            <a:r>
              <a:rPr lang="en-US" altLang="zh-CN" sz="3200" err="1" smtClean="0">
                <a:latin typeface="华文楷体" panose="02010600040101010101" pitchFamily="2" charset="-122"/>
                <a:ea typeface="华文楷体" panose="02010600040101010101" pitchFamily="2" charset="-122"/>
              </a:rPr>
              <a:t>Mysqldump</a:t>
            </a:r>
            <a:endParaRPr lang="en-US" altLang="zh-CN" sz="3200" smtClean="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a:t>
            </a:r>
            <a:r>
              <a:rPr lang="en-US" altLang="zh-CN" sz="2400" err="1">
                <a:latin typeface="华文楷体" panose="02010600040101010101" pitchFamily="2" charset="-122"/>
                <a:ea typeface="华文楷体" panose="02010600040101010101" pitchFamily="2" charset="-122"/>
              </a:rPr>
              <a:t>prod_PHAPP</a:t>
            </a:r>
            <a:r>
              <a:rPr lang="en-US" altLang="zh-CN" sz="2400">
                <a:latin typeface="华文楷体" panose="02010600040101010101" pitchFamily="2" charset="-122"/>
                <a:ea typeface="华文楷体" panose="02010600040101010101" pitchFamily="2" charset="-122"/>
              </a:rPr>
              <a: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&gt; /</a:t>
            </a:r>
            <a:r>
              <a:rPr lang="en-US" altLang="zh-CN" sz="2400" smtClean="0">
                <a:latin typeface="华文楷体" panose="02010600040101010101" pitchFamily="2" charset="-122"/>
                <a:ea typeface="华文楷体" panose="02010600040101010101" pitchFamily="2" charset="-122"/>
              </a:rPr>
              <a:t>disk4/</a:t>
            </a:r>
            <a:r>
              <a:rPr lang="en-US" altLang="zh-CN" sz="2400" err="1" smtClean="0">
                <a:latin typeface="华文楷体" panose="02010600040101010101" pitchFamily="2" charset="-122"/>
                <a:ea typeface="华文楷体" panose="02010600040101010101" pitchFamily="2" charset="-122"/>
              </a:rPr>
              <a:t>backup_dump</a:t>
            </a:r>
            <a:r>
              <a:rPr lang="en-US" altLang="zh-CN" sz="2400" smtClean="0">
                <a:latin typeface="华文楷体" panose="02010600040101010101" pitchFamily="2" charset="-122"/>
                <a:ea typeface="华文楷体" panose="02010600040101010101" pitchFamily="2" charset="-122"/>
              </a:rPr>
              <a:t>/prod_PHAPP201609291007bak.sql</a:t>
            </a:r>
          </a:p>
          <a:p>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--skip-add-drop-table    </a:t>
            </a:r>
            <a:r>
              <a:rPr lang="en-US" altLang="zh-CN" sz="2400" err="1">
                <a:latin typeface="华文楷体" panose="02010600040101010101" pitchFamily="2" charset="-122"/>
                <a:ea typeface="华文楷体" panose="02010600040101010101" pitchFamily="2" charset="-122"/>
              </a:rPr>
              <a:t>nasdaq</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h_transfer_record</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h_orders</a:t>
            </a:r>
            <a:r>
              <a:rPr lang="en-US" altLang="zh-CN" sz="2400">
                <a:latin typeface="华文楷体" panose="02010600040101010101" pitchFamily="2" charset="-122"/>
                <a:ea typeface="华文楷体" panose="02010600040101010101" pitchFamily="2" charset="-122"/>
              </a:rPr>
              <a:t>  &gt; nasdaq_twotabs201607191317.sql</a:t>
            </a:r>
          </a:p>
          <a:p>
            <a:endParaRPr lang="en-US" altLang="zh-CN" sz="24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9739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54236" y="174410"/>
            <a:ext cx="11806116" cy="2062103"/>
          </a:xfrm>
          <a:prstGeom prst="rect">
            <a:avLst/>
          </a:prstGeom>
          <a:noFill/>
        </p:spPr>
        <p:txBody>
          <a:bodyPr wrap="square" rtlCol="0">
            <a:spAutoFit/>
          </a:bodyPr>
          <a:lstStyle/>
          <a:p>
            <a:r>
              <a:rPr lang="en-US" altLang="zh-CN" sz="3200" dirty="0" err="1" smtClean="0"/>
              <a:t>Mysql</a:t>
            </a:r>
            <a:r>
              <a:rPr lang="zh-CN" altLang="en-US" sz="3200" dirty="0" smtClean="0"/>
              <a:t>逻辑架构：</a:t>
            </a:r>
            <a:endParaRPr lang="en-US" altLang="zh-CN" sz="3200" dirty="0" smtClean="0"/>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7" name="内容占位符 3"/>
          <p:cNvPicPr>
            <a:picLocks noChangeAspect="1"/>
          </p:cNvPicPr>
          <p:nvPr/>
        </p:nvPicPr>
        <p:blipFill>
          <a:blip r:embed="rId4"/>
          <a:stretch>
            <a:fillRect/>
          </a:stretch>
        </p:blipFill>
        <p:spPr>
          <a:xfrm>
            <a:off x="3914887" y="1961366"/>
            <a:ext cx="3527691" cy="4351338"/>
          </a:xfrm>
          <a:prstGeom prst="rect">
            <a:avLst/>
          </a:prstGeom>
        </p:spPr>
      </p:pic>
      <p:grpSp>
        <p:nvGrpSpPr>
          <p:cNvPr id="8" name="组合 7"/>
          <p:cNvGrpSpPr/>
          <p:nvPr/>
        </p:nvGrpSpPr>
        <p:grpSpPr>
          <a:xfrm>
            <a:off x="6709273" y="1488722"/>
            <a:ext cx="2798794" cy="1580573"/>
            <a:chOff x="6160240" y="1681668"/>
            <a:chExt cx="2693303" cy="1448736"/>
          </a:xfrm>
        </p:grpSpPr>
        <p:sp>
          <p:nvSpPr>
            <p:cNvPr id="9" name="文本框 8"/>
            <p:cNvSpPr txBox="1"/>
            <p:nvPr/>
          </p:nvSpPr>
          <p:spPr>
            <a:xfrm>
              <a:off x="7557326" y="1681668"/>
              <a:ext cx="1296217" cy="1200329"/>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连接管理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线程管理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用户认证</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连接安全</a:t>
              </a:r>
              <a:endParaRPr lang="zh-CN" altLang="en-US" dirty="0">
                <a:latin typeface="华文楷体" panose="02010600040101010101" pitchFamily="2" charset="-122"/>
                <a:ea typeface="华文楷体" panose="02010600040101010101" pitchFamily="2" charset="-122"/>
              </a:endParaRPr>
            </a:p>
          </p:txBody>
        </p:sp>
        <p:cxnSp>
          <p:nvCxnSpPr>
            <p:cNvPr id="10" name="直接箭头连接符 9"/>
            <p:cNvCxnSpPr>
              <a:endCxn id="9" idx="1"/>
            </p:cNvCxnSpPr>
            <p:nvPr/>
          </p:nvCxnSpPr>
          <p:spPr>
            <a:xfrm flipV="1">
              <a:off x="6160240" y="2281833"/>
              <a:ext cx="1397086" cy="84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8385936" y="3081650"/>
            <a:ext cx="2967864" cy="1200329"/>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解析</a:t>
            </a:r>
            <a:r>
              <a:rPr lang="en-US" altLang="zh-CN" dirty="0"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，生成解析树，</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预处理器检查表、列等语义信息，并检查权限</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最后交给优化器进行优化</a:t>
            </a:r>
            <a:endParaRPr lang="zh-CN" altLang="en-US" dirty="0">
              <a:latin typeface="华文楷体" panose="02010600040101010101" pitchFamily="2" charset="-122"/>
              <a:ea typeface="华文楷体" panose="02010600040101010101" pitchFamily="2" charset="-122"/>
            </a:endParaRPr>
          </a:p>
        </p:txBody>
      </p:sp>
      <p:cxnSp>
        <p:nvCxnSpPr>
          <p:cNvPr id="13" name="直接箭头连接符 12"/>
          <p:cNvCxnSpPr>
            <a:endCxn id="11" idx="1"/>
          </p:cNvCxnSpPr>
          <p:nvPr/>
        </p:nvCxnSpPr>
        <p:spPr>
          <a:xfrm flipV="1">
            <a:off x="6709273" y="3681815"/>
            <a:ext cx="1676663" cy="251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8493731" y="4526510"/>
            <a:ext cx="2122230" cy="646331"/>
          </a:xfrm>
          <a:prstGeom prst="rect">
            <a:avLst/>
          </a:prstGeom>
          <a:noFill/>
        </p:spPr>
        <p:txBody>
          <a:bodyPr wrap="square" rtlCol="0">
            <a:spAutoFit/>
          </a:bodyPr>
          <a:lstStyle/>
          <a:p>
            <a:r>
              <a:rPr lang="en-US" altLang="zh-CN" dirty="0" err="1"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转换、重写查询</a:t>
            </a:r>
            <a:endParaRPr lang="en-US" altLang="zh-CN" dirty="0" smtClean="0">
              <a:latin typeface="华文楷体" panose="02010600040101010101" pitchFamily="2" charset="-122"/>
              <a:ea typeface="华文楷体" panose="02010600040101010101" pitchFamily="2" charset="-122"/>
            </a:endParaRPr>
          </a:p>
          <a:p>
            <a:endParaRPr lang="en-US" altLang="zh-CN" dirty="0" smtClean="0"/>
          </a:p>
        </p:txBody>
      </p:sp>
      <p:cxnSp>
        <p:nvCxnSpPr>
          <p:cNvPr id="20" name="直接箭头连接符 19"/>
          <p:cNvCxnSpPr/>
          <p:nvPr/>
        </p:nvCxnSpPr>
        <p:spPr>
          <a:xfrm flipV="1">
            <a:off x="6709273" y="4777790"/>
            <a:ext cx="1784458" cy="7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8493731" y="5405810"/>
            <a:ext cx="2122230" cy="646331"/>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数据存取</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事务控制</a:t>
            </a:r>
            <a:endParaRPr lang="en-US" altLang="zh-CN" dirty="0" smtClean="0">
              <a:latin typeface="华文楷体" panose="02010600040101010101" pitchFamily="2" charset="-122"/>
              <a:ea typeface="华文楷体" panose="02010600040101010101" pitchFamily="2" charset="-122"/>
            </a:endParaRPr>
          </a:p>
        </p:txBody>
      </p:sp>
      <p:cxnSp>
        <p:nvCxnSpPr>
          <p:cNvPr id="25" name="直接箭头连接符 24"/>
          <p:cNvCxnSpPr>
            <a:endCxn id="23" idx="1"/>
          </p:cNvCxnSpPr>
          <p:nvPr/>
        </p:nvCxnSpPr>
        <p:spPr>
          <a:xfrm>
            <a:off x="6917693" y="5728975"/>
            <a:ext cx="157603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595728" y="2896706"/>
            <a:ext cx="2140509" cy="923330"/>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缓存</a:t>
            </a:r>
            <a:r>
              <a:rPr lang="en-US" altLang="zh-CN" dirty="0" err="1"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select</a:t>
            </a:r>
            <a:r>
              <a:rPr lang="zh-CN" altLang="en-US" dirty="0" smtClean="0">
                <a:latin typeface="华文楷体" panose="02010600040101010101" pitchFamily="2" charset="-122"/>
                <a:ea typeface="华文楷体" panose="02010600040101010101" pitchFamily="2" charset="-122"/>
              </a:rPr>
              <a:t>结果</a:t>
            </a:r>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严格匹配</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更新策略</a:t>
            </a:r>
            <a:endParaRPr lang="zh-CN" altLang="en-US" dirty="0">
              <a:latin typeface="华文楷体" panose="02010600040101010101" pitchFamily="2" charset="-122"/>
              <a:ea typeface="华文楷体" panose="02010600040101010101" pitchFamily="2" charset="-122"/>
            </a:endParaRPr>
          </a:p>
        </p:txBody>
      </p:sp>
      <p:cxnSp>
        <p:nvCxnSpPr>
          <p:cNvPr id="28" name="直接箭头连接符 27"/>
          <p:cNvCxnSpPr/>
          <p:nvPr/>
        </p:nvCxnSpPr>
        <p:spPr>
          <a:xfrm flipH="1" flipV="1">
            <a:off x="2467778" y="3569465"/>
            <a:ext cx="2060155" cy="36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4629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12475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en-US" altLang="zh-CN" sz="3200" dirty="0" err="1">
                <a:latin typeface="华文楷体" panose="02010600040101010101" pitchFamily="2" charset="-122"/>
                <a:ea typeface="华文楷体" panose="02010600040101010101" pitchFamily="2" charset="-122"/>
              </a:rPr>
              <a:t>mysqlbinlog</a:t>
            </a:r>
            <a:endParaRPr lang="en-US" altLang="zh-CN" sz="32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r>
              <a:rPr lang="en-US" altLang="zh-CN" sz="2400" dirty="0" err="1" smtClean="0"/>
              <a:t>mysqlbinlog</a:t>
            </a:r>
            <a:r>
              <a:rPr lang="en-US" altLang="zh-CN" sz="2400" dirty="0"/>
              <a:t> --base64-output='decode-rows' -</a:t>
            </a:r>
            <a:r>
              <a:rPr lang="en-US" altLang="zh-CN" sz="2400" dirty="0" err="1"/>
              <a:t>vv</a:t>
            </a:r>
            <a:r>
              <a:rPr lang="en-US" altLang="zh-CN" sz="2400" dirty="0"/>
              <a:t> --start-</a:t>
            </a:r>
            <a:r>
              <a:rPr lang="en-US" altLang="zh-CN" sz="2400" dirty="0" err="1"/>
              <a:t>datetime</a:t>
            </a:r>
            <a:r>
              <a:rPr lang="en-US" altLang="zh-CN" sz="2400" dirty="0"/>
              <a:t>="2016-04-15 8:08:01" --stop-</a:t>
            </a:r>
            <a:r>
              <a:rPr lang="en-US" altLang="zh-CN" sz="2400" dirty="0" err="1"/>
              <a:t>datetime</a:t>
            </a:r>
            <a:r>
              <a:rPr lang="en-US" altLang="zh-CN" sz="2400" dirty="0"/>
              <a:t>="2016-04-15 10:15:32"  -d </a:t>
            </a:r>
            <a:r>
              <a:rPr lang="en-US" altLang="zh-CN" sz="2400" dirty="0" err="1"/>
              <a:t>dev_capital</a:t>
            </a:r>
            <a:r>
              <a:rPr lang="en-US" altLang="zh-CN" sz="2400" dirty="0"/>
              <a:t> /opt/</a:t>
            </a:r>
            <a:r>
              <a:rPr lang="en-US" altLang="zh-CN" sz="2400" dirty="0" err="1"/>
              <a:t>mysql</a:t>
            </a:r>
            <a:r>
              <a:rPr lang="en-US" altLang="zh-CN" sz="2400" dirty="0"/>
              <a:t>/data/mysql-bin.000553 &gt; /opt/</a:t>
            </a:r>
            <a:r>
              <a:rPr lang="en-US" altLang="zh-CN" sz="2400" dirty="0" err="1"/>
              <a:t>mysql</a:t>
            </a:r>
            <a:r>
              <a:rPr lang="en-US" altLang="zh-CN" sz="2400" dirty="0"/>
              <a:t>/data/3.txt</a:t>
            </a:r>
            <a:endParaRPr lang="en-US" altLang="zh-CN" sz="24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322911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17415"/>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r>
              <a:rPr lang="zh-CN" altLang="en-US" sz="3200" dirty="0" smtClean="0">
                <a:latin typeface="华文楷体" panose="02010600040101010101" pitchFamily="2" charset="-122"/>
                <a:ea typeface="华文楷体" panose="02010600040101010101" pitchFamily="2" charset="-122"/>
              </a:rPr>
              <a:t>为什么要使用</a:t>
            </a:r>
            <a:r>
              <a:rPr lang="en-US" altLang="zh-CN" sz="3200" dirty="0" err="1" smtClean="0">
                <a:latin typeface="华文楷体" panose="02010600040101010101" pitchFamily="2" charset="-122"/>
                <a:ea typeface="华文楷体" panose="02010600040101010101" pitchFamily="2" charset="-122"/>
              </a:rPr>
              <a:t>pt</a:t>
            </a:r>
            <a:r>
              <a:rPr lang="zh-CN" altLang="en-US" sz="3200" dirty="0" smtClean="0">
                <a:latin typeface="华文楷体" panose="02010600040101010101" pitchFamily="2" charset="-122"/>
                <a:ea typeface="华文楷体" panose="02010600040101010101" pitchFamily="2" charset="-122"/>
              </a:rPr>
              <a:t>工具进行修改：</a:t>
            </a:r>
            <a:endParaRPr lang="en-US" altLang="zh-CN" sz="32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a:t>
            </a:r>
            <a:r>
              <a:rPr lang="zh-CN" altLang="en-US" sz="2000" dirty="0">
                <a:latin typeface="华文楷体" panose="02010600040101010101" pitchFamily="2" charset="-122"/>
                <a:ea typeface="华文楷体" panose="02010600040101010101" pitchFamily="2" charset="-122"/>
              </a:rPr>
              <a:t>版本之前，直接修改表结构的过程中会锁表，具体的操作步骤如下：</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）首先创建新的临时表，表结构通过命令</a:t>
            </a:r>
            <a:r>
              <a:rPr lang="en-US" altLang="zh-CN" sz="2000" dirty="0">
                <a:latin typeface="华文楷体" panose="02010600040101010101" pitchFamily="2" charset="-122"/>
                <a:ea typeface="华文楷体" panose="02010600040101010101" pitchFamily="2" charset="-122"/>
              </a:rPr>
              <a:t>ALTAR TABLE</a:t>
            </a:r>
            <a:r>
              <a:rPr lang="zh-CN" altLang="en-US" sz="2000" dirty="0">
                <a:latin typeface="华文楷体" panose="02010600040101010101" pitchFamily="2" charset="-122"/>
                <a:ea typeface="华文楷体" panose="02010600040101010101" pitchFamily="2" charset="-122"/>
              </a:rPr>
              <a:t>新定义的结构</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）然后把原表中数据导入到临时表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）删除原表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）最后把临时表重命名为原来的表</a:t>
            </a:r>
            <a:r>
              <a:rPr lang="zh-CN" altLang="en-US" sz="2000" dirty="0" smtClean="0">
                <a:latin typeface="华文楷体" panose="02010600040101010101" pitchFamily="2" charset="-122"/>
                <a:ea typeface="华文楷体" panose="02010600040101010101" pitchFamily="2" charset="-122"/>
              </a:rPr>
              <a:t>名</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 5.6 </a:t>
            </a:r>
            <a:r>
              <a:rPr lang="zh-CN" altLang="en-US" sz="2000" dirty="0">
                <a:latin typeface="华文楷体" panose="02010600040101010101" pitchFamily="2" charset="-122"/>
                <a:ea typeface="华文楷体" panose="02010600040101010101" pitchFamily="2" charset="-122"/>
              </a:rPr>
              <a:t>虽然引入了</a:t>
            </a:r>
            <a:r>
              <a:rPr lang="en-US" altLang="zh-CN" sz="2000" dirty="0">
                <a:latin typeface="华文楷体" panose="02010600040101010101" pitchFamily="2" charset="-122"/>
                <a:ea typeface="华文楷体" panose="02010600040101010101" pitchFamily="2" charset="-122"/>
              </a:rPr>
              <a:t>Online DDL</a:t>
            </a:r>
            <a:r>
              <a:rPr lang="zh-CN" altLang="en-US" sz="2000" dirty="0">
                <a:latin typeface="华文楷体" panose="02010600040101010101" pitchFamily="2" charset="-122"/>
                <a:ea typeface="华文楷体" panose="02010600040101010101" pitchFamily="2" charset="-122"/>
              </a:rPr>
              <a:t>，但是并不是修改表结构的时候，一定不会导致锁表，在一些场景下还是会锁表的，比如</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①某个慢</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或者比较大的结果集的</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在运行，执行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时将会导致锁表发生；</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②存在一个事务在操作表的时候，执行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也会导致修改等待</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39738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631216"/>
          </a:xfrm>
          <a:prstGeom prst="rect">
            <a:avLst/>
          </a:prstGeom>
          <a:noFill/>
        </p:spPr>
        <p:txBody>
          <a:bodyPr wrap="square" rtlCol="0">
            <a:spAutoFit/>
          </a:bodyPr>
          <a:lstStyle/>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举例来讲：</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13" y="609677"/>
            <a:ext cx="4109725" cy="1649761"/>
          </a:xfrm>
          <a:prstGeom prst="rect">
            <a:avLst/>
          </a:prstGeom>
        </p:spPr>
      </p:pic>
      <p:sp>
        <p:nvSpPr>
          <p:cNvPr id="8" name="文本框 7"/>
          <p:cNvSpPr txBox="1"/>
          <p:nvPr/>
        </p:nvSpPr>
        <p:spPr>
          <a:xfrm>
            <a:off x="175614" y="2320813"/>
            <a:ext cx="10989210" cy="1477328"/>
          </a:xfrm>
          <a:prstGeom prst="rect">
            <a:avLst/>
          </a:prstGeom>
          <a:noFill/>
        </p:spPr>
        <p:txBody>
          <a:bodyPr wrap="square" rtlCol="0">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发起一张一千万的表的全表查询，然后对表结构开始进行变更操作</a:t>
            </a:r>
            <a:r>
              <a:rPr lang="zh-CN" altLang="en-US" dirty="0" smtClean="0"/>
              <a:t>：</a:t>
            </a:r>
            <a:endParaRPr lang="en-US" altLang="zh-CN" dirty="0" smtClean="0"/>
          </a:p>
          <a:p>
            <a:r>
              <a:rPr lang="en-US" altLang="zh-CN" dirty="0" err="1" smtClean="0"/>
              <a:t>root@localhost:mysql.sock</a:t>
            </a:r>
            <a:r>
              <a:rPr lang="en-US" altLang="zh-CN" dirty="0" smtClean="0"/>
              <a:t>  </a:t>
            </a:r>
            <a:r>
              <a:rPr lang="en-US" altLang="zh-CN" dirty="0"/>
              <a:t>14:54:04 [test]&gt;alter table account add column </a:t>
            </a:r>
            <a:r>
              <a:rPr lang="en-US" altLang="zh-CN" dirty="0" err="1"/>
              <a:t>accountTelephone</a:t>
            </a:r>
            <a:r>
              <a:rPr lang="en-US" altLang="zh-CN" dirty="0"/>
              <a:t> </a:t>
            </a:r>
            <a:r>
              <a:rPr lang="en-US" altLang="zh-CN" dirty="0" err="1"/>
              <a:t>int</a:t>
            </a:r>
            <a:r>
              <a:rPr lang="en-US" altLang="zh-CN" dirty="0"/>
              <a:t>(16) default NULL;</a:t>
            </a:r>
          </a:p>
          <a:p>
            <a:r>
              <a:rPr lang="en-US" altLang="zh-CN" dirty="0" err="1"/>
              <a:t>root@localhost:mysql.sock</a:t>
            </a:r>
            <a:r>
              <a:rPr lang="en-US" altLang="zh-CN" dirty="0"/>
              <a:t>  15:09:21 [test]&gt;alter table account drop column </a:t>
            </a:r>
            <a:r>
              <a:rPr lang="en-US" altLang="zh-CN" dirty="0" err="1"/>
              <a:t>accountTelephone</a:t>
            </a:r>
            <a:r>
              <a:rPr lang="en-US" altLang="zh-CN" dirty="0" smtClean="0"/>
              <a:t>;</a:t>
            </a:r>
          </a:p>
          <a:p>
            <a:endParaRPr lang="en-US" altLang="zh-CN" dirty="0"/>
          </a:p>
          <a:p>
            <a:endParaRPr lang="zh-CN" altLang="en-US" dirty="0"/>
          </a:p>
        </p:txBody>
      </p:sp>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23" y="3152517"/>
            <a:ext cx="11362405" cy="3627434"/>
          </a:xfrm>
          <a:prstGeom prst="rect">
            <a:avLst/>
          </a:prstGeom>
        </p:spPr>
      </p:pic>
    </p:spTree>
    <p:extLst>
      <p:ext uri="{BB962C8B-B14F-4D97-AF65-F5344CB8AC3E}">
        <p14:creationId xmlns:p14="http://schemas.microsoft.com/office/powerpoint/2010/main" val="21461957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2095619"/>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对比使用</a:t>
            </a:r>
            <a:r>
              <a:rPr lang="en-US" altLang="zh-CN" sz="2000" dirty="0" err="1" smtClean="0">
                <a:latin typeface="华文楷体" panose="02010600040101010101" pitchFamily="2" charset="-122"/>
                <a:ea typeface="华文楷体" panose="02010600040101010101" pitchFamily="2" charset="-122"/>
              </a:rPr>
              <a:t>pt</a:t>
            </a:r>
            <a:r>
              <a:rPr lang="en-US" altLang="zh-CN" sz="2000" dirty="0" smtClean="0">
                <a:latin typeface="华文楷体" panose="02010600040101010101" pitchFamily="2" charset="-122"/>
                <a:ea typeface="华文楷体" panose="02010600040101010101" pitchFamily="2" charset="-122"/>
              </a:rPr>
              <a:t>-online-schema-change</a:t>
            </a:r>
            <a:r>
              <a:rPr lang="zh-CN" altLang="en-US" sz="2000" dirty="0" smtClean="0">
                <a:latin typeface="华文楷体" panose="02010600040101010101" pitchFamily="2" charset="-122"/>
                <a:ea typeface="华文楷体" panose="02010600040101010101" pitchFamily="2" charset="-122"/>
              </a:rPr>
              <a:t>工具进行表结构变更</a:t>
            </a:r>
            <a:r>
              <a:rPr lang="en-US" altLang="zh-CN" sz="2000" dirty="0" smtClean="0">
                <a:latin typeface="华文楷体" panose="02010600040101010101" pitchFamily="2" charset="-122"/>
                <a:ea typeface="华文楷体" panose="02010600040101010101" pitchFamily="2" charset="-122"/>
              </a:rPr>
              <a:t> </a:t>
            </a:r>
          </a:p>
          <a:p>
            <a:r>
              <a:rPr lang="zh-CN" altLang="en-US" sz="2000" dirty="0" smtClean="0">
                <a:latin typeface="华文楷体" panose="02010600040101010101" pitchFamily="2" charset="-122"/>
                <a:ea typeface="华文楷体" panose="02010600040101010101" pitchFamily="2" charset="-122"/>
              </a:rPr>
              <a:t>对大表发起查询</a:t>
            </a:r>
            <a:r>
              <a:rPr lang="en-US" altLang="zh-CN" sz="2000" dirty="0" smtClean="0">
                <a:latin typeface="华文楷体" panose="02010600040101010101" pitchFamily="2" charset="-122"/>
                <a:ea typeface="华文楷体" panose="02010600040101010101" pitchFamily="2" charset="-122"/>
              </a:rPr>
              <a:t>   </a:t>
            </a:r>
          </a:p>
          <a:p>
            <a:r>
              <a:rPr lang="en-US" altLang="zh-CN" sz="2000" dirty="0" smtClean="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root@yw-rhh-mha-master</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"add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int</a:t>
            </a:r>
            <a:r>
              <a:rPr lang="en-US" altLang="zh-CN" sz="2000" dirty="0">
                <a:latin typeface="华文楷体" panose="02010600040101010101" pitchFamily="2" charset="-122"/>
                <a:ea typeface="华文楷体" panose="02010600040101010101" pitchFamily="2" charset="-122"/>
              </a:rPr>
              <a:t>(16) default NULL;"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sz="2000" dirty="0">
                <a:latin typeface="华文楷体" panose="02010600040101010101" pitchFamily="2" charset="-122"/>
                <a:ea typeface="华文楷体" panose="02010600040101010101" pitchFamily="2" charset="-122"/>
              </a:rPr>
              <a:t>Operation, tries, wait: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copy_rows</a:t>
            </a:r>
            <a:r>
              <a:rPr lang="en-US" altLang="zh-CN" sz="2000" dirty="0">
                <a:latin typeface="华文楷体" panose="02010600040101010101" pitchFamily="2" charset="-122"/>
                <a:ea typeface="华文楷体" panose="02010600040101010101" pitchFamily="2" charset="-122"/>
              </a:rPr>
              <a:t>, 10, 0.25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create_triggers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drop_triggers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swap_tables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update_foreign_keys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No foreign keys reference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ignoring --alter-foreign-keys-method.</a:t>
            </a:r>
          </a:p>
          <a:p>
            <a:r>
              <a:rPr lang="en-US" altLang="zh-CN" sz="2000" dirty="0">
                <a:latin typeface="华文楷体" panose="02010600040101010101" pitchFamily="2" charset="-122"/>
                <a:ea typeface="华文楷体" panose="02010600040101010101" pitchFamily="2" charset="-122"/>
              </a:rPr>
              <a:t>Altering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Creating new table...</a:t>
            </a:r>
          </a:p>
          <a:p>
            <a:r>
              <a:rPr lang="en-US" altLang="zh-CN" sz="2000" dirty="0">
                <a:latin typeface="华文楷体" panose="02010600040101010101" pitchFamily="2" charset="-122"/>
                <a:ea typeface="华文楷体" panose="02010600040101010101" pitchFamily="2" charset="-122"/>
              </a:rPr>
              <a:t>Created new table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Altering new table...</a:t>
            </a:r>
          </a:p>
          <a:p>
            <a:r>
              <a:rPr lang="en-US" altLang="zh-CN" sz="2000" dirty="0">
                <a:latin typeface="华文楷体" panose="02010600040101010101" pitchFamily="2" charset="-122"/>
                <a:ea typeface="华文楷体" panose="02010600040101010101" pitchFamily="2" charset="-122"/>
              </a:rPr>
              <a:t>Altered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2016-10-16T17:01:44 Creating triggers...</a:t>
            </a:r>
          </a:p>
          <a:p>
            <a:r>
              <a:rPr lang="en-US" altLang="zh-CN" sz="2000" dirty="0">
                <a:latin typeface="华文楷体" panose="02010600040101010101" pitchFamily="2" charset="-122"/>
                <a:ea typeface="华文楷体" panose="02010600040101010101" pitchFamily="2" charset="-122"/>
              </a:rPr>
              <a:t>2016-10-16T17:01:44 Created triggers OK.</a:t>
            </a:r>
          </a:p>
          <a:p>
            <a:r>
              <a:rPr lang="en-US" altLang="zh-CN" sz="2000" dirty="0">
                <a:latin typeface="华文楷体" panose="02010600040101010101" pitchFamily="2" charset="-122"/>
                <a:ea typeface="华文楷体" panose="02010600040101010101" pitchFamily="2" charset="-122"/>
              </a:rPr>
              <a:t>2016-10-16T17:01:44 Copying approximately 9771635 rows...</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31% 01:04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64% 00:32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96% 00:02 remain</a:t>
            </a:r>
          </a:p>
          <a:p>
            <a:r>
              <a:rPr lang="en-US" altLang="zh-CN" sz="2000" dirty="0">
                <a:latin typeface="华文楷体" panose="02010600040101010101" pitchFamily="2" charset="-122"/>
                <a:ea typeface="华文楷体" panose="02010600040101010101" pitchFamily="2" charset="-122"/>
              </a:rPr>
              <a:t>2016-10-16T17:03:20 Copied rows OK.</a:t>
            </a:r>
          </a:p>
          <a:p>
            <a:r>
              <a:rPr lang="en-US" altLang="zh-CN" sz="2000" dirty="0">
                <a:latin typeface="华文楷体" panose="02010600040101010101" pitchFamily="2" charset="-122"/>
                <a:ea typeface="华文楷体" panose="02010600040101010101" pitchFamily="2" charset="-122"/>
              </a:rPr>
              <a:t>2016-10-16T17:03:20 Swapping tables...</a:t>
            </a:r>
          </a:p>
          <a:p>
            <a:r>
              <a:rPr lang="en-US" altLang="zh-CN" sz="2000" dirty="0">
                <a:latin typeface="华文楷体" panose="02010600040101010101" pitchFamily="2" charset="-122"/>
                <a:ea typeface="华文楷体" panose="02010600040101010101" pitchFamily="2" charset="-122"/>
              </a:rPr>
              <a:t>2016-10-16T17:03:20 Swapped original and new tables OK.</a:t>
            </a:r>
          </a:p>
          <a:p>
            <a:r>
              <a:rPr lang="en-US" altLang="zh-CN" sz="2000" dirty="0">
                <a:latin typeface="华文楷体" panose="02010600040101010101" pitchFamily="2" charset="-122"/>
                <a:ea typeface="华文楷体" panose="02010600040101010101" pitchFamily="2" charset="-122"/>
              </a:rPr>
              <a:t>2016-10-16T17:03:20 Dropping old table...</a:t>
            </a:r>
          </a:p>
          <a:p>
            <a:r>
              <a:rPr lang="en-US" altLang="zh-CN" sz="2000" dirty="0">
                <a:latin typeface="华文楷体" panose="02010600040101010101" pitchFamily="2" charset="-122"/>
                <a:ea typeface="华文楷体" panose="02010600040101010101" pitchFamily="2" charset="-122"/>
              </a:rPr>
              <a:t>2016-10-16T17:03:20 Dropped old table `test`.`_</a:t>
            </a:r>
            <a:r>
              <a:rPr lang="en-US" altLang="zh-CN" sz="2000" dirty="0" err="1">
                <a:latin typeface="华文楷体" panose="02010600040101010101" pitchFamily="2" charset="-122"/>
                <a:ea typeface="华文楷体" panose="02010600040101010101" pitchFamily="2" charset="-122"/>
              </a:rPr>
              <a:t>account_old</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2016-10-16T17:03:20 Dropping triggers...</a:t>
            </a:r>
          </a:p>
          <a:p>
            <a:r>
              <a:rPr lang="en-US" altLang="zh-CN" sz="2000" dirty="0">
                <a:latin typeface="华文楷体" panose="02010600040101010101" pitchFamily="2" charset="-122"/>
                <a:ea typeface="华文楷体" panose="02010600040101010101" pitchFamily="2" charset="-122"/>
              </a:rPr>
              <a:t>2016-10-16T17:03:20 Dropped triggers OK.</a:t>
            </a:r>
          </a:p>
          <a:p>
            <a:r>
              <a:rPr lang="en-US" altLang="zh-CN" sz="2000" dirty="0">
                <a:latin typeface="华文楷体" panose="02010600040101010101" pitchFamily="2" charset="-122"/>
                <a:ea typeface="华文楷体" panose="02010600040101010101" pitchFamily="2" charset="-122"/>
              </a:rPr>
              <a:t>Successfully altered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"drop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--execute</a:t>
            </a: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175614" y="2320813"/>
            <a:ext cx="8046720" cy="646331"/>
          </a:xfrm>
          <a:prstGeom prst="rect">
            <a:avLst/>
          </a:prstGeom>
          <a:noFill/>
        </p:spPr>
        <p:txBody>
          <a:bodyPr wrap="square" rtlCol="0">
            <a:spAutoFit/>
          </a:bodyPr>
          <a:lstStyle/>
          <a:p>
            <a:endParaRPr lang="en-US" altLang="zh-CN" dirty="0"/>
          </a:p>
          <a:p>
            <a:endParaRPr lang="zh-CN" altLang="en-US" dirty="0"/>
          </a:p>
        </p:txBody>
      </p:sp>
    </p:spTree>
    <p:extLst>
      <p:ext uri="{BB962C8B-B14F-4D97-AF65-F5344CB8AC3E}">
        <p14:creationId xmlns:p14="http://schemas.microsoft.com/office/powerpoint/2010/main" val="30181554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47924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en-US" altLang="zh-CN" dirty="0" err="1" smtClean="0"/>
              <a:t>pt</a:t>
            </a:r>
            <a:r>
              <a:rPr lang="en-US" altLang="zh-CN" dirty="0" smtClean="0"/>
              <a:t>-online-schema-change</a:t>
            </a:r>
            <a:endParaRPr lang="en-US" altLang="zh-CN" dirty="0"/>
          </a:p>
          <a:p>
            <a:pPr lvl="1"/>
            <a:r>
              <a:rPr lang="zh-CN" altLang="en-US" dirty="0"/>
              <a:t>功能：在不长时间锁表的情况下</a:t>
            </a:r>
            <a:r>
              <a:rPr lang="en-US" altLang="zh-CN" dirty="0"/>
              <a:t>alter table</a:t>
            </a:r>
          </a:p>
          <a:p>
            <a:pPr lvl="1"/>
            <a:r>
              <a:rPr lang="zh-CN" altLang="en-US" dirty="0"/>
              <a:t>使用方式：</a:t>
            </a:r>
            <a:r>
              <a:rPr lang="en-US" altLang="zh-CN" dirty="0" err="1"/>
              <a:t>pt</a:t>
            </a:r>
            <a:r>
              <a:rPr lang="en-US" altLang="zh-CN" dirty="0"/>
              <a:t>-online-schema-change --</a:t>
            </a:r>
            <a:r>
              <a:rPr lang="en-US" altLang="zh-CN" dirty="0" err="1"/>
              <a:t>config</a:t>
            </a:r>
            <a:r>
              <a:rPr lang="en-US" altLang="zh-CN" dirty="0"/>
              <a:t> </a:t>
            </a:r>
            <a:r>
              <a:rPr lang="en-US" altLang="zh-CN" dirty="0" err="1"/>
              <a:t>osc.conf</a:t>
            </a:r>
            <a:r>
              <a:rPr lang="en-US" altLang="zh-CN" dirty="0"/>
              <a:t> h=10.211.55.6,P=3600,u=</a:t>
            </a:r>
            <a:r>
              <a:rPr lang="en-US" altLang="zh-CN" dirty="0" err="1"/>
              <a:t>dba,p</a:t>
            </a:r>
            <a:r>
              <a:rPr lang="en-US" altLang="zh-CN" dirty="0"/>
              <a:t>=</a:t>
            </a:r>
            <a:r>
              <a:rPr lang="en-US" altLang="zh-CN" dirty="0" err="1"/>
              <a:t>dba,D</a:t>
            </a:r>
            <a:r>
              <a:rPr lang="en-US" altLang="zh-CN" dirty="0"/>
              <a:t>=app1,t=t1</a:t>
            </a:r>
          </a:p>
          <a:p>
            <a:pPr lvl="1"/>
            <a:r>
              <a:rPr lang="zh-CN" altLang="en-US" dirty="0"/>
              <a:t>参数文件内容：</a:t>
            </a:r>
            <a:endParaRPr lang="en-US" altLang="zh-CN" dirty="0"/>
          </a:p>
          <a:p>
            <a:pPr lvl="2"/>
            <a:r>
              <a:rPr lang="en-US" altLang="zh-CN" dirty="0"/>
              <a:t>charset=utf8</a:t>
            </a:r>
          </a:p>
          <a:p>
            <a:pPr lvl="2"/>
            <a:r>
              <a:rPr lang="en-US" altLang="zh-CN" dirty="0"/>
              <a:t>statistics</a:t>
            </a:r>
          </a:p>
          <a:p>
            <a:pPr lvl="2"/>
            <a:r>
              <a:rPr lang="en-US" altLang="zh-CN" dirty="0"/>
              <a:t>recursion-method=</a:t>
            </a:r>
            <a:r>
              <a:rPr lang="en-US" altLang="zh-CN" dirty="0" err="1"/>
              <a:t>dsn</a:t>
            </a:r>
            <a:r>
              <a:rPr lang="en-US" altLang="zh-CN" dirty="0"/>
              <a:t>=h=10.211.55.6,D=</a:t>
            </a:r>
            <a:r>
              <a:rPr lang="en-US" altLang="zh-CN" dirty="0" err="1"/>
              <a:t>checksum,t</a:t>
            </a:r>
            <a:r>
              <a:rPr lang="en-US" altLang="zh-CN" dirty="0"/>
              <a:t>=</a:t>
            </a:r>
            <a:r>
              <a:rPr lang="en-US" altLang="zh-CN" dirty="0" err="1"/>
              <a:t>dsns</a:t>
            </a:r>
            <a:endParaRPr lang="en-US" altLang="zh-CN" dirty="0"/>
          </a:p>
          <a:p>
            <a:pPr lvl="2"/>
            <a:r>
              <a:rPr lang="en-US" altLang="zh-CN" dirty="0"/>
              <a:t>alter=engine=</a:t>
            </a:r>
            <a:r>
              <a:rPr lang="en-US" altLang="zh-CN" dirty="0" err="1"/>
              <a:t>innodb</a:t>
            </a:r>
            <a:endParaRPr lang="en-US" altLang="zh-CN" dirty="0"/>
          </a:p>
          <a:p>
            <a:pPr lvl="2"/>
            <a:r>
              <a:rPr lang="en-US" altLang="zh-CN" dirty="0"/>
              <a:t>print</a:t>
            </a:r>
          </a:p>
          <a:p>
            <a:pPr lvl="2"/>
            <a:r>
              <a:rPr lang="en-US" altLang="zh-CN" dirty="0"/>
              <a:t>#dry-run</a:t>
            </a:r>
          </a:p>
          <a:p>
            <a:pPr lvl="2"/>
            <a:r>
              <a:rPr lang="en-US" altLang="zh-CN" dirty="0"/>
              <a:t>execute</a:t>
            </a:r>
          </a:p>
          <a:p>
            <a:pPr lvl="1"/>
            <a:r>
              <a:rPr lang="zh-CN" altLang="en-US" sz="2900" dirty="0"/>
              <a:t>说明：</a:t>
            </a:r>
            <a:endParaRPr lang="en-US" altLang="zh-CN" sz="2900" dirty="0"/>
          </a:p>
          <a:p>
            <a:pPr marL="1371600" lvl="2" indent="-457200">
              <a:buAutoNum type="arabicPeriod"/>
            </a:pPr>
            <a:r>
              <a:rPr lang="zh-CN" altLang="en-US" dirty="0"/>
              <a:t>创建一张临时表与要修改后的表结构完全一致</a:t>
            </a:r>
            <a:endParaRPr lang="en-US" altLang="zh-CN" dirty="0"/>
          </a:p>
          <a:p>
            <a:pPr marL="1371600" lvl="2" indent="-457200">
              <a:buAutoNum type="arabicPeriod"/>
            </a:pPr>
            <a:r>
              <a:rPr lang="zh-CN" altLang="en-US" dirty="0"/>
              <a:t>在主库上针对要修改的表创建</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三个</a:t>
            </a:r>
            <a:r>
              <a:rPr lang="en-US" altLang="zh-CN" dirty="0"/>
              <a:t>trigger</a:t>
            </a:r>
            <a:r>
              <a:rPr lang="zh-CN" altLang="en-US" dirty="0"/>
              <a:t>，触发对临时表的写入</a:t>
            </a:r>
            <a:endParaRPr lang="en-US" altLang="zh-CN" dirty="0"/>
          </a:p>
          <a:p>
            <a:pPr marL="1371600" lvl="2" indent="-457200">
              <a:buFont typeface="Arial" panose="020B0604020202020204" pitchFamily="34" charset="0"/>
              <a:buAutoNum type="arabicPeriod"/>
            </a:pPr>
            <a:r>
              <a:rPr lang="zh-CN" altLang="en-US" dirty="0"/>
              <a:t>以</a:t>
            </a:r>
            <a:r>
              <a:rPr lang="en-US" altLang="zh-CN" dirty="0" err="1"/>
              <a:t>chunck</a:t>
            </a:r>
            <a:r>
              <a:rPr lang="zh-CN" altLang="en-US" dirty="0"/>
              <a:t>为单位，将原全部数据导入完成以后，将原表和临时表互换名字</a:t>
            </a:r>
            <a:endParaRPr lang="en-US" altLang="zh-CN" dirty="0"/>
          </a:p>
          <a:p>
            <a:pPr marL="1371600" lvl="2" indent="-457200">
              <a:buAutoNum type="arabicPeriod"/>
            </a:pPr>
            <a:r>
              <a:rPr lang="zh-CN" altLang="en-US" dirty="0"/>
              <a:t>表中的数据以</a:t>
            </a:r>
            <a:r>
              <a:rPr lang="en-US" altLang="zh-CN" dirty="0"/>
              <a:t>insert ignore</a:t>
            </a:r>
            <a:r>
              <a:rPr lang="zh-CN" altLang="en-US" dirty="0"/>
              <a:t>的形式导入临时表</a:t>
            </a:r>
            <a:endParaRPr lang="en-US" altLang="zh-CN" dirty="0"/>
          </a:p>
          <a:p>
            <a:pPr marL="1371600" lvl="2" indent="-457200">
              <a:buAutoNum type="arabicPeriod"/>
            </a:pPr>
            <a:r>
              <a:rPr lang="zh-CN" altLang="en-US" dirty="0"/>
              <a:t>删除互换后的旧表和</a:t>
            </a:r>
            <a:r>
              <a:rPr lang="en-US" altLang="zh-CN" dirty="0"/>
              <a:t>trigger</a:t>
            </a:r>
            <a:endParaRPr lang="zh-CN" altLang="zh-CN" dirty="0"/>
          </a:p>
          <a:p>
            <a:pPr marL="1371600" lvl="2" indent="-457200">
              <a:buAutoNum type="arabicPeriod"/>
            </a:pPr>
            <a:r>
              <a:rPr lang="zh-CN" altLang="en-US" dirty="0"/>
              <a:t>在导入过程中可以检查从库的延迟情况，跟据延迟控制导入速度</a:t>
            </a:r>
            <a:endParaRPr lang="en-US" altLang="zh-CN" dirty="0"/>
          </a:p>
          <a:p>
            <a:pPr marL="1371600" lvl="2" indent="-457200">
              <a:buAutoNum type="arabicPeriod"/>
            </a:pPr>
            <a:r>
              <a:rPr lang="zh-CN" altLang="en-US" dirty="0"/>
              <a:t>也可以根据负载情况动态调整导入速度</a:t>
            </a:r>
            <a:endParaRPr lang="en-US" altLang="zh-CN" dirty="0"/>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948298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84830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infoserve,t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--execute</a:t>
            </a:r>
          </a:p>
          <a:p>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--no-check-replication-filters  --alter-foreign-keys-method=</a:t>
            </a:r>
            <a:r>
              <a:rPr lang="en-US" altLang="zh-CN" sz="2400" dirty="0" err="1">
                <a:latin typeface="华文楷体" panose="02010600040101010101" pitchFamily="2" charset="-122"/>
                <a:ea typeface="华文楷体" panose="02010600040101010101" pitchFamily="2" charset="-122"/>
              </a:rPr>
              <a:t>rebuild_constraints</a:t>
            </a:r>
            <a:r>
              <a:rPr lang="en-US" altLang="zh-CN" sz="2400" dirty="0">
                <a:latin typeface="华文楷体" panose="02010600040101010101" pitchFamily="2" charset="-122"/>
                <a:ea typeface="华文楷体" panose="02010600040101010101" pitchFamily="2" charset="-122"/>
              </a:rPr>
              <a:t>  --execute</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1795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710077"/>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17:13:33 [test]&gt;show triggers from test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Trigger                 | Event  | Table   | Statement                                                                                                                                     | Timing | Created | </a:t>
            </a:r>
            <a:r>
              <a:rPr lang="en-US" altLang="zh-CN" sz="1600" dirty="0" err="1">
                <a:latin typeface="华文楷体" panose="02010600040101010101" pitchFamily="2" charset="-122"/>
                <a:ea typeface="华文楷体" panose="02010600040101010101" pitchFamily="2" charset="-122"/>
              </a:rPr>
              <a:t>sql_mode</a:t>
            </a:r>
            <a:r>
              <a:rPr lang="en-US" altLang="zh-CN" sz="1600" dirty="0">
                <a:latin typeface="华文楷体" panose="02010600040101010101" pitchFamily="2" charset="-122"/>
                <a:ea typeface="华文楷体" panose="02010600040101010101" pitchFamily="2" charset="-122"/>
              </a:rPr>
              <a:t>                                                         | Definer | </a:t>
            </a:r>
            <a:r>
              <a:rPr lang="en-US" altLang="zh-CN" sz="1600" dirty="0" err="1">
                <a:latin typeface="华文楷体" panose="02010600040101010101" pitchFamily="2" charset="-122"/>
                <a:ea typeface="华文楷体" panose="02010600040101010101" pitchFamily="2" charset="-122"/>
              </a:rPr>
              <a:t>character_set_client</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collation_connection</a:t>
            </a:r>
            <a:r>
              <a:rPr lang="en-US" altLang="zh-CN" sz="1600" dirty="0">
                <a:latin typeface="华文楷体" panose="02010600040101010101" pitchFamily="2" charset="-122"/>
                <a:ea typeface="华文楷体" panose="02010600040101010101" pitchFamily="2" charset="-122"/>
              </a:rPr>
              <a:t> | Database Collation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pt_osc_test_account_ins</a:t>
            </a:r>
            <a:r>
              <a:rPr lang="en-US" altLang="zh-CN" sz="1600" dirty="0">
                <a:latin typeface="华文楷体" panose="02010600040101010101" pitchFamily="2" charset="-122"/>
                <a:ea typeface="华文楷体" panose="02010600040101010101" pitchFamily="2" charset="-122"/>
              </a:rPr>
              <a:t> | INSERT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pt_osc_test_account_upd</a:t>
            </a:r>
            <a:r>
              <a:rPr lang="en-US" altLang="zh-CN" sz="1600" dirty="0">
                <a:latin typeface="华文楷体" panose="02010600040101010101" pitchFamily="2" charset="-122"/>
                <a:ea typeface="华文楷体" panose="02010600040101010101" pitchFamily="2" charset="-122"/>
              </a:rPr>
              <a:t> | UPDATE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pt_osc_test_account_del</a:t>
            </a:r>
            <a:r>
              <a:rPr lang="en-US" altLang="zh-CN" sz="1600" dirty="0">
                <a:latin typeface="华文楷体" panose="02010600040101010101" pitchFamily="2" charset="-122"/>
                <a:ea typeface="华文楷体" panose="02010600040101010101" pitchFamily="2" charset="-122"/>
              </a:rPr>
              <a:t> | DELETE | account | DELETE IGNORE FROM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WHERE `test`.`_account_new`.`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&lt;=&gt; OLD.`</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20542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r>
              <a:rPr lang="en-US" altLang="zh-CN"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root@localhost:mysql.sock</a:t>
            </a:r>
            <a:r>
              <a:rPr lang="en-US" altLang="zh-CN" sz="1600" dirty="0" smtClean="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18:01:27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accountTelephone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(16)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4 rows in set (0.00 sec)</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18:01:53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account;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3 rows in set (0.00 sec)         </a:t>
            </a:r>
            <a:endParaRPr lang="en-US" altLang="zh-CN" sz="16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96672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602081"/>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分析数据库慢查询日志：</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Pt-query-digest</a:t>
            </a: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分析所有的日志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slowquery_2016091210.log &gt;</a:t>
            </a:r>
            <a:r>
              <a:rPr lang="en-US" altLang="zh-CN" sz="2000" dirty="0" smtClean="0">
                <a:latin typeface="华文楷体" panose="02010600040101010101" pitchFamily="2" charset="-122"/>
                <a:ea typeface="华文楷体" panose="02010600040101010101" pitchFamily="2" charset="-122"/>
              </a:rPr>
              <a:t>091210.sql</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a:t>
            </a:r>
            <a:r>
              <a:rPr lang="en-US" altLang="zh-CN" sz="2000" dirty="0" smtClean="0">
                <a:latin typeface="华文楷体" panose="02010600040101010101" pitchFamily="2" charset="-122"/>
                <a:ea typeface="华文楷体" panose="02010600040101010101" pitchFamily="2" charset="-122"/>
              </a:rPr>
              <a:t>12</a:t>
            </a:r>
            <a:r>
              <a:rPr lang="zh-CN" altLang="en-US" sz="2000" dirty="0" smtClean="0">
                <a:latin typeface="华文楷体" panose="02010600040101010101" pitchFamily="2" charset="-122"/>
                <a:ea typeface="华文楷体" panose="02010600040101010101" pitchFamily="2" charset="-122"/>
              </a:rPr>
              <a:t>小时内的慢查询日志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--since=12h --filter  '($event-&gt;{user} || "") =~ m/</a:t>
            </a:r>
            <a:r>
              <a:rPr lang="en-US" altLang="zh-CN" sz="2000" dirty="0" err="1">
                <a:latin typeface="华文楷体" panose="02010600040101010101" pitchFamily="2" charset="-122"/>
                <a:ea typeface="华文楷体" panose="02010600040101010101" pitchFamily="2" charset="-122"/>
              </a:rPr>
              <a:t>prod_PHAPP</a:t>
            </a:r>
            <a:r>
              <a:rPr lang="en-US" altLang="zh-CN" sz="2000" dirty="0">
                <a:latin typeface="华文楷体" panose="02010600040101010101" pitchFamily="2" charset="-122"/>
                <a:ea typeface="华文楷体" panose="02010600040101010101" pitchFamily="2" charset="-122"/>
              </a:rPr>
              <a:t>/' /data/</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/mysql_3306/data/slow.log &gt; /</a:t>
            </a:r>
            <a:r>
              <a:rPr lang="en-US" altLang="zh-CN" sz="2000" dirty="0" err="1" smtClean="0">
                <a:latin typeface="华文楷体" panose="02010600040101010101" pitchFamily="2" charset="-122"/>
                <a:ea typeface="华文楷体" panose="02010600040101010101" pitchFamily="2" charset="-122"/>
              </a:rPr>
              <a:t>tmp</a:t>
            </a:r>
            <a:r>
              <a:rPr lang="en-US" altLang="zh-CN" sz="2000" dirty="0" smtClean="0">
                <a:latin typeface="华文楷体" panose="02010600040101010101" pitchFamily="2" charset="-122"/>
                <a:ea typeface="华文楷体" panose="02010600040101010101" pitchFamily="2" charset="-122"/>
              </a:rPr>
              <a:t>/slow_report6.log</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分析单个用户的数据库的慢查询日志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--filter  '($event-&gt;{user} || "") =~ m/</a:t>
            </a:r>
            <a:r>
              <a:rPr lang="en-US" altLang="zh-CN" sz="2000" dirty="0" err="1">
                <a:latin typeface="华文楷体" panose="02010600040101010101" pitchFamily="2" charset="-122"/>
                <a:ea typeface="华文楷体" panose="02010600040101010101" pitchFamily="2" charset="-122"/>
              </a:rPr>
              <a:t>prod_PHAPP</a:t>
            </a:r>
            <a:r>
              <a:rPr lang="en-US" altLang="zh-CN" sz="2000" dirty="0">
                <a:latin typeface="华文楷体" panose="02010600040101010101" pitchFamily="2" charset="-122"/>
                <a:ea typeface="华文楷体" panose="02010600040101010101" pitchFamily="2" charset="-122"/>
              </a:rPr>
              <a:t>/' /data/</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/mysql_3306/data/slow.log &gt; /</a:t>
            </a:r>
            <a:r>
              <a:rPr lang="en-US" altLang="zh-CN" sz="2000" dirty="0" err="1">
                <a:latin typeface="华文楷体" panose="02010600040101010101" pitchFamily="2" charset="-122"/>
                <a:ea typeface="华文楷体" panose="02010600040101010101" pitchFamily="2" charset="-122"/>
              </a:rPr>
              <a:t>tmp</a:t>
            </a:r>
            <a:r>
              <a:rPr lang="en-US" altLang="zh-CN" sz="2000" dirty="0">
                <a:latin typeface="华文楷体" panose="02010600040101010101" pitchFamily="2" charset="-122"/>
                <a:ea typeface="华文楷体" panose="02010600040101010101" pitchFamily="2" charset="-122"/>
              </a:rPr>
              <a:t>/slowtest1.log</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66630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309420"/>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主</a:t>
            </a:r>
            <a:r>
              <a:rPr lang="zh-CN" altLang="en-US" sz="2000" dirty="0" smtClean="0">
                <a:latin typeface="华文楷体" panose="02010600040101010101" pitchFamily="2" charset="-122"/>
                <a:ea typeface="华文楷体" panose="02010600040101010101" pitchFamily="2" charset="-122"/>
              </a:rPr>
              <a:t>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14:18:00 [(none)]&gt;show master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File: mybinlog.000039</a:t>
            </a:r>
          </a:p>
          <a:p>
            <a:r>
              <a:rPr lang="en-US" altLang="zh-CN" sz="2000" dirty="0">
                <a:latin typeface="华文楷体" panose="02010600040101010101" pitchFamily="2" charset="-122"/>
                <a:ea typeface="华文楷体" panose="02010600040101010101" pitchFamily="2" charset="-122"/>
              </a:rPr>
              <a:t>         Position: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Binlog_Do_DB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Binlog_Ignore_DB</a:t>
            </a:r>
            <a:r>
              <a:rPr lang="en-US" altLang="zh-CN" sz="2000" dirty="0">
                <a:latin typeface="华文楷体" panose="02010600040101010101" pitchFamily="2" charset="-122"/>
                <a:ea typeface="华文楷体" panose="02010600040101010101" pitchFamily="2" charset="-122"/>
              </a:rPr>
              <a:t>: </a:t>
            </a:r>
          </a:p>
          <a:p>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1 row in set (0.00 sec</a:t>
            </a:r>
            <a:r>
              <a:rPr lang="en-US" altLang="zh-CN" sz="2000" dirty="0" smtClean="0">
                <a:latin typeface="华文楷体" panose="02010600040101010101" pitchFamily="2" charset="-122"/>
                <a:ea typeface="华文楷体" panose="02010600040101010101" pitchFamily="2" charset="-122"/>
              </a:rPr>
              <a:t>)</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667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endParaRPr lang="en-US" altLang="zh-CN" dirty="0" smtClean="0">
              <a:latin typeface="华文楷体" panose="02010600040101010101" pitchFamily="2" charset="-122"/>
              <a:ea typeface="华文楷体" panose="02010600040101010101" pitchFamily="2" charset="-122"/>
            </a:endParaRPr>
          </a:p>
          <a:p>
            <a:pPr marL="0" indent="0">
              <a:buNone/>
            </a:pPr>
            <a:endParaRPr lang="en-US" altLang="zh-CN" dirty="0" smtClean="0"/>
          </a:p>
          <a:p>
            <a:endParaRPr lang="en-US" altLang="zh-CN" dirty="0" smtClean="0"/>
          </a:p>
          <a:p>
            <a:pPr marL="0" indent="0">
              <a:buNone/>
            </a:pPr>
            <a:endParaRPr lang="en-US" altLang="zh-CN" dirty="0" smtClean="0"/>
          </a:p>
          <a:p>
            <a:endParaRPr lang="zh-CN" altLang="en-US" dirty="0"/>
          </a:p>
        </p:txBody>
      </p:sp>
      <p:pic>
        <p:nvPicPr>
          <p:cNvPr id="5" name="内容占位符 3"/>
          <p:cNvPicPr>
            <a:picLocks noChangeAspect="1"/>
          </p:cNvPicPr>
          <p:nvPr/>
        </p:nvPicPr>
        <p:blipFill>
          <a:blip r:embed="rId2"/>
          <a:stretch>
            <a:fillRect/>
          </a:stretch>
        </p:blipFill>
        <p:spPr>
          <a:xfrm>
            <a:off x="3914887" y="1961366"/>
            <a:ext cx="3527691" cy="4351338"/>
          </a:xfrm>
          <a:prstGeom prst="rect">
            <a:avLst/>
          </a:prstGeom>
        </p:spPr>
      </p:pic>
      <p:sp>
        <p:nvSpPr>
          <p:cNvPr id="6" name="文本框 5"/>
          <p:cNvSpPr txBox="1"/>
          <p:nvPr/>
        </p:nvSpPr>
        <p:spPr>
          <a:xfrm>
            <a:off x="7791432" y="2087060"/>
            <a:ext cx="2757552"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连接打满</a:t>
            </a:r>
            <a:endParaRPr lang="en-US" altLang="zh-CN" dirty="0" smtClean="0"/>
          </a:p>
          <a:p>
            <a:pPr marL="342900" indent="-342900">
              <a:buFont typeface="Arial" panose="020B0604020202020204" pitchFamily="34" charset="0"/>
              <a:buChar char="•"/>
            </a:pPr>
            <a:r>
              <a:rPr lang="zh-CN" altLang="en-US" dirty="0"/>
              <a:t>空闲</a:t>
            </a:r>
            <a:r>
              <a:rPr lang="zh-CN" altLang="en-US" dirty="0" smtClean="0"/>
              <a:t>超时</a:t>
            </a:r>
            <a:endParaRPr lang="en-US" altLang="zh-CN" dirty="0"/>
          </a:p>
        </p:txBody>
      </p:sp>
      <p:cxnSp>
        <p:nvCxnSpPr>
          <p:cNvPr id="7" name="直接箭头连接符 6"/>
          <p:cNvCxnSpPr>
            <a:endCxn id="6" idx="1"/>
          </p:cNvCxnSpPr>
          <p:nvPr/>
        </p:nvCxnSpPr>
        <p:spPr>
          <a:xfrm flipV="1">
            <a:off x="6626711" y="2410226"/>
            <a:ext cx="1164721" cy="668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a:endCxn id="9" idx="3"/>
          </p:cNvCxnSpPr>
          <p:nvPr/>
        </p:nvCxnSpPr>
        <p:spPr>
          <a:xfrm flipH="1" flipV="1">
            <a:off x="3367143" y="3820314"/>
            <a:ext cx="1151070" cy="138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47854" y="3358649"/>
            <a:ext cx="2419289"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频繁更新</a:t>
            </a:r>
            <a:r>
              <a:rPr lang="en-US" altLang="zh-CN" dirty="0" smtClean="0">
                <a:latin typeface="华文楷体" panose="02010600040101010101" pitchFamily="2" charset="-122"/>
                <a:ea typeface="华文楷体" panose="02010600040101010101" pitchFamily="2" charset="-122"/>
              </a:rPr>
              <a:t>+QC</a:t>
            </a:r>
            <a:r>
              <a:rPr lang="zh-CN" altLang="en-US" dirty="0" smtClean="0">
                <a:latin typeface="华文楷体" panose="02010600040101010101" pitchFamily="2" charset="-122"/>
                <a:ea typeface="华文楷体" panose="02010600040101010101" pitchFamily="2" charset="-122"/>
              </a:rPr>
              <a:t>更新机制导致的性能下降</a:t>
            </a:r>
            <a:endParaRPr lang="en-US" altLang="zh-CN" dirty="0" smtClean="0">
              <a:latin typeface="华文楷体" panose="02010600040101010101" pitchFamily="2" charset="-122"/>
              <a:ea typeface="华文楷体" panose="02010600040101010101" pitchFamily="2" charset="-122"/>
            </a:endParaRPr>
          </a:p>
        </p:txBody>
      </p:sp>
      <p:sp>
        <p:nvSpPr>
          <p:cNvPr id="10" name="文本框 9"/>
          <p:cNvSpPr txBox="1"/>
          <p:nvPr/>
        </p:nvSpPr>
        <p:spPr>
          <a:xfrm>
            <a:off x="7728013" y="3156055"/>
            <a:ext cx="4092279"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不合理的高并发导致解析成本过高</a:t>
            </a:r>
            <a:endParaRPr lang="en-US" altLang="zh-CN" dirty="0" smtClean="0"/>
          </a:p>
        </p:txBody>
      </p:sp>
      <p:cxnSp>
        <p:nvCxnSpPr>
          <p:cNvPr id="11" name="直接箭头连接符 10"/>
          <p:cNvCxnSpPr>
            <a:endCxn id="10" idx="1"/>
          </p:cNvCxnSpPr>
          <p:nvPr/>
        </p:nvCxnSpPr>
        <p:spPr>
          <a:xfrm flipV="1">
            <a:off x="6653105" y="3340721"/>
            <a:ext cx="1074908" cy="546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7754407" y="4407080"/>
            <a:ext cx="3947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低效的执行</a:t>
            </a:r>
            <a:r>
              <a:rPr lang="zh-CN" altLang="en-US" dirty="0"/>
              <a:t>计划</a:t>
            </a:r>
            <a:endParaRPr lang="en-US" altLang="zh-CN" dirty="0" smtClean="0"/>
          </a:p>
        </p:txBody>
      </p:sp>
      <p:cxnSp>
        <p:nvCxnSpPr>
          <p:cNvPr id="13" name="直接箭头连接符 12"/>
          <p:cNvCxnSpPr>
            <a:endCxn id="12" idx="1"/>
          </p:cNvCxnSpPr>
          <p:nvPr/>
        </p:nvCxnSpPr>
        <p:spPr>
          <a:xfrm flipV="1">
            <a:off x="6653105" y="4591746"/>
            <a:ext cx="1101302" cy="215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8079532" y="5349775"/>
            <a:ext cx="3004780"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死锁导致的</a:t>
            </a:r>
            <a:r>
              <a:rPr lang="en-US" altLang="zh-CN" dirty="0" err="1" smtClean="0"/>
              <a:t>sql</a:t>
            </a:r>
            <a:r>
              <a:rPr lang="zh-CN" altLang="en-US" dirty="0" smtClean="0"/>
              <a:t>执行失败</a:t>
            </a:r>
            <a:endParaRPr lang="en-US" altLang="zh-CN" dirty="0" smtClean="0"/>
          </a:p>
        </p:txBody>
      </p:sp>
      <p:cxnSp>
        <p:nvCxnSpPr>
          <p:cNvPr id="15" name="直接箭头连接符 14"/>
          <p:cNvCxnSpPr>
            <a:endCxn id="14" idx="1"/>
          </p:cNvCxnSpPr>
          <p:nvPr/>
        </p:nvCxnSpPr>
        <p:spPr>
          <a:xfrm flipV="1">
            <a:off x="6813395" y="5534441"/>
            <a:ext cx="1266137"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6626711" y="311213"/>
            <a:ext cx="4457601"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无效链接</a:t>
            </a:r>
            <a:endParaRPr lang="en-US" altLang="zh-CN" dirty="0" smtClean="0"/>
          </a:p>
          <a:p>
            <a:pPr marL="342900" indent="-342900">
              <a:buFont typeface="Arial" panose="020B0604020202020204" pitchFamily="34" charset="0"/>
              <a:buChar char="•"/>
            </a:pPr>
            <a:r>
              <a:rPr lang="zh-CN" altLang="en-US" dirty="0" smtClean="0"/>
              <a:t>连接超时</a:t>
            </a:r>
            <a:endParaRPr lang="en-US" altLang="zh-CN" dirty="0"/>
          </a:p>
        </p:txBody>
      </p:sp>
      <p:cxnSp>
        <p:nvCxnSpPr>
          <p:cNvPr id="17" name="直接箭头连接符 16"/>
          <p:cNvCxnSpPr>
            <a:endCxn id="16" idx="1"/>
          </p:cNvCxnSpPr>
          <p:nvPr/>
        </p:nvCxnSpPr>
        <p:spPr>
          <a:xfrm flipV="1">
            <a:off x="5642517" y="634379"/>
            <a:ext cx="984194" cy="1477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endCxn id="40" idx="3"/>
          </p:cNvCxnSpPr>
          <p:nvPr/>
        </p:nvCxnSpPr>
        <p:spPr>
          <a:xfrm flipH="1">
            <a:off x="3263613" y="4478127"/>
            <a:ext cx="1152270" cy="878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p:cNvSpPr txBox="1"/>
          <p:nvPr/>
        </p:nvSpPr>
        <p:spPr>
          <a:xfrm>
            <a:off x="256478" y="4756412"/>
            <a:ext cx="3007135"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dirty="0" smtClean="0"/>
              <a:t>server</a:t>
            </a:r>
            <a:r>
              <a:rPr lang="zh-CN" altLang="en-US" dirty="0" smtClean="0"/>
              <a:t>端的其他类型问题</a:t>
            </a:r>
            <a:endParaRPr lang="en-US" altLang="zh-CN" dirty="0" smtClean="0"/>
          </a:p>
          <a:p>
            <a:pPr marL="800100" lvl="1" indent="-342900">
              <a:buFont typeface="Arial" panose="020B0604020202020204" pitchFamily="34" charset="0"/>
              <a:buChar char="•"/>
            </a:pPr>
            <a:r>
              <a:rPr lang="zh-CN" altLang="en-US" dirty="0" smtClean="0"/>
              <a:t>字符集编码</a:t>
            </a:r>
            <a:endParaRPr lang="en-US" altLang="zh-CN" dirty="0" smtClean="0"/>
          </a:p>
          <a:p>
            <a:pPr marL="800100" lvl="1" indent="-342900">
              <a:buFont typeface="Arial" panose="020B0604020202020204" pitchFamily="34" charset="0"/>
              <a:buChar char="•"/>
            </a:pPr>
            <a:r>
              <a:rPr lang="zh-CN" altLang="en-US" dirty="0"/>
              <a:t>临时</a:t>
            </a:r>
            <a:r>
              <a:rPr lang="zh-CN" altLang="en-US" dirty="0" smtClean="0"/>
              <a:t>表不够大导致的</a:t>
            </a:r>
            <a:r>
              <a:rPr lang="en-US" altLang="zh-CN" dirty="0" smtClean="0"/>
              <a:t>IO</a:t>
            </a:r>
            <a:r>
              <a:rPr lang="zh-CN" altLang="en-US" dirty="0" smtClean="0"/>
              <a:t>瓶颈等</a:t>
            </a:r>
            <a:endParaRPr lang="en-US" altLang="zh-CN" dirty="0" smtClean="0"/>
          </a:p>
        </p:txBody>
      </p:sp>
      <p:sp>
        <p:nvSpPr>
          <p:cNvPr id="20" name="标题 1"/>
          <p:cNvSpPr>
            <a:spLocks noGrp="1"/>
          </p:cNvSpPr>
          <p:nvPr>
            <p:ph type="title"/>
          </p:nvPr>
        </p:nvSpPr>
        <p:spPr>
          <a:xfrm>
            <a:off x="838200" y="365125"/>
            <a:ext cx="5173494" cy="1325563"/>
          </a:xfrm>
        </p:spPr>
        <p:txBody>
          <a:bodyPr>
            <a:normAutofit fontScale="90000"/>
          </a:bodyPr>
          <a:lstStyle/>
          <a:p>
            <a:r>
              <a:rPr lang="zh-CN" altLang="en-US" dirty="0" smtClean="0">
                <a:latin typeface="华文楷体" panose="02010600040101010101" pitchFamily="2" charset="-122"/>
                <a:ea typeface="华文楷体" panose="02010600040101010101" pitchFamily="2" charset="-122"/>
              </a:rPr>
              <a:t>常见问题</a:t>
            </a:r>
            <a:r>
              <a:rPr lang="en-US" altLang="zh-CN" dirty="0" smtClean="0">
                <a:latin typeface="华文楷体" panose="02010600040101010101" pitchFamily="2" charset="-122"/>
                <a:ea typeface="华文楷体" panose="02010600040101010101" pitchFamily="2" charset="-122"/>
              </a:rPr>
              <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MySQL</a:t>
            </a:r>
            <a:r>
              <a:rPr lang="zh-CN" altLang="en-US" sz="2800" dirty="0" smtClean="0">
                <a:latin typeface="华文楷体" panose="02010600040101010101" pitchFamily="2" charset="-122"/>
                <a:ea typeface="华文楷体" panose="02010600040101010101" pitchFamily="2" charset="-122"/>
              </a:rPr>
              <a:t>逻辑架构</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89832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539430"/>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主从复制架构：一主一从</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716" y="1871130"/>
            <a:ext cx="7842074" cy="4507636"/>
          </a:xfrm>
          <a:prstGeom prst="rect">
            <a:avLst/>
          </a:prstGeom>
        </p:spPr>
      </p:pic>
    </p:spTree>
    <p:extLst>
      <p:ext uri="{BB962C8B-B14F-4D97-AF65-F5344CB8AC3E}">
        <p14:creationId xmlns:p14="http://schemas.microsoft.com/office/powerpoint/2010/main" val="6114910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046988"/>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主从复制架构：一主多从</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0264" y="1585289"/>
            <a:ext cx="7491470" cy="5524500"/>
          </a:xfrm>
          <a:prstGeom prst="rect">
            <a:avLst/>
          </a:prstGeom>
        </p:spPr>
      </p:pic>
    </p:spTree>
    <p:extLst>
      <p:ext uri="{BB962C8B-B14F-4D97-AF65-F5344CB8AC3E}">
        <p14:creationId xmlns:p14="http://schemas.microsoft.com/office/powerpoint/2010/main" val="42058717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255454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a:t>
            </a:r>
            <a:r>
              <a:rPr lang="en-US" altLang="zh-CN" sz="3200" dirty="0" smtClean="0">
                <a:latin typeface="华文楷体" panose="02010600040101010101" pitchFamily="2" charset="-122"/>
                <a:ea typeface="华文楷体" panose="02010600040101010101" pitchFamily="2" charset="-122"/>
              </a:rPr>
              <a:t>master-slave-slave</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276" y="2078053"/>
            <a:ext cx="9232135" cy="3929349"/>
          </a:xfrm>
          <a:prstGeom prst="rect">
            <a:avLst/>
          </a:prstGeom>
        </p:spPr>
      </p:pic>
    </p:spTree>
    <p:extLst>
      <p:ext uri="{BB962C8B-B14F-4D97-AF65-F5344CB8AC3E}">
        <p14:creationId xmlns:p14="http://schemas.microsoft.com/office/powerpoint/2010/main" val="26790832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62048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从库上：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14:18:51 [(none)]&gt;show slave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Slave_IO_State</a:t>
            </a:r>
            <a:r>
              <a:rPr lang="en-US" altLang="zh-CN" sz="2000" dirty="0">
                <a:latin typeface="华文楷体" panose="02010600040101010101" pitchFamily="2" charset="-122"/>
                <a:ea typeface="华文楷体" panose="02010600040101010101" pitchFamily="2" charset="-122"/>
              </a:rPr>
              <a:t>: Waiting for master to send event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Master_Host</a:t>
            </a:r>
            <a:r>
              <a:rPr lang="en-US" altLang="zh-CN" sz="2000" dirty="0">
                <a:latin typeface="华文楷体" panose="02010600040101010101" pitchFamily="2" charset="-122"/>
                <a:ea typeface="华文楷体" panose="02010600040101010101" pitchFamily="2" charset="-122"/>
              </a:rPr>
              <a:t>: 10.150.21.161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Master_User</a:t>
            </a:r>
            <a:r>
              <a:rPr lang="en-US" altLang="zh-CN" sz="2000" dirty="0">
                <a:latin typeface="华文楷体" panose="02010600040101010101" pitchFamily="2" charset="-122"/>
                <a:ea typeface="华文楷体" panose="02010600040101010101" pitchFamily="2" charset="-122"/>
              </a:rPr>
              <a:t>: backup</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Master_Port</a:t>
            </a:r>
            <a:r>
              <a:rPr lang="en-US" altLang="zh-CN" sz="2000" dirty="0">
                <a:latin typeface="华文楷体" panose="02010600040101010101" pitchFamily="2" charset="-122"/>
                <a:ea typeface="华文楷体" panose="02010600040101010101" pitchFamily="2" charset="-122"/>
              </a:rPr>
              <a:t>: 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Connect_Retry</a:t>
            </a:r>
            <a:r>
              <a:rPr lang="en-US" altLang="zh-CN" sz="2000" dirty="0">
                <a:latin typeface="华文楷体" panose="02010600040101010101" pitchFamily="2" charset="-122"/>
                <a:ea typeface="华文楷体" panose="02010600040101010101" pitchFamily="2" charset="-122"/>
              </a:rPr>
              <a:t>: 60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Relay_Log_File</a:t>
            </a:r>
            <a:r>
              <a:rPr lang="en-US" altLang="zh-CN" sz="2000" dirty="0">
                <a:latin typeface="华文楷体" panose="02010600040101010101" pitchFamily="2" charset="-122"/>
                <a:ea typeface="华文楷体" panose="02010600040101010101" pitchFamily="2" charset="-122"/>
              </a:rPr>
              <a:t>: mysql-relay-bin.000006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Relay_Log_Pos</a:t>
            </a:r>
            <a:r>
              <a:rPr lang="en-US" altLang="zh-CN" sz="2000" dirty="0">
                <a:latin typeface="华文楷体" panose="02010600040101010101" pitchFamily="2" charset="-122"/>
                <a:ea typeface="华文楷体" panose="02010600040101010101" pitchFamily="2" charset="-122"/>
              </a:rPr>
              <a:t>: 1411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Skip_Counter</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Relay_Log_Space</a:t>
            </a:r>
            <a:r>
              <a:rPr lang="en-US" altLang="zh-CN" sz="2000" dirty="0">
                <a:latin typeface="华文楷体" panose="02010600040101010101" pitchFamily="2" charset="-122"/>
                <a:ea typeface="华文楷体" panose="02010600040101010101" pitchFamily="2" charset="-122"/>
              </a:rPr>
              <a:t>: 1701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Until_Condition</a:t>
            </a:r>
            <a:r>
              <a:rPr lang="en-US" altLang="zh-CN" sz="2000" dirty="0">
                <a:latin typeface="华文楷体" panose="02010600040101010101" pitchFamily="2" charset="-122"/>
                <a:ea typeface="华文楷体" panose="02010600040101010101" pitchFamily="2" charset="-122"/>
              </a:rPr>
              <a:t>: None</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Until_Log_Pos</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Master_SSL_Allowed</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Master_SSL_Cert</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Master_SSL_Cipher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Master_SSL_Key</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p>
          <a:p>
            <a:r>
              <a:rPr lang="en-US" altLang="zh-CN" sz="2000" dirty="0" err="1">
                <a:latin typeface="华文楷体" panose="02010600040101010101" pitchFamily="2" charset="-122"/>
                <a:ea typeface="华文楷体" panose="02010600040101010101" pitchFamily="2" charset="-122"/>
              </a:rPr>
              <a:t>Master_SSL_Verify_Server_Cert</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Replicate_Ignore_Server_Ids</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Master_Server_Id</a:t>
            </a:r>
            <a:r>
              <a:rPr lang="en-US" altLang="zh-CN" sz="2000" dirty="0">
                <a:latin typeface="华文楷体" panose="02010600040101010101" pitchFamily="2" charset="-122"/>
                <a:ea typeface="华文楷体" panose="02010600040101010101" pitchFamily="2" charset="-122"/>
              </a:rPr>
              <a:t>: 1613306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Master_UUID</a:t>
            </a:r>
            <a:r>
              <a:rPr lang="en-US" altLang="zh-CN" sz="2000" dirty="0">
                <a:latin typeface="华文楷体" panose="02010600040101010101" pitchFamily="2" charset="-122"/>
                <a:ea typeface="华文楷体" panose="02010600040101010101" pitchFamily="2" charset="-122"/>
              </a:rPr>
              <a:t>: 2e3f5c76-0905-11e6-8dad-0050568fd581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Master_Info_File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mysql.slave_master_info</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SQL_Delay</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SQL_Remaining_Delay</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Slave_SQL_Running_State</a:t>
            </a:r>
            <a:r>
              <a:rPr lang="en-US" altLang="zh-CN" sz="2000" dirty="0">
                <a:latin typeface="华文楷体" panose="02010600040101010101" pitchFamily="2" charset="-122"/>
                <a:ea typeface="华文楷体" panose="02010600040101010101" pitchFamily="2" charset="-122"/>
              </a:rPr>
              <a:t>: Slave has read all relay log; waiting for the slave I/O thread to update 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Master_Retry_Count</a:t>
            </a:r>
            <a:r>
              <a:rPr lang="en-US" altLang="zh-CN" sz="2000" dirty="0">
                <a:latin typeface="华文楷体" panose="02010600040101010101" pitchFamily="2" charset="-122"/>
                <a:ea typeface="华文楷体" panose="02010600040101010101" pitchFamily="2" charset="-122"/>
              </a:rPr>
              <a:t>: 86400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Master_Bind</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Retrieved_Gtid_Set</a:t>
            </a:r>
            <a:r>
              <a:rPr lang="en-US" altLang="zh-CN" sz="2000" dirty="0">
                <a:latin typeface="华文楷体" panose="02010600040101010101" pitchFamily="2" charset="-122"/>
                <a:ea typeface="华文楷体" panose="02010600040101010101" pitchFamily="2" charset="-122"/>
              </a:rPr>
              <a:t>: 2e3f5c76-0905-11e6-8dad-0050568fd581:1101-1125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Auto_Position</a:t>
            </a:r>
            <a:r>
              <a:rPr lang="en-US" altLang="zh-CN" sz="2000" dirty="0">
                <a:latin typeface="华文楷体" panose="02010600040101010101" pitchFamily="2" charset="-122"/>
                <a:ea typeface="华文楷体" panose="02010600040101010101" pitchFamily="2" charset="-122"/>
              </a:rPr>
              <a:t>: 1</a:t>
            </a:r>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45360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32453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1</a:t>
            </a:r>
            <a:r>
              <a:rPr lang="zh-CN" altLang="en-US" sz="3200" dirty="0" smtClean="0">
                <a:latin typeface="华文楷体" panose="02010600040101010101" pitchFamily="2" charset="-122"/>
                <a:ea typeface="华文楷体" panose="02010600040101010101" pitchFamily="2" charset="-122"/>
              </a:rPr>
              <a:t>，</a:t>
            </a:r>
            <a:r>
              <a:rPr lang="en-US" altLang="zh-CN" sz="3200" dirty="0" smtClean="0">
                <a:latin typeface="华文楷体" panose="02010600040101010101" pitchFamily="2" charset="-122"/>
                <a:ea typeface="华文楷体" panose="02010600040101010101" pitchFamily="2" charset="-122"/>
              </a:rPr>
              <a:t>show slave status</a:t>
            </a:r>
            <a:r>
              <a:rPr lang="zh-CN" altLang="en-US" sz="3200" dirty="0" smtClean="0">
                <a:latin typeface="华文楷体" panose="02010600040101010101" pitchFamily="2" charset="-122"/>
                <a:ea typeface="华文楷体" panose="02010600040101010101" pitchFamily="2" charset="-122"/>
              </a:rPr>
              <a:t>显示</a:t>
            </a:r>
            <a:r>
              <a:rPr lang="en-US" altLang="zh-CN" sz="3200" dirty="0" err="1" smtClean="0">
                <a:latin typeface="华文楷体" panose="02010600040101010101" pitchFamily="2" charset="-122"/>
                <a:ea typeface="华文楷体" panose="02010600040101010101" pitchFamily="2" charset="-122"/>
              </a:rPr>
              <a:t>io</a:t>
            </a:r>
            <a:r>
              <a:rPr lang="zh-CN" altLang="en-US" sz="3200" dirty="0" smtClean="0">
                <a:latin typeface="华文楷体" panose="02010600040101010101" pitchFamily="2" charset="-122"/>
                <a:ea typeface="华文楷体" panose="02010600040101010101" pitchFamily="2" charset="-122"/>
              </a:rPr>
              <a:t>线程和</a:t>
            </a: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线程正常</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Master_Log_File</a:t>
            </a:r>
            <a:r>
              <a:rPr lang="zh-CN" altLang="en-US" sz="2000" dirty="0" smtClean="0">
                <a:latin typeface="华文楷体" panose="02010600040101010101" pitchFamily="2" charset="-122"/>
                <a:ea typeface="华文楷体" panose="02010600040101010101" pitchFamily="2" charset="-122"/>
              </a:rPr>
              <a:t>的值与</a:t>
            </a:r>
            <a:r>
              <a:rPr lang="en-US" altLang="zh-CN" sz="2000" dirty="0" err="1" smtClean="0">
                <a:latin typeface="华文楷体" panose="02010600040101010101" pitchFamily="2" charset="-122"/>
                <a:ea typeface="华文楷体" panose="02010600040101010101" pitchFamily="2" charset="-122"/>
              </a:rPr>
              <a:t>Relay_Master_Log_File</a:t>
            </a:r>
            <a:r>
              <a:rPr lang="zh-CN" altLang="en-US" sz="2000" dirty="0" smtClean="0">
                <a:latin typeface="华文楷体" panose="02010600040101010101" pitchFamily="2" charset="-122"/>
                <a:ea typeface="华文楷体" panose="02010600040101010101" pitchFamily="2" charset="-122"/>
              </a:rPr>
              <a:t>相同，并且</a:t>
            </a:r>
            <a:r>
              <a:rPr lang="en-US" altLang="zh-CN" sz="2000" dirty="0" err="1" smtClean="0">
                <a:latin typeface="华文楷体" panose="02010600040101010101" pitchFamily="2" charset="-122"/>
                <a:ea typeface="华文楷体" panose="02010600040101010101" pitchFamily="2" charset="-122"/>
              </a:rPr>
              <a:t>Read_Master_Log_Pos</a:t>
            </a:r>
            <a:r>
              <a:rPr lang="zh-CN" altLang="en-US" sz="2000" dirty="0" smtClean="0">
                <a:latin typeface="华文楷体" panose="02010600040101010101" pitchFamily="2" charset="-122"/>
                <a:ea typeface="华文楷体" panose="02010600040101010101" pitchFamily="2" charset="-122"/>
              </a:rPr>
              <a:t>与</a:t>
            </a:r>
            <a:r>
              <a:rPr lang="en-US" altLang="zh-CN" sz="2000" dirty="0" err="1" smtClean="0">
                <a:latin typeface="华文楷体" panose="02010600040101010101" pitchFamily="2" charset="-122"/>
                <a:ea typeface="华文楷体" panose="02010600040101010101" pitchFamily="2" charset="-122"/>
              </a:rPr>
              <a:t>Exec_Master_Log_Pos</a:t>
            </a:r>
            <a:r>
              <a:rPr lang="zh-CN" altLang="en-US" sz="2000" dirty="0" smtClean="0">
                <a:latin typeface="华文楷体" panose="02010600040101010101" pitchFamily="2" charset="-122"/>
                <a:ea typeface="华文楷体" panose="02010600040101010101" pitchFamily="2" charset="-122"/>
              </a:rPr>
              <a:t>相同</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，显示从库落后于主库的秒数为</a:t>
            </a:r>
            <a:r>
              <a:rPr lang="en-US" altLang="zh-CN" sz="2000" dirty="0" smtClean="0">
                <a:latin typeface="华文楷体" panose="02010600040101010101" pitchFamily="2" charset="-122"/>
                <a:ea typeface="华文楷体" panose="02010600040101010101" pitchFamily="2" charset="-122"/>
              </a:rPr>
              <a:t>0</a:t>
            </a:r>
          </a:p>
          <a:p>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71569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286232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删除过多的</a:t>
            </a:r>
            <a:r>
              <a:rPr lang="en-US" altLang="zh-CN" sz="3200" dirty="0" err="1" smtClean="0">
                <a:latin typeface="华文楷体" panose="02010600040101010101" pitchFamily="2" charset="-122"/>
                <a:ea typeface="华文楷体" panose="02010600040101010101" pitchFamily="2" charset="-122"/>
              </a:rPr>
              <a:t>binlog</a:t>
            </a:r>
            <a:endParaRPr lang="en-US" altLang="zh-CN" sz="32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Purge </a:t>
            </a:r>
          </a:p>
          <a:p>
            <a:r>
              <a:rPr lang="en-US" altLang="zh-CN" sz="3200" dirty="0" err="1" smtClean="0">
                <a:latin typeface="华文楷体" panose="02010600040101010101" pitchFamily="2" charset="-122"/>
                <a:ea typeface="华文楷体" panose="02010600040101010101" pitchFamily="2" charset="-122"/>
              </a:rPr>
              <a:t>GTID:global</a:t>
            </a:r>
            <a:r>
              <a:rPr lang="en-US" altLang="zh-CN" sz="3200" dirty="0" smtClean="0">
                <a:latin typeface="华文楷体" panose="02010600040101010101" pitchFamily="2" charset="-122"/>
                <a:ea typeface="华文楷体" panose="02010600040101010101" pitchFamily="2" charset="-122"/>
              </a:rPr>
              <a:t> transaction identifier;</a:t>
            </a: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65910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1569660"/>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endParaRPr lang="en-US" altLang="zh-CN" sz="3200" dirty="0" smtClean="0">
              <a:latin typeface="华文楷体" panose="02010600040101010101" pitchFamily="2" charset="-122"/>
              <a:ea typeface="华文楷体" panose="02010600040101010101" pitchFamily="2" charset="-122"/>
            </a:endParaRPr>
          </a:p>
        </p:txBody>
      </p:sp>
      <p:sp>
        <p:nvSpPr>
          <p:cNvPr id="8" name="矩形 7"/>
          <p:cNvSpPr/>
          <p:nvPr/>
        </p:nvSpPr>
        <p:spPr>
          <a:xfrm>
            <a:off x="692440" y="1744070"/>
            <a:ext cx="716096" cy="12008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876" y="29613"/>
            <a:ext cx="1194907" cy="127611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294" y="-42336"/>
            <a:ext cx="1194907" cy="1276114"/>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399" y="1972894"/>
            <a:ext cx="1194907" cy="1276114"/>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204" y="5282345"/>
            <a:ext cx="1194907" cy="1276114"/>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7796" y="3673701"/>
            <a:ext cx="1194907" cy="1276114"/>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898" y="4270885"/>
            <a:ext cx="1194907" cy="1276114"/>
          </a:xfrm>
          <a:prstGeom prst="rect">
            <a:avLst/>
          </a:prstGeom>
        </p:spPr>
      </p:pic>
      <p:cxnSp>
        <p:nvCxnSpPr>
          <p:cNvPr id="16" name="直接箭头连接符 15"/>
          <p:cNvCxnSpPr>
            <a:stCxn id="9" idx="3"/>
          </p:cNvCxnSpPr>
          <p:nvPr/>
        </p:nvCxnSpPr>
        <p:spPr>
          <a:xfrm flipV="1">
            <a:off x="6444783" y="585066"/>
            <a:ext cx="1956511" cy="8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271533" y="1331188"/>
            <a:ext cx="1399356" cy="101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447539" y="1170040"/>
            <a:ext cx="913154" cy="369332"/>
          </a:xfrm>
          <a:prstGeom prst="rect">
            <a:avLst/>
          </a:prstGeom>
          <a:noFill/>
        </p:spPr>
        <p:txBody>
          <a:bodyPr wrap="square" rtlCol="0">
            <a:spAutoFit/>
          </a:bodyPr>
          <a:lstStyle/>
          <a:p>
            <a:r>
              <a:rPr lang="en-US" altLang="zh-CN" dirty="0" smtClean="0"/>
              <a:t>master</a:t>
            </a:r>
            <a:endParaRPr lang="zh-CN" altLang="en-US" dirty="0"/>
          </a:p>
        </p:txBody>
      </p:sp>
      <p:sp>
        <p:nvSpPr>
          <p:cNvPr id="23" name="文本框 22"/>
          <p:cNvSpPr txBox="1"/>
          <p:nvPr/>
        </p:nvSpPr>
        <p:spPr>
          <a:xfrm>
            <a:off x="3584774" y="5477201"/>
            <a:ext cx="913154" cy="369332"/>
          </a:xfrm>
          <a:prstGeom prst="rect">
            <a:avLst/>
          </a:prstGeom>
          <a:noFill/>
        </p:spPr>
        <p:txBody>
          <a:bodyPr wrap="square" rtlCol="0">
            <a:spAutoFit/>
          </a:bodyPr>
          <a:lstStyle/>
          <a:p>
            <a:r>
              <a:rPr lang="en-US" altLang="zh-CN" dirty="0" smtClean="0"/>
              <a:t>master</a:t>
            </a:r>
            <a:endParaRPr lang="zh-CN" altLang="en-US" dirty="0"/>
          </a:p>
        </p:txBody>
      </p:sp>
      <p:sp>
        <p:nvSpPr>
          <p:cNvPr id="24" name="文本框 23"/>
          <p:cNvSpPr txBox="1"/>
          <p:nvPr/>
        </p:nvSpPr>
        <p:spPr>
          <a:xfrm>
            <a:off x="8867306" y="1348754"/>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5" name="文本框 24"/>
          <p:cNvSpPr txBox="1"/>
          <p:nvPr/>
        </p:nvSpPr>
        <p:spPr>
          <a:xfrm>
            <a:off x="8012231" y="3155223"/>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6" name="文本框 25"/>
          <p:cNvSpPr txBox="1"/>
          <p:nvPr/>
        </p:nvSpPr>
        <p:spPr>
          <a:xfrm>
            <a:off x="7168984" y="4823713"/>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7" name="文本框 26"/>
          <p:cNvSpPr txBox="1"/>
          <p:nvPr/>
        </p:nvSpPr>
        <p:spPr>
          <a:xfrm>
            <a:off x="6697304" y="6462215"/>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8" name="文本框 27"/>
          <p:cNvSpPr txBox="1"/>
          <p:nvPr/>
        </p:nvSpPr>
        <p:spPr>
          <a:xfrm>
            <a:off x="583142" y="2985973"/>
            <a:ext cx="1467325" cy="369332"/>
          </a:xfrm>
          <a:prstGeom prst="rect">
            <a:avLst/>
          </a:prstGeom>
          <a:noFill/>
        </p:spPr>
        <p:txBody>
          <a:bodyPr wrap="none" rtlCol="0">
            <a:spAutoFit/>
          </a:bodyPr>
          <a:lstStyle/>
          <a:p>
            <a:r>
              <a:rPr lang="en-US" altLang="zh-CN" dirty="0" err="1" smtClean="0"/>
              <a:t>Mha_manager</a:t>
            </a:r>
            <a:endParaRPr lang="zh-CN" altLang="en-US" dirty="0"/>
          </a:p>
        </p:txBody>
      </p:sp>
      <p:cxnSp>
        <p:nvCxnSpPr>
          <p:cNvPr id="29" name="直接箭头连接符 28"/>
          <p:cNvCxnSpPr>
            <a:endCxn id="13" idx="1"/>
          </p:cNvCxnSpPr>
          <p:nvPr/>
        </p:nvCxnSpPr>
        <p:spPr>
          <a:xfrm flipV="1">
            <a:off x="4638804" y="4311758"/>
            <a:ext cx="2248992" cy="385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7029675" y="454023"/>
            <a:ext cx="1143116" cy="369332"/>
          </a:xfrm>
          <a:prstGeom prst="rect">
            <a:avLst/>
          </a:prstGeom>
          <a:noFill/>
        </p:spPr>
        <p:txBody>
          <a:bodyPr wrap="square" rtlCol="0">
            <a:spAutoFit/>
          </a:bodyPr>
          <a:lstStyle/>
          <a:p>
            <a:r>
              <a:rPr lang="en-US" altLang="zh-CN" dirty="0" smtClean="0"/>
              <a:t>replication</a:t>
            </a:r>
            <a:endParaRPr lang="zh-CN" altLang="en-US" dirty="0"/>
          </a:p>
        </p:txBody>
      </p:sp>
      <p:cxnSp>
        <p:nvCxnSpPr>
          <p:cNvPr id="34" name="直接箭头连接符 33"/>
          <p:cNvCxnSpPr>
            <a:endCxn id="12" idx="1"/>
          </p:cNvCxnSpPr>
          <p:nvPr/>
        </p:nvCxnSpPr>
        <p:spPr>
          <a:xfrm>
            <a:off x="4638804" y="5161279"/>
            <a:ext cx="1867400" cy="759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919993" y="4395730"/>
            <a:ext cx="1180238" cy="369332"/>
          </a:xfrm>
          <a:prstGeom prst="rect">
            <a:avLst/>
          </a:prstGeom>
          <a:noFill/>
        </p:spPr>
        <p:txBody>
          <a:bodyPr wrap="square" rtlCol="0">
            <a:spAutoFit/>
          </a:bodyPr>
          <a:lstStyle/>
          <a:p>
            <a:r>
              <a:rPr lang="en-US" altLang="zh-CN" dirty="0" smtClean="0"/>
              <a:t>replication</a:t>
            </a:r>
            <a:endParaRPr lang="zh-CN" altLang="en-US" dirty="0"/>
          </a:p>
        </p:txBody>
      </p:sp>
      <p:sp>
        <p:nvSpPr>
          <p:cNvPr id="41" name="文本框 40"/>
          <p:cNvSpPr txBox="1"/>
          <p:nvPr/>
        </p:nvSpPr>
        <p:spPr>
          <a:xfrm>
            <a:off x="4973015" y="5356174"/>
            <a:ext cx="1180238" cy="369332"/>
          </a:xfrm>
          <a:prstGeom prst="rect">
            <a:avLst/>
          </a:prstGeom>
          <a:noFill/>
        </p:spPr>
        <p:txBody>
          <a:bodyPr wrap="square" rtlCol="0">
            <a:spAutoFit/>
          </a:bodyPr>
          <a:lstStyle/>
          <a:p>
            <a:r>
              <a:rPr lang="en-US" altLang="zh-CN" dirty="0" smtClean="0"/>
              <a:t>replication</a:t>
            </a:r>
            <a:endParaRPr lang="zh-CN" altLang="en-US" dirty="0"/>
          </a:p>
        </p:txBody>
      </p:sp>
      <p:sp>
        <p:nvSpPr>
          <p:cNvPr id="42" name="文本框 41"/>
          <p:cNvSpPr txBox="1"/>
          <p:nvPr/>
        </p:nvSpPr>
        <p:spPr>
          <a:xfrm>
            <a:off x="6565017" y="1792079"/>
            <a:ext cx="1180238" cy="369332"/>
          </a:xfrm>
          <a:prstGeom prst="rect">
            <a:avLst/>
          </a:prstGeom>
          <a:noFill/>
        </p:spPr>
        <p:txBody>
          <a:bodyPr wrap="square" rtlCol="0">
            <a:spAutoFit/>
          </a:bodyPr>
          <a:lstStyle/>
          <a:p>
            <a:r>
              <a:rPr lang="en-US" altLang="zh-CN" dirty="0" smtClean="0"/>
              <a:t>replication</a:t>
            </a:r>
            <a:endParaRPr lang="zh-CN" altLang="en-US" dirty="0"/>
          </a:p>
        </p:txBody>
      </p:sp>
      <p:cxnSp>
        <p:nvCxnSpPr>
          <p:cNvPr id="48" name="直接箭头连接符 47"/>
          <p:cNvCxnSpPr/>
          <p:nvPr/>
        </p:nvCxnSpPr>
        <p:spPr>
          <a:xfrm flipV="1">
            <a:off x="1634345" y="1864803"/>
            <a:ext cx="4871859" cy="55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1634345" y="2883732"/>
            <a:ext cx="4044488" cy="150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042030" y="2130158"/>
            <a:ext cx="1283862" cy="369332"/>
          </a:xfrm>
          <a:prstGeom prst="rect">
            <a:avLst/>
          </a:prstGeom>
          <a:noFill/>
        </p:spPr>
        <p:txBody>
          <a:bodyPr wrap="square" rtlCol="0">
            <a:spAutoFit/>
          </a:bodyPr>
          <a:lstStyle/>
          <a:p>
            <a:r>
              <a:rPr lang="en-US" altLang="zh-CN" dirty="0" smtClean="0"/>
              <a:t>monitor</a:t>
            </a:r>
            <a:endParaRPr lang="zh-CN" altLang="en-US" dirty="0"/>
          </a:p>
        </p:txBody>
      </p:sp>
      <p:sp>
        <p:nvSpPr>
          <p:cNvPr id="53" name="文本框 52"/>
          <p:cNvSpPr txBox="1"/>
          <p:nvPr/>
        </p:nvSpPr>
        <p:spPr>
          <a:xfrm>
            <a:off x="3214066" y="3326967"/>
            <a:ext cx="1283862" cy="369332"/>
          </a:xfrm>
          <a:prstGeom prst="rect">
            <a:avLst/>
          </a:prstGeom>
          <a:noFill/>
        </p:spPr>
        <p:txBody>
          <a:bodyPr wrap="square" rtlCol="0">
            <a:spAutoFit/>
          </a:bodyPr>
          <a:lstStyle/>
          <a:p>
            <a:r>
              <a:rPr lang="en-US" altLang="zh-CN" dirty="0" smtClean="0"/>
              <a:t>monitor</a:t>
            </a:r>
            <a:endParaRPr lang="zh-CN" altLang="en-US" dirty="0"/>
          </a:p>
        </p:txBody>
      </p:sp>
    </p:spTree>
    <p:extLst>
      <p:ext uri="{BB962C8B-B14F-4D97-AF65-F5344CB8AC3E}">
        <p14:creationId xmlns:p14="http://schemas.microsoft.com/office/powerpoint/2010/main" val="11081461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42336"/>
            <a:ext cx="12191999" cy="6858000"/>
          </a:xfrm>
          <a:prstGeom prst="rect">
            <a:avLst/>
          </a:prstGeom>
        </p:spPr>
      </p:pic>
      <p:sp>
        <p:nvSpPr>
          <p:cNvPr id="5" name="文本框 4"/>
          <p:cNvSpPr txBox="1"/>
          <p:nvPr/>
        </p:nvSpPr>
        <p:spPr>
          <a:xfrm>
            <a:off x="0" y="174410"/>
            <a:ext cx="11449982" cy="7971413"/>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常用的维护脚本</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a:t>
            </a:r>
            <a:r>
              <a:rPr lang="en-US" altLang="zh-CN" sz="1600" dirty="0" err="1" smtClean="0">
                <a:latin typeface="华文楷体" panose="02010600040101010101" pitchFamily="2" charset="-122"/>
                <a:ea typeface="华文楷体" panose="02010600040101010101" pitchFamily="2" charset="-122"/>
              </a:rPr>
              <a:t>ssh</a:t>
            </a:r>
            <a:r>
              <a:rPr lang="zh-CN" altLang="en-US" sz="1600" dirty="0" smtClean="0">
                <a:latin typeface="华文楷体" panose="02010600040101010101" pitchFamily="2" charset="-122"/>
                <a:ea typeface="华文楷体" panose="02010600040101010101" pitchFamily="2" charset="-122"/>
              </a:rPr>
              <a:t>情况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masterha_check_ssh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检查主从复制状况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masterha_check_repl</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手动在线切换主从数据库（应用在数据库升级，更换主库硬件等情况，或者主库修复完毕以后恢复原有的主从复制关系）</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masterha_master_switch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etc</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masterha</a:t>
            </a:r>
            <a:r>
              <a:rPr lang="en-US" altLang="zh-CN" sz="1600" dirty="0">
                <a:latin typeface="华文楷体" panose="02010600040101010101" pitchFamily="2" charset="-122"/>
                <a:ea typeface="华文楷体" panose="02010600040101010101" pitchFamily="2" charset="-122"/>
              </a:rPr>
              <a:t>/app1.cnf --</a:t>
            </a:r>
            <a:r>
              <a:rPr lang="en-US" altLang="zh-CN" sz="1600" dirty="0" err="1">
                <a:latin typeface="华文楷体" panose="02010600040101010101" pitchFamily="2" charset="-122"/>
                <a:ea typeface="华文楷体" panose="02010600040101010101" pitchFamily="2" charset="-122"/>
              </a:rPr>
              <a:t>master_state</a:t>
            </a:r>
            <a:r>
              <a:rPr lang="en-US" altLang="zh-CN" sz="1600" dirty="0">
                <a:latin typeface="华文楷体" panose="02010600040101010101" pitchFamily="2" charset="-122"/>
                <a:ea typeface="华文楷体" panose="02010600040101010101" pitchFamily="2" charset="-122"/>
              </a:rPr>
              <a:t>=alive --</a:t>
            </a:r>
            <a:r>
              <a:rPr lang="en-US" altLang="zh-CN" sz="1600" dirty="0" err="1">
                <a:latin typeface="华文楷体" panose="02010600040101010101" pitchFamily="2" charset="-122"/>
                <a:ea typeface="华文楷体" panose="02010600040101010101" pitchFamily="2" charset="-122"/>
              </a:rPr>
              <a:t>new_master_host</a:t>
            </a:r>
            <a:r>
              <a:rPr lang="en-US" altLang="zh-CN" sz="1600" dirty="0">
                <a:latin typeface="华文楷体" panose="02010600040101010101" pitchFamily="2" charset="-122"/>
                <a:ea typeface="华文楷体" panose="02010600040101010101" pitchFamily="2" charset="-122"/>
              </a:rPr>
              <a:t>=10.150.21.162 --</a:t>
            </a:r>
            <a:r>
              <a:rPr lang="en-US" altLang="zh-CN" sz="1600" dirty="0" err="1">
                <a:latin typeface="华文楷体" panose="02010600040101010101" pitchFamily="2" charset="-122"/>
                <a:ea typeface="华文楷体" panose="02010600040101010101" pitchFamily="2" charset="-122"/>
              </a:rPr>
              <a:t>new_master_port</a:t>
            </a:r>
            <a:r>
              <a:rPr lang="en-US" altLang="zh-CN" sz="1600" dirty="0">
                <a:latin typeface="华文楷体" panose="02010600040101010101" pitchFamily="2" charset="-122"/>
                <a:ea typeface="华文楷体" panose="02010600040101010101" pitchFamily="2" charset="-122"/>
              </a:rPr>
              <a:t>=3306  --</a:t>
            </a:r>
            <a:r>
              <a:rPr lang="en-US" altLang="zh-CN" sz="1600" dirty="0" err="1">
                <a:latin typeface="华文楷体" panose="02010600040101010101" pitchFamily="2" charset="-122"/>
                <a:ea typeface="华文楷体" panose="02010600040101010101" pitchFamily="2" charset="-122"/>
              </a:rPr>
              <a:t>orig_master_is_new_slave</a:t>
            </a:r>
            <a:r>
              <a:rPr lang="en-US" altLang="zh-CN" sz="1600" dirty="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running_updates_limit</a:t>
            </a:r>
            <a:r>
              <a:rPr lang="en-US" altLang="zh-CN" sz="1600" dirty="0" smtClean="0">
                <a:latin typeface="华文楷体" panose="02010600040101010101" pitchFamily="2" charset="-122"/>
                <a:ea typeface="华文楷体" panose="02010600040101010101" pitchFamily="2" charset="-122"/>
              </a:rPr>
              <a:t>=10000</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启动</a:t>
            </a:r>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监控</a:t>
            </a:r>
            <a:r>
              <a:rPr lang="en-US" altLang="zh-CN" sz="1600" dirty="0" err="1" smtClean="0">
                <a:latin typeface="华文楷体" panose="02010600040101010101" pitchFamily="2" charset="-122"/>
                <a:ea typeface="华文楷体" panose="02010600040101010101" pitchFamily="2" charset="-122"/>
              </a:rPr>
              <a:t>mysql</a:t>
            </a:r>
            <a:r>
              <a:rPr lang="zh-CN" altLang="en-US" sz="1600" dirty="0" smtClean="0">
                <a:latin typeface="华文楷体" panose="02010600040101010101" pitchFamily="2" charset="-122"/>
                <a:ea typeface="华文楷体" panose="02010600040101010101" pitchFamily="2" charset="-122"/>
              </a:rPr>
              <a:t>状态，</a:t>
            </a:r>
            <a:r>
              <a:rPr lang="en-US" altLang="zh-CN" sz="1600" dirty="0" smtClean="0">
                <a:latin typeface="华文楷体" panose="02010600040101010101" pitchFamily="2" charset="-122"/>
                <a:ea typeface="华文楷体" panose="02010600040101010101" pitchFamily="2" charset="-122"/>
              </a:rPr>
              <a:t>master</a:t>
            </a:r>
            <a:r>
              <a:rPr lang="zh-CN" altLang="en-US" sz="1600" dirty="0" smtClean="0">
                <a:latin typeface="华文楷体" panose="02010600040101010101" pitchFamily="2" charset="-122"/>
                <a:ea typeface="华文楷体" panose="02010600040101010101" pitchFamily="2" charset="-122"/>
              </a:rPr>
              <a:t>故障转移等</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nohup</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masterha_manager</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conf</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 &gt; /</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masterlogs</a:t>
            </a:r>
            <a:r>
              <a:rPr lang="en-US" altLang="zh-CN" sz="1600" dirty="0" smtClean="0">
                <a:latin typeface="华文楷体" panose="02010600040101010101" pitchFamily="2" charset="-122"/>
                <a:ea typeface="华文楷体" panose="02010600040101010101" pitchFamily="2" charset="-122"/>
              </a:rPr>
              <a:t>/manager_cnf1.log  2&gt;&amp;1 &amp;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管理进程是否还在，状态是否正常</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masterha_check_status</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关闭</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masterha_stop</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开启</a:t>
            </a:r>
            <a:r>
              <a:rPr lang="en-US" altLang="zh-CN" sz="1600" dirty="0" err="1" smtClean="0">
                <a:latin typeface="华文楷体" panose="02010600040101010101" pitchFamily="2" charset="-122"/>
                <a:ea typeface="华文楷体" panose="02010600040101010101" pitchFamily="2" charset="-122"/>
              </a:rPr>
              <a:t>binlogserver</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mysqlbinlog</a:t>
            </a:r>
            <a:r>
              <a:rPr lang="en-US" altLang="zh-CN" sz="1600" dirty="0">
                <a:latin typeface="华文楷体" panose="02010600040101010101" pitchFamily="2" charset="-122"/>
                <a:ea typeface="华文楷体" panose="02010600040101010101" pitchFamily="2" charset="-122"/>
              </a:rPr>
              <a:t> -R --raw --host=10.150.21.161 --user='root' --password='root' --stop-never mybinlog.000039 </a:t>
            </a:r>
            <a:r>
              <a:rPr lang="en-US" altLang="zh-CN" sz="1600" dirty="0" smtClean="0">
                <a:latin typeface="华文楷体" panose="02010600040101010101" pitchFamily="2" charset="-122"/>
                <a:ea typeface="华文楷体" panose="02010600040101010101" pitchFamily="2" charset="-122"/>
              </a:rPr>
              <a:t>&amp;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演示下</a:t>
            </a:r>
            <a:r>
              <a:rPr lang="en-US" altLang="zh-CN" sz="1600" dirty="0" err="1" smtClean="0">
                <a:latin typeface="华文楷体" panose="02010600040101010101" pitchFamily="2" charset="-122"/>
                <a:ea typeface="华文楷体" panose="02010600040101010101" pitchFamily="2" charset="-122"/>
              </a:rPr>
              <a:t>failover_ip</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81826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58477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Mycat</a:t>
            </a:r>
            <a:r>
              <a:rPr lang="zh-CN" altLang="en-US" sz="3200" dirty="0" smtClean="0">
                <a:latin typeface="华文楷体" panose="02010600040101010101" pitchFamily="2" charset="-122"/>
                <a:ea typeface="华文楷体" panose="02010600040101010101" pitchFamily="2" charset="-122"/>
              </a:rPr>
              <a:t>读写分离：</a:t>
            </a: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018542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368011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569660"/>
          </a:xfrm>
          <a:prstGeom prst="rect">
            <a:avLst/>
          </a:prstGeom>
          <a:noFill/>
        </p:spPr>
        <p:txBody>
          <a:bodyPr wrap="square" rtlCol="0">
            <a:spAutoFit/>
          </a:bodyPr>
          <a:lstStyle/>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236"/>
            <a:ext cx="12192000" cy="6862236"/>
          </a:xfrm>
          <a:prstGeom prst="rect">
            <a:avLst/>
          </a:prstGeom>
        </p:spPr>
      </p:pic>
    </p:spTree>
    <p:extLst>
      <p:ext uri="{BB962C8B-B14F-4D97-AF65-F5344CB8AC3E}">
        <p14:creationId xmlns:p14="http://schemas.microsoft.com/office/powerpoint/2010/main" val="7251977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104946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569660"/>
          </a:xfrm>
          <a:prstGeom prst="rect">
            <a:avLst/>
          </a:prstGeom>
          <a:noFill/>
        </p:spPr>
        <p:txBody>
          <a:bodyPr wrap="square" rtlCol="0">
            <a:spAutoFit/>
          </a:bodyPr>
          <a:lstStyle/>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94648"/>
            <a:ext cx="12191999" cy="7962623"/>
          </a:xfrm>
          <a:prstGeom prst="rect">
            <a:avLst/>
          </a:prstGeom>
        </p:spPr>
      </p:pic>
    </p:spTree>
    <p:extLst>
      <p:ext uri="{BB962C8B-B14F-4D97-AF65-F5344CB8AC3E}">
        <p14:creationId xmlns:p14="http://schemas.microsoft.com/office/powerpoint/2010/main" val="3160092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016758"/>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启动过程：</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首先要读取配置文件，按照下面的四个文件顺序进行读取：</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mysql.cnf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usr</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624099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99152" y="172550"/>
            <a:ext cx="11449982" cy="7663636"/>
          </a:xfrm>
          <a:prstGeom prst="rect">
            <a:avLst/>
          </a:prstGeom>
          <a:noFill/>
        </p:spPr>
        <p:txBody>
          <a:bodyPr wrap="square" rtlCol="0">
            <a:spAutoFit/>
          </a:bodyPr>
          <a:lstStyle/>
          <a:p>
            <a:r>
              <a:rPr lang="en-US" altLang="zh-CN" sz="2000" dirty="0" err="1" smtClean="0">
                <a:latin typeface="华文楷体" panose="02010600040101010101" pitchFamily="2" charset="-122"/>
                <a:ea typeface="华文楷体" panose="02010600040101010101" pitchFamily="2" charset="-122"/>
              </a:rPr>
              <a:t>My.cnf</a:t>
            </a:r>
            <a:r>
              <a:rPr lang="zh-CN" altLang="en-US" sz="2000" dirty="0" smtClean="0">
                <a:latin typeface="华文楷体" panose="02010600040101010101" pitchFamily="2" charset="-122"/>
                <a:ea typeface="华文楷体" panose="02010600040101010101" pitchFamily="2" charset="-122"/>
              </a:rPr>
              <a:t>参数重要解析：</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Lower_case_table_name</a:t>
            </a:r>
            <a:r>
              <a:rPr lang="zh-CN" altLang="en-US" sz="2000" dirty="0" smtClean="0">
                <a:latin typeface="华文楷体" panose="02010600040101010101" pitchFamily="2" charset="-122"/>
                <a:ea typeface="华文楷体" panose="02010600040101010101" pitchFamily="2" charset="-122"/>
              </a:rPr>
              <a:t>：是否对大小写敏感，</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区分大小写，</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不区分大小写</a:t>
            </a:r>
            <a:endParaRPr lang="en-US" altLang="zh-CN" sz="20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13:30:24 [(none)]&gt;show variables like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Variable_name</a:t>
            </a:r>
            <a:r>
              <a:rPr lang="en-US" altLang="zh-CN" sz="1600" dirty="0">
                <a:latin typeface="华文楷体" panose="02010600040101010101" pitchFamily="2" charset="-122"/>
                <a:ea typeface="华文楷体" panose="02010600040101010101" pitchFamily="2" charset="-122"/>
              </a:rPr>
              <a:t>          | Value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 | 1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1 row in set (0.00 sec</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rPr>
              <a:t>root@localhost:mysql.sock</a:t>
            </a:r>
            <a:r>
              <a:rPr lang="en-US" altLang="zh-CN" sz="1600" dirty="0">
                <a:latin typeface="华文楷体" panose="02010600040101010101" pitchFamily="2" charset="-122"/>
              </a:rPr>
              <a:t>  13:50:14 [(none)]&gt;show variables like '%char%';</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Variable_name</a:t>
            </a:r>
            <a:r>
              <a:rPr lang="en-US" altLang="zh-CN" sz="1600" dirty="0">
                <a:latin typeface="华文楷体" panose="02010600040101010101" pitchFamily="2" charset="-122"/>
              </a:rPr>
              <a:t>            | Value                      |</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character_set_client</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character_set_connection</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character_set_database</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character_set_filesystem</a:t>
            </a:r>
            <a:r>
              <a:rPr lang="en-US" altLang="zh-CN" sz="1600" dirty="0">
                <a:latin typeface="华文楷体" panose="02010600040101010101" pitchFamily="2" charset="-122"/>
              </a:rPr>
              <a:t> | binary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character_set_results</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character_set_server</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character_set_system</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character_sets_dir</a:t>
            </a:r>
            <a:r>
              <a:rPr lang="en-US" altLang="zh-CN" sz="1600" dirty="0">
                <a:latin typeface="华文楷体" panose="02010600040101010101" pitchFamily="2" charset="-122"/>
              </a:rPr>
              <a:t>       | /opt/</a:t>
            </a:r>
            <a:r>
              <a:rPr lang="en-US" altLang="zh-CN" sz="1600" dirty="0" err="1">
                <a:latin typeface="华文楷体" panose="02010600040101010101" pitchFamily="2" charset="-122"/>
              </a:rPr>
              <a:t>mysql</a:t>
            </a:r>
            <a:r>
              <a:rPr lang="en-US" altLang="zh-CN" sz="1600" dirty="0">
                <a:latin typeface="华文楷体" panose="02010600040101010101" pitchFamily="2" charset="-122"/>
              </a:rPr>
              <a:t>/share/charsets/ |</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8 rows in set (0.00 sec)</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5644224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3660</TotalTime>
  <Words>4233</Words>
  <Application>Microsoft Office PowerPoint</Application>
  <PresentationFormat>宽屏</PresentationFormat>
  <Paragraphs>915</Paragraphs>
  <Slides>60</Slides>
  <Notes>56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Arial Unicode MS</vt:lpstr>
      <vt:lpstr>华文楷体</vt:lpstr>
      <vt:lpstr>宋体</vt:lpstr>
      <vt:lpstr>Arial</vt:lpstr>
      <vt:lpstr>Calibri</vt:lpstr>
      <vt:lpstr>Candara</vt:lpstr>
      <vt:lpstr>Wingdings</vt:lpstr>
      <vt:lpstr>环保</vt:lpstr>
      <vt:lpstr>PowerPoint 演示文稿</vt:lpstr>
      <vt:lpstr>PowerPoint 演示文稿</vt:lpstr>
      <vt:lpstr>PowerPoint 演示文稿</vt:lpstr>
      <vt:lpstr>PowerPoint 演示文稿</vt:lpstr>
      <vt:lpstr>常见问题 --MySQL逻辑架构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ronghuaihai</dc:creator>
  <cp:lastModifiedBy>Administrator</cp:lastModifiedBy>
  <cp:revision>136</cp:revision>
  <dcterms:created xsi:type="dcterms:W3CDTF">2016-10-02T03:45:55Z</dcterms:created>
  <dcterms:modified xsi:type="dcterms:W3CDTF">2016-10-20T14:22:02Z</dcterms:modified>
</cp:coreProperties>
</file>