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6"/>
  </p:notesMasterIdLst>
  <p:sldIdLst>
    <p:sldId id="256" r:id="rId2"/>
    <p:sldId id="257" r:id="rId3"/>
    <p:sldId id="258" r:id="rId4"/>
    <p:sldId id="285" r:id="rId5"/>
    <p:sldId id="283" r:id="rId6"/>
    <p:sldId id="268" r:id="rId7"/>
    <p:sldId id="269" r:id="rId8"/>
    <p:sldId id="259" r:id="rId9"/>
    <p:sldId id="270" r:id="rId10"/>
    <p:sldId id="274" r:id="rId11"/>
    <p:sldId id="282" r:id="rId12"/>
    <p:sldId id="281" r:id="rId13"/>
    <p:sldId id="284" r:id="rId14"/>
    <p:sldId id="286" r:id="rId15"/>
    <p:sldId id="275" r:id="rId16"/>
    <p:sldId id="260" r:id="rId17"/>
    <p:sldId id="261" r:id="rId18"/>
    <p:sldId id="262" r:id="rId19"/>
    <p:sldId id="263" r:id="rId20"/>
    <p:sldId id="264" r:id="rId21"/>
    <p:sldId id="265" r:id="rId22"/>
    <p:sldId id="266" r:id="rId23"/>
    <p:sldId id="277" r:id="rId24"/>
    <p:sldId id="278" r:id="rId25"/>
    <p:sldId id="276" r:id="rId26"/>
    <p:sldId id="279" r:id="rId27"/>
    <p:sldId id="280" r:id="rId28"/>
    <p:sldId id="267" r:id="rId29"/>
    <p:sldId id="271" r:id="rId30"/>
    <p:sldId id="272" r:id="rId31"/>
    <p:sldId id="273" r:id="rId32"/>
    <p:sldId id="288" r:id="rId33"/>
    <p:sldId id="287"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2" autoAdjust="0"/>
  </p:normalViewPr>
  <p:slideViewPr>
    <p:cSldViewPr snapToGrid="0">
      <p:cViewPr varScale="1">
        <p:scale>
          <a:sx n="87" d="100"/>
          <a:sy n="87" d="100"/>
        </p:scale>
        <p:origin x="666" y="84"/>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11</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3532474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3990835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254482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2995745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82189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2157464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a:t>
            </a:fld>
            <a:endParaRPr lang="zh-CN" altLang="en-US"/>
          </a:p>
        </p:txBody>
      </p:sp>
    </p:spTree>
    <p:extLst>
      <p:ext uri="{BB962C8B-B14F-4D97-AF65-F5344CB8AC3E}">
        <p14:creationId xmlns:p14="http://schemas.microsoft.com/office/powerpoint/2010/main" val="80202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407294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261249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10</a:t>
            </a:fld>
            <a:endParaRPr lang="zh-CN" altLang="en-US"/>
          </a:p>
        </p:txBody>
      </p:sp>
    </p:spTree>
    <p:extLst>
      <p:ext uri="{BB962C8B-B14F-4D97-AF65-F5344CB8AC3E}">
        <p14:creationId xmlns:p14="http://schemas.microsoft.com/office/powerpoint/2010/main" val="931444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2016/10/18</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9.tmp"/><Relationship Id="rId4" Type="http://schemas.openxmlformats.org/officeDocument/2006/relationships/image" Target="../media/image8.tmp"/></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17520" y="1705088"/>
            <a:ext cx="7196328" cy="830997"/>
          </a:xfrm>
          <a:prstGeom prst="rect">
            <a:avLst/>
          </a:prstGeom>
          <a:noFill/>
        </p:spPr>
        <p:txBody>
          <a:bodyPr wrap="square" rtlCol="0">
            <a:spAutoFit/>
          </a:bodyPr>
          <a:lstStyle/>
          <a:p>
            <a:pPr algn="ctr"/>
            <a:r>
              <a:rPr lang="en-US" altLang="zh-CN" sz="4800" err="1">
                <a:latin typeface="+mn-ea"/>
              </a:rPr>
              <a:t>mysql</a:t>
            </a:r>
            <a:r>
              <a:rPr lang="zh-CN" altLang="en-US" sz="4800" smtClean="0">
                <a:latin typeface="+mn-ea"/>
              </a:rPr>
              <a:t>数据库</a:t>
            </a:r>
            <a:r>
              <a:rPr lang="zh-CN" altLang="en-US" sz="480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dirty="0">
                <a:latin typeface="华文楷体" panose="02010600040101010101" pitchFamily="2" charset="-122"/>
                <a:ea typeface="华文楷体" panose="02010600040101010101" pitchFamily="2" charset="-122"/>
              </a:rPr>
              <a:t>Operation,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778674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1600" dirty="0">
                <a:latin typeface="华文楷体" panose="02010600040101010101" pitchFamily="2" charset="-122"/>
                <a:ea typeface="华文楷体" panose="02010600040101010101" pitchFamily="2" charset="-122"/>
              </a:rPr>
              <a:t>           id: 1</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select_type</a:t>
            </a:r>
            <a:r>
              <a:rPr lang="en-US" altLang="zh-CN" sz="1600" dirty="0">
                <a:latin typeface="华文楷体" panose="02010600040101010101" pitchFamily="2" charset="-122"/>
                <a:ea typeface="华文楷体" panose="02010600040101010101" pitchFamily="2" charset="-122"/>
              </a:rPr>
              <a:t>: SIMPLE</a:t>
            </a:r>
          </a:p>
          <a:p>
            <a:r>
              <a:rPr lang="en-US" altLang="zh-CN" sz="1600" dirty="0">
                <a:latin typeface="华文楷体" panose="02010600040101010101" pitchFamily="2" charset="-122"/>
                <a:ea typeface="华文楷体" panose="02010600040101010101" pitchFamily="2" charset="-122"/>
              </a:rPr>
              <a:t>        table: account</a:t>
            </a:r>
          </a:p>
          <a:p>
            <a:r>
              <a:rPr lang="en-US" altLang="zh-CN" sz="1600" dirty="0">
                <a:latin typeface="华文楷体" panose="02010600040101010101" pitchFamily="2" charset="-122"/>
                <a:ea typeface="华文楷体" panose="02010600040101010101" pitchFamily="2" charset="-122"/>
              </a:rPr>
              <a:t>         type: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possible_keys</a:t>
            </a:r>
            <a:r>
              <a:rPr lang="en-US" altLang="zh-CN" sz="1600" dirty="0">
                <a:latin typeface="华文楷体" panose="02010600040101010101" pitchFamily="2" charset="-122"/>
                <a:ea typeface="华文楷体" panose="02010600040101010101" pitchFamily="2" charset="-122"/>
              </a:rPr>
              <a:t>: PRIMARY</a:t>
            </a:r>
          </a:p>
          <a:p>
            <a:r>
              <a:rPr lang="en-US" altLang="zh-CN" sz="1600" dirty="0">
                <a:latin typeface="华文楷体" panose="02010600040101010101" pitchFamily="2" charset="-122"/>
                <a:ea typeface="华文楷体" panose="02010600040101010101" pitchFamily="2" charset="-122"/>
              </a:rPr>
              <a:t>          key: PRIMARY</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key_len</a:t>
            </a:r>
            <a:r>
              <a:rPr lang="en-US" altLang="zh-CN" sz="1600" dirty="0">
                <a:latin typeface="华文楷体" panose="02010600040101010101" pitchFamily="2" charset="-122"/>
                <a:ea typeface="华文楷体" panose="02010600040101010101" pitchFamily="2" charset="-122"/>
              </a:rPr>
              <a:t>: 4</a:t>
            </a:r>
          </a:p>
          <a:p>
            <a:r>
              <a:rPr lang="en-US" altLang="zh-CN" sz="1600" dirty="0">
                <a:latin typeface="华文楷体" panose="02010600040101010101" pitchFamily="2" charset="-122"/>
                <a:ea typeface="华文楷体" panose="02010600040101010101" pitchFamily="2" charset="-122"/>
              </a:rPr>
              <a:t>          ref: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rows: 1</a:t>
            </a:r>
          </a:p>
          <a:p>
            <a:r>
              <a:rPr lang="en-US" altLang="zh-CN" sz="1600" dirty="0">
                <a:latin typeface="华文楷体" panose="02010600040101010101" pitchFamily="2" charset="-122"/>
                <a:ea typeface="华文楷体" panose="02010600040101010101" pitchFamily="2" charset="-122"/>
              </a:rPr>
              <a:t>     filtered: 100.00</a:t>
            </a:r>
          </a:p>
          <a:p>
            <a:r>
              <a:rPr lang="en-US" altLang="zh-CN" sz="1600" dirty="0">
                <a:latin typeface="华文楷体" panose="02010600040101010101" pitchFamily="2" charset="-122"/>
                <a:ea typeface="华文楷体" panose="02010600040101010101" pitchFamily="2" charset="-122"/>
              </a:rPr>
              <a:t>        Extra: NULL</a:t>
            </a:r>
          </a:p>
          <a:p>
            <a:r>
              <a:rPr lang="en-US" altLang="zh-CN" sz="1600" dirty="0">
                <a:latin typeface="华文楷体" panose="02010600040101010101" pitchFamily="2" charset="-122"/>
                <a:ea typeface="华文楷体" panose="02010600040101010101" pitchFamily="2" charset="-122"/>
              </a:rPr>
              <a:t>1 row in set, 1 warning (0.00 sec)</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：指出优化器选择使用的索引。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：提供了试图分析所有存在于累计结果集中的行数目的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353943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br>
              <a:rPr lang="en-US" altLang="zh-CN" sz="2000" dirty="0"/>
            </a:br>
            <a:r>
              <a:rPr lang="en-US" altLang="zh-CN" sz="2000" dirty="0" err="1" smtClean="0"/>
              <a:t>key_len</a:t>
            </a:r>
            <a:r>
              <a:rPr lang="en-US" altLang="zh-CN" sz="2000" dirty="0"/>
              <a:t>: 92 // VARCHAR(30) NULL CHARSET=utf8</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122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5252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未包含复合索引的前缀字段</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839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1448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6986528"/>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数据库体系结构</a:t>
            </a:r>
            <a:endParaRPr lang="en-US" altLang="zh-CN" sz="3200" smtClean="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数据库备份恢复</a:t>
            </a:r>
            <a:endParaRPr lang="en-US" altLang="zh-CN" sz="3200" smtClean="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err="1" smtClean="0">
                <a:latin typeface="华文楷体" panose="02010600040101010101" pitchFamily="2" charset="-122"/>
                <a:ea typeface="华文楷体" panose="02010600040101010101" pitchFamily="2" charset="-122"/>
              </a:rPr>
              <a:t>Sql</a:t>
            </a:r>
            <a:r>
              <a:rPr lang="zh-CN" altLang="en-US" sz="3200" smtClean="0">
                <a:latin typeface="华文楷体" panose="02010600040101010101" pitchFamily="2" charset="-122"/>
                <a:ea typeface="华文楷体" panose="02010600040101010101" pitchFamily="2" charset="-122"/>
              </a:rPr>
              <a:t>语句优化</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常用工具（</a:t>
            </a:r>
            <a:r>
              <a:rPr lang="en-US" altLang="zh-CN" sz="3200" err="1" smtClean="0">
                <a:latin typeface="华文楷体" panose="02010600040101010101" pitchFamily="2" charset="-122"/>
                <a:ea typeface="华文楷体" panose="02010600040101010101" pitchFamily="2" charset="-122"/>
              </a:rPr>
              <a:t>pttoolkit,xbackup</a:t>
            </a:r>
            <a:r>
              <a:rPr lang="zh-CN" altLang="en-US" sz="3200" smtClean="0">
                <a:latin typeface="华文楷体" panose="02010600040101010101" pitchFamily="2" charset="-122"/>
                <a:ea typeface="华文楷体" panose="02010600040101010101" pitchFamily="2" charset="-122"/>
              </a:rPr>
              <a:t>等）</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数据库高可用架构</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a:latin typeface="华文楷体" panose="02010600040101010101" pitchFamily="2" charset="-122"/>
                <a:ea typeface="华文楷体" panose="02010600040101010101" pitchFamily="2" charset="-122"/>
              </a:rPr>
              <a:t>中间件</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mn-ea"/>
            </a:endParaRPr>
          </a:p>
          <a:p>
            <a:endParaRPr lang="en-US" altLang="zh-CN" sz="3200" smtClean="0">
              <a:latin typeface="+mn-ea"/>
            </a:endParaRPr>
          </a:p>
          <a:p>
            <a:pPr marL="685800" indent="-685800">
              <a:buFont typeface="Wingdings" panose="05000000000000000000" pitchFamily="2" charset="2"/>
              <a:buChar char="l"/>
            </a:pPr>
            <a:endParaRPr lang="en-US" altLang="zh-CN" sz="320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数据库导入导出命令</a:t>
            </a:r>
            <a:endParaRPr lang="en-US" altLang="zh-CN" sz="3200" smtClean="0">
              <a:latin typeface="华文楷体" panose="02010600040101010101" pitchFamily="2" charset="-122"/>
              <a:ea typeface="华文楷体" panose="02010600040101010101" pitchFamily="2" charset="-122"/>
            </a:endParaRPr>
          </a:p>
          <a:p>
            <a:r>
              <a:rPr lang="en-US" altLang="zh-CN" sz="3200" err="1" smtClean="0">
                <a:latin typeface="华文楷体" panose="02010600040101010101" pitchFamily="2" charset="-122"/>
                <a:ea typeface="华文楷体" panose="02010600040101010101" pitchFamily="2" charset="-122"/>
              </a:rPr>
              <a:t>Mysqldump</a:t>
            </a:r>
            <a:endParaRPr lang="en-US" altLang="zh-CN" sz="3200" smtClean="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a:t>
            </a:r>
            <a:r>
              <a:rPr lang="en-US" altLang="zh-CN" sz="2400" err="1">
                <a:latin typeface="华文楷体" panose="02010600040101010101" pitchFamily="2" charset="-122"/>
                <a:ea typeface="华文楷体" panose="02010600040101010101" pitchFamily="2" charset="-122"/>
              </a:rPr>
              <a:t>prod_PHAPP</a:t>
            </a:r>
            <a:r>
              <a:rPr lang="en-US" altLang="zh-CN" sz="2400">
                <a:latin typeface="华文楷体" panose="02010600040101010101" pitchFamily="2" charset="-122"/>
                <a:ea typeface="华文楷体" panose="02010600040101010101" pitchFamily="2" charset="-122"/>
              </a:rPr>
              <a: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&gt; /</a:t>
            </a:r>
            <a:r>
              <a:rPr lang="en-US" altLang="zh-CN" sz="2400" smtClean="0">
                <a:latin typeface="华文楷体" panose="02010600040101010101" pitchFamily="2" charset="-122"/>
                <a:ea typeface="华文楷体" panose="02010600040101010101" pitchFamily="2" charset="-122"/>
              </a:rPr>
              <a:t>disk4/</a:t>
            </a:r>
            <a:r>
              <a:rPr lang="en-US" altLang="zh-CN" sz="2400" err="1" smtClean="0">
                <a:latin typeface="华文楷体" panose="02010600040101010101" pitchFamily="2" charset="-122"/>
                <a:ea typeface="华文楷体" panose="02010600040101010101" pitchFamily="2" charset="-122"/>
              </a:rPr>
              <a:t>backup_dump</a:t>
            </a:r>
            <a:r>
              <a:rPr lang="en-US" altLang="zh-CN" sz="2400" smtClean="0">
                <a:latin typeface="华文楷体" panose="02010600040101010101" pitchFamily="2" charset="-122"/>
                <a:ea typeface="华文楷体" panose="02010600040101010101" pitchFamily="2" charset="-122"/>
              </a:rPr>
              <a:t>/prod_PHAPP201609291007bak.sql</a:t>
            </a:r>
          </a:p>
          <a:p>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--skip-add-drop-table    </a:t>
            </a:r>
            <a:r>
              <a:rPr lang="en-US" altLang="zh-CN" sz="2400" err="1">
                <a:latin typeface="华文楷体" panose="02010600040101010101" pitchFamily="2" charset="-122"/>
                <a:ea typeface="华文楷体" panose="02010600040101010101" pitchFamily="2" charset="-122"/>
              </a:rPr>
              <a:t>nasdaq</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h_transfer_record</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h_orders</a:t>
            </a:r>
            <a:r>
              <a:rPr lang="en-US" altLang="zh-CN" sz="2400">
                <a:latin typeface="华文楷体" panose="02010600040101010101" pitchFamily="2" charset="-122"/>
                <a:ea typeface="华文楷体" panose="02010600040101010101" pitchFamily="2" charset="-122"/>
              </a:rPr>
              <a:t>  &gt; nasdaq_twotabs201607191317.sql</a:t>
            </a:r>
          </a:p>
          <a:p>
            <a:endParaRPr lang="en-US" altLang="zh-CN" sz="24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查看数据库历史操作记录命令：</a:t>
            </a:r>
            <a:endParaRPr lang="en-US" altLang="zh-CN" sz="3200" smtClean="0">
              <a:latin typeface="华文楷体" panose="02010600040101010101" pitchFamily="2" charset="-122"/>
              <a:ea typeface="华文楷体" panose="02010600040101010101" pitchFamily="2" charset="-122"/>
            </a:endParaRPr>
          </a:p>
          <a:p>
            <a:r>
              <a:rPr lang="en-US" altLang="zh-CN" sz="3200" err="1">
                <a:latin typeface="华文楷体" panose="02010600040101010101" pitchFamily="2" charset="-122"/>
                <a:ea typeface="华文楷体" panose="02010600040101010101" pitchFamily="2" charset="-122"/>
              </a:rPr>
              <a:t>mysqlbinlog</a:t>
            </a:r>
            <a:endParaRPr lang="en-US" altLang="zh-CN" sz="320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endParaRPr lang="en-US" altLang="zh-CN" sz="2000">
              <a:latin typeface="华文楷体" panose="02010600040101010101" pitchFamily="2" charset="-122"/>
              <a:ea typeface="华文楷体" panose="02010600040101010101" pitchFamily="2" charset="-122"/>
            </a:endParaRPr>
          </a:p>
          <a:p>
            <a:r>
              <a:rPr lang="en-US" altLang="zh-CN" sz="2400" err="1" smtClean="0"/>
              <a:t>mysqlbinlog</a:t>
            </a:r>
            <a:r>
              <a:rPr lang="en-US" altLang="zh-CN" sz="2400"/>
              <a:t> --base64-output='decode-rows' -</a:t>
            </a:r>
            <a:r>
              <a:rPr lang="en-US" altLang="zh-CN" sz="2400" err="1"/>
              <a:t>vv</a:t>
            </a:r>
            <a:r>
              <a:rPr lang="en-US" altLang="zh-CN" sz="2400"/>
              <a:t> --start-</a:t>
            </a:r>
            <a:r>
              <a:rPr lang="en-US" altLang="zh-CN" sz="2400" err="1"/>
              <a:t>datetime</a:t>
            </a:r>
            <a:r>
              <a:rPr lang="en-US" altLang="zh-CN" sz="2400"/>
              <a:t>="2016-04-15 8:08:01" --stop-</a:t>
            </a:r>
            <a:r>
              <a:rPr lang="en-US" altLang="zh-CN" sz="2400" err="1"/>
              <a:t>datetime</a:t>
            </a:r>
            <a:r>
              <a:rPr lang="en-US" altLang="zh-CN" sz="2400"/>
              <a:t>="2016-04-15 10:15:32"  -d </a:t>
            </a:r>
            <a:r>
              <a:rPr lang="en-US" altLang="zh-CN" sz="2400" err="1"/>
              <a:t>dev_capital</a:t>
            </a:r>
            <a:r>
              <a:rPr lang="en-US" altLang="zh-CN" sz="2400"/>
              <a:t> /opt/</a:t>
            </a:r>
            <a:r>
              <a:rPr lang="en-US" altLang="zh-CN" sz="2400" err="1"/>
              <a:t>mysql</a:t>
            </a:r>
            <a:r>
              <a:rPr lang="en-US" altLang="zh-CN" sz="2400"/>
              <a:t>/data/mysql-bin.000553 &gt; /opt/</a:t>
            </a:r>
            <a:r>
              <a:rPr lang="en-US" altLang="zh-CN" sz="2400" err="1"/>
              <a:t>mysql</a:t>
            </a:r>
            <a:r>
              <a:rPr lang="en-US" altLang="zh-CN" sz="2400"/>
              <a:t>/data/3.txt</a:t>
            </a:r>
            <a:endParaRPr lang="en-US" altLang="zh-CN" sz="240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21763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9202519"/>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509200"/>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分析数据库慢查询日志：</a:t>
            </a:r>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Pt-query-digest</a:t>
            </a:r>
          </a:p>
          <a:p>
            <a:endParaRPr lang="en-US" altLang="zh-CN" sz="3200">
              <a:latin typeface="华文楷体" panose="02010600040101010101" pitchFamily="2" charset="-122"/>
              <a:ea typeface="华文楷体" panose="02010600040101010101" pitchFamily="2" charset="-122"/>
            </a:endParaRPr>
          </a:p>
          <a:p>
            <a:r>
              <a:rPr lang="en-US" altLang="zh-CN" sz="2400" err="1">
                <a:latin typeface="华文楷体" panose="02010600040101010101" pitchFamily="2" charset="-122"/>
                <a:ea typeface="华文楷体" panose="02010600040101010101" pitchFamily="2" charset="-122"/>
              </a:rPr>
              <a:t>pt</a:t>
            </a:r>
            <a:r>
              <a:rPr lang="en-US" altLang="zh-CN" sz="2400">
                <a:latin typeface="华文楷体" panose="02010600040101010101" pitchFamily="2" charset="-122"/>
                <a:ea typeface="华文楷体" panose="02010600040101010101" pitchFamily="2" charset="-122"/>
              </a:rPr>
              <a:t>-query-digest slowquery_2016091210.log &gt;091210.sql</a:t>
            </a:r>
            <a:endParaRPr lang="en-US" altLang="zh-CN" sz="2400" smtClean="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主从同步</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如何判断</a:t>
            </a:r>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主从是否同步：</a:t>
            </a:r>
            <a:endParaRPr lang="en-US" altLang="zh-CN" sz="3200" smtClean="0">
              <a:latin typeface="华文楷体" panose="02010600040101010101" pitchFamily="2" charset="-122"/>
              <a:ea typeface="华文楷体" panose="02010600040101010101" pitchFamily="2" charset="-122"/>
            </a:endParaRPr>
          </a:p>
          <a:p>
            <a:r>
              <a:rPr lang="zh-CN" altLang="en-US" sz="2000">
                <a:latin typeface="华文楷体" panose="02010600040101010101" pitchFamily="2" charset="-122"/>
                <a:ea typeface="华文楷体" panose="02010600040101010101" pitchFamily="2" charset="-122"/>
              </a:rPr>
              <a:t>主</a:t>
            </a:r>
            <a:r>
              <a:rPr lang="zh-CN" altLang="en-US" sz="2000" smtClean="0">
                <a:latin typeface="华文楷体" panose="02010600040101010101" pitchFamily="2" charset="-122"/>
                <a:ea typeface="华文楷体" panose="02010600040101010101" pitchFamily="2" charset="-122"/>
              </a:rPr>
              <a:t>库上：</a:t>
            </a:r>
            <a:endParaRPr lang="en-US" altLang="zh-CN" sz="20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14:18:00 [(none)]&gt;show master status\G</a:t>
            </a:r>
          </a:p>
          <a:p>
            <a:r>
              <a:rPr lang="en-US" altLang="zh-CN" sz="2000">
                <a:latin typeface="华文楷体" panose="02010600040101010101" pitchFamily="2" charset="-122"/>
                <a:ea typeface="华文楷体" panose="02010600040101010101" pitchFamily="2" charset="-122"/>
              </a:rPr>
              <a:t>*************************** 1. row ***************************</a:t>
            </a:r>
          </a:p>
          <a:p>
            <a:r>
              <a:rPr lang="en-US" altLang="zh-CN" sz="2000">
                <a:latin typeface="华文楷体" panose="02010600040101010101" pitchFamily="2" charset="-122"/>
                <a:ea typeface="华文楷体" panose="02010600040101010101" pitchFamily="2" charset="-122"/>
              </a:rPr>
              <a:t>             File: mybinlog.000039</a:t>
            </a:r>
          </a:p>
          <a:p>
            <a:r>
              <a:rPr lang="en-US" altLang="zh-CN" sz="2000">
                <a:latin typeface="华文楷体" panose="02010600040101010101" pitchFamily="2" charset="-122"/>
                <a:ea typeface="华文楷体" panose="02010600040101010101" pitchFamily="2" charset="-122"/>
              </a:rPr>
              <a:t>         Position: 1203</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Binlog_Do_DB</a:t>
            </a:r>
            <a:r>
              <a:rPr lang="en-US" altLang="zh-CN" sz="2000">
                <a:latin typeface="华文楷体" panose="02010600040101010101" pitchFamily="2" charset="-122"/>
                <a:ea typeface="华文楷体" panose="02010600040101010101" pitchFamily="2" charset="-122"/>
              </a:rPr>
              <a:t>: </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Binlog_Ignore_DB</a:t>
            </a:r>
            <a:r>
              <a:rPr lang="en-US" altLang="zh-CN" sz="2000">
                <a:latin typeface="华文楷体" panose="02010600040101010101" pitchFamily="2" charset="-122"/>
                <a:ea typeface="华文楷体" panose="02010600040101010101" pitchFamily="2" charset="-122"/>
              </a:rPr>
              <a:t>: </a:t>
            </a:r>
          </a:p>
          <a:p>
            <a:r>
              <a:rPr lang="en-US" altLang="zh-CN" sz="2000" err="1">
                <a:latin typeface="华文楷体" panose="02010600040101010101" pitchFamily="2" charset="-122"/>
                <a:ea typeface="华文楷体" panose="02010600040101010101" pitchFamily="2" charset="-122"/>
              </a:rPr>
              <a:t>Executed_Gtid_Set</a:t>
            </a:r>
            <a:r>
              <a:rPr lang="en-US" altLang="zh-CN" sz="2000">
                <a:latin typeface="华文楷体" panose="02010600040101010101" pitchFamily="2" charset="-122"/>
                <a:ea typeface="华文楷体" panose="02010600040101010101" pitchFamily="2" charset="-122"/>
              </a:rPr>
              <a:t>: 2e3f5c76-0905-11e6-8dad-0050568fd581:1-1125</a:t>
            </a:r>
          </a:p>
          <a:p>
            <a:r>
              <a:rPr lang="en-US" altLang="zh-CN" sz="2000">
                <a:latin typeface="华文楷体" panose="02010600040101010101" pitchFamily="2" charset="-122"/>
                <a:ea typeface="华文楷体" panose="02010600040101010101" pitchFamily="2" charset="-122"/>
              </a:rPr>
              <a:t>1 row in set (0.00 sec</a:t>
            </a:r>
            <a:r>
              <a:rPr lang="en-US" altLang="zh-CN" sz="2000" smtClean="0">
                <a:latin typeface="华文楷体" panose="02010600040101010101" pitchFamily="2" charset="-122"/>
                <a:ea typeface="华文楷体" panose="02010600040101010101" pitchFamily="2" charset="-122"/>
              </a:rPr>
              <a:t>)</a:t>
            </a: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启动过程：</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mysql</a:t>
            </a:r>
            <a:r>
              <a:rPr lang="zh-CN" altLang="en-US" sz="320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/mysql/</a:t>
            </a:r>
            <a:r>
              <a:rPr lang="en-US" altLang="zh-CN" sz="3200" err="1" smtClean="0">
                <a:latin typeface="华文楷体" panose="02010600040101010101" pitchFamily="2" charset="-122"/>
                <a:ea typeface="华文楷体" panose="02010600040101010101" pitchFamily="2" charset="-122"/>
              </a:rPr>
              <a:t>mysql.cnf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usr</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endParaRPr lang="en-US" altLang="zh-CN" sz="3200"/>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92704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77437"/>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1077218"/>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3970318"/>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64422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769989"/>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配合</a:t>
            </a:r>
            <a:r>
              <a:rPr lang="en-US" altLang="zh-CN" sz="3200" dirty="0" err="1" smtClean="0">
                <a:latin typeface="华文楷体" panose="02010600040101010101" pitchFamily="2" charset="-122"/>
                <a:ea typeface="华文楷体" panose="02010600040101010101" pitchFamily="2" charset="-122"/>
              </a:rPr>
              <a:t>ansible</a:t>
            </a:r>
            <a:r>
              <a:rPr lang="zh-CN" altLang="en-US" sz="3200" dirty="0" smtClean="0">
                <a:latin typeface="华文楷体" panose="02010600040101010101" pitchFamily="2" charset="-122"/>
                <a:ea typeface="华文楷体" panose="02010600040101010101" pitchFamily="2" charset="-122"/>
              </a:rPr>
              <a:t>多台机器同时安装</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073158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p>
          <a:p>
            <a:r>
              <a:rPr lang="zh-CN" altLang="en-US" sz="240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11:21:28 [(none)]&gt;show variables like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Variable_name</a:t>
            </a:r>
            <a:r>
              <a:rPr lang="en-US" altLang="zh-CN" sz="2000">
                <a:latin typeface="华文楷体" panose="02010600040101010101" pitchFamily="2" charset="-122"/>
                <a:ea typeface="华文楷体" panose="02010600040101010101" pitchFamily="2" charset="-122"/>
              </a:rPr>
              <a:t> | Value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     | /opt/</a:t>
            </a:r>
            <a:r>
              <a:rPr lang="en-US" altLang="zh-CN" sz="2000" err="1">
                <a:latin typeface="华文楷体" panose="02010600040101010101" pitchFamily="2" charset="-122"/>
                <a:ea typeface="华文楷体" panose="02010600040101010101" pitchFamily="2" charset="-122"/>
              </a:rPr>
              <a:t>mysql</a:t>
            </a:r>
            <a:r>
              <a:rPr lang="en-US" altLang="zh-CN" sz="2000">
                <a:latin typeface="华文楷体" panose="02010600040101010101" pitchFamily="2" charset="-122"/>
                <a:ea typeface="华文楷体" panose="02010600040101010101" pitchFamily="2" charset="-122"/>
              </a:rPr>
              <a:t>/data/error.log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1 row in set (0.00 sec)</a:t>
            </a:r>
          </a:p>
          <a:p>
            <a:endParaRPr lang="en-US" altLang="zh-CN" sz="3200">
              <a:latin typeface="华文楷体" panose="02010600040101010101" pitchFamily="2" charset="-122"/>
              <a:ea typeface="华文楷体" panose="02010600040101010101" pitchFamily="2" charset="-122"/>
            </a:endParaRPr>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34901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zh-CN" altLang="en-US" sz="2400">
                <a:latin typeface="华文楷体" panose="02010600040101010101" pitchFamily="2" charset="-122"/>
                <a:ea typeface="华文楷体" panose="02010600040101010101" pitchFamily="2" charset="-122"/>
              </a:rPr>
              <a:t>慢查询</a:t>
            </a:r>
            <a:r>
              <a:rPr lang="zh-CN" altLang="en-US" sz="2400" smtClean="0">
                <a:latin typeface="华文楷体" panose="02010600040101010101" pitchFamily="2" charset="-122"/>
                <a:ea typeface="华文楷体" panose="02010600040101010101" pitchFamily="2" charset="-122"/>
              </a:rPr>
              <a:t>日志：记录执行时间超过一定阈值的</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12:21:15 [(none)]&gt;show variables like '%query%';</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Variable_name</a:t>
            </a:r>
            <a:r>
              <a:rPr lang="en-US" altLang="zh-CN" sz="1400">
                <a:latin typeface="华文楷体" panose="02010600040101010101" pitchFamily="2" charset="-122"/>
                <a:ea typeface="华文楷体" panose="02010600040101010101" pitchFamily="2" charset="-122"/>
              </a:rPr>
              <a:t>                | Value    |</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binlog_rows_query_log_events</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ft_query_expansion_limit</a:t>
            </a:r>
            <a:r>
              <a:rPr lang="en-US" altLang="zh-CN" sz="1400">
                <a:latin typeface="华文楷体" panose="02010600040101010101" pitchFamily="2" charset="-122"/>
                <a:ea typeface="华文楷体" panose="02010600040101010101" pitchFamily="2" charset="-122"/>
              </a:rPr>
              <a:t>     | 20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have_query_cache</a:t>
            </a:r>
            <a:r>
              <a:rPr lang="en-US" altLang="zh-CN" sz="1400">
                <a:latin typeface="华文楷体" panose="02010600040101010101" pitchFamily="2" charset="-122"/>
                <a:ea typeface="华文楷体" panose="02010600040101010101" pitchFamily="2" charset="-122"/>
              </a:rPr>
              <a:t>             | YES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long_query_time</a:t>
            </a:r>
            <a:r>
              <a:rPr lang="en-US" altLang="zh-CN" sz="1400">
                <a:latin typeface="华文楷体" panose="02010600040101010101" pitchFamily="2" charset="-122"/>
                <a:ea typeface="华文楷体" panose="02010600040101010101" pitchFamily="2" charset="-122"/>
              </a:rPr>
              <a:t>              | 1.000000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query_alloc_block_size</a:t>
            </a:r>
            <a:r>
              <a:rPr lang="en-US" altLang="zh-CN" sz="1400">
                <a:latin typeface="华文楷体" panose="02010600040101010101" pitchFamily="2" charset="-122"/>
                <a:ea typeface="华文楷体" panose="02010600040101010101" pitchFamily="2" charset="-122"/>
              </a:rPr>
              <a:t>       | 8192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query_cache_limit</a:t>
            </a:r>
            <a:r>
              <a:rPr lang="en-US" altLang="zh-CN" sz="1400">
                <a:latin typeface="华文楷体" panose="02010600040101010101" pitchFamily="2" charset="-122"/>
                <a:ea typeface="华文楷体" panose="02010600040101010101" pitchFamily="2" charset="-122"/>
              </a:rPr>
              <a:t>            | 262144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query_cache_min_res_unit</a:t>
            </a:r>
            <a:r>
              <a:rPr lang="en-US" altLang="zh-CN" sz="1400">
                <a:latin typeface="华文楷体" panose="02010600040101010101" pitchFamily="2" charset="-122"/>
                <a:ea typeface="华文楷体" panose="02010600040101010101" pitchFamily="2" charset="-122"/>
              </a:rPr>
              <a:t>     | 512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query_cache_size</a:t>
            </a:r>
            <a:r>
              <a:rPr lang="en-US" altLang="zh-CN" sz="1400">
                <a:latin typeface="华文楷体" panose="02010600040101010101" pitchFamily="2" charset="-122"/>
                <a:ea typeface="华文楷体" panose="02010600040101010101" pitchFamily="2" charset="-122"/>
              </a:rPr>
              <a:t>             | 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query_cache_type</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query_cache_wlock_invalidate</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query_prealloc_size</a:t>
            </a:r>
            <a:r>
              <a:rPr lang="en-US" altLang="zh-CN" sz="1400">
                <a:latin typeface="华文楷体" panose="02010600040101010101" pitchFamily="2" charset="-122"/>
                <a:ea typeface="华文楷体" panose="02010600040101010101" pitchFamily="2" charset="-122"/>
              </a:rPr>
              <a:t>          | 8192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slow_query_log</a:t>
            </a:r>
            <a:r>
              <a:rPr lang="en-US" altLang="zh-CN" sz="1400">
                <a:latin typeface="华文楷体" panose="02010600040101010101" pitchFamily="2" charset="-122"/>
                <a:ea typeface="华文楷体" panose="02010600040101010101" pitchFamily="2" charset="-122"/>
              </a:rPr>
              <a:t>               | ON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slow_query_log_file</a:t>
            </a:r>
            <a:r>
              <a:rPr lang="en-US" altLang="zh-CN" sz="1400">
                <a:latin typeface="华文楷体" panose="02010600040101010101" pitchFamily="2" charset="-122"/>
                <a:ea typeface="华文楷体" panose="02010600040101010101" pitchFamily="2" charset="-122"/>
              </a:rPr>
              <a:t>          | slow.log |</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13 rows in set (0.00 sec)</a:t>
            </a:r>
            <a:endParaRPr lang="en-US" altLang="zh-CN" sz="14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3553592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err="1">
                <a:latin typeface="华文楷体" panose="02010600040101010101" pitchFamily="2" charset="-122"/>
                <a:ea typeface="华文楷体" panose="02010600040101010101" pitchFamily="2" charset="-122"/>
              </a:rPr>
              <a:t>Mysql</a:t>
            </a:r>
            <a:r>
              <a:rPr lang="zh-CN" altLang="en-US" sz="2400">
                <a:latin typeface="华文楷体" panose="02010600040101010101" pitchFamily="2" charset="-122"/>
                <a:ea typeface="华文楷体" panose="02010600040101010101" pitchFamily="2" charset="-122"/>
              </a:rPr>
              <a:t>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1</a:t>
            </a:r>
            <a:r>
              <a:rPr lang="zh-CN" altLang="en-US" sz="2400" smtClean="0">
                <a:latin typeface="华文楷体" panose="02010600040101010101" pitchFamily="2" charset="-122"/>
                <a:ea typeface="华文楷体" panose="02010600040101010101" pitchFamily="2" charset="-122"/>
              </a:rPr>
              <a:t>，执行计划是什么？如何查看一条</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语句的执行计划</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2</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在工作中遇到的</a:t>
            </a:r>
            <a:r>
              <a:rPr lang="en-US" altLang="zh-CN" sz="2400" err="1">
                <a:latin typeface="华文楷体" panose="02010600040101010101" pitchFamily="2" charset="-122"/>
                <a:ea typeface="华文楷体" panose="02010600040101010101" pitchFamily="2" charset="-122"/>
              </a:rPr>
              <a:t>sql</a:t>
            </a:r>
            <a:r>
              <a:rPr lang="zh-CN" altLang="en-US" sz="2400">
                <a:latin typeface="华文楷体" panose="02010600040101010101" pitchFamily="2" charset="-122"/>
                <a:ea typeface="华文楷体" panose="02010600040101010101" pitchFamily="2" charset="-122"/>
              </a:rPr>
              <a:t>性能问题绝大部分是由于缺少索引或者不当索引导致</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3</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什么是索引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4</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对于一张大表怎么进行索引创建</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zh-CN" altLang="en-US" sz="2400" smtClean="0">
                <a:latin typeface="华文楷体" panose="02010600040101010101" pitchFamily="2" charset="-122"/>
                <a:ea typeface="华文楷体" panose="02010600040101010101" pitchFamily="2" charset="-122"/>
              </a:rPr>
              <a:t>怎样查看</a:t>
            </a:r>
            <a:r>
              <a:rPr lang="en-US" altLang="zh-CN" sz="2400" err="1" smtClean="0">
                <a:latin typeface="华文楷体" panose="02010600040101010101" pitchFamily="2" charset="-122"/>
                <a:ea typeface="华文楷体" panose="02010600040101010101" pitchFamily="2" charset="-122"/>
              </a:rPr>
              <a:t>mysql</a:t>
            </a:r>
            <a:r>
              <a:rPr lang="zh-CN" altLang="en-US" sz="2400" smtClean="0">
                <a:latin typeface="华文楷体" panose="02010600040101010101" pitchFamily="2" charset="-122"/>
                <a:ea typeface="华文楷体" panose="02010600040101010101" pitchFamily="2" charset="-122"/>
              </a:rPr>
              <a:t>的执行计划</a:t>
            </a:r>
            <a:endParaRPr lang="en-US" altLang="zh-CN" sz="240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smtClean="0">
                <a:latin typeface="华文楷体" panose="02010600040101010101" pitchFamily="2" charset="-122"/>
                <a:ea typeface="华文楷体" panose="02010600040101010101" pitchFamily="2" charset="-122"/>
              </a:rPr>
              <a:t>最快捷的方法是使用</a:t>
            </a:r>
            <a:r>
              <a:rPr lang="en-US" altLang="zh-CN" sz="2400" smtClean="0">
                <a:latin typeface="华文楷体" panose="02010600040101010101" pitchFamily="2" charset="-122"/>
                <a:ea typeface="华文楷体" panose="02010600040101010101" pitchFamily="2" charset="-122"/>
              </a:rPr>
              <a:t>explain</a:t>
            </a:r>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smtClean="0">
                <a:latin typeface="华文楷体" panose="02010600040101010101" pitchFamily="2" charset="-122"/>
                <a:ea typeface="华文楷体" panose="02010600040101010101" pitchFamily="2" charset="-122"/>
              </a:rPr>
              <a:t>2.    </a:t>
            </a:r>
            <a:r>
              <a:rPr lang="zh-CN" altLang="en-US" sz="2400" smtClean="0">
                <a:latin typeface="华文楷体" panose="02010600040101010101" pitchFamily="2" charset="-122"/>
                <a:ea typeface="华文楷体" panose="02010600040101010101" pitchFamily="2" charset="-122"/>
              </a:rPr>
              <a:t>使用</a:t>
            </a:r>
            <a:r>
              <a:rPr lang="en-US" altLang="zh-CN" sz="2400" err="1" smtClean="0">
                <a:latin typeface="华文楷体" panose="02010600040101010101" pitchFamily="2" charset="-122"/>
                <a:ea typeface="华文楷体" panose="02010600040101010101" pitchFamily="2" charset="-122"/>
              </a:rPr>
              <a:t>pt</a:t>
            </a:r>
            <a:r>
              <a:rPr lang="en-US" altLang="zh-CN" sz="2400" smtClean="0">
                <a:latin typeface="华文楷体" panose="02010600040101010101" pitchFamily="2" charset="-122"/>
                <a:ea typeface="华文楷体" panose="02010600040101010101" pitchFamily="2" charset="-122"/>
              </a:rPr>
              <a:t>-query-digest</a:t>
            </a:r>
            <a:r>
              <a:rPr lang="zh-CN" altLang="en-US" sz="2400" smtClean="0">
                <a:latin typeface="华文楷体" panose="02010600040101010101" pitchFamily="2" charset="-122"/>
                <a:ea typeface="华文楷体" panose="02010600040101010101" pitchFamily="2" charset="-122"/>
              </a:rPr>
              <a:t>进行分析</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2267</TotalTime>
  <Words>2439</Words>
  <Application>Microsoft Office PowerPoint</Application>
  <PresentationFormat>宽屏</PresentationFormat>
  <Paragraphs>496</Paragraphs>
  <Slides>34</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 Unicode MS</vt:lpstr>
      <vt:lpstr>方正舒体</vt:lpstr>
      <vt:lpstr>华文楷体</vt:lpstr>
      <vt:lpstr>宋体</vt:lpstr>
      <vt:lpstr>Arial</vt:lpstr>
      <vt:lpstr>Calibri</vt:lpstr>
      <vt:lpstr>Garamond</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Administrator</cp:lastModifiedBy>
  <cp:revision>55</cp:revision>
  <dcterms:created xsi:type="dcterms:W3CDTF">2016-10-02T03:45:55Z</dcterms:created>
  <dcterms:modified xsi:type="dcterms:W3CDTF">2016-10-18T11:11:49Z</dcterms:modified>
</cp:coreProperties>
</file>