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329" r:id="rId4"/>
    <p:sldId id="279" r:id="rId5"/>
    <p:sldId id="337" r:id="rId6"/>
    <p:sldId id="335" r:id="rId7"/>
    <p:sldId id="338" r:id="rId8"/>
    <p:sldId id="278" r:id="rId9"/>
    <p:sldId id="331" r:id="rId10"/>
    <p:sldId id="339" r:id="rId11"/>
    <p:sldId id="340" r:id="rId12"/>
    <p:sldId id="341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A2"/>
    <a:srgbClr val="042275"/>
    <a:srgbClr val="A20000"/>
    <a:srgbClr val="385D8A"/>
    <a:srgbClr val="7A0000"/>
    <a:srgbClr val="0D0859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2265" autoAdjust="0"/>
  </p:normalViewPr>
  <p:slideViewPr>
    <p:cSldViewPr>
      <p:cViewPr varScale="1">
        <p:scale>
          <a:sx n="84" d="100"/>
          <a:sy n="84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4F427-A507-4D73-B93C-272D44DA4A2D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66C5-8556-498A-A6E1-270B67D075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2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611560" y="288000"/>
            <a:ext cx="8047086" cy="746867"/>
            <a:chOff x="611560" y="233861"/>
            <a:chExt cx="8047086" cy="746867"/>
          </a:xfrm>
        </p:grpSpPr>
        <p:pic>
          <p:nvPicPr>
            <p:cNvPr id="2050" name="Picture 2" descr="\\shichang-nas\市场与公关部设计组\A-品牌\LOGO-8周年三端\宜信-8周年LOGO.pn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804000" y="233861"/>
              <a:ext cx="1854646" cy="746867"/>
            </a:xfrm>
            <a:prstGeom prst="rect">
              <a:avLst/>
            </a:prstGeom>
            <a:noFill/>
          </p:spPr>
        </p:pic>
        <p:cxnSp>
          <p:nvCxnSpPr>
            <p:cNvPr id="10" name="直接连接符 9"/>
            <p:cNvCxnSpPr/>
            <p:nvPr userDrawn="1"/>
          </p:nvCxnSpPr>
          <p:spPr>
            <a:xfrm>
              <a:off x="611560" y="977080"/>
              <a:ext cx="6120680" cy="0"/>
            </a:xfrm>
            <a:prstGeom prst="line">
              <a:avLst/>
            </a:prstGeom>
            <a:ln w="9779">
              <a:solidFill>
                <a:srgbClr val="0422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120.248.74/dl/mha.t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21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44685" y="3068960"/>
            <a:ext cx="2310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MHA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介绍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Picture 2" descr="\\shichang-nas\市场与公关部设计组\A-品牌\LOGO-8周年三端\宜信-8周年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20688"/>
            <a:ext cx="2527200" cy="101770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214669" y="4653136"/>
            <a:ext cx="100540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金京</a:t>
            </a:r>
            <a:endParaRPr lang="en-US" altLang="zh-CN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9410" y="4149080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宜家人 系万家</a:t>
            </a:r>
            <a:endParaRPr lang="en-US" altLang="ko-KR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431317" y="1484784"/>
            <a:ext cx="8136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部署位置：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10.120.50.11:/home/dba/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部署方法（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centos6.5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cd 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/local &amp;&amp;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wget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10.120.248.74/dl/perl5.tgz &amp;&amp;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tar –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xzvf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perl5.tgz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cd /home/dba &amp;&amp;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wget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http://10.120.248.74/dl/mha.tgz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&amp;&amp; tar 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xzvf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mha.tgz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集群，添加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生成新集群的配置文件：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cd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home/dba/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mha_conf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编辑类似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mha_conf_3502_hr.ini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的配置文件生成脚本的配置文件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mha_conf.sh mha_conf_3601_test3601.ini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-helper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home/dba/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applist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，添加新集群的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，端口，业务名称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431317" y="1478009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维命令：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cd 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home/dba/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/bin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连通性：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./check_ssh.sh 3600 test3600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检查同步状况：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./check_rpl.sh 3600 test3600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状态：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./check_mha.sh 3600 test3600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./start_mha.sh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3600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test3600 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./stop_mha.sh 3600 test3600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switch_over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./switch_over.sh 3600 test3600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日志：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tail_log.sh 3600 test3600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6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431317" y="1478009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练习：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使用测试环境完成以上线上操作的脚本，并查看日志确认操作的正确性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mha</a:t>
            </a:r>
            <a:r>
              <a:rPr lang="en-US" altLang="zh-CN" sz="2000" dirty="0"/>
              <a:t> manager</a:t>
            </a:r>
            <a:r>
              <a:rPr lang="zh-CN" altLang="en-US" sz="2000" dirty="0"/>
              <a:t>：</a:t>
            </a:r>
            <a:r>
              <a:rPr lang="en-US" altLang="zh-CN" sz="2000" dirty="0"/>
              <a:t>10.100.66.66</a:t>
            </a:r>
          </a:p>
          <a:p>
            <a:r>
              <a:rPr lang="en-US" altLang="zh-CN" sz="2000" dirty="0"/>
              <a:t>master</a:t>
            </a:r>
            <a:r>
              <a:rPr lang="zh-CN" altLang="en-US" sz="2000" dirty="0"/>
              <a:t>：</a:t>
            </a:r>
            <a:r>
              <a:rPr lang="en-US" altLang="zh-CN" sz="2000" dirty="0"/>
              <a:t>10.100.66.66:3600  </a:t>
            </a:r>
            <a:r>
              <a:rPr lang="en-US" altLang="zh-CN" sz="2000" dirty="0" err="1"/>
              <a:t>vip</a:t>
            </a:r>
            <a:r>
              <a:rPr lang="en-US" altLang="zh-CN" sz="2000" dirty="0"/>
              <a:t>: 10.100.66.86/24 dev eth0</a:t>
            </a:r>
          </a:p>
          <a:p>
            <a:r>
              <a:rPr lang="en-US" altLang="zh-CN" sz="2000" dirty="0"/>
              <a:t>slave: 10.100.66.67:3600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3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标题 6"/>
          <p:cNvSpPr txBox="1">
            <a:spLocks/>
          </p:cNvSpPr>
          <p:nvPr/>
        </p:nvSpPr>
        <p:spPr>
          <a:xfrm>
            <a:off x="1096963" y="3090863"/>
            <a:ext cx="7056437" cy="66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rgbClr val="DBEDF9"/>
                    </a:gs>
                  </a:gsLst>
                  <a:lin ang="0" scaled="1"/>
                </a:gradFill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rgbClr val="DBEDF9"/>
                  </a:gs>
                </a:gsLst>
                <a:lin ang="0" scaled="1"/>
              </a:gra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9410" y="4149080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宜家人 系万家</a:t>
            </a:r>
            <a:endParaRPr lang="en-US" altLang="ko-KR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     录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 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5676" y="4809346"/>
            <a:ext cx="133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Product </a:t>
            </a:r>
            <a:b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44119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Application</a:t>
            </a:r>
            <a:b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200103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b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Architect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55353" y="2185910"/>
            <a:ext cx="7488832" cy="3444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sz="2600" b="1" kern="1200" baseline="-250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9pPr>
          </a:lstStyle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MySQL HA</a:t>
            </a:r>
            <a:r>
              <a:rPr lang="zh-CN" altLang="en-US" sz="2000" kern="0" baseline="0" dirty="0" smtClean="0">
                <a:latin typeface="+mn-ea"/>
              </a:rPr>
              <a:t>架构</a:t>
            </a: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MySQL failover</a:t>
            </a:r>
            <a:r>
              <a:rPr lang="zh-CN" altLang="en-US" sz="2000" kern="0" baseline="0" dirty="0" smtClean="0">
                <a:latin typeface="+mn-ea"/>
              </a:rPr>
              <a:t>的困难之处</a:t>
            </a:r>
            <a:endParaRPr lang="en-US" altLang="zh-CN" sz="2000" kern="0" baseline="0" dirty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switch </a:t>
            </a:r>
            <a:r>
              <a:rPr lang="en-US" altLang="zh-CN" sz="2000" kern="0" baseline="0" dirty="0">
                <a:latin typeface="+mn-ea"/>
              </a:rPr>
              <a:t>over</a:t>
            </a:r>
            <a:r>
              <a:rPr lang="zh-CN" altLang="en-US" sz="2000" kern="0" baseline="0" dirty="0">
                <a:latin typeface="+mn-ea"/>
              </a:rPr>
              <a:t>和</a:t>
            </a:r>
            <a:r>
              <a:rPr lang="en-US" altLang="zh-CN" sz="2000" kern="0" baseline="0" dirty="0">
                <a:latin typeface="+mn-ea"/>
              </a:rPr>
              <a:t>failover</a:t>
            </a:r>
            <a:r>
              <a:rPr lang="zh-CN" altLang="en-US" sz="2000" kern="0" baseline="0" dirty="0" smtClean="0">
                <a:latin typeface="+mn-ea"/>
              </a:rPr>
              <a:t>操作</a:t>
            </a: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MHA</a:t>
            </a:r>
            <a:r>
              <a:rPr lang="zh-CN" altLang="en-US" sz="2000" kern="0" baseline="0" dirty="0" smtClean="0">
                <a:latin typeface="+mn-ea"/>
              </a:rPr>
              <a:t>的优点</a:t>
            </a:r>
            <a:endParaRPr lang="en-US" altLang="zh-CN" sz="2000" kern="0" baseline="0" dirty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MHA</a:t>
            </a:r>
            <a:r>
              <a:rPr lang="zh-CN" altLang="en-US" sz="2000" kern="0" baseline="0" dirty="0" smtClean="0">
                <a:latin typeface="+mn-ea"/>
              </a:rPr>
              <a:t>的构成</a:t>
            </a: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000" kern="0" baseline="0" dirty="0" smtClean="0">
                <a:latin typeface="+mn-ea"/>
              </a:rPr>
              <a:t>MHA</a:t>
            </a:r>
            <a:r>
              <a:rPr lang="zh-CN" altLang="en-US" sz="2000" kern="0" baseline="0" dirty="0" smtClean="0">
                <a:latin typeface="+mn-ea"/>
              </a:rPr>
              <a:t>扩展工具集</a:t>
            </a:r>
            <a:r>
              <a:rPr lang="en-US" altLang="zh-CN" sz="2000" kern="0" baseline="0" dirty="0">
                <a:latin typeface="+mn-ea"/>
              </a:rPr>
              <a:t> </a:t>
            </a:r>
            <a:r>
              <a:rPr lang="en-US" altLang="zh-CN" sz="2000" kern="0" baseline="0" dirty="0" smtClean="0">
                <a:latin typeface="+mn-ea"/>
              </a:rPr>
              <a:t>– </a:t>
            </a:r>
            <a:r>
              <a:rPr lang="en-US" altLang="zh-CN" sz="2000" kern="0" baseline="0" dirty="0" err="1" smtClean="0">
                <a:latin typeface="+mn-ea"/>
              </a:rPr>
              <a:t>mha</a:t>
            </a:r>
            <a:r>
              <a:rPr lang="en-US" altLang="zh-CN" sz="2000" kern="0" baseline="0" dirty="0" smtClean="0">
                <a:latin typeface="+mn-ea"/>
              </a:rPr>
              <a:t>-helper</a:t>
            </a: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000" kern="0" baseline="0" dirty="0">
                <a:latin typeface="+mn-ea"/>
              </a:rPr>
              <a:t>线</a:t>
            </a:r>
            <a:r>
              <a:rPr lang="zh-CN" altLang="en-US" sz="2000" kern="0" baseline="0" dirty="0" smtClean="0">
                <a:latin typeface="+mn-ea"/>
              </a:rPr>
              <a:t>上</a:t>
            </a:r>
            <a:r>
              <a:rPr lang="en-US" altLang="zh-CN" sz="2000" kern="0" baseline="0" dirty="0" smtClean="0">
                <a:latin typeface="+mn-ea"/>
              </a:rPr>
              <a:t>MHA</a:t>
            </a:r>
            <a:r>
              <a:rPr lang="zh-CN" altLang="en-US" sz="2000" kern="0" baseline="0" dirty="0" smtClean="0">
                <a:latin typeface="+mn-ea"/>
              </a:rPr>
              <a:t>的</a:t>
            </a:r>
            <a:r>
              <a:rPr lang="zh-CN" altLang="en-US" sz="2000" kern="0" baseline="0" dirty="0" smtClean="0">
                <a:latin typeface="+mn-ea"/>
              </a:rPr>
              <a:t>使用</a:t>
            </a: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000" kern="0" baseline="0" dirty="0">
                <a:latin typeface="+mn-ea"/>
              </a:rPr>
              <a:t>练习</a:t>
            </a:r>
            <a:endParaRPr lang="en-US" altLang="zh-CN" sz="2000" kern="0" baseline="0" dirty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</a:pPr>
            <a:r>
              <a:rPr lang="en-US" altLang="zh-CN" sz="2000" kern="0" baseline="0" dirty="0" smtClean="0">
                <a:latin typeface="+mn-ea"/>
              </a:rPr>
              <a:t>                 </a:t>
            </a: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</a:endParaRPr>
          </a:p>
          <a:p>
            <a:pPr marL="38100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  <a:buFont typeface="Arial" pitchFamily="34" charset="0"/>
              <a:buChar char="•"/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en-US" altLang="zh-CN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r>
              <a:rPr lang="en-US" altLang="zh-CN" sz="2000" kern="0" baseline="0" dirty="0" smtClean="0">
                <a:latin typeface="+mn-ea"/>
                <a:ea typeface="+mn-ea"/>
              </a:rPr>
              <a:t>					</a:t>
            </a: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lang="zh-CN" altLang="en-US" sz="2000" kern="0" baseline="0" dirty="0" smtClean="0">
              <a:latin typeface="+mn-ea"/>
              <a:ea typeface="+mn-ea"/>
            </a:endParaRPr>
          </a:p>
          <a:p>
            <a:pPr marL="381000" lvl="0" indent="-381000">
              <a:lnSpc>
                <a:spcPct val="110000"/>
              </a:lnSpc>
              <a:spcBef>
                <a:spcPct val="30000"/>
              </a:spcBef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81000" marR="0" lvl="0" indent="-381000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9512" y="1556792"/>
            <a:ext cx="8496944" cy="4640138"/>
            <a:chOff x="179512" y="1556792"/>
            <a:chExt cx="8496944" cy="4640138"/>
          </a:xfrm>
        </p:grpSpPr>
        <p:grpSp>
          <p:nvGrpSpPr>
            <p:cNvPr id="6" name="组合 5"/>
            <p:cNvGrpSpPr/>
            <p:nvPr/>
          </p:nvGrpSpPr>
          <p:grpSpPr>
            <a:xfrm>
              <a:off x="3253003" y="1556792"/>
              <a:ext cx="1707315" cy="613386"/>
              <a:chOff x="1862110" y="2030413"/>
              <a:chExt cx="653369" cy="1998947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862110" y="2030413"/>
                <a:ext cx="653369" cy="19989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76609" y="2418265"/>
                <a:ext cx="512102" cy="1006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App Server</a:t>
                </a:r>
              </a:p>
            </p:txBody>
          </p:sp>
        </p:grpSp>
        <p:cxnSp>
          <p:nvCxnSpPr>
            <p:cNvPr id="11" name="直接箭头连接符 10"/>
            <p:cNvCxnSpPr>
              <a:stCxn id="8" idx="2"/>
              <a:endCxn id="12" idx="0"/>
            </p:cNvCxnSpPr>
            <p:nvPr/>
          </p:nvCxnSpPr>
          <p:spPr>
            <a:xfrm flipH="1">
              <a:off x="2622700" y="2170178"/>
              <a:ext cx="1483961" cy="8393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1702088" y="3009561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Master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7544" y="4310786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Master Candidate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836119" y="3009561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Read only Slaves</a:t>
              </a:r>
            </a:p>
          </p:txBody>
        </p:sp>
        <p:cxnSp>
          <p:nvCxnSpPr>
            <p:cNvPr id="15" name="直接箭头连接符 14"/>
            <p:cNvCxnSpPr>
              <a:stCxn id="8" idx="2"/>
              <a:endCxn id="14" idx="0"/>
            </p:cNvCxnSpPr>
            <p:nvPr/>
          </p:nvCxnSpPr>
          <p:spPr>
            <a:xfrm>
              <a:off x="4106660" y="2170178"/>
              <a:ext cx="2650070" cy="8393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2"/>
              <a:endCxn id="13" idx="0"/>
            </p:cNvCxnSpPr>
            <p:nvPr/>
          </p:nvCxnSpPr>
          <p:spPr>
            <a:xfrm flipH="1">
              <a:off x="1388156" y="3689259"/>
              <a:ext cx="1234544" cy="621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3"/>
              <a:endCxn id="14" idx="1"/>
            </p:cNvCxnSpPr>
            <p:nvPr/>
          </p:nvCxnSpPr>
          <p:spPr>
            <a:xfrm>
              <a:off x="3543311" y="3349410"/>
              <a:ext cx="22928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3836056" y="4310787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Backup Slave</a:t>
              </a:r>
            </a:p>
          </p:txBody>
        </p:sp>
        <p:cxnSp>
          <p:nvCxnSpPr>
            <p:cNvPr id="19" name="直接箭头连接符 18"/>
            <p:cNvCxnSpPr>
              <a:stCxn id="12" idx="2"/>
              <a:endCxn id="18" idx="0"/>
            </p:cNvCxnSpPr>
            <p:nvPr/>
          </p:nvCxnSpPr>
          <p:spPr>
            <a:xfrm>
              <a:off x="2622700" y="3689259"/>
              <a:ext cx="2133968" cy="621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757478" y="2239592"/>
              <a:ext cx="1349184" cy="30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 &amp; read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44845" y="2242751"/>
              <a:ext cx="1349184" cy="30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  only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970026" y="3137004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Read only Slaves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3933" y="3264448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Read only Slaves</a:t>
              </a:r>
            </a:p>
          </p:txBody>
        </p:sp>
        <p:cxnSp>
          <p:nvCxnSpPr>
            <p:cNvPr id="28" name="直接箭头连接符 27"/>
            <p:cNvCxnSpPr>
              <a:stCxn id="12" idx="3"/>
              <a:endCxn id="26" idx="1"/>
            </p:cNvCxnSpPr>
            <p:nvPr/>
          </p:nvCxnSpPr>
          <p:spPr>
            <a:xfrm>
              <a:off x="3543311" y="3349410"/>
              <a:ext cx="2426715" cy="127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2" idx="3"/>
              <a:endCxn id="27" idx="1"/>
            </p:cNvCxnSpPr>
            <p:nvPr/>
          </p:nvCxnSpPr>
          <p:spPr>
            <a:xfrm>
              <a:off x="3543311" y="3349410"/>
              <a:ext cx="2560622" cy="25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184516" y="2748932"/>
              <a:ext cx="538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VIP</a:t>
              </a:r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836055" y="5517232"/>
              <a:ext cx="1841223" cy="679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MHA manager</a:t>
              </a:r>
            </a:p>
          </p:txBody>
        </p:sp>
        <p:cxnSp>
          <p:nvCxnSpPr>
            <p:cNvPr id="40" name="直接箭头连接符 39"/>
            <p:cNvCxnSpPr>
              <a:stCxn id="36" idx="0"/>
              <a:endCxn id="12" idx="2"/>
            </p:cNvCxnSpPr>
            <p:nvPr/>
          </p:nvCxnSpPr>
          <p:spPr>
            <a:xfrm flipH="1" flipV="1">
              <a:off x="2622700" y="3689259"/>
              <a:ext cx="2133967" cy="1827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6" idx="0"/>
              <a:endCxn id="13" idx="2"/>
            </p:cNvCxnSpPr>
            <p:nvPr/>
          </p:nvCxnSpPr>
          <p:spPr>
            <a:xfrm flipH="1" flipV="1">
              <a:off x="1388156" y="4990484"/>
              <a:ext cx="3368511" cy="526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0"/>
              <a:endCxn id="18" idx="2"/>
            </p:cNvCxnSpPr>
            <p:nvPr/>
          </p:nvCxnSpPr>
          <p:spPr>
            <a:xfrm flipV="1">
              <a:off x="4756667" y="4990485"/>
              <a:ext cx="1" cy="52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6" idx="0"/>
              <a:endCxn id="27" idx="2"/>
            </p:cNvCxnSpPr>
            <p:nvPr/>
          </p:nvCxnSpPr>
          <p:spPr>
            <a:xfrm flipV="1">
              <a:off x="4756667" y="3944146"/>
              <a:ext cx="2267878" cy="15730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179512" y="2664355"/>
              <a:ext cx="8496944" cy="258950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024544" y="4299540"/>
              <a:ext cx="1619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MySQL Replication</a:t>
              </a:r>
            </a:p>
            <a:p>
              <a:r>
                <a:rPr lang="en-US" altLang="zh-CN" dirty="0" smtClean="0"/>
                <a:t>Cluster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Failover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的困难</a:t>
            </a:r>
            <a:endParaRPr lang="ko-KR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 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57350"/>
            <a:ext cx="5715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over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ko-KR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 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00808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演示环境：</a:t>
            </a:r>
          </a:p>
          <a:p>
            <a:r>
              <a:rPr lang="en-US" altLang="zh-CN" dirty="0" err="1"/>
              <a:t>mha</a:t>
            </a:r>
            <a:r>
              <a:rPr lang="en-US" altLang="zh-CN" dirty="0"/>
              <a:t> manager</a:t>
            </a:r>
            <a:r>
              <a:rPr lang="zh-CN" altLang="en-US" dirty="0"/>
              <a:t>：</a:t>
            </a:r>
            <a:r>
              <a:rPr lang="en-US" altLang="zh-CN" dirty="0"/>
              <a:t>10.100.66.66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：</a:t>
            </a:r>
            <a:r>
              <a:rPr lang="en-US" altLang="zh-CN" dirty="0"/>
              <a:t>10.100.66.66:3600  </a:t>
            </a:r>
            <a:r>
              <a:rPr lang="en-US" altLang="zh-CN" dirty="0" err="1"/>
              <a:t>vip</a:t>
            </a:r>
            <a:r>
              <a:rPr lang="en-US" altLang="zh-CN" dirty="0"/>
              <a:t>: 10.100.66.86/24 dev eth0</a:t>
            </a:r>
          </a:p>
          <a:p>
            <a:r>
              <a:rPr lang="en-US" altLang="zh-CN" dirty="0"/>
              <a:t>slave: 10.100.66.67:3600</a:t>
            </a:r>
          </a:p>
          <a:p>
            <a:endParaRPr lang="en-US" altLang="zh-CN" dirty="0"/>
          </a:p>
          <a:p>
            <a:r>
              <a:rPr lang="en-US" altLang="zh-CN" dirty="0"/>
              <a:t>switch over</a:t>
            </a:r>
            <a:r>
              <a:rPr lang="zh-CN" altLang="en-US" dirty="0"/>
              <a:t>步骤</a:t>
            </a:r>
          </a:p>
          <a:p>
            <a:r>
              <a:rPr lang="en-US" altLang="zh-CN" dirty="0"/>
              <a:t>1. master</a:t>
            </a:r>
            <a:r>
              <a:rPr lang="zh-CN" altLang="en-US" dirty="0"/>
              <a:t>，设置只读 </a:t>
            </a:r>
            <a:r>
              <a:rPr lang="en-US" altLang="zh-CN" dirty="0"/>
              <a:t>set global </a:t>
            </a:r>
            <a:r>
              <a:rPr lang="en-US" altLang="zh-CN" dirty="0" err="1"/>
              <a:t>read_only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2. master, </a:t>
            </a:r>
            <a:r>
              <a:rPr lang="zh-CN" altLang="en-US" dirty="0"/>
              <a:t>删除</a:t>
            </a:r>
            <a:r>
              <a:rPr lang="en-US" altLang="zh-CN" dirty="0" err="1"/>
              <a:t>vip</a:t>
            </a:r>
            <a:r>
              <a:rPr lang="en-US" altLang="zh-CN" dirty="0"/>
              <a:t> 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del 10.100.66.86/24 dev eth0</a:t>
            </a:r>
          </a:p>
          <a:p>
            <a:r>
              <a:rPr lang="en-US" altLang="zh-CN" dirty="0"/>
              <a:t>3. all slaves, </a:t>
            </a:r>
            <a:r>
              <a:rPr lang="zh-CN" altLang="en-US" dirty="0"/>
              <a:t>检查同步状态： </a:t>
            </a:r>
            <a:r>
              <a:rPr lang="en-US" altLang="zh-CN" dirty="0"/>
              <a:t>show slave status\G</a:t>
            </a:r>
          </a:p>
          <a:p>
            <a:r>
              <a:rPr lang="en-US" altLang="zh-CN" dirty="0"/>
              <a:t>4. master</a:t>
            </a:r>
            <a:r>
              <a:rPr lang="zh-CN" altLang="en-US" dirty="0"/>
              <a:t>，配置同步指向</a:t>
            </a:r>
            <a:r>
              <a:rPr lang="en-US" altLang="zh-CN" dirty="0"/>
              <a:t>new master</a:t>
            </a:r>
            <a:r>
              <a:rPr lang="zh-CN" altLang="en-US" dirty="0"/>
              <a:t>：</a:t>
            </a:r>
            <a:r>
              <a:rPr lang="en-US" altLang="zh-CN" dirty="0"/>
              <a:t>CHANGE MASTER TO MASTER_HOST='10.100.66.67', MASTER_PORT=3600, MASTER_AUTO_POSITION=1, MASTER_USER='</a:t>
            </a:r>
            <a:r>
              <a:rPr lang="en-US" altLang="zh-CN" dirty="0" err="1"/>
              <a:t>rpl</a:t>
            </a:r>
            <a:r>
              <a:rPr lang="en-US" altLang="zh-CN" dirty="0"/>
              <a:t>', MASTER_PASSWORD='</a:t>
            </a:r>
            <a:r>
              <a:rPr lang="en-US" altLang="zh-CN" dirty="0" err="1"/>
              <a:t>rpl</a:t>
            </a:r>
            <a:r>
              <a:rPr lang="en-US" altLang="zh-CN" dirty="0"/>
              <a:t>'; start slave;</a:t>
            </a:r>
          </a:p>
          <a:p>
            <a:r>
              <a:rPr lang="en-US" altLang="zh-CN" dirty="0"/>
              <a:t>5. new master</a:t>
            </a:r>
            <a:r>
              <a:rPr lang="zh-CN" altLang="en-US" dirty="0"/>
              <a:t>，添加</a:t>
            </a:r>
            <a:r>
              <a:rPr lang="en-US" altLang="zh-CN" dirty="0" err="1"/>
              <a:t>vip</a:t>
            </a:r>
            <a:r>
              <a:rPr lang="en-US" altLang="zh-CN" dirty="0"/>
              <a:t>: 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del 10.100.66.86/24 dev eth0</a:t>
            </a:r>
          </a:p>
          <a:p>
            <a:r>
              <a:rPr lang="en-US" altLang="zh-CN" dirty="0"/>
              <a:t>6. new master, </a:t>
            </a:r>
            <a:r>
              <a:rPr lang="zh-CN" altLang="en-US" dirty="0"/>
              <a:t>放开写入：</a:t>
            </a:r>
            <a:r>
              <a:rPr lang="en-US" altLang="zh-CN" dirty="0"/>
              <a:t>set global </a:t>
            </a:r>
            <a:r>
              <a:rPr lang="en-US" altLang="zh-CN" dirty="0" err="1"/>
              <a:t>read_only</a:t>
            </a:r>
            <a:r>
              <a:rPr lang="en-US" altLang="zh-CN" dirty="0"/>
              <a:t>=0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over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ko-KR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 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700808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failover</a:t>
            </a:r>
            <a:r>
              <a:rPr lang="zh-CN" altLang="en-US" dirty="0"/>
              <a:t>步骤：</a:t>
            </a:r>
          </a:p>
          <a:p>
            <a:r>
              <a:rPr lang="en-US" altLang="zh-CN" dirty="0"/>
              <a:t>1. master</a:t>
            </a:r>
            <a:r>
              <a:rPr lang="zh-CN" altLang="en-US" dirty="0"/>
              <a:t>，服务器</a:t>
            </a:r>
            <a:r>
              <a:rPr lang="en-US" altLang="zh-CN" dirty="0"/>
              <a:t>shutdown</a:t>
            </a:r>
            <a:r>
              <a:rPr lang="zh-CN" altLang="en-US" dirty="0"/>
              <a:t>：</a:t>
            </a:r>
            <a:r>
              <a:rPr lang="en-US" altLang="zh-CN" dirty="0"/>
              <a:t>halt -p</a:t>
            </a:r>
          </a:p>
          <a:p>
            <a:r>
              <a:rPr lang="en-US" altLang="zh-CN" dirty="0"/>
              <a:t>2. all slaves</a:t>
            </a:r>
            <a:r>
              <a:rPr lang="zh-CN" altLang="en-US" dirty="0"/>
              <a:t>，找齐日志，在所有从库上查看同步进度：</a:t>
            </a:r>
            <a:r>
              <a:rPr lang="en-US" altLang="zh-CN" dirty="0"/>
              <a:t>show slave status\G</a:t>
            </a:r>
          </a:p>
          <a:p>
            <a:r>
              <a:rPr lang="en-US" altLang="zh-CN" dirty="0"/>
              <a:t>3. slaves</a:t>
            </a:r>
            <a:r>
              <a:rPr lang="zh-CN" altLang="en-US" dirty="0"/>
              <a:t>，将其他所有</a:t>
            </a:r>
            <a:r>
              <a:rPr lang="en-US" altLang="zh-CN" dirty="0"/>
              <a:t>slave</a:t>
            </a:r>
            <a:r>
              <a:rPr lang="zh-CN" altLang="en-US" dirty="0"/>
              <a:t>配置成</a:t>
            </a:r>
            <a:r>
              <a:rPr lang="en-US" altLang="zh-CN" dirty="0"/>
              <a:t>candidate master</a:t>
            </a:r>
            <a:r>
              <a:rPr lang="zh-CN" altLang="en-US" dirty="0"/>
              <a:t>的从库：</a:t>
            </a:r>
            <a:r>
              <a:rPr lang="en-US" altLang="zh-CN" dirty="0"/>
              <a:t>CHANGE MASTER TO MASTER_HOST='10.100.66.67', MASTER_PORT=3600, MASTER_AUTO_POSITION=1, MASTER_USER='</a:t>
            </a:r>
            <a:r>
              <a:rPr lang="en-US" altLang="zh-CN" dirty="0" err="1"/>
              <a:t>rpl</a:t>
            </a:r>
            <a:r>
              <a:rPr lang="en-US" altLang="zh-CN" dirty="0"/>
              <a:t>', MASTER_PASSWORD='</a:t>
            </a:r>
            <a:r>
              <a:rPr lang="en-US" altLang="zh-CN" dirty="0" err="1"/>
              <a:t>rpl</a:t>
            </a:r>
            <a:r>
              <a:rPr lang="en-US" altLang="zh-CN" dirty="0"/>
              <a:t>'; start slave; </a:t>
            </a:r>
          </a:p>
          <a:p>
            <a:r>
              <a:rPr lang="en-US" altLang="zh-CN" dirty="0"/>
              <a:t>4. new master</a:t>
            </a:r>
            <a:r>
              <a:rPr lang="zh-CN" altLang="en-US" dirty="0"/>
              <a:t>，绑定</a:t>
            </a:r>
            <a:r>
              <a:rPr lang="en-US" altLang="zh-CN" dirty="0" err="1"/>
              <a:t>vip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add 10.100.66.86/24 dev eth0</a:t>
            </a:r>
          </a:p>
          <a:p>
            <a:r>
              <a:rPr lang="en-US" altLang="zh-CN" dirty="0"/>
              <a:t>5. new master</a:t>
            </a:r>
            <a:r>
              <a:rPr lang="zh-CN" altLang="en-US" dirty="0"/>
              <a:t>，放开写入：</a:t>
            </a:r>
            <a:r>
              <a:rPr lang="en-US" altLang="zh-CN" dirty="0"/>
              <a:t>set global </a:t>
            </a:r>
            <a:r>
              <a:rPr lang="en-US" altLang="zh-CN" dirty="0" err="1"/>
              <a:t>read_only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0158"/>
              </p:ext>
            </p:extLst>
          </p:nvPr>
        </p:nvGraphicFramePr>
        <p:xfrm>
          <a:off x="971550" y="47890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Switch over</a:t>
                      </a:r>
                      <a:r>
                        <a:rPr lang="zh-CN" altLang="en-US" dirty="0" smtClean="0"/>
                        <a:t>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Failover</a:t>
                      </a:r>
                      <a:r>
                        <a:rPr lang="zh-CN" altLang="en-US" dirty="0" smtClean="0"/>
                        <a:t>耗时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手动执行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3~5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5~10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MHA</a:t>
                      </a:r>
                      <a:r>
                        <a:rPr lang="zh-CN" altLang="en-US" dirty="0" smtClean="0"/>
                        <a:t>执行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5~10s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30s~1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951569" y="1628800"/>
            <a:ext cx="7057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速度快：快速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一致性：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保证数据一致性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兼容性：兼容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以上所有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版本及所有支持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replication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的存储引擎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低成本：只需额外增加一个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manager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服务器，甚至可以和主库合并部署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无压力：每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秒发送一个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ping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，不会对数据库性能造成压力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的构成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970981" y="1484784"/>
            <a:ext cx="7057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 node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部署在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服务器上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save_binary_logs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：拷贝并保存主节点上的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binlog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apply_diff_relay_logs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：比较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relay_log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的不同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purge_relay_logs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：删除过期的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relay_log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MHA manager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：部署在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管理节点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masterha_ssh_check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：查看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连通状况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masterha_check_status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：查看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masterha_master_switch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：执行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switch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masterha_check_repl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：检查同步状况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masterha_manager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：启动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MHA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masterha_stop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：停止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MHA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3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550" y="764952"/>
            <a:ext cx="7056438" cy="4318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sz="2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</a:t>
            </a:r>
            <a:endParaRPr lang="ko-KR" altLang="en-US" sz="2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305872" y="6597352"/>
            <a:ext cx="2514600" cy="360040"/>
          </a:xfrm>
        </p:spPr>
        <p:txBody>
          <a:bodyPr/>
          <a:lstStyle/>
          <a:p>
            <a:pPr algn="r">
              <a:defRPr/>
            </a:pPr>
            <a:r>
              <a:rPr lang="zh-CN" altLang="en-US" sz="1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宜家人系万家</a:t>
            </a:r>
            <a:endParaRPr lang="en-US" altLang="ko-KR" sz="1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899592" y="1291133"/>
            <a:ext cx="70570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MHA-helper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扩展工具集，提供以下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MHA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参数对应的脚本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secondary_check_script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通过多条网络路由检查连通性，避免由于网络抖动造成的误切换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master_ip_failover_script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的时候负责摘除老主库的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，并在新主库上绑定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shutdown_script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：发生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的时候，为避免脑裂将老主库关机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report_script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failover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的时候发送邮件通知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init_conf_load_script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：加载初始配置参数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master_ip_online_change_script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switchover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的时候负责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0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>
          <a:defRPr sz="12900" dirty="0">
            <a:solidFill>
              <a:schemeClr val="bg1"/>
            </a:solidFill>
            <a:latin typeface="Arial Black" panose="020B0A040201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821</Words>
  <Application>Microsoft Office PowerPoint</Application>
  <PresentationFormat>全屏显示(4:3)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华文细黑</vt:lpstr>
      <vt:lpstr>宋体</vt:lpstr>
      <vt:lpstr>微软雅黑</vt:lpstr>
      <vt:lpstr>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www.xpxzlt.cn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999宝藏网</dc:creator>
  <cp:lastModifiedBy>金京</cp:lastModifiedBy>
  <cp:revision>555</cp:revision>
  <dcterms:created xsi:type="dcterms:W3CDTF">2013-04-23T11:08:20Z</dcterms:created>
  <dcterms:modified xsi:type="dcterms:W3CDTF">2016-03-31T05:27:53Z</dcterms:modified>
</cp:coreProperties>
</file>