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56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51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8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4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0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7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9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3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8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9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MySQL HA</a:t>
            </a:r>
            <a:r>
              <a:rPr lang="zh-CN" altLang="en-US" dirty="0" smtClean="0"/>
              <a:t>方案介绍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1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HA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HA(High Availability): </a:t>
            </a:r>
            <a:r>
              <a:rPr lang="zh-CN" altLang="en-US" dirty="0" smtClean="0"/>
              <a:t>是尽可能保证业务连续性的解决方案。</a:t>
            </a:r>
            <a:endParaRPr lang="en-US" altLang="zh-CN" dirty="0" smtClean="0"/>
          </a:p>
          <a:p>
            <a:r>
              <a:rPr lang="en-US" altLang="zh-CN" dirty="0" smtClean="0"/>
              <a:t>SLA(Service-Level Agreement): </a:t>
            </a:r>
            <a:r>
              <a:rPr lang="zh-CN" altLang="en-US" dirty="0" smtClean="0"/>
              <a:t>服务提供方和接收方约定的服务等级衡量标准。</a:t>
            </a:r>
            <a:endParaRPr lang="en-US" altLang="zh-CN" dirty="0" smtClean="0"/>
          </a:p>
          <a:p>
            <a:r>
              <a:rPr lang="en-US" altLang="zh-CN" dirty="0" smtClean="0"/>
              <a:t>HA</a:t>
            </a:r>
            <a:r>
              <a:rPr lang="zh-CN" altLang="en-US" dirty="0" smtClean="0"/>
              <a:t>的基础就是冗余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36" y="3284904"/>
            <a:ext cx="4160921" cy="32739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74" y="3775751"/>
            <a:ext cx="4605588" cy="27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8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主机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任意节点宕机，由备机接管相应资源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en-US" altLang="zh-CN" dirty="0" smtClean="0"/>
              <a:t>: </a:t>
            </a:r>
            <a:r>
              <a:rPr lang="zh-CN" altLang="en-US" dirty="0" smtClean="0"/>
              <a:t>多网卡，多交换机，多路由，多</a:t>
            </a:r>
            <a:r>
              <a:rPr lang="en-US" altLang="zh-CN" dirty="0" smtClean="0"/>
              <a:t>DNS</a:t>
            </a:r>
          </a:p>
          <a:p>
            <a:r>
              <a:rPr lang="zh-CN" altLang="en-US" dirty="0" smtClean="0"/>
              <a:t>存储</a:t>
            </a:r>
            <a:r>
              <a:rPr lang="en-US" altLang="zh-CN" dirty="0" smtClean="0"/>
              <a:t>: </a:t>
            </a:r>
            <a:r>
              <a:rPr lang="zh-CN" altLang="en-US" dirty="0" smtClean="0"/>
              <a:t>目前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只提供非共享存储的</a:t>
            </a:r>
            <a:r>
              <a:rPr lang="en-US" altLang="zh-CN" dirty="0" smtClean="0"/>
              <a:t>HA</a:t>
            </a:r>
            <a:r>
              <a:rPr lang="zh-CN" altLang="en-US" dirty="0" smtClean="0"/>
              <a:t>解决方案，通过消息机制将数据实时传输到另一个节点</a:t>
            </a:r>
            <a:endParaRPr lang="en-US" altLang="zh-CN" dirty="0" smtClean="0"/>
          </a:p>
          <a:p>
            <a:r>
              <a:rPr lang="zh-CN" altLang="en-US" dirty="0" smtClean="0"/>
              <a:t>异地容灾</a:t>
            </a:r>
            <a:r>
              <a:rPr lang="en-US" altLang="zh-CN" dirty="0" smtClean="0"/>
              <a:t>: </a:t>
            </a:r>
            <a:r>
              <a:rPr lang="zh-CN" altLang="en-US" dirty="0" smtClean="0"/>
              <a:t>提供跨地域的数据冗余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05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zh-CN" altLang="en-US" dirty="0" smtClean="0"/>
              <a:t>选型的考虑因素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数据一致性：对金融业务的后台应用，这一点排第一位</a:t>
            </a:r>
            <a:endParaRPr lang="en-US" altLang="zh-CN" dirty="0" smtClean="0"/>
          </a:p>
          <a:p>
            <a:r>
              <a:rPr lang="zh-CN" altLang="en-US" dirty="0" smtClean="0"/>
              <a:t>故障恢复时间：目前选型的</a:t>
            </a:r>
            <a:r>
              <a:rPr lang="en-US" altLang="zh-CN" dirty="0" smtClean="0"/>
              <a:t>HA</a:t>
            </a:r>
            <a:r>
              <a:rPr lang="zh-CN" altLang="en-US" dirty="0" smtClean="0"/>
              <a:t>方案恢复时间都在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</a:t>
            </a:r>
            <a:r>
              <a:rPr lang="en-US" altLang="zh-CN" dirty="0" smtClean="0"/>
              <a:t>~1</a:t>
            </a:r>
            <a:r>
              <a:rPr lang="zh-CN" altLang="en-US" dirty="0" smtClean="0"/>
              <a:t>分钟时间</a:t>
            </a:r>
            <a:endParaRPr lang="en-US" altLang="zh-CN" dirty="0" smtClean="0"/>
          </a:p>
          <a:p>
            <a:r>
              <a:rPr lang="zh-CN" altLang="en-US" dirty="0" smtClean="0"/>
              <a:t>对性能的影响：根据不同业务场景选择相应的</a:t>
            </a:r>
            <a:r>
              <a:rPr lang="en-US" altLang="zh-CN" dirty="0" smtClean="0"/>
              <a:t>HA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r>
              <a:rPr lang="zh-CN" altLang="en-US" dirty="0" smtClean="0"/>
              <a:t>成本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使用成本：开发人员更关心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维护成本：运维人员更关心</a:t>
            </a:r>
            <a:endParaRPr lang="en-US" altLang="zh-CN" dirty="0" smtClean="0"/>
          </a:p>
          <a:p>
            <a:r>
              <a:rPr lang="zh-CN" altLang="en-US" dirty="0" smtClean="0"/>
              <a:t>适用场景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95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 HA</a:t>
            </a:r>
            <a:r>
              <a:rPr lang="zh-CN" altLang="en-US" dirty="0" smtClean="0"/>
              <a:t>方案的</a:t>
            </a:r>
            <a:r>
              <a:rPr lang="zh-CN" altLang="en-US" dirty="0" smtClean="0"/>
              <a:t>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监控：尽快探知节点状态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主节点切换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failover </a:t>
            </a:r>
            <a:r>
              <a:rPr lang="zh-CN" altLang="en-US" dirty="0" smtClean="0"/>
              <a:t>故障切换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switchover </a:t>
            </a:r>
            <a:r>
              <a:rPr lang="zh-CN" altLang="en-US" dirty="0" smtClean="0"/>
              <a:t>日常维护变更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对应用透明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DNS</a:t>
            </a:r>
          </a:p>
          <a:p>
            <a:pPr lvl="1"/>
            <a:r>
              <a:rPr lang="en-US" altLang="zh-CN" dirty="0" smtClean="0"/>
              <a:t>VIP</a:t>
            </a:r>
          </a:p>
          <a:p>
            <a:pPr lvl="1"/>
            <a:r>
              <a:rPr lang="en-US" altLang="zh-CN" dirty="0" smtClean="0"/>
              <a:t>Connector</a:t>
            </a:r>
          </a:p>
          <a:p>
            <a:pPr lvl="1"/>
            <a:r>
              <a:rPr lang="zh-CN" altLang="en-US" dirty="0" smtClean="0"/>
              <a:t>中间层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数据一致性：切换后在尽可能少丢失数据的前提下，确保数据一致性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3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 Replication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基于非</a:t>
            </a:r>
            <a:r>
              <a:rPr lang="en-US" altLang="zh-CN" dirty="0" smtClean="0"/>
              <a:t>GTID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replication</a:t>
            </a:r>
          </a:p>
          <a:p>
            <a:pPr lvl="1"/>
            <a:r>
              <a:rPr lang="en-US" altLang="zh-CN" dirty="0" smtClean="0"/>
              <a:t>master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binlog</a:t>
            </a:r>
            <a:r>
              <a:rPr lang="en-US" altLang="zh-CN" dirty="0" smtClean="0"/>
              <a:t> dump thread</a:t>
            </a:r>
          </a:p>
          <a:p>
            <a:pPr lvl="1"/>
            <a:r>
              <a:rPr lang="en-US" altLang="zh-CN" dirty="0" smtClean="0"/>
              <a:t>slave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slave IO thread</a:t>
            </a:r>
          </a:p>
          <a:p>
            <a:pPr lvl="2"/>
            <a:r>
              <a:rPr lang="en-US" altLang="zh-CN" dirty="0" smtClean="0"/>
              <a:t>slave SQL thread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122" y="2009106"/>
            <a:ext cx="5900166" cy="39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 Replication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664" y="1825625"/>
            <a:ext cx="573633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GTID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replication</a:t>
            </a:r>
          </a:p>
          <a:p>
            <a:r>
              <a:rPr lang="en-US" altLang="zh-CN" dirty="0" smtClean="0"/>
              <a:t>master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binlog</a:t>
            </a:r>
            <a:r>
              <a:rPr lang="en-US" altLang="zh-CN" dirty="0" smtClean="0"/>
              <a:t> dump thread</a:t>
            </a:r>
          </a:p>
          <a:p>
            <a:r>
              <a:rPr lang="en-US" altLang="zh-CN" dirty="0" smtClean="0"/>
              <a:t>slave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slave IO thread</a:t>
            </a:r>
          </a:p>
          <a:p>
            <a:pPr lvl="1"/>
            <a:r>
              <a:rPr lang="en-US" altLang="zh-CN" dirty="0" smtClean="0"/>
              <a:t>slave SQL thread</a:t>
            </a:r>
          </a:p>
          <a:p>
            <a:r>
              <a:rPr lang="en-US" altLang="zh-CN" dirty="0" smtClean="0"/>
              <a:t>GTID: </a:t>
            </a:r>
            <a:r>
              <a:rPr lang="en-US" altLang="zh-CN" dirty="0" err="1" smtClean="0"/>
              <a:t>uuid:transaction_id</a:t>
            </a:r>
            <a:endParaRPr lang="en-US" altLang="zh-CN" dirty="0" smtClean="0"/>
          </a:p>
          <a:p>
            <a:r>
              <a:rPr lang="en-US" altLang="zh-CN" dirty="0" smtClean="0"/>
              <a:t>GTID SET: uuid:tid1-tid2</a:t>
            </a:r>
          </a:p>
          <a:p>
            <a:r>
              <a:rPr lang="en-US" altLang="zh-CN" dirty="0" smtClean="0"/>
              <a:t>GTID_EXECUTED: </a:t>
            </a:r>
            <a:r>
              <a:rPr lang="zh-CN" altLang="en-US" dirty="0" smtClean="0"/>
              <a:t>已经执行的</a:t>
            </a:r>
            <a:r>
              <a:rPr lang="en-US" altLang="zh-CN" dirty="0" smtClean="0"/>
              <a:t>GTID SET</a:t>
            </a:r>
          </a:p>
          <a:p>
            <a:r>
              <a:rPr lang="en-US" altLang="zh-CN" dirty="0" smtClean="0"/>
              <a:t>GTID_PURGED: </a:t>
            </a:r>
            <a:r>
              <a:rPr lang="zh-CN" altLang="en-US" dirty="0" smtClean="0"/>
              <a:t>已经删除的</a:t>
            </a:r>
            <a:r>
              <a:rPr lang="en-US" altLang="zh-CN" dirty="0" smtClean="0"/>
              <a:t>GTID SET</a:t>
            </a:r>
          </a:p>
          <a:p>
            <a:r>
              <a:rPr lang="en-US" altLang="zh-CN" dirty="0" smtClean="0"/>
              <a:t>GTID_NEXT: </a:t>
            </a:r>
            <a:r>
              <a:rPr lang="zh-CN" altLang="en-US" dirty="0" smtClean="0"/>
              <a:t>下一个要执行的</a:t>
            </a:r>
            <a:r>
              <a:rPr lang="en-US" altLang="zh-CN" dirty="0" smtClean="0"/>
              <a:t>GTID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7065"/>
            <a:ext cx="5900166" cy="39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DRBD+corosync+pacemaker</a:t>
            </a:r>
            <a:endParaRPr lang="en-US" altLang="zh-CN" dirty="0" smtClean="0"/>
          </a:p>
          <a:p>
            <a:r>
              <a:rPr lang="en-US" altLang="zh-CN" dirty="0" err="1" smtClean="0"/>
              <a:t>Galera</a:t>
            </a:r>
            <a:endParaRPr lang="en-US" altLang="zh-CN" dirty="0" smtClean="0"/>
          </a:p>
          <a:p>
            <a:r>
              <a:rPr lang="en-US" altLang="zh-CN" dirty="0" smtClean="0"/>
              <a:t>MySQL Cluster</a:t>
            </a:r>
          </a:p>
          <a:p>
            <a:r>
              <a:rPr lang="en-US" altLang="zh-CN" dirty="0" smtClean="0"/>
              <a:t>Fabric</a:t>
            </a:r>
          </a:p>
          <a:p>
            <a:r>
              <a:rPr lang="en-US" altLang="zh-CN" dirty="0" smtClean="0"/>
              <a:t>MHA</a:t>
            </a:r>
            <a:r>
              <a:rPr lang="zh-CN" altLang="en-US" dirty="0"/>
              <a:t>：支持非</a:t>
            </a:r>
            <a:r>
              <a:rPr lang="en-US" altLang="zh-CN" dirty="0"/>
              <a:t>GTID</a:t>
            </a:r>
            <a:r>
              <a:rPr lang="zh-CN" altLang="en-US" dirty="0"/>
              <a:t>和</a:t>
            </a:r>
            <a:r>
              <a:rPr lang="en-US" altLang="zh-CN" dirty="0"/>
              <a:t>GTID</a:t>
            </a:r>
            <a:r>
              <a:rPr lang="zh-CN" altLang="en-US" dirty="0"/>
              <a:t>版本的</a:t>
            </a:r>
            <a:r>
              <a:rPr lang="en-US" altLang="zh-CN" dirty="0" err="1"/>
              <a:t>mysql</a:t>
            </a:r>
            <a:r>
              <a:rPr lang="zh-CN" altLang="en-US" dirty="0"/>
              <a:t>同步</a:t>
            </a:r>
            <a:endParaRPr lang="en-US" altLang="zh-CN" dirty="0"/>
          </a:p>
          <a:p>
            <a:r>
              <a:rPr lang="en-US" altLang="zh-CN" dirty="0" err="1"/>
              <a:t>mysqlfailover</a:t>
            </a:r>
            <a:r>
              <a:rPr lang="zh-CN" altLang="en-US" dirty="0"/>
              <a:t>：官方工具，仅支持</a:t>
            </a:r>
            <a:r>
              <a:rPr lang="en-US" altLang="zh-CN" dirty="0"/>
              <a:t>GTID</a:t>
            </a:r>
            <a:r>
              <a:rPr lang="zh-CN" altLang="en-US" dirty="0"/>
              <a:t>版本的</a:t>
            </a:r>
            <a:r>
              <a:rPr lang="en-US" altLang="zh-CN" dirty="0" err="1"/>
              <a:t>mysql</a:t>
            </a:r>
            <a:r>
              <a:rPr lang="zh-CN" altLang="en-US" dirty="0" smtClean="0"/>
              <a:t>同步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1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314</Words>
  <Application>Microsoft Office PowerPoint</Application>
  <PresentationFormat>宽屏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MySQL HA方案介绍</vt:lpstr>
      <vt:lpstr>什么是HA</vt:lpstr>
      <vt:lpstr>硬件资源</vt:lpstr>
      <vt:lpstr>方案选型的考虑因素</vt:lpstr>
      <vt:lpstr>MySQL HA方案的主要功能</vt:lpstr>
      <vt:lpstr>MySQL Replication原理</vt:lpstr>
      <vt:lpstr>MySQL Replication原理</vt:lpstr>
      <vt:lpstr>HA方案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HA方案介绍</dc:title>
  <dc:creator>金京</dc:creator>
  <cp:lastModifiedBy>金京</cp:lastModifiedBy>
  <cp:revision>23</cp:revision>
  <dcterms:created xsi:type="dcterms:W3CDTF">2015-12-15T18:00:35Z</dcterms:created>
  <dcterms:modified xsi:type="dcterms:W3CDTF">2015-12-16T08:35:02Z</dcterms:modified>
</cp:coreProperties>
</file>