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4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D029-3509-4F64-AF30-A570CD61D3D4}" type="datetimeFigureOut">
              <a:rPr lang="zh-CN" altLang="en-US" smtClean="0"/>
              <a:t>15-7-31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51CA-2D91-4BF4-86AC-F4A699A7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00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D029-3509-4F64-AF30-A570CD61D3D4}" type="datetimeFigureOut">
              <a:rPr lang="zh-CN" altLang="en-US" smtClean="0"/>
              <a:t>15-7-31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51CA-2D91-4BF4-86AC-F4A699A7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59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D029-3509-4F64-AF30-A570CD61D3D4}" type="datetimeFigureOut">
              <a:rPr lang="zh-CN" altLang="en-US" smtClean="0"/>
              <a:t>15-7-31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51CA-2D91-4BF4-86AC-F4A699A7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52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D029-3509-4F64-AF30-A570CD61D3D4}" type="datetimeFigureOut">
              <a:rPr lang="zh-CN" altLang="en-US" smtClean="0"/>
              <a:t>15-7-31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51CA-2D91-4BF4-86AC-F4A699A7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13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D029-3509-4F64-AF30-A570CD61D3D4}" type="datetimeFigureOut">
              <a:rPr lang="zh-CN" altLang="en-US" smtClean="0"/>
              <a:t>15-7-31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51CA-2D91-4BF4-86AC-F4A699A7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98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D029-3509-4F64-AF30-A570CD61D3D4}" type="datetimeFigureOut">
              <a:rPr lang="zh-CN" altLang="en-US" smtClean="0"/>
              <a:t>15-7-31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51CA-2D91-4BF4-86AC-F4A699A7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90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D029-3509-4F64-AF30-A570CD61D3D4}" type="datetimeFigureOut">
              <a:rPr lang="zh-CN" altLang="en-US" smtClean="0"/>
              <a:t>15-7-31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51CA-2D91-4BF4-86AC-F4A699A7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5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D029-3509-4F64-AF30-A570CD61D3D4}" type="datetimeFigureOut">
              <a:rPr lang="zh-CN" altLang="en-US" smtClean="0"/>
              <a:t>15-7-31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51CA-2D91-4BF4-86AC-F4A699A7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59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D029-3509-4F64-AF30-A570CD61D3D4}" type="datetimeFigureOut">
              <a:rPr lang="zh-CN" altLang="en-US" smtClean="0"/>
              <a:t>15-7-31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51CA-2D91-4BF4-86AC-F4A699A7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4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D029-3509-4F64-AF30-A570CD61D3D4}" type="datetimeFigureOut">
              <a:rPr lang="zh-CN" altLang="en-US" smtClean="0"/>
              <a:t>15-7-31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51CA-2D91-4BF4-86AC-F4A699A7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71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D029-3509-4F64-AF30-A570CD61D3D4}" type="datetimeFigureOut">
              <a:rPr lang="zh-CN" altLang="en-US" smtClean="0"/>
              <a:t>15-7-31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51CA-2D91-4BF4-86AC-F4A699A7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01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3D029-3509-4F64-AF30-A570CD61D3D4}" type="datetimeFigureOut">
              <a:rPr lang="zh-CN" altLang="en-US" smtClean="0"/>
              <a:t>15-7-31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951CA-2D91-4BF4-86AC-F4A699A7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10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riadb-corporation/MaxScale/blob/master/Documentation/Filters/Named-Server-Filter.md" TargetMode="External"/><Relationship Id="rId3" Type="http://schemas.openxmlformats.org/officeDocument/2006/relationships/hyperlink" Target="https://github.com/mariadb-corporation/MaxScale/blob/master/Documentation/Filters/Regex-Filter.md" TargetMode="External"/><Relationship Id="rId7" Type="http://schemas.openxmlformats.org/officeDocument/2006/relationships/hyperlink" Target="https://github.com/mariadb-corporation/MaxScale/blob/master/Documentation/Filters/RabbitMQ-Filter.md" TargetMode="External"/><Relationship Id="rId2" Type="http://schemas.openxmlformats.org/officeDocument/2006/relationships/hyperlink" Target="https://github.com/mariadb-corporation/MaxScale/blob/master/Documentation/Filters/Query-Log-All-Filter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riadb-corporation/MaxScale/blob/master/Documentation/Filters/Database-Firewall-Filter.md" TargetMode="External"/><Relationship Id="rId5" Type="http://schemas.openxmlformats.org/officeDocument/2006/relationships/hyperlink" Target="https://github.com/mariadb-corporation/MaxScale/blob/master/Documentation/Filters/Top-N-Filter.md" TargetMode="External"/><Relationship Id="rId4" Type="http://schemas.openxmlformats.org/officeDocument/2006/relationships/hyperlink" Target="https://github.com/mariadb-corporation/MaxScale/blob/master/Documentation/Filters/Tee-Filter.md" TargetMode="External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mariadb-corporation/MaxScale/blob/master/Documentation/Routers/ReadWriteSplit.md#limitations-in-client-session-handl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s.mariadb.com/enterprise/1zrc-x40y/mariadb-maxscale/1.2/rhel/6/x86_64/maxscale-1.2.0-x86_64-rhel6.rp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MaxScale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扩展性的数据库中间层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7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55024" cy="1325563"/>
          </a:xfrm>
        </p:spPr>
        <p:txBody>
          <a:bodyPr/>
          <a:lstStyle/>
          <a:p>
            <a:r>
              <a:rPr lang="en-US" altLang="zh-CN" dirty="0" smtClean="0"/>
              <a:t>Filters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8" y="1825625"/>
            <a:ext cx="7448551" cy="471502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目前已有的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及功能：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Query </a:t>
            </a:r>
            <a:r>
              <a:rPr lang="en-US" altLang="zh-CN" dirty="0">
                <a:hlinkClick r:id="rId2"/>
              </a:rPr>
              <a:t>Log </a:t>
            </a:r>
            <a:r>
              <a:rPr lang="en-US" altLang="zh-CN" dirty="0" smtClean="0">
                <a:hlinkClick r:id="rId2"/>
              </a:rPr>
              <a:t>All</a:t>
            </a:r>
            <a:r>
              <a:rPr lang="zh-CN" altLang="en-US" dirty="0" smtClean="0"/>
              <a:t>：以每个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文件的形式记录客户端请求日志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Regex </a:t>
            </a:r>
            <a:r>
              <a:rPr lang="en-US" altLang="zh-CN" dirty="0" smtClean="0">
                <a:hlinkClick r:id="rId3"/>
              </a:rPr>
              <a:t>Filter</a:t>
            </a:r>
            <a:r>
              <a:rPr lang="zh-CN" altLang="en-US" dirty="0" smtClean="0"/>
              <a:t>：根据正则表达式实现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重写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4"/>
              </a:rPr>
              <a:t>Tee </a:t>
            </a:r>
            <a:r>
              <a:rPr lang="en-US" altLang="zh-CN" dirty="0" smtClean="0">
                <a:hlinkClick r:id="rId4"/>
              </a:rPr>
              <a:t>Filter</a:t>
            </a:r>
            <a:r>
              <a:rPr lang="zh-CN" altLang="en-US" dirty="0" smtClean="0"/>
              <a:t>：将流量复制分发到</a:t>
            </a:r>
            <a:r>
              <a:rPr lang="en-US" altLang="zh-CN" dirty="0" err="1" smtClean="0"/>
              <a:t>MaxScale</a:t>
            </a:r>
            <a:r>
              <a:rPr lang="zh-CN" altLang="en-US" dirty="0" smtClean="0"/>
              <a:t>的其他</a:t>
            </a:r>
            <a:r>
              <a:rPr lang="en-US" altLang="zh-CN" dirty="0" smtClean="0"/>
              <a:t>service  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5"/>
              </a:rPr>
              <a:t>Top N </a:t>
            </a:r>
            <a:r>
              <a:rPr lang="en-US" altLang="zh-CN" dirty="0" smtClean="0">
                <a:hlinkClick r:id="rId5"/>
              </a:rPr>
              <a:t>Filter</a:t>
            </a:r>
            <a:r>
              <a:rPr lang="zh-CN" altLang="en-US" dirty="0" smtClean="0"/>
              <a:t>：根据</a:t>
            </a:r>
            <a:r>
              <a:rPr lang="en-US" altLang="zh-CN" dirty="0" smtClean="0"/>
              <a:t>match</a:t>
            </a:r>
            <a:r>
              <a:rPr lang="zh-CN" altLang="en-US" dirty="0" smtClean="0"/>
              <a:t>规则记录耗时最长的</a:t>
            </a:r>
            <a:r>
              <a:rPr lang="en-US" altLang="zh-CN" dirty="0" smtClean="0"/>
              <a:t>top N SQL</a:t>
            </a:r>
            <a:endParaRPr lang="en-US" altLang="zh-CN" dirty="0"/>
          </a:p>
          <a:p>
            <a:pPr lvl="1"/>
            <a:r>
              <a:rPr lang="en-US" altLang="zh-CN" dirty="0">
                <a:hlinkClick r:id="rId6"/>
              </a:rPr>
              <a:t>Database Firewall </a:t>
            </a:r>
            <a:r>
              <a:rPr lang="en-US" altLang="zh-CN" dirty="0" smtClean="0">
                <a:hlinkClick r:id="rId6"/>
              </a:rPr>
              <a:t>Filter</a:t>
            </a:r>
            <a:r>
              <a:rPr lang="zh-CN" altLang="en-US" dirty="0" smtClean="0"/>
              <a:t>：根据预置的</a:t>
            </a:r>
            <a:r>
              <a:rPr lang="en-US" altLang="zh-CN" dirty="0" smtClean="0"/>
              <a:t>rules</a:t>
            </a:r>
            <a:r>
              <a:rPr lang="zh-CN" altLang="en-US" dirty="0" smtClean="0"/>
              <a:t>阻止某些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 err="1">
                <a:hlinkClick r:id="rId7"/>
              </a:rPr>
              <a:t>RabbitMQ</a:t>
            </a:r>
            <a:r>
              <a:rPr lang="en-US" altLang="zh-CN" u="sng" dirty="0">
                <a:hlinkClick r:id="rId7"/>
              </a:rPr>
              <a:t> </a:t>
            </a:r>
            <a:r>
              <a:rPr lang="en-US" altLang="zh-CN" u="sng" dirty="0" smtClean="0">
                <a:hlinkClick r:id="rId7"/>
              </a:rPr>
              <a:t>Filter</a:t>
            </a:r>
            <a:r>
              <a:rPr lang="zh-CN" altLang="en-US" dirty="0" smtClean="0"/>
              <a:t>：通过消息队列实现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的异步消费 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8"/>
              </a:rPr>
              <a:t>Named Server </a:t>
            </a:r>
            <a:r>
              <a:rPr lang="en-US" altLang="zh-CN" dirty="0" smtClean="0">
                <a:hlinkClick r:id="rId8"/>
              </a:rPr>
              <a:t>Filter</a:t>
            </a:r>
            <a:r>
              <a:rPr lang="zh-CN" altLang="en-US" dirty="0" smtClean="0"/>
              <a:t>：将符合正则规则的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分发到指定的</a:t>
            </a:r>
            <a:r>
              <a:rPr lang="en-US" altLang="zh-CN" dirty="0" smtClean="0"/>
              <a:t>MySQL Server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暂未实现的</a:t>
            </a:r>
            <a:r>
              <a:rPr lang="en-US" altLang="zh-CN" dirty="0" smtClean="0"/>
              <a:t>filter</a:t>
            </a:r>
            <a:endParaRPr lang="en-US" altLang="zh-CN" dirty="0"/>
          </a:p>
          <a:p>
            <a:pPr lvl="1"/>
            <a:r>
              <a:rPr lang="zh-CN" altLang="en-US" dirty="0" smtClean="0"/>
              <a:t>结果集改写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用于屏蔽敏感数据 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hint filter</a:t>
            </a:r>
            <a:r>
              <a:rPr lang="zh-CN" altLang="en-US" dirty="0" smtClean="0"/>
              <a:t>：通过在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中增加</a:t>
            </a:r>
            <a:r>
              <a:rPr lang="en-US" altLang="zh-CN" dirty="0" smtClean="0"/>
              <a:t>hint</a:t>
            </a:r>
            <a:r>
              <a:rPr lang="zh-CN" altLang="en-US" dirty="0" smtClean="0"/>
              <a:t>的形式指定分发的后端</a:t>
            </a:r>
            <a:r>
              <a:rPr lang="en-US" altLang="zh-CN" dirty="0" smtClean="0"/>
              <a:t>server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Filter</a:t>
            </a:r>
            <a:r>
              <a:rPr lang="zh-CN" altLang="en-US" dirty="0" smtClean="0"/>
              <a:t>的其他特性：多个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可以叠加使用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6750" y="1690688"/>
            <a:ext cx="39052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55024" cy="1325563"/>
          </a:xfrm>
        </p:spPr>
        <p:txBody>
          <a:bodyPr/>
          <a:lstStyle/>
          <a:p>
            <a:r>
              <a:rPr lang="en-US" altLang="zh-CN" dirty="0" smtClean="0"/>
              <a:t>Monitors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5455025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Monitor</a:t>
            </a:r>
            <a:r>
              <a:rPr lang="zh-CN" altLang="en-US" dirty="0" smtClean="0"/>
              <a:t>主要功能：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记录后端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的运行和同步状态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</a:t>
            </a:r>
            <a:r>
              <a:rPr lang="en-US" altLang="zh-CN" dirty="0" smtClean="0"/>
              <a:t>router</a:t>
            </a:r>
            <a:r>
              <a:rPr lang="zh-CN" altLang="en-US" dirty="0"/>
              <a:t>提供</a:t>
            </a:r>
            <a:r>
              <a:rPr lang="zh-CN" altLang="en-US" dirty="0" smtClean="0"/>
              <a:t>路由依据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触发对应的</a:t>
            </a:r>
            <a:r>
              <a:rPr lang="en-US" altLang="zh-CN" dirty="0" smtClean="0"/>
              <a:t>script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支持的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类型：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MySQL Monitor</a:t>
            </a:r>
          </a:p>
          <a:p>
            <a:pPr lvl="1"/>
            <a:r>
              <a:rPr lang="en-US" altLang="zh-CN" dirty="0" err="1" smtClean="0"/>
              <a:t>Galera</a:t>
            </a:r>
            <a:r>
              <a:rPr lang="en-US" altLang="zh-CN" dirty="0" smtClean="0"/>
              <a:t> Monitor</a:t>
            </a:r>
          </a:p>
          <a:p>
            <a:pPr lvl="1"/>
            <a:r>
              <a:rPr lang="en-US" altLang="zh-CN" dirty="0" smtClean="0"/>
              <a:t>Multi-Master Monitor</a:t>
            </a:r>
          </a:p>
          <a:p>
            <a:pPr lvl="1"/>
            <a:r>
              <a:rPr lang="en-US" altLang="zh-CN" dirty="0" smtClean="0"/>
              <a:t>MySQL Cluster Monitor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537" y="1825625"/>
            <a:ext cx="39433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0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55024" cy="1325563"/>
          </a:xfrm>
        </p:spPr>
        <p:txBody>
          <a:bodyPr/>
          <a:lstStyle/>
          <a:p>
            <a:r>
              <a:rPr lang="en-US" altLang="zh-CN" dirty="0" smtClean="0"/>
              <a:t>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6057453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Router</a:t>
            </a:r>
            <a:r>
              <a:rPr lang="zh-CN" altLang="en-US" dirty="0" smtClean="0"/>
              <a:t>根据如下信息选择分发规则：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Monitor</a:t>
            </a:r>
            <a:r>
              <a:rPr lang="zh-CN" altLang="en-US" dirty="0" smtClean="0"/>
              <a:t>返回的</a:t>
            </a:r>
            <a:r>
              <a:rPr lang="en-US" altLang="zh-CN" dirty="0" smtClean="0"/>
              <a:t>cluster </a:t>
            </a:r>
            <a:r>
              <a:rPr lang="zh-CN" altLang="en-US" dirty="0" smtClean="0"/>
              <a:t>拓扑和状态信息</a:t>
            </a:r>
            <a:endParaRPr lang="en-US" altLang="zh-CN" dirty="0" smtClean="0"/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outer</a:t>
            </a:r>
            <a:r>
              <a:rPr lang="zh-CN" altLang="en-US" dirty="0" smtClean="0"/>
              <a:t>本身的算法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Filter</a:t>
            </a:r>
            <a:r>
              <a:rPr lang="zh-CN" altLang="en-US" dirty="0" smtClean="0"/>
              <a:t>规则选择的</a:t>
            </a:r>
            <a:r>
              <a:rPr lang="en-US" altLang="zh-CN" dirty="0" smtClean="0"/>
              <a:t>server</a:t>
            </a:r>
          </a:p>
          <a:p>
            <a:pPr lvl="1"/>
            <a:r>
              <a:rPr lang="zh-CN" altLang="en-US" dirty="0" smtClean="0"/>
              <a:t>请求的上下文关系（开发中）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常用</a:t>
            </a:r>
            <a:r>
              <a:rPr lang="en-US" altLang="zh-CN" dirty="0" smtClean="0"/>
              <a:t>Router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读写分离</a:t>
            </a:r>
            <a:r>
              <a:rPr lang="en-US" altLang="zh-CN" dirty="0"/>
              <a:t>R</a:t>
            </a:r>
            <a:r>
              <a:rPr lang="en-US" altLang="zh-CN" dirty="0" smtClean="0"/>
              <a:t>outer</a:t>
            </a:r>
          </a:p>
          <a:p>
            <a:pPr lvl="1"/>
            <a:r>
              <a:rPr lang="zh-CN" altLang="en-US" dirty="0" smtClean="0"/>
              <a:t>只读负载均衡</a:t>
            </a:r>
            <a:r>
              <a:rPr lang="en-US" altLang="zh-CN" dirty="0" smtClean="0"/>
              <a:t>Router</a:t>
            </a:r>
          </a:p>
          <a:p>
            <a:pPr lvl="1"/>
            <a:r>
              <a:rPr lang="en-US" altLang="zh-CN" dirty="0" err="1" smtClean="0"/>
              <a:t>binlog</a:t>
            </a:r>
            <a:r>
              <a:rPr lang="en-US" altLang="zh-CN" dirty="0" smtClean="0"/>
              <a:t> Router</a:t>
            </a:r>
          </a:p>
          <a:p>
            <a:pPr lvl="1"/>
            <a:r>
              <a:rPr lang="en-US" altLang="zh-CN" dirty="0" smtClean="0"/>
              <a:t>table </a:t>
            </a:r>
            <a:r>
              <a:rPr lang="en-US" altLang="zh-CN" dirty="0" err="1" smtClean="0"/>
              <a:t>sharding</a:t>
            </a:r>
            <a:r>
              <a:rPr lang="en-US" altLang="zh-CN" dirty="0" smtClean="0"/>
              <a:t> router</a:t>
            </a:r>
            <a:r>
              <a:rPr lang="zh-CN" altLang="en-US" dirty="0" smtClean="0"/>
              <a:t>（开发中）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592" y="1690688"/>
            <a:ext cx="38862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4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325563"/>
          </a:xfrm>
        </p:spPr>
        <p:txBody>
          <a:bodyPr/>
          <a:lstStyle/>
          <a:p>
            <a:r>
              <a:rPr lang="zh-CN" altLang="en-US" dirty="0" smtClean="0"/>
              <a:t>读写分离</a:t>
            </a:r>
            <a:r>
              <a:rPr lang="en-US" altLang="zh-CN" dirty="0" smtClean="0"/>
              <a:t>Router -- </a:t>
            </a:r>
            <a:r>
              <a:rPr lang="en-US" altLang="zh-CN" dirty="0" err="1" smtClean="0"/>
              <a:t>readwritesplit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7101393" cy="435133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读写分离基本策略：</a:t>
            </a:r>
            <a:endParaRPr lang="en-US" altLang="zh-CN" dirty="0" smtClean="0"/>
          </a:p>
          <a:p>
            <a:pPr lvl="1"/>
            <a:r>
              <a:rPr lang="zh-CN" altLang="en-US" dirty="0"/>
              <a:t>读</a:t>
            </a:r>
            <a:r>
              <a:rPr lang="zh-CN" altLang="en-US" dirty="0" smtClean="0"/>
              <a:t>请求负载均衡到</a:t>
            </a:r>
            <a:r>
              <a:rPr lang="en-US" altLang="zh-CN" dirty="0" smtClean="0"/>
              <a:t>slave</a:t>
            </a:r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err="1" smtClean="0"/>
              <a:t>master_accept_reads</a:t>
            </a:r>
            <a:r>
              <a:rPr lang="zh-CN" altLang="en-US" dirty="0" smtClean="0"/>
              <a:t>控制主库是否承担读请求</a:t>
            </a:r>
            <a:endParaRPr lang="en-US" altLang="zh-CN" dirty="0" smtClean="0"/>
          </a:p>
          <a:p>
            <a:pPr lvl="1"/>
            <a:r>
              <a:rPr lang="zh-CN" altLang="en-US" dirty="0"/>
              <a:t>写</a:t>
            </a:r>
            <a:r>
              <a:rPr lang="zh-CN" altLang="en-US" dirty="0" smtClean="0"/>
              <a:t>请求发往主库</a:t>
            </a:r>
            <a:endParaRPr lang="en-US" altLang="zh-CN" dirty="0"/>
          </a:p>
          <a:p>
            <a:r>
              <a:rPr lang="zh-CN" altLang="en-US" dirty="0" smtClean="0"/>
              <a:t>从库选择标准：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LEAST_GLOBAL_CONNECTIONS</a:t>
            </a:r>
          </a:p>
          <a:p>
            <a:pPr lvl="1"/>
            <a:r>
              <a:rPr lang="en-US" altLang="zh-CN" dirty="0" smtClean="0"/>
              <a:t>LEAST_ROUTER_CONNECTIONS</a:t>
            </a:r>
          </a:p>
          <a:p>
            <a:pPr lvl="1"/>
            <a:r>
              <a:rPr lang="en-US" altLang="zh-CN" dirty="0" smtClean="0"/>
              <a:t>LEAST_BEHIND_MASTER</a:t>
            </a:r>
          </a:p>
          <a:p>
            <a:pPr lvl="1"/>
            <a:r>
              <a:rPr lang="en-US" altLang="zh-CN" dirty="0" smtClean="0"/>
              <a:t>LEAST_CURRENT_OPERATIONS </a:t>
            </a:r>
            <a:r>
              <a:rPr lang="en-US" altLang="zh-CN" dirty="0"/>
              <a:t>(</a:t>
            </a:r>
            <a:r>
              <a:rPr lang="en-US" altLang="zh-CN" dirty="0" smtClean="0"/>
              <a:t>default)</a:t>
            </a:r>
          </a:p>
          <a:p>
            <a:r>
              <a:rPr lang="zh-CN" altLang="en-US" dirty="0" smtClean="0"/>
              <a:t>除了日常数据变更外的如下类型的请求发往主库：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请求在事务中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prepared</a:t>
            </a:r>
            <a:r>
              <a:rPr lang="zh-CN" altLang="en-US" dirty="0" smtClean="0"/>
              <a:t>语句执行的时候</a:t>
            </a:r>
            <a:endParaRPr lang="en-US" altLang="zh-CN" dirty="0" smtClean="0"/>
          </a:p>
          <a:p>
            <a:pPr lvl="1"/>
            <a:r>
              <a:rPr lang="zh-CN" altLang="en-US" dirty="0"/>
              <a:t>存储</a:t>
            </a:r>
            <a:r>
              <a:rPr lang="zh-CN" altLang="en-US" dirty="0" smtClean="0"/>
              <a:t>过程或</a:t>
            </a:r>
            <a:r>
              <a:rPr lang="en-US" altLang="zh-CN" dirty="0" smtClean="0"/>
              <a:t>UDF</a:t>
            </a:r>
            <a:r>
              <a:rPr lang="zh-CN" altLang="en-US" dirty="0" smtClean="0"/>
              <a:t>（用户自定义函数）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session</a:t>
            </a:r>
            <a:r>
              <a:rPr lang="zh-CN" altLang="en-US" dirty="0" smtClean="0">
                <a:hlinkClick r:id="rId2"/>
              </a:rPr>
              <a:t>命令：某些语句会路由到所有后端库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592" y="1690688"/>
            <a:ext cx="38862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2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404385" cy="1325563"/>
          </a:xfrm>
        </p:spPr>
        <p:txBody>
          <a:bodyPr/>
          <a:lstStyle/>
          <a:p>
            <a:r>
              <a:rPr lang="en-US" altLang="zh-CN" dirty="0" err="1" smtClean="0"/>
              <a:t>MaxScale</a:t>
            </a:r>
            <a:r>
              <a:rPr lang="zh-CN" altLang="en-US" dirty="0" smtClean="0"/>
              <a:t>典型应用场景</a:t>
            </a:r>
            <a:endParaRPr lang="zh-CN" altLang="en-US" dirty="0"/>
          </a:p>
        </p:txBody>
      </p:sp>
      <p:sp>
        <p:nvSpPr>
          <p:cNvPr id="54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986566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Master-Slave Cluster 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MaxScale</a:t>
            </a:r>
            <a:r>
              <a:rPr lang="zh-CN" altLang="en-US" dirty="0" smtClean="0"/>
              <a:t>实现读写分离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通过结果集改写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实现敏感数据屏蔽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firewall filter</a:t>
            </a:r>
            <a:r>
              <a:rPr lang="zh-CN" altLang="en-US" dirty="0" smtClean="0"/>
              <a:t>实现特定语句的数据库限流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的基于事件的脚本调用功能实现主从切换，从而实现</a:t>
            </a:r>
            <a:r>
              <a:rPr lang="en-US" altLang="zh-CN" dirty="0" smtClean="0"/>
              <a:t>HA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binlog</a:t>
            </a:r>
            <a:r>
              <a:rPr lang="en-US" altLang="zh-CN" dirty="0" smtClean="0"/>
              <a:t> router</a:t>
            </a:r>
            <a:r>
              <a:rPr lang="zh-CN" altLang="en-US" dirty="0" smtClean="0"/>
              <a:t>实现数据库变更的订阅消费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多个</a:t>
            </a:r>
            <a:r>
              <a:rPr lang="en-US" altLang="zh-CN" dirty="0" err="1" smtClean="0"/>
              <a:t>maxscale</a:t>
            </a:r>
            <a:r>
              <a:rPr lang="zh-CN" altLang="en-US" dirty="0" smtClean="0"/>
              <a:t>实例，通过负载均衡设备实现</a:t>
            </a:r>
            <a:r>
              <a:rPr lang="en-US" altLang="zh-CN" dirty="0" err="1" smtClean="0"/>
              <a:t>maxscale</a:t>
            </a:r>
            <a:r>
              <a:rPr lang="zh-CN" altLang="en-US" dirty="0" smtClean="0"/>
              <a:t>的高可用（多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两个</a:t>
            </a:r>
            <a:r>
              <a:rPr lang="en-US" altLang="zh-CN" dirty="0" err="1" smtClean="0"/>
              <a:t>maxscale</a:t>
            </a:r>
            <a:r>
              <a:rPr lang="zh-CN" altLang="en-US" dirty="0" smtClean="0"/>
              <a:t>实例，通过</a:t>
            </a:r>
            <a:r>
              <a:rPr lang="en-US" altLang="zh-CN" dirty="0" err="1" smtClean="0"/>
              <a:t>pacemaker+corosync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maxscale</a:t>
            </a:r>
            <a:r>
              <a:rPr lang="zh-CN" altLang="en-US" dirty="0" smtClean="0"/>
              <a:t>的高可用（</a:t>
            </a:r>
            <a:r>
              <a:rPr lang="en-US" altLang="zh-CN" dirty="0" smtClean="0"/>
              <a:t>active-standby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11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208521" cy="1325563"/>
          </a:xfrm>
        </p:spPr>
        <p:txBody>
          <a:bodyPr/>
          <a:lstStyle/>
          <a:p>
            <a:r>
              <a:rPr lang="en-US" altLang="zh-CN" dirty="0" err="1" smtClean="0"/>
              <a:t>MaxScale</a:t>
            </a:r>
            <a:r>
              <a:rPr lang="zh-CN" altLang="en-US" dirty="0" smtClean="0"/>
              <a:t>的安装</a:t>
            </a:r>
            <a:r>
              <a:rPr lang="en-US" altLang="zh-CN" dirty="0" smtClean="0"/>
              <a:t>(centos 6.5)</a:t>
            </a:r>
            <a:endParaRPr lang="zh-CN" altLang="en-US" dirty="0"/>
          </a:p>
        </p:txBody>
      </p:sp>
      <p:sp>
        <p:nvSpPr>
          <p:cNvPr id="54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986566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获取安装文件：</a:t>
            </a:r>
            <a:endParaRPr lang="en-US" altLang="zh-CN" dirty="0" smtClean="0"/>
          </a:p>
          <a:p>
            <a:pPr lvl="1"/>
            <a:r>
              <a:rPr lang="en-US" altLang="zh-CN" dirty="0"/>
              <a:t>wget </a:t>
            </a:r>
            <a:r>
              <a:rPr lang="en-US" altLang="zh-CN" dirty="0">
                <a:hlinkClick r:id="rId2"/>
              </a:rPr>
              <a:t>https://downloads.mariadb.com/enterprise/1zrc-x40y/mariadb-maxscale/1.2/rhel/6/x86_64/maxscale-1.2.0-x86_64-rhel6.rpm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安装：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yum </a:t>
            </a:r>
            <a:r>
              <a:rPr lang="en-US" altLang="zh-CN" dirty="0"/>
              <a:t>install </a:t>
            </a:r>
            <a:r>
              <a:rPr lang="en-US" altLang="zh-CN" dirty="0" smtClean="0"/>
              <a:t>maxscale-1.2.0-x86_64-rhel6.rpm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创建目录结构：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 /home/</a:t>
            </a:r>
            <a:r>
              <a:rPr lang="en-US" altLang="zh-CN" dirty="0" err="1" smtClean="0"/>
              <a:t>maxscale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mkdir</a:t>
            </a:r>
            <a:r>
              <a:rPr lang="en-US" altLang="zh-CN" dirty="0" smtClean="0"/>
              <a:t> -p cache data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 logs </a:t>
            </a:r>
            <a:r>
              <a:rPr lang="en-US" altLang="zh-CN" dirty="0" err="1" smtClean="0"/>
              <a:t>tmp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生成配置文件：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touch </a:t>
            </a:r>
            <a:r>
              <a:rPr lang="en-US" altLang="zh-CN" dirty="0"/>
              <a:t>/home/</a:t>
            </a:r>
            <a:r>
              <a:rPr lang="en-US" altLang="zh-CN" dirty="0" err="1"/>
              <a:t>maxscale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maxscale.cnf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6243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404385" cy="1325563"/>
          </a:xfrm>
        </p:spPr>
        <p:txBody>
          <a:bodyPr/>
          <a:lstStyle/>
          <a:p>
            <a:r>
              <a:rPr lang="en-US" altLang="zh-CN" dirty="0" err="1"/>
              <a:t>MaxScale</a:t>
            </a:r>
            <a:r>
              <a:rPr lang="zh-CN" altLang="en-US" dirty="0"/>
              <a:t>常见配置示例</a:t>
            </a:r>
          </a:p>
        </p:txBody>
      </p:sp>
      <p:sp>
        <p:nvSpPr>
          <p:cNvPr id="54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986566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环境规划：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servers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10.100.66.66:3600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10.100.66.66:3601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10.100.66.67:3600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10.100.66.67:3601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maxscale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10.100.66.66:4600 </a:t>
            </a:r>
            <a:r>
              <a:rPr lang="zh-CN" altLang="en-US" dirty="0" smtClean="0"/>
              <a:t>（读写分离，业务入口）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10.100.66.66:6001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maxscale</a:t>
            </a:r>
            <a:r>
              <a:rPr lang="zh-CN" altLang="en-US" dirty="0" smtClean="0"/>
              <a:t>管理端口）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0061320" y="849648"/>
            <a:ext cx="753035" cy="3765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APP1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400145" y="2941947"/>
            <a:ext cx="2075381" cy="37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RW Split service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493807" y="1437395"/>
            <a:ext cx="5382634" cy="2216008"/>
            <a:chOff x="7086598" y="895653"/>
            <a:chExt cx="4316507" cy="4625787"/>
          </a:xfrm>
        </p:grpSpPr>
        <p:sp>
          <p:nvSpPr>
            <p:cNvPr id="8" name="矩形 7"/>
            <p:cNvSpPr/>
            <p:nvPr/>
          </p:nvSpPr>
          <p:spPr>
            <a:xfrm>
              <a:off x="7086598" y="895653"/>
              <a:ext cx="4316507" cy="46257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092003" y="895653"/>
              <a:ext cx="922647" cy="770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MaxScale</a:t>
              </a:r>
              <a:endParaRPr lang="zh-CN" altLang="en-US" b="1" dirty="0"/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9400146" y="2032559"/>
            <a:ext cx="2075381" cy="37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10.100.66.66:4600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4" idx="2"/>
            <a:endCxn id="11" idx="0"/>
          </p:cNvCxnSpPr>
          <p:nvPr/>
        </p:nvCxnSpPr>
        <p:spPr>
          <a:xfrm flipH="1">
            <a:off x="10437837" y="1226166"/>
            <a:ext cx="1" cy="80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2"/>
            <a:endCxn id="5" idx="0"/>
          </p:cNvCxnSpPr>
          <p:nvPr/>
        </p:nvCxnSpPr>
        <p:spPr>
          <a:xfrm flipH="1">
            <a:off x="10437836" y="2405435"/>
            <a:ext cx="1" cy="53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26" idx="0"/>
          </p:cNvCxnSpPr>
          <p:nvPr/>
        </p:nvCxnSpPr>
        <p:spPr>
          <a:xfrm>
            <a:off x="10437836" y="3314823"/>
            <a:ext cx="4" cy="88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565522" y="3060360"/>
            <a:ext cx="1090700" cy="37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monitor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2" idx="2"/>
            <a:endCxn id="26" idx="0"/>
          </p:cNvCxnSpPr>
          <p:nvPr/>
        </p:nvCxnSpPr>
        <p:spPr>
          <a:xfrm>
            <a:off x="8110872" y="3433236"/>
            <a:ext cx="2326968" cy="770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120259" y="4203342"/>
            <a:ext cx="2635162" cy="12080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10.100.66.66:3600</a:t>
            </a:r>
            <a:r>
              <a:rPr lang="zh-CN" altLang="en-US" dirty="0"/>
              <a:t>（</a:t>
            </a:r>
            <a:r>
              <a:rPr lang="en-US" altLang="zh-CN" dirty="0"/>
              <a:t>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10.100.66.66:3601</a:t>
            </a:r>
            <a:r>
              <a:rPr lang="zh-CN" altLang="en-US" dirty="0"/>
              <a:t>（</a:t>
            </a:r>
            <a:r>
              <a:rPr lang="en-US" altLang="zh-CN" dirty="0"/>
              <a:t>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10.100.66.67:3600</a:t>
            </a:r>
            <a:r>
              <a:rPr lang="zh-CN" altLang="en-US" dirty="0"/>
              <a:t>（</a:t>
            </a:r>
            <a:r>
              <a:rPr lang="en-US" altLang="zh-CN" dirty="0"/>
              <a:t>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10.100.66.67:3601</a:t>
            </a:r>
            <a:r>
              <a:rPr lang="zh-CN" altLang="en-US" dirty="0"/>
              <a:t>（</a:t>
            </a:r>
            <a:r>
              <a:rPr lang="en-US" altLang="zh-CN" dirty="0"/>
              <a:t>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8" name="圆角矩形 27"/>
          <p:cNvSpPr/>
          <p:nvPr/>
        </p:nvSpPr>
        <p:spPr>
          <a:xfrm>
            <a:off x="6644913" y="1846121"/>
            <a:ext cx="2011309" cy="37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10.100.66.66:6001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975148" y="1846121"/>
            <a:ext cx="1176544" cy="3765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maxadmin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9" idx="3"/>
            <a:endCxn id="28" idx="1"/>
          </p:cNvCxnSpPr>
          <p:nvPr/>
        </p:nvCxnSpPr>
        <p:spPr>
          <a:xfrm flipV="1">
            <a:off x="6151692" y="2032559"/>
            <a:ext cx="493221" cy="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6644913" y="2450657"/>
            <a:ext cx="2011308" cy="37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admin service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8" idx="2"/>
            <a:endCxn id="31" idx="0"/>
          </p:cNvCxnSpPr>
          <p:nvPr/>
        </p:nvCxnSpPr>
        <p:spPr>
          <a:xfrm flipH="1">
            <a:off x="7650567" y="2218997"/>
            <a:ext cx="1" cy="23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91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404385" cy="1325563"/>
          </a:xfrm>
        </p:spPr>
        <p:txBody>
          <a:bodyPr/>
          <a:lstStyle/>
          <a:p>
            <a:r>
              <a:rPr lang="en-US" altLang="zh-CN" dirty="0" err="1" smtClean="0"/>
              <a:t>MaxScale</a:t>
            </a:r>
            <a:r>
              <a:rPr lang="zh-CN" altLang="en-US" dirty="0" smtClean="0"/>
              <a:t>常见</a:t>
            </a:r>
            <a:r>
              <a:rPr lang="zh-CN" altLang="en-US" dirty="0"/>
              <a:t>配置示例</a:t>
            </a:r>
          </a:p>
        </p:txBody>
      </p:sp>
      <p:sp>
        <p:nvSpPr>
          <p:cNvPr id="54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986566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通用配置：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maxscale</a:t>
            </a:r>
            <a:r>
              <a:rPr lang="en-US" altLang="zh-CN" dirty="0"/>
              <a:t>]</a:t>
            </a:r>
          </a:p>
          <a:p>
            <a:pPr marL="457200" lvl="1" indent="0">
              <a:buNone/>
            </a:pPr>
            <a:r>
              <a:rPr lang="en-US" altLang="zh-CN" dirty="0" smtClean="0"/>
              <a:t>threads=4		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en-US" altLang="zh-CN" dirty="0" err="1" smtClean="0">
                <a:solidFill>
                  <a:schemeClr val="accent6"/>
                </a:solidFill>
              </a:rPr>
              <a:t>maxscale</a:t>
            </a:r>
            <a:r>
              <a:rPr lang="zh-CN" altLang="en-US" dirty="0" smtClean="0">
                <a:solidFill>
                  <a:schemeClr val="accent6"/>
                </a:solidFill>
              </a:rPr>
              <a:t>内部处理线程数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ms_timestamp</a:t>
            </a:r>
            <a:r>
              <a:rPr lang="en-US" altLang="zh-CN" dirty="0" smtClean="0"/>
              <a:t>=1		</a:t>
            </a:r>
            <a:r>
              <a:rPr lang="en-US" altLang="zh-CN" dirty="0" smtClean="0">
                <a:solidFill>
                  <a:schemeClr val="accent6"/>
                </a:solidFill>
              </a:rPr>
              <a:t># </a:t>
            </a:r>
            <a:r>
              <a:rPr lang="zh-CN" altLang="en-US" dirty="0" smtClean="0">
                <a:solidFill>
                  <a:schemeClr val="accent6"/>
                </a:solidFill>
              </a:rPr>
              <a:t>开启日志文件中的高精度时间戳，开启后精确到毫秒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log_messages</a:t>
            </a:r>
            <a:r>
              <a:rPr lang="en-US" altLang="zh-CN" dirty="0" smtClean="0"/>
              <a:t>=1	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 smtClean="0">
                <a:solidFill>
                  <a:schemeClr val="accent6"/>
                </a:solidFill>
              </a:rPr>
              <a:t>记录</a:t>
            </a:r>
            <a:r>
              <a:rPr lang="en-US" altLang="zh-CN" dirty="0" smtClean="0">
                <a:solidFill>
                  <a:schemeClr val="accent6"/>
                </a:solidFill>
              </a:rPr>
              <a:t>module</a:t>
            </a:r>
            <a:r>
              <a:rPr lang="zh-CN" altLang="en-US" dirty="0" smtClean="0">
                <a:solidFill>
                  <a:schemeClr val="accent6"/>
                </a:solidFill>
              </a:rPr>
              <a:t>信息和配置信息的日志文件开启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log_trace</a:t>
            </a:r>
            <a:r>
              <a:rPr lang="en-US" altLang="zh-CN" dirty="0" smtClean="0"/>
              <a:t>=1	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 smtClean="0">
                <a:solidFill>
                  <a:schemeClr val="accent6"/>
                </a:solidFill>
              </a:rPr>
              <a:t>追踪模块，路由和连接信息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log_debug</a:t>
            </a:r>
            <a:r>
              <a:rPr lang="en-US" altLang="zh-CN" dirty="0" smtClean="0"/>
              <a:t>=1		</a:t>
            </a:r>
            <a:r>
              <a:rPr lang="en-US" altLang="zh-CN" dirty="0" smtClean="0">
                <a:solidFill>
                  <a:schemeClr val="accent6"/>
                </a:solidFill>
              </a:rPr>
              <a:t>#debug</a:t>
            </a:r>
            <a:r>
              <a:rPr lang="zh-CN" altLang="en-US" dirty="0" smtClean="0">
                <a:solidFill>
                  <a:schemeClr val="accent6"/>
                </a:solidFill>
              </a:rPr>
              <a:t>信息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err="1"/>
              <a:t>logdir</a:t>
            </a:r>
            <a:r>
              <a:rPr lang="en-US" altLang="zh-CN" dirty="0"/>
              <a:t>=/</a:t>
            </a:r>
            <a:r>
              <a:rPr lang="en-US" altLang="zh-CN" dirty="0" smtClean="0"/>
              <a:t>home/</a:t>
            </a:r>
            <a:r>
              <a:rPr lang="en-US" altLang="zh-CN" dirty="0" err="1" smtClean="0"/>
              <a:t>maxscale</a:t>
            </a:r>
            <a:r>
              <a:rPr lang="en-US" altLang="zh-CN" dirty="0" smtClean="0"/>
              <a:t>/logs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 smtClean="0">
                <a:solidFill>
                  <a:schemeClr val="accent6"/>
                </a:solidFill>
              </a:rPr>
              <a:t>日志文件存放路径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err="1"/>
              <a:t>piddir</a:t>
            </a:r>
            <a:r>
              <a:rPr lang="en-US" altLang="zh-CN" dirty="0"/>
              <a:t>=/</a:t>
            </a:r>
            <a:r>
              <a:rPr lang="en-US" altLang="zh-CN" dirty="0" smtClean="0"/>
              <a:t>home/</a:t>
            </a:r>
            <a:r>
              <a:rPr lang="en-US" altLang="zh-CN" dirty="0" err="1" smtClean="0"/>
              <a:t>maxscale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en-US" altLang="zh-CN" dirty="0" err="1" smtClean="0">
                <a:solidFill>
                  <a:schemeClr val="accent6"/>
                </a:solidFill>
              </a:rPr>
              <a:t>pid</a:t>
            </a:r>
            <a:r>
              <a:rPr lang="zh-CN" altLang="en-US" dirty="0" smtClean="0">
                <a:solidFill>
                  <a:schemeClr val="accent6"/>
                </a:solidFill>
              </a:rPr>
              <a:t>文件存放路径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err="1"/>
              <a:t>datadir</a:t>
            </a:r>
            <a:r>
              <a:rPr lang="en-US" altLang="zh-CN" dirty="0"/>
              <a:t>=/</a:t>
            </a:r>
            <a:r>
              <a:rPr lang="en-US" altLang="zh-CN" dirty="0" smtClean="0"/>
              <a:t>home/</a:t>
            </a:r>
            <a:r>
              <a:rPr lang="en-US" altLang="zh-CN" dirty="0" err="1" smtClean="0"/>
              <a:t>maxscale</a:t>
            </a: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chemeClr val="accent6"/>
                </a:solidFill>
              </a:rPr>
              <a:t>#module</a:t>
            </a:r>
            <a:r>
              <a:rPr lang="zh-CN" altLang="en-US" dirty="0" smtClean="0">
                <a:solidFill>
                  <a:schemeClr val="accent6"/>
                </a:solidFill>
              </a:rPr>
              <a:t>存储数据文件的路径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err="1"/>
              <a:t>cachedir</a:t>
            </a:r>
            <a:r>
              <a:rPr lang="en-US" altLang="zh-CN" dirty="0"/>
              <a:t>=/</a:t>
            </a:r>
            <a:r>
              <a:rPr lang="en-US" altLang="zh-CN" dirty="0" smtClean="0"/>
              <a:t>home/</a:t>
            </a:r>
            <a:r>
              <a:rPr lang="en-US" altLang="zh-CN" dirty="0" err="1" smtClean="0"/>
              <a:t>maxscale</a:t>
            </a:r>
            <a:r>
              <a:rPr lang="en-US" altLang="zh-CN" dirty="0" smtClean="0"/>
              <a:t>/cache	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 smtClean="0">
                <a:solidFill>
                  <a:schemeClr val="accent6"/>
                </a:solidFill>
              </a:rPr>
              <a:t>缓存数据存放路径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729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404385" cy="1325563"/>
          </a:xfrm>
        </p:spPr>
        <p:txBody>
          <a:bodyPr/>
          <a:lstStyle/>
          <a:p>
            <a:r>
              <a:rPr lang="en-US" altLang="zh-CN" dirty="0" err="1" smtClean="0"/>
              <a:t>MaxScale</a:t>
            </a:r>
            <a:r>
              <a:rPr lang="zh-CN" altLang="en-US" dirty="0" smtClean="0"/>
              <a:t>常见</a:t>
            </a:r>
            <a:r>
              <a:rPr lang="zh-CN" altLang="en-US" dirty="0"/>
              <a:t>配置示例</a:t>
            </a:r>
          </a:p>
        </p:txBody>
      </p:sp>
      <p:sp>
        <p:nvSpPr>
          <p:cNvPr id="54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986566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server</a:t>
            </a:r>
            <a:r>
              <a:rPr lang="zh-CN" altLang="en-US" dirty="0" smtClean="0"/>
              <a:t>配置定义：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[server1</a:t>
            </a:r>
            <a:r>
              <a:rPr lang="en-US" altLang="zh-CN" dirty="0" smtClean="0"/>
              <a:t>]			</a:t>
            </a:r>
            <a:r>
              <a:rPr lang="en-US" altLang="zh-CN" dirty="0" smtClean="0">
                <a:solidFill>
                  <a:schemeClr val="accent6"/>
                </a:solidFill>
              </a:rPr>
              <a:t>#server</a:t>
            </a:r>
            <a:r>
              <a:rPr lang="zh-CN" altLang="en-US" dirty="0" smtClean="0">
                <a:solidFill>
                  <a:schemeClr val="accent6"/>
                </a:solidFill>
              </a:rPr>
              <a:t>名称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type=server		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 smtClean="0">
                <a:solidFill>
                  <a:schemeClr val="accent6"/>
                </a:solidFill>
              </a:rPr>
              <a:t>该段的类型为</a:t>
            </a:r>
            <a:r>
              <a:rPr lang="en-US" altLang="zh-CN" dirty="0" smtClean="0">
                <a:solidFill>
                  <a:schemeClr val="accent6"/>
                </a:solidFill>
              </a:rPr>
              <a:t>server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address=10.100.66.66	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en-US" altLang="zh-CN" dirty="0" err="1" smtClean="0">
                <a:solidFill>
                  <a:schemeClr val="accent6"/>
                </a:solidFill>
              </a:rPr>
              <a:t>mysql</a:t>
            </a:r>
            <a:r>
              <a:rPr lang="zh-CN" altLang="en-US" dirty="0" smtClean="0">
                <a:solidFill>
                  <a:schemeClr val="accent6"/>
                </a:solidFill>
              </a:rPr>
              <a:t>实例的</a:t>
            </a:r>
            <a:r>
              <a:rPr lang="en-US" altLang="zh-CN" dirty="0" err="1" smtClean="0">
                <a:solidFill>
                  <a:schemeClr val="accent6"/>
                </a:solidFill>
              </a:rPr>
              <a:t>ip</a:t>
            </a:r>
            <a:r>
              <a:rPr lang="zh-CN" altLang="en-US" dirty="0" smtClean="0">
                <a:solidFill>
                  <a:schemeClr val="accent6"/>
                </a:solidFill>
              </a:rPr>
              <a:t>地址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port=3600		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en-US" altLang="zh-CN" dirty="0" err="1" smtClean="0">
                <a:solidFill>
                  <a:schemeClr val="accent6"/>
                </a:solidFill>
              </a:rPr>
              <a:t>mysql</a:t>
            </a:r>
            <a:r>
              <a:rPr lang="en-US" altLang="zh-CN" dirty="0" smtClean="0">
                <a:solidFill>
                  <a:schemeClr val="accent6"/>
                </a:solidFill>
              </a:rPr>
              <a:t> </a:t>
            </a:r>
            <a:r>
              <a:rPr lang="zh-CN" altLang="en-US" dirty="0" smtClean="0">
                <a:solidFill>
                  <a:schemeClr val="accent6"/>
                </a:solidFill>
              </a:rPr>
              <a:t>实例的端口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protocol=</a:t>
            </a:r>
            <a:r>
              <a:rPr lang="en-US" altLang="zh-CN" dirty="0" err="1" smtClean="0"/>
              <a:t>MySQLBackend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 smtClean="0">
                <a:solidFill>
                  <a:schemeClr val="accent6"/>
                </a:solidFill>
              </a:rPr>
              <a:t>用于连接</a:t>
            </a:r>
            <a:r>
              <a:rPr lang="en-US" altLang="zh-CN" dirty="0" err="1" smtClean="0">
                <a:solidFill>
                  <a:schemeClr val="accent6"/>
                </a:solidFill>
              </a:rPr>
              <a:t>maxscale</a:t>
            </a:r>
            <a:r>
              <a:rPr lang="zh-CN" altLang="en-US" dirty="0" smtClean="0">
                <a:solidFill>
                  <a:schemeClr val="accent6"/>
                </a:solidFill>
              </a:rPr>
              <a:t>和</a:t>
            </a:r>
            <a:r>
              <a:rPr lang="en-US" altLang="zh-CN" dirty="0" err="1" smtClean="0">
                <a:solidFill>
                  <a:schemeClr val="accent6"/>
                </a:solidFill>
              </a:rPr>
              <a:t>mysql</a:t>
            </a:r>
            <a:r>
              <a:rPr lang="zh-CN" altLang="en-US" dirty="0" smtClean="0">
                <a:solidFill>
                  <a:schemeClr val="accent6"/>
                </a:solidFill>
              </a:rPr>
              <a:t>实例的协议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		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 smtClean="0">
                <a:solidFill>
                  <a:schemeClr val="accent6"/>
                </a:solidFill>
              </a:rPr>
              <a:t>定义</a:t>
            </a:r>
            <a:r>
              <a:rPr lang="en-US" altLang="zh-CN" dirty="0" smtClean="0">
                <a:solidFill>
                  <a:schemeClr val="accent6"/>
                </a:solidFill>
              </a:rPr>
              <a:t>server2</a:t>
            </a:r>
            <a:r>
              <a:rPr lang="zh-CN" altLang="en-US" dirty="0" smtClean="0">
                <a:solidFill>
                  <a:schemeClr val="accent6"/>
                </a:solidFill>
              </a:rPr>
              <a:t>相关的配置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[server2]</a:t>
            </a:r>
          </a:p>
          <a:p>
            <a:pPr marL="457200" lvl="1" indent="0">
              <a:buNone/>
            </a:pPr>
            <a:r>
              <a:rPr lang="en-US" altLang="zh-CN" dirty="0"/>
              <a:t>type=server</a:t>
            </a:r>
          </a:p>
          <a:p>
            <a:pPr marL="457200" lvl="1" indent="0">
              <a:buNone/>
            </a:pPr>
            <a:r>
              <a:rPr lang="en-US" altLang="zh-CN" dirty="0"/>
              <a:t>address=10.100.66.66</a:t>
            </a:r>
          </a:p>
          <a:p>
            <a:pPr marL="457200" lvl="1" indent="0">
              <a:buNone/>
            </a:pPr>
            <a:r>
              <a:rPr lang="en-US" altLang="zh-CN" dirty="0"/>
              <a:t>port=3601</a:t>
            </a:r>
          </a:p>
          <a:p>
            <a:pPr marL="457200" lvl="1" indent="0">
              <a:buNone/>
            </a:pPr>
            <a:r>
              <a:rPr lang="en-US" altLang="zh-CN" dirty="0" smtClean="0"/>
              <a:t>protocol=</a:t>
            </a:r>
            <a:r>
              <a:rPr lang="en-US" altLang="zh-CN" dirty="0" err="1" smtClean="0"/>
              <a:t>MySQLBackend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server3,server4 </a:t>
            </a:r>
            <a:r>
              <a:rPr lang="zh-CN" altLang="en-US" dirty="0" smtClean="0"/>
              <a:t>类似上面配置（略）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9754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404385" cy="1325563"/>
          </a:xfrm>
        </p:spPr>
        <p:txBody>
          <a:bodyPr/>
          <a:lstStyle/>
          <a:p>
            <a:r>
              <a:rPr lang="en-US" altLang="zh-CN" dirty="0" err="1" smtClean="0"/>
              <a:t>MaxScale</a:t>
            </a:r>
            <a:r>
              <a:rPr lang="zh-CN" altLang="en-US" dirty="0" smtClean="0"/>
              <a:t>常见</a:t>
            </a:r>
            <a:r>
              <a:rPr lang="zh-CN" altLang="en-US" dirty="0"/>
              <a:t>配置示例</a:t>
            </a:r>
          </a:p>
        </p:txBody>
      </p:sp>
      <p:sp>
        <p:nvSpPr>
          <p:cNvPr id="54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986566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monitor</a:t>
            </a:r>
            <a:r>
              <a:rPr lang="zh-CN" altLang="en-US" dirty="0" smtClean="0"/>
              <a:t>配置：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[MySQL Monitor</a:t>
            </a:r>
            <a:r>
              <a:rPr lang="en-US" altLang="zh-CN" dirty="0" smtClean="0"/>
              <a:t>]	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en-US" altLang="zh-CN" dirty="0" err="1" smtClean="0">
                <a:solidFill>
                  <a:schemeClr val="accent6"/>
                </a:solidFill>
              </a:rPr>
              <a:t>moniter</a:t>
            </a:r>
            <a:r>
              <a:rPr lang="zh-CN" altLang="en-US" dirty="0" smtClean="0">
                <a:solidFill>
                  <a:schemeClr val="accent6"/>
                </a:solidFill>
              </a:rPr>
              <a:t>名称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type=monitor		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 smtClean="0">
                <a:solidFill>
                  <a:schemeClr val="accent6"/>
                </a:solidFill>
              </a:rPr>
              <a:t>表示该段配置的类型为</a:t>
            </a:r>
            <a:r>
              <a:rPr lang="en-US" altLang="zh-CN" dirty="0" smtClean="0">
                <a:solidFill>
                  <a:schemeClr val="accent6"/>
                </a:solidFill>
              </a:rPr>
              <a:t>monitor</a:t>
            </a:r>
          </a:p>
          <a:p>
            <a:pPr marL="457200" lvl="1" indent="0">
              <a:buNone/>
            </a:pPr>
            <a:r>
              <a:rPr lang="en-US" altLang="zh-CN" dirty="0" smtClean="0"/>
              <a:t>module=</a:t>
            </a:r>
            <a:r>
              <a:rPr lang="en-US" altLang="zh-CN" dirty="0" err="1" smtClean="0"/>
              <a:t>mysqlmon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accent6"/>
                </a:solidFill>
              </a:rPr>
              <a:t>#monitor</a:t>
            </a:r>
            <a:r>
              <a:rPr lang="zh-CN" altLang="en-US" dirty="0" smtClean="0">
                <a:solidFill>
                  <a:schemeClr val="accent6"/>
                </a:solidFill>
              </a:rPr>
              <a:t>的</a:t>
            </a:r>
            <a:r>
              <a:rPr lang="en-US" altLang="zh-CN" dirty="0" smtClean="0">
                <a:solidFill>
                  <a:schemeClr val="accent6"/>
                </a:solidFill>
              </a:rPr>
              <a:t>module</a:t>
            </a:r>
            <a:r>
              <a:rPr lang="zh-CN" altLang="en-US" dirty="0" smtClean="0">
                <a:solidFill>
                  <a:schemeClr val="accent6"/>
                </a:solidFill>
              </a:rPr>
              <a:t>名称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servers=server1,server2,server3,server4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 smtClean="0">
                <a:solidFill>
                  <a:schemeClr val="accent6"/>
                </a:solidFill>
              </a:rPr>
              <a:t>该</a:t>
            </a:r>
            <a:r>
              <a:rPr lang="en-US" altLang="zh-CN" dirty="0" smtClean="0">
                <a:solidFill>
                  <a:schemeClr val="accent6"/>
                </a:solidFill>
              </a:rPr>
              <a:t>monitor</a:t>
            </a:r>
            <a:r>
              <a:rPr lang="zh-CN" altLang="en-US" dirty="0" smtClean="0">
                <a:solidFill>
                  <a:schemeClr val="accent6"/>
                </a:solidFill>
              </a:rPr>
              <a:t>监控的后端</a:t>
            </a:r>
            <a:r>
              <a:rPr lang="en-US" altLang="zh-CN" dirty="0" smtClean="0">
                <a:solidFill>
                  <a:schemeClr val="accent6"/>
                </a:solidFill>
              </a:rPr>
              <a:t>server</a:t>
            </a:r>
            <a:r>
              <a:rPr lang="zh-CN" altLang="en-US" dirty="0" smtClean="0">
                <a:solidFill>
                  <a:schemeClr val="accent6"/>
                </a:solidFill>
              </a:rPr>
              <a:t>名称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user=</a:t>
            </a:r>
            <a:r>
              <a:rPr lang="en-US" altLang="zh-CN" dirty="0" err="1" smtClean="0"/>
              <a:t>mxs_mon</a:t>
            </a: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chemeClr val="accent6"/>
                </a:solidFill>
              </a:rPr>
              <a:t>#monitor</a:t>
            </a:r>
            <a:r>
              <a:rPr lang="zh-CN" altLang="en-US" dirty="0" smtClean="0">
                <a:solidFill>
                  <a:schemeClr val="accent6"/>
                </a:solidFill>
              </a:rPr>
              <a:t>用来监控</a:t>
            </a:r>
            <a:r>
              <a:rPr lang="en-US" altLang="zh-CN" dirty="0" err="1" smtClean="0">
                <a:solidFill>
                  <a:schemeClr val="accent6"/>
                </a:solidFill>
              </a:rPr>
              <a:t>mysql</a:t>
            </a:r>
            <a:r>
              <a:rPr lang="zh-CN" altLang="en-US" dirty="0" smtClean="0">
                <a:solidFill>
                  <a:schemeClr val="accent6"/>
                </a:solidFill>
              </a:rPr>
              <a:t>的用户名，该用户需要有</a:t>
            </a:r>
            <a:r>
              <a:rPr lang="en-US" altLang="zh-CN" dirty="0" smtClean="0">
                <a:solidFill>
                  <a:schemeClr val="accent6"/>
                </a:solidFill>
              </a:rPr>
              <a:t>replication slave</a:t>
            </a:r>
            <a:r>
              <a:rPr lang="zh-CN" altLang="en-US" dirty="0" smtClean="0">
                <a:solidFill>
                  <a:schemeClr val="accent6"/>
                </a:solidFill>
              </a:rPr>
              <a:t>和</a:t>
            </a:r>
            <a:r>
              <a:rPr lang="en-US" altLang="zh-CN" dirty="0" smtClean="0">
                <a:solidFill>
                  <a:schemeClr val="accent6"/>
                </a:solidFill>
              </a:rPr>
              <a:t>replication client</a:t>
            </a:r>
            <a:r>
              <a:rPr lang="zh-CN" altLang="en-US" dirty="0" smtClean="0">
                <a:solidFill>
                  <a:schemeClr val="accent6"/>
                </a:solidFill>
              </a:rPr>
              <a:t>权限，以及对</a:t>
            </a:r>
            <a:r>
              <a:rPr lang="en-US" altLang="zh-CN" dirty="0" err="1" smtClean="0">
                <a:solidFill>
                  <a:schemeClr val="accent6"/>
                </a:solidFill>
              </a:rPr>
              <a:t>maxscale_schema</a:t>
            </a:r>
            <a:r>
              <a:rPr lang="zh-CN" altLang="en-US" dirty="0" smtClean="0">
                <a:solidFill>
                  <a:schemeClr val="accent6"/>
                </a:solidFill>
              </a:rPr>
              <a:t>库的</a:t>
            </a:r>
            <a:r>
              <a:rPr lang="en-US" altLang="zh-CN" dirty="0">
                <a:solidFill>
                  <a:schemeClr val="accent6"/>
                </a:solidFill>
              </a:rPr>
              <a:t>SELECT, INSERT, UPDATE, DELETE, CREATE, </a:t>
            </a:r>
            <a:r>
              <a:rPr lang="en-US" altLang="zh-CN" dirty="0" smtClean="0">
                <a:solidFill>
                  <a:schemeClr val="accent6"/>
                </a:solidFill>
              </a:rPr>
              <a:t>DROP</a:t>
            </a:r>
            <a:r>
              <a:rPr lang="zh-CN" altLang="en-US" dirty="0" smtClean="0">
                <a:solidFill>
                  <a:schemeClr val="accent6"/>
                </a:solidFill>
              </a:rPr>
              <a:t>权限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passwd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mxs_mon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accent6"/>
                </a:solidFill>
              </a:rPr>
              <a:t>#monitor</a:t>
            </a:r>
            <a:r>
              <a:rPr lang="zh-CN" altLang="en-US" dirty="0" smtClean="0">
                <a:solidFill>
                  <a:schemeClr val="accent6"/>
                </a:solidFill>
              </a:rPr>
              <a:t>用户的密码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monitor_interval</a:t>
            </a:r>
            <a:r>
              <a:rPr lang="en-US" altLang="zh-CN" dirty="0" smtClean="0"/>
              <a:t>=3000	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 smtClean="0">
                <a:solidFill>
                  <a:schemeClr val="accent6"/>
                </a:solidFill>
              </a:rPr>
              <a:t>监控间隔，单位毫秒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backend_connect_timeout</a:t>
            </a:r>
            <a:r>
              <a:rPr lang="en-US" altLang="zh-CN" dirty="0" smtClean="0"/>
              <a:t>=1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>
                <a:solidFill>
                  <a:schemeClr val="accent6"/>
                </a:solidFill>
              </a:rPr>
              <a:t>对</a:t>
            </a:r>
            <a:r>
              <a:rPr lang="en-US" altLang="zh-CN" dirty="0" err="1" smtClean="0">
                <a:solidFill>
                  <a:schemeClr val="accent6"/>
                </a:solidFill>
              </a:rPr>
              <a:t>mysql</a:t>
            </a:r>
            <a:r>
              <a:rPr lang="zh-CN" altLang="en-US" dirty="0" smtClean="0">
                <a:solidFill>
                  <a:schemeClr val="accent6"/>
                </a:solidFill>
              </a:rPr>
              <a:t>实例建立连接的超时时间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backend_read_timeout</a:t>
            </a:r>
            <a:r>
              <a:rPr lang="en-US" altLang="zh-CN" dirty="0" smtClean="0"/>
              <a:t>=2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>
                <a:solidFill>
                  <a:schemeClr val="accent6"/>
                </a:solidFill>
              </a:rPr>
              <a:t>读</a:t>
            </a:r>
            <a:r>
              <a:rPr lang="zh-CN" altLang="en-US" dirty="0" smtClean="0">
                <a:solidFill>
                  <a:schemeClr val="accent6"/>
                </a:solidFill>
              </a:rPr>
              <a:t>超时时间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backend_write_timeout</a:t>
            </a:r>
            <a:r>
              <a:rPr lang="en-US" altLang="zh-CN" dirty="0" smtClean="0"/>
              <a:t>=2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 smtClean="0">
                <a:solidFill>
                  <a:schemeClr val="accent6"/>
                </a:solidFill>
              </a:rPr>
              <a:t>写超时时间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detect_replication_lag</a:t>
            </a:r>
            <a:r>
              <a:rPr lang="en-US" altLang="zh-CN" dirty="0" smtClean="0"/>
              <a:t>=1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 smtClean="0">
                <a:solidFill>
                  <a:schemeClr val="accent6"/>
                </a:solidFill>
              </a:rPr>
              <a:t>通过</a:t>
            </a:r>
            <a:r>
              <a:rPr lang="en-US" altLang="zh-CN" dirty="0" err="1" smtClean="0">
                <a:solidFill>
                  <a:schemeClr val="accent6"/>
                </a:solidFill>
              </a:rPr>
              <a:t>maxscale_schema.replication_heartbeat</a:t>
            </a:r>
            <a:r>
              <a:rPr lang="zh-CN" altLang="en-US" dirty="0" smtClean="0">
                <a:solidFill>
                  <a:schemeClr val="accent6"/>
                </a:solidFill>
              </a:rPr>
              <a:t>表记录心跳时间，探测急群众所有从库的延迟情况，</a:t>
            </a:r>
            <a:r>
              <a:rPr lang="en-US" altLang="zh-CN" dirty="0" smtClean="0">
                <a:solidFill>
                  <a:schemeClr val="accent6"/>
                </a:solidFill>
              </a:rPr>
              <a:t>1</a:t>
            </a:r>
            <a:r>
              <a:rPr lang="zh-CN" altLang="en-US" dirty="0" smtClean="0">
                <a:solidFill>
                  <a:schemeClr val="accent6"/>
                </a:solidFill>
              </a:rPr>
              <a:t>为开启探测，</a:t>
            </a:r>
            <a:r>
              <a:rPr lang="en-US" altLang="zh-CN" dirty="0" smtClean="0">
                <a:solidFill>
                  <a:schemeClr val="accent6"/>
                </a:solidFill>
              </a:rPr>
              <a:t>0</a:t>
            </a:r>
            <a:r>
              <a:rPr lang="zh-CN" altLang="en-US" dirty="0" smtClean="0">
                <a:solidFill>
                  <a:schemeClr val="accent6"/>
                </a:solidFill>
              </a:rPr>
              <a:t>为关闭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detect_stale_master</a:t>
            </a:r>
            <a:r>
              <a:rPr lang="en-US" altLang="zh-CN" dirty="0" smtClean="0"/>
              <a:t>=1	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 smtClean="0">
                <a:solidFill>
                  <a:schemeClr val="accent6"/>
                </a:solidFill>
              </a:rPr>
              <a:t>当集群中所有从库状态异常时，允许</a:t>
            </a:r>
            <a:r>
              <a:rPr lang="en-US" altLang="zh-CN" dirty="0" smtClean="0">
                <a:solidFill>
                  <a:schemeClr val="accent6"/>
                </a:solidFill>
              </a:rPr>
              <a:t>monitor</a:t>
            </a:r>
            <a:r>
              <a:rPr lang="zh-CN" altLang="en-US" dirty="0" smtClean="0">
                <a:solidFill>
                  <a:schemeClr val="accent6"/>
                </a:solidFill>
              </a:rPr>
              <a:t>将之前的主库升级为新的主库</a:t>
            </a:r>
            <a:endParaRPr lang="en-US" altLang="zh-CN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778214" cy="4351338"/>
          </a:xfrm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MaxScale</a:t>
            </a:r>
            <a:endParaRPr lang="en-US" altLang="zh-CN" dirty="0" smtClean="0"/>
          </a:p>
          <a:p>
            <a:r>
              <a:rPr lang="en-US" altLang="zh-CN" dirty="0" err="1" smtClean="0"/>
              <a:t>MaxScale</a:t>
            </a:r>
            <a:r>
              <a:rPr lang="zh-CN" altLang="en-US" dirty="0" smtClean="0"/>
              <a:t>的特性</a:t>
            </a:r>
            <a:endParaRPr lang="en-US" altLang="zh-CN" dirty="0" smtClean="0"/>
          </a:p>
          <a:p>
            <a:r>
              <a:rPr lang="en-US" altLang="zh-CN" dirty="0" err="1"/>
              <a:t>MaxScale</a:t>
            </a:r>
            <a:r>
              <a:rPr lang="zh-CN" altLang="en-US" dirty="0"/>
              <a:t>的工作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r>
              <a:rPr lang="en-US" altLang="zh-CN" dirty="0" err="1" smtClean="0"/>
              <a:t>MaxScale</a:t>
            </a:r>
            <a:r>
              <a:rPr lang="zh-CN" altLang="en-US" dirty="0" smtClean="0"/>
              <a:t>的组成</a:t>
            </a:r>
            <a:endParaRPr lang="en-US" altLang="zh-CN" dirty="0" smtClean="0"/>
          </a:p>
          <a:p>
            <a:r>
              <a:rPr lang="en-US" altLang="zh-CN" dirty="0" err="1" smtClean="0"/>
              <a:t>MaxScale</a:t>
            </a:r>
            <a:r>
              <a:rPr lang="zh-CN" altLang="en-US" dirty="0" smtClean="0"/>
              <a:t>的常见应用场景</a:t>
            </a:r>
            <a:endParaRPr lang="en-US" altLang="zh-CN" dirty="0" smtClean="0"/>
          </a:p>
          <a:p>
            <a:r>
              <a:rPr lang="en-US" altLang="zh-CN" dirty="0" err="1" smtClean="0"/>
              <a:t>MaxScale</a:t>
            </a:r>
            <a:r>
              <a:rPr lang="zh-CN" altLang="en-US" dirty="0" smtClean="0"/>
              <a:t>的安装、配置、管理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7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404385" cy="1325563"/>
          </a:xfrm>
        </p:spPr>
        <p:txBody>
          <a:bodyPr/>
          <a:lstStyle/>
          <a:p>
            <a:r>
              <a:rPr lang="en-US" altLang="zh-CN" dirty="0" err="1" smtClean="0"/>
              <a:t>MaxScale</a:t>
            </a:r>
            <a:r>
              <a:rPr lang="zh-CN" altLang="en-US" dirty="0" smtClean="0"/>
              <a:t>常见</a:t>
            </a:r>
            <a:r>
              <a:rPr lang="zh-CN" altLang="en-US" dirty="0"/>
              <a:t>配置示例</a:t>
            </a:r>
          </a:p>
        </p:txBody>
      </p:sp>
      <p:sp>
        <p:nvSpPr>
          <p:cNvPr id="54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986566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filter</a:t>
            </a:r>
            <a:r>
              <a:rPr lang="zh-CN" altLang="en-US" dirty="0" smtClean="0"/>
              <a:t>配置：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roqla</a:t>
            </a:r>
            <a:r>
              <a:rPr lang="en-US" altLang="zh-CN" dirty="0" smtClean="0"/>
              <a:t>]		</a:t>
            </a:r>
            <a:r>
              <a:rPr lang="en-US" altLang="zh-CN" dirty="0" smtClean="0">
                <a:solidFill>
                  <a:schemeClr val="accent6"/>
                </a:solidFill>
              </a:rPr>
              <a:t>#filter</a:t>
            </a:r>
            <a:r>
              <a:rPr lang="zh-CN" altLang="en-US" dirty="0" smtClean="0">
                <a:solidFill>
                  <a:schemeClr val="accent6"/>
                </a:solidFill>
              </a:rPr>
              <a:t>名称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type=filter	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 smtClean="0">
                <a:solidFill>
                  <a:schemeClr val="accent6"/>
                </a:solidFill>
              </a:rPr>
              <a:t>表示该段配置的模块类型为</a:t>
            </a:r>
            <a:r>
              <a:rPr lang="en-US" altLang="zh-CN" dirty="0" smtClean="0">
                <a:solidFill>
                  <a:schemeClr val="accent6"/>
                </a:solidFill>
              </a:rPr>
              <a:t>filter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module=</a:t>
            </a:r>
            <a:r>
              <a:rPr lang="en-US" altLang="zh-CN" dirty="0" err="1" smtClean="0"/>
              <a:t>qlafilter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 smtClean="0">
                <a:solidFill>
                  <a:schemeClr val="accent6"/>
                </a:solidFill>
              </a:rPr>
              <a:t>模块名称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options=/</a:t>
            </a:r>
            <a:r>
              <a:rPr lang="en-US" altLang="zh-CN" dirty="0" smtClean="0"/>
              <a:t>home/</a:t>
            </a:r>
            <a:r>
              <a:rPr lang="en-US" altLang="zh-CN" dirty="0" err="1" smtClean="0"/>
              <a:t>maxscale</a:t>
            </a:r>
            <a:r>
              <a:rPr lang="en-US" altLang="zh-CN" dirty="0" smtClean="0"/>
              <a:t>/logs/roqla.log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en-US" altLang="zh-CN" dirty="0" err="1" smtClean="0">
                <a:solidFill>
                  <a:schemeClr val="accent6"/>
                </a:solidFill>
              </a:rPr>
              <a:t>qlafilter</a:t>
            </a:r>
            <a:r>
              <a:rPr lang="zh-CN" altLang="en-US" dirty="0" smtClean="0">
                <a:solidFill>
                  <a:schemeClr val="accent6"/>
                </a:solidFill>
              </a:rPr>
              <a:t>记录日志文件的地址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		</a:t>
            </a:r>
            <a:r>
              <a:rPr lang="en-US" altLang="zh-CN" dirty="0" smtClean="0">
                <a:solidFill>
                  <a:schemeClr val="accent6"/>
                </a:solidFill>
              </a:rPr>
              <a:t># SQL</a:t>
            </a:r>
            <a:r>
              <a:rPr lang="zh-CN" altLang="en-US" dirty="0" smtClean="0">
                <a:solidFill>
                  <a:schemeClr val="accent6"/>
                </a:solidFill>
              </a:rPr>
              <a:t>重写</a:t>
            </a:r>
            <a:r>
              <a:rPr lang="en-US" altLang="zh-CN" dirty="0" smtClean="0">
                <a:solidFill>
                  <a:schemeClr val="accent6"/>
                </a:solidFill>
              </a:rPr>
              <a:t>filter</a:t>
            </a:r>
            <a:r>
              <a:rPr lang="zh-CN" altLang="en-US" dirty="0" smtClean="0">
                <a:solidFill>
                  <a:schemeClr val="accent6"/>
                </a:solidFill>
              </a:rPr>
              <a:t>的配置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[fetch</a:t>
            </a:r>
            <a:r>
              <a:rPr lang="en-US" altLang="zh-CN" dirty="0" smtClean="0"/>
              <a:t>]  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type=filter</a:t>
            </a:r>
          </a:p>
          <a:p>
            <a:pPr marL="457200" lvl="1" indent="0">
              <a:buNone/>
            </a:pPr>
            <a:r>
              <a:rPr lang="en-US" altLang="zh-CN" dirty="0"/>
              <a:t>module=</a:t>
            </a:r>
            <a:r>
              <a:rPr lang="en-US" altLang="zh-CN" dirty="0" err="1"/>
              <a:t>regexfilter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match=fetch</a:t>
            </a:r>
          </a:p>
          <a:p>
            <a:pPr marL="457200" lvl="1" indent="0">
              <a:buNone/>
            </a:pPr>
            <a:r>
              <a:rPr lang="en-US" altLang="zh-CN" dirty="0"/>
              <a:t>replace=select</a:t>
            </a:r>
          </a:p>
        </p:txBody>
      </p:sp>
    </p:spTree>
    <p:extLst>
      <p:ext uri="{BB962C8B-B14F-4D97-AF65-F5344CB8AC3E}">
        <p14:creationId xmlns:p14="http://schemas.microsoft.com/office/powerpoint/2010/main" val="3951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404385" cy="1325563"/>
          </a:xfrm>
        </p:spPr>
        <p:txBody>
          <a:bodyPr/>
          <a:lstStyle/>
          <a:p>
            <a:r>
              <a:rPr lang="en-US" altLang="zh-CN" dirty="0" err="1" smtClean="0"/>
              <a:t>MaxScale</a:t>
            </a:r>
            <a:r>
              <a:rPr lang="zh-CN" altLang="en-US" dirty="0" smtClean="0"/>
              <a:t>常见</a:t>
            </a:r>
            <a:r>
              <a:rPr lang="zh-CN" altLang="en-US" dirty="0"/>
              <a:t>配置示例</a:t>
            </a:r>
          </a:p>
        </p:txBody>
      </p:sp>
      <p:sp>
        <p:nvSpPr>
          <p:cNvPr id="54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986566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service</a:t>
            </a:r>
            <a:r>
              <a:rPr lang="zh-CN" altLang="en-US" dirty="0" smtClean="0"/>
              <a:t>配置：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[rw3600</a:t>
            </a:r>
            <a:r>
              <a:rPr lang="en-US" altLang="zh-CN" dirty="0" smtClean="0"/>
              <a:t>]			</a:t>
            </a:r>
            <a:r>
              <a:rPr lang="en-US" altLang="zh-CN" dirty="0" smtClean="0">
                <a:solidFill>
                  <a:schemeClr val="accent6"/>
                </a:solidFill>
              </a:rPr>
              <a:t>#router</a:t>
            </a:r>
            <a:r>
              <a:rPr lang="zh-CN" altLang="en-US" dirty="0" smtClean="0">
                <a:solidFill>
                  <a:schemeClr val="accent6"/>
                </a:solidFill>
              </a:rPr>
              <a:t>名称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type=service		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 smtClean="0">
                <a:solidFill>
                  <a:schemeClr val="accent6"/>
                </a:solidFill>
              </a:rPr>
              <a:t>该段的类型是</a:t>
            </a:r>
            <a:r>
              <a:rPr lang="en-US" altLang="zh-CN" dirty="0" smtClean="0">
                <a:solidFill>
                  <a:schemeClr val="accent6"/>
                </a:solidFill>
              </a:rPr>
              <a:t>service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router=</a:t>
            </a:r>
            <a:r>
              <a:rPr lang="en-US" altLang="zh-CN" dirty="0" err="1" smtClean="0"/>
              <a:t>readwritesplit</a:t>
            </a: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 smtClean="0">
                <a:solidFill>
                  <a:schemeClr val="accent6"/>
                </a:solidFill>
              </a:rPr>
              <a:t>该</a:t>
            </a:r>
            <a:r>
              <a:rPr lang="en-US" altLang="zh-CN" dirty="0" smtClean="0">
                <a:solidFill>
                  <a:schemeClr val="accent6"/>
                </a:solidFill>
              </a:rPr>
              <a:t>service</a:t>
            </a:r>
            <a:r>
              <a:rPr lang="zh-CN" altLang="en-US" dirty="0" smtClean="0">
                <a:solidFill>
                  <a:schemeClr val="accent6"/>
                </a:solidFill>
              </a:rPr>
              <a:t>使用的</a:t>
            </a:r>
            <a:r>
              <a:rPr lang="en-US" altLang="zh-CN" dirty="0" smtClean="0">
                <a:solidFill>
                  <a:schemeClr val="accent6"/>
                </a:solidFill>
              </a:rPr>
              <a:t>router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 smtClean="0">
                <a:solidFill>
                  <a:schemeClr val="accent6"/>
                </a:solidFill>
              </a:rPr>
              <a:t>module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servers=server1,server2,server3,server4	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 smtClean="0">
                <a:solidFill>
                  <a:schemeClr val="accent6"/>
                </a:solidFill>
              </a:rPr>
              <a:t>该</a:t>
            </a:r>
            <a:r>
              <a:rPr lang="en-US" altLang="zh-CN" dirty="0" smtClean="0">
                <a:solidFill>
                  <a:schemeClr val="accent6"/>
                </a:solidFill>
              </a:rPr>
              <a:t>service</a:t>
            </a:r>
            <a:r>
              <a:rPr lang="zh-CN" altLang="en-US" dirty="0" smtClean="0">
                <a:solidFill>
                  <a:schemeClr val="accent6"/>
                </a:solidFill>
              </a:rPr>
              <a:t>对应的后端</a:t>
            </a:r>
            <a:r>
              <a:rPr lang="en-US" altLang="zh-CN" dirty="0" smtClean="0">
                <a:solidFill>
                  <a:schemeClr val="accent6"/>
                </a:solidFill>
              </a:rPr>
              <a:t>server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user=</a:t>
            </a:r>
            <a:r>
              <a:rPr lang="en-US" altLang="zh-CN" dirty="0" err="1" smtClean="0"/>
              <a:t>mxs_user</a:t>
            </a: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 smtClean="0">
                <a:solidFill>
                  <a:schemeClr val="accent6"/>
                </a:solidFill>
              </a:rPr>
              <a:t>用于生成数据库用户缓存的用户，需要</a:t>
            </a:r>
            <a:r>
              <a:rPr lang="en-US" altLang="zh-CN" dirty="0" err="1" smtClean="0">
                <a:solidFill>
                  <a:schemeClr val="accent6"/>
                </a:solidFill>
              </a:rPr>
              <a:t>mysql.user</a:t>
            </a:r>
            <a:r>
              <a:rPr lang="zh-CN" altLang="en-US" dirty="0" smtClean="0">
                <a:solidFill>
                  <a:schemeClr val="accent6"/>
                </a:solidFill>
              </a:rPr>
              <a:t>和</a:t>
            </a:r>
            <a:r>
              <a:rPr lang="en-US" altLang="zh-CN" dirty="0" err="1" smtClean="0">
                <a:solidFill>
                  <a:schemeClr val="accent6"/>
                </a:solidFill>
              </a:rPr>
              <a:t>mysql.db</a:t>
            </a:r>
            <a:r>
              <a:rPr lang="zh-CN" altLang="en-US" dirty="0" smtClean="0">
                <a:solidFill>
                  <a:schemeClr val="accent6"/>
                </a:solidFill>
              </a:rPr>
              <a:t>表的</a:t>
            </a:r>
            <a:r>
              <a:rPr lang="en-US" altLang="zh-CN" dirty="0" smtClean="0">
                <a:solidFill>
                  <a:schemeClr val="accent6"/>
                </a:solidFill>
              </a:rPr>
              <a:t>select</a:t>
            </a:r>
            <a:r>
              <a:rPr lang="zh-CN" altLang="en-US" dirty="0" smtClean="0">
                <a:solidFill>
                  <a:schemeClr val="accent6"/>
                </a:solidFill>
              </a:rPr>
              <a:t>权限以及，</a:t>
            </a:r>
            <a:r>
              <a:rPr lang="en-US" altLang="zh-CN" dirty="0" smtClean="0">
                <a:solidFill>
                  <a:schemeClr val="accent6"/>
                </a:solidFill>
              </a:rPr>
              <a:t>show database</a:t>
            </a:r>
            <a:r>
              <a:rPr lang="zh-CN" altLang="en-US" dirty="0" smtClean="0">
                <a:solidFill>
                  <a:schemeClr val="accent6"/>
                </a:solidFill>
              </a:rPr>
              <a:t>权限，拉取数据库中的用户并缓存在</a:t>
            </a:r>
            <a:r>
              <a:rPr lang="en-US" altLang="zh-CN" dirty="0" err="1" smtClean="0">
                <a:solidFill>
                  <a:schemeClr val="accent6"/>
                </a:solidFill>
              </a:rPr>
              <a:t>maxscale</a:t>
            </a:r>
            <a:r>
              <a:rPr lang="zh-CN" altLang="en-US" dirty="0" smtClean="0">
                <a:solidFill>
                  <a:schemeClr val="accent6"/>
                </a:solidFill>
              </a:rPr>
              <a:t>用于做数据库鉴权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passwd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mxs_user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 smtClean="0">
                <a:solidFill>
                  <a:schemeClr val="accent6"/>
                </a:solidFill>
              </a:rPr>
              <a:t>密码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err="1"/>
              <a:t>max_slave_connections</a:t>
            </a:r>
            <a:r>
              <a:rPr lang="en-US" altLang="zh-CN" dirty="0"/>
              <a:t>=100</a:t>
            </a:r>
            <a:r>
              <a:rPr lang="en-US" altLang="zh-CN" dirty="0" smtClean="0"/>
              <a:t>%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 smtClean="0">
                <a:solidFill>
                  <a:schemeClr val="accent6"/>
                </a:solidFill>
              </a:rPr>
              <a:t>设置每个</a:t>
            </a:r>
            <a:r>
              <a:rPr lang="en-US" altLang="zh-CN" dirty="0" smtClean="0">
                <a:solidFill>
                  <a:schemeClr val="accent6"/>
                </a:solidFill>
              </a:rPr>
              <a:t>router session </a:t>
            </a:r>
            <a:r>
              <a:rPr lang="zh-CN" altLang="en-US" dirty="0" smtClean="0">
                <a:solidFill>
                  <a:schemeClr val="accent6"/>
                </a:solidFill>
              </a:rPr>
              <a:t>最大可用的</a:t>
            </a:r>
            <a:r>
              <a:rPr lang="en-US" altLang="zh-CN" dirty="0" smtClean="0">
                <a:solidFill>
                  <a:schemeClr val="accent6"/>
                </a:solidFill>
              </a:rPr>
              <a:t>slave</a:t>
            </a:r>
            <a:r>
              <a:rPr lang="zh-CN" altLang="en-US" dirty="0" smtClean="0">
                <a:solidFill>
                  <a:schemeClr val="accent6"/>
                </a:solidFill>
              </a:rPr>
              <a:t>数量或百分比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version_string</a:t>
            </a:r>
            <a:r>
              <a:rPr lang="en-US" altLang="zh-CN" dirty="0" smtClean="0"/>
              <a:t>=1.2.0-MXS-Rwsplit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en-US" altLang="zh-CN" dirty="0" err="1" smtClean="0">
                <a:solidFill>
                  <a:schemeClr val="accent6"/>
                </a:solidFill>
              </a:rPr>
              <a:t>maxscale</a:t>
            </a:r>
            <a:r>
              <a:rPr lang="zh-CN" altLang="en-US" dirty="0" smtClean="0">
                <a:solidFill>
                  <a:schemeClr val="accent6"/>
                </a:solidFill>
              </a:rPr>
              <a:t>返回客户端的版本信息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connection_timeout</a:t>
            </a:r>
            <a:r>
              <a:rPr lang="en-US" altLang="zh-CN" dirty="0" smtClean="0"/>
              <a:t>=1800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 smtClean="0">
                <a:solidFill>
                  <a:schemeClr val="accent6"/>
                </a:solidFill>
              </a:rPr>
              <a:t>客户端空闲超时设置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filters=</a:t>
            </a:r>
            <a:r>
              <a:rPr lang="en-US" altLang="zh-CN" dirty="0" err="1" smtClean="0"/>
              <a:t>rwqla</a:t>
            </a:r>
            <a:r>
              <a:rPr lang="en-US" altLang="zh-CN" dirty="0" smtClean="0"/>
              <a:t>			</a:t>
            </a:r>
            <a:r>
              <a:rPr lang="en-US" altLang="zh-CN" dirty="0" smtClean="0">
                <a:solidFill>
                  <a:schemeClr val="accent6"/>
                </a:solidFill>
              </a:rPr>
              <a:t>#service</a:t>
            </a:r>
            <a:r>
              <a:rPr lang="zh-CN" altLang="en-US" dirty="0" smtClean="0">
                <a:solidFill>
                  <a:schemeClr val="accent6"/>
                </a:solidFill>
              </a:rPr>
              <a:t>使用到的</a:t>
            </a:r>
            <a:r>
              <a:rPr lang="en-US" altLang="zh-CN" dirty="0" smtClean="0">
                <a:solidFill>
                  <a:schemeClr val="accent6"/>
                </a:solidFill>
              </a:rPr>
              <a:t>filter</a:t>
            </a:r>
            <a:r>
              <a:rPr lang="zh-CN" altLang="en-US" dirty="0" smtClean="0">
                <a:solidFill>
                  <a:schemeClr val="accent6"/>
                </a:solidFill>
              </a:rPr>
              <a:t>信息，通过“</a:t>
            </a:r>
            <a:r>
              <a:rPr lang="en-US" altLang="zh-CN" dirty="0">
                <a:solidFill>
                  <a:schemeClr val="accent6"/>
                </a:solidFill>
              </a:rPr>
              <a:t>|</a:t>
            </a:r>
            <a:r>
              <a:rPr lang="zh-CN" altLang="en-US" dirty="0" smtClean="0">
                <a:solidFill>
                  <a:schemeClr val="accent6"/>
                </a:solidFill>
              </a:rPr>
              <a:t>”</a:t>
            </a:r>
            <a:r>
              <a:rPr lang="zh-CN" altLang="en-US" dirty="0">
                <a:solidFill>
                  <a:schemeClr val="accent6"/>
                </a:solidFill>
              </a:rPr>
              <a:t>连接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use_sql_variables_in</a:t>
            </a:r>
            <a:r>
              <a:rPr lang="en-US" altLang="zh-CN" dirty="0" smtClean="0"/>
              <a:t>=all	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 smtClean="0">
                <a:solidFill>
                  <a:schemeClr val="accent6"/>
                </a:solidFill>
              </a:rPr>
              <a:t>查询中的</a:t>
            </a:r>
            <a:r>
              <a:rPr lang="en-US" altLang="zh-CN" dirty="0" smtClean="0">
                <a:solidFill>
                  <a:schemeClr val="accent6"/>
                </a:solidFill>
              </a:rPr>
              <a:t>session</a:t>
            </a:r>
            <a:r>
              <a:rPr lang="zh-CN" altLang="en-US" dirty="0" smtClean="0">
                <a:solidFill>
                  <a:schemeClr val="accent6"/>
                </a:solidFill>
              </a:rPr>
              <a:t>变量是发往主库还是会发往集群中的所有成员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max_slave_replication_lag</a:t>
            </a:r>
            <a:r>
              <a:rPr lang="en-US" altLang="zh-CN" dirty="0" smtClean="0"/>
              <a:t>=5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 smtClean="0">
                <a:solidFill>
                  <a:schemeClr val="accent6"/>
                </a:solidFill>
              </a:rPr>
              <a:t>允许的最大从库延迟，超过延迟的从库将不会接到新请求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router_options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slave_selection_criteria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LEAST_CURRENT_OPERATIONS,max_sescmd_history</a:t>
            </a:r>
            <a:r>
              <a:rPr lang="en-US" altLang="zh-CN" dirty="0" smtClean="0"/>
              <a:t>=2500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en-US" altLang="zh-CN" dirty="0" err="1" smtClean="0">
                <a:solidFill>
                  <a:schemeClr val="accent6"/>
                </a:solidFill>
              </a:rPr>
              <a:t>slave_selection_criteria</a:t>
            </a:r>
            <a:r>
              <a:rPr lang="zh-CN" altLang="en-US" dirty="0" smtClean="0">
                <a:solidFill>
                  <a:schemeClr val="accent6"/>
                </a:solidFill>
              </a:rPr>
              <a:t>设定</a:t>
            </a:r>
            <a:r>
              <a:rPr lang="en-US" altLang="zh-CN" dirty="0" smtClean="0">
                <a:solidFill>
                  <a:schemeClr val="accent6"/>
                </a:solidFill>
              </a:rPr>
              <a:t>slave</a:t>
            </a:r>
            <a:r>
              <a:rPr lang="zh-CN" altLang="en-US" dirty="0" smtClean="0">
                <a:solidFill>
                  <a:schemeClr val="accent6"/>
                </a:solidFill>
              </a:rPr>
              <a:t>选取标准，当前是最小活跃操作数量，</a:t>
            </a:r>
            <a:r>
              <a:rPr lang="en-US" altLang="zh-CN" dirty="0" err="1" smtClean="0">
                <a:solidFill>
                  <a:schemeClr val="accent6"/>
                </a:solidFill>
              </a:rPr>
              <a:t>max_sescmd_history</a:t>
            </a:r>
            <a:r>
              <a:rPr lang="zh-CN" altLang="en-US" dirty="0" smtClean="0">
                <a:solidFill>
                  <a:schemeClr val="accent6"/>
                </a:solidFill>
              </a:rPr>
              <a:t>表示</a:t>
            </a:r>
            <a:r>
              <a:rPr lang="en-US" altLang="zh-CN" dirty="0" smtClean="0">
                <a:solidFill>
                  <a:schemeClr val="accent6"/>
                </a:solidFill>
              </a:rPr>
              <a:t>session</a:t>
            </a:r>
            <a:r>
              <a:rPr lang="zh-CN" altLang="en-US" dirty="0" smtClean="0">
                <a:solidFill>
                  <a:schemeClr val="accent6"/>
                </a:solidFill>
              </a:rPr>
              <a:t>可复用数量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[CLI</a:t>
            </a:r>
            <a:r>
              <a:rPr lang="en-US" altLang="zh-CN" dirty="0" smtClean="0"/>
              <a:t>]		</a:t>
            </a:r>
            <a:r>
              <a:rPr lang="zh-CN" altLang="en-US" dirty="0" smtClean="0"/>
              <a:t>用于管理</a:t>
            </a:r>
            <a:r>
              <a:rPr lang="en-US" altLang="zh-CN" dirty="0" err="1" smtClean="0"/>
              <a:t>maxscale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service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type=service</a:t>
            </a:r>
          </a:p>
          <a:p>
            <a:pPr marL="457200" lvl="1" indent="0">
              <a:buNone/>
            </a:pPr>
            <a:r>
              <a:rPr lang="en-US" altLang="zh-CN" dirty="0"/>
              <a:t>router=cli</a:t>
            </a:r>
          </a:p>
          <a:p>
            <a:pPr marL="457200" lvl="1" indent="0">
              <a:buNone/>
            </a:pPr>
            <a:r>
              <a:rPr lang="en-US" altLang="zh-CN" dirty="0"/>
              <a:t>user=admin</a:t>
            </a:r>
          </a:p>
          <a:p>
            <a:pPr marL="457200" lvl="1" indent="0">
              <a:buNone/>
            </a:pPr>
            <a:r>
              <a:rPr lang="en-US" altLang="zh-CN" dirty="0" err="1"/>
              <a:t>passwd</a:t>
            </a:r>
            <a:r>
              <a:rPr lang="en-US" altLang="zh-CN" dirty="0"/>
              <a:t>=admin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6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404385" cy="1325563"/>
          </a:xfrm>
        </p:spPr>
        <p:txBody>
          <a:bodyPr/>
          <a:lstStyle/>
          <a:p>
            <a:r>
              <a:rPr lang="en-US" altLang="zh-CN" dirty="0" err="1" smtClean="0"/>
              <a:t>MaxScale</a:t>
            </a:r>
            <a:r>
              <a:rPr lang="zh-CN" altLang="en-US" dirty="0" smtClean="0"/>
              <a:t>常见</a:t>
            </a:r>
            <a:r>
              <a:rPr lang="zh-CN" altLang="en-US" dirty="0"/>
              <a:t>配置示例</a:t>
            </a:r>
          </a:p>
        </p:txBody>
      </p:sp>
      <p:sp>
        <p:nvSpPr>
          <p:cNvPr id="54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986566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listener</a:t>
            </a:r>
            <a:r>
              <a:rPr lang="zh-CN" altLang="en-US" dirty="0" smtClean="0"/>
              <a:t>配置：</a:t>
            </a:r>
            <a:endParaRPr lang="fr-FR" altLang="zh-CN" dirty="0"/>
          </a:p>
          <a:p>
            <a:pPr marL="457200" lvl="1" indent="0">
              <a:buNone/>
            </a:pPr>
            <a:r>
              <a:rPr lang="fr-FR" altLang="zh-CN" dirty="0"/>
              <a:t>[rw3600_6003</a:t>
            </a:r>
            <a:r>
              <a:rPr lang="fr-FR" altLang="zh-CN" dirty="0" smtClean="0"/>
              <a:t>]			</a:t>
            </a:r>
            <a:r>
              <a:rPr lang="en-US" altLang="zh-CN" dirty="0" smtClean="0">
                <a:solidFill>
                  <a:schemeClr val="accent6"/>
                </a:solidFill>
              </a:rPr>
              <a:t>#listener</a:t>
            </a:r>
            <a:r>
              <a:rPr lang="zh-CN" altLang="en-US" dirty="0" smtClean="0">
                <a:solidFill>
                  <a:schemeClr val="accent6"/>
                </a:solidFill>
              </a:rPr>
              <a:t>名称</a:t>
            </a:r>
            <a:endParaRPr lang="fr-FR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fr-FR" altLang="zh-CN" dirty="0" smtClean="0"/>
              <a:t>type=listener		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 smtClean="0">
                <a:solidFill>
                  <a:schemeClr val="accent6"/>
                </a:solidFill>
              </a:rPr>
              <a:t>该段类型为</a:t>
            </a:r>
            <a:r>
              <a:rPr lang="en-US" altLang="zh-CN" dirty="0" smtClean="0">
                <a:solidFill>
                  <a:schemeClr val="accent6"/>
                </a:solidFill>
              </a:rPr>
              <a:t>listener</a:t>
            </a:r>
            <a:endParaRPr lang="fr-FR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fr-FR" altLang="zh-CN" dirty="0" smtClean="0"/>
              <a:t>service=rw3600		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 smtClean="0">
                <a:solidFill>
                  <a:schemeClr val="accent6"/>
                </a:solidFill>
              </a:rPr>
              <a:t>该</a:t>
            </a:r>
            <a:r>
              <a:rPr lang="en-US" altLang="zh-CN" dirty="0" smtClean="0">
                <a:solidFill>
                  <a:schemeClr val="accent6"/>
                </a:solidFill>
              </a:rPr>
              <a:t>listener</a:t>
            </a:r>
            <a:r>
              <a:rPr lang="zh-CN" altLang="en-US" dirty="0" smtClean="0">
                <a:solidFill>
                  <a:schemeClr val="accent6"/>
                </a:solidFill>
              </a:rPr>
              <a:t>对应的</a:t>
            </a:r>
            <a:r>
              <a:rPr lang="en-US" altLang="zh-CN" dirty="0" smtClean="0">
                <a:solidFill>
                  <a:schemeClr val="accent6"/>
                </a:solidFill>
              </a:rPr>
              <a:t>service</a:t>
            </a:r>
            <a:endParaRPr lang="fr-FR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fr-FR" altLang="zh-CN" dirty="0" smtClean="0"/>
              <a:t>protocol=MySQLClient	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 smtClean="0">
                <a:solidFill>
                  <a:schemeClr val="accent6"/>
                </a:solidFill>
              </a:rPr>
              <a:t>该</a:t>
            </a:r>
            <a:r>
              <a:rPr lang="en-US" altLang="zh-CN" dirty="0" smtClean="0">
                <a:solidFill>
                  <a:schemeClr val="accent6"/>
                </a:solidFill>
              </a:rPr>
              <a:t>listener</a:t>
            </a:r>
            <a:r>
              <a:rPr lang="zh-CN" altLang="en-US" dirty="0" smtClean="0">
                <a:solidFill>
                  <a:schemeClr val="accent6"/>
                </a:solidFill>
              </a:rPr>
              <a:t>对应的客户端协议</a:t>
            </a:r>
            <a:endParaRPr lang="fr-FR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fr-FR" altLang="zh-CN" dirty="0" smtClean="0"/>
              <a:t>port=6600				</a:t>
            </a: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 smtClean="0">
                <a:solidFill>
                  <a:schemeClr val="accent6"/>
                </a:solidFill>
              </a:rPr>
              <a:t>监听端口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accent6"/>
                </a:solidFill>
              </a:rPr>
              <a:t>#</a:t>
            </a:r>
            <a:r>
              <a:rPr lang="zh-CN" altLang="en-US" dirty="0" smtClean="0">
                <a:solidFill>
                  <a:schemeClr val="accent6"/>
                </a:solidFill>
              </a:rPr>
              <a:t>管理端口的</a:t>
            </a:r>
            <a:r>
              <a:rPr lang="en-US" altLang="zh-CN" dirty="0" smtClean="0">
                <a:solidFill>
                  <a:schemeClr val="accent6"/>
                </a:solidFill>
              </a:rPr>
              <a:t>listener</a:t>
            </a:r>
            <a:r>
              <a:rPr lang="zh-CN" altLang="en-US" dirty="0" smtClean="0">
                <a:solidFill>
                  <a:schemeClr val="accent6"/>
                </a:solidFill>
              </a:rPr>
              <a:t>，可以通过</a:t>
            </a:r>
            <a:r>
              <a:rPr lang="en-US" altLang="zh-CN" dirty="0" err="1" smtClean="0">
                <a:solidFill>
                  <a:schemeClr val="accent6"/>
                </a:solidFill>
              </a:rPr>
              <a:t>maxadmin</a:t>
            </a:r>
            <a:r>
              <a:rPr lang="zh-CN" altLang="en-US" dirty="0" smtClean="0">
                <a:solidFill>
                  <a:schemeClr val="accent6"/>
                </a:solidFill>
              </a:rPr>
              <a:t>命令连接来管理</a:t>
            </a:r>
            <a:r>
              <a:rPr lang="en-US" altLang="zh-CN" dirty="0" err="1" smtClean="0">
                <a:solidFill>
                  <a:schemeClr val="accent6"/>
                </a:solidFill>
              </a:rPr>
              <a:t>maxscale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[CLI_6001]</a:t>
            </a:r>
          </a:p>
          <a:p>
            <a:pPr marL="457200" lvl="1" indent="0">
              <a:buNone/>
            </a:pPr>
            <a:r>
              <a:rPr lang="en-US" altLang="zh-CN" dirty="0"/>
              <a:t>type=listener</a:t>
            </a:r>
          </a:p>
          <a:p>
            <a:pPr marL="457200" lvl="1" indent="0">
              <a:buNone/>
            </a:pPr>
            <a:r>
              <a:rPr lang="en-US" altLang="zh-CN" dirty="0"/>
              <a:t>service=CLI</a:t>
            </a:r>
          </a:p>
          <a:p>
            <a:pPr marL="457200" lvl="1" indent="0">
              <a:buNone/>
            </a:pPr>
            <a:r>
              <a:rPr lang="en-US" altLang="zh-CN" dirty="0"/>
              <a:t>protocol=</a:t>
            </a:r>
            <a:r>
              <a:rPr lang="en-US" altLang="zh-CN" dirty="0" err="1"/>
              <a:t>maxscaled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address=localhost</a:t>
            </a:r>
          </a:p>
          <a:p>
            <a:pPr marL="457200" lvl="1" indent="0">
              <a:buNone/>
            </a:pPr>
            <a:r>
              <a:rPr lang="en-US" altLang="zh-CN" dirty="0"/>
              <a:t>port=6001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9382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404385" cy="1325563"/>
          </a:xfrm>
        </p:spPr>
        <p:txBody>
          <a:bodyPr/>
          <a:lstStyle/>
          <a:p>
            <a:r>
              <a:rPr lang="en-US" altLang="zh-CN" dirty="0" err="1" smtClean="0"/>
              <a:t>MaxScale</a:t>
            </a:r>
            <a:r>
              <a:rPr lang="zh-CN" altLang="en-US" dirty="0"/>
              <a:t>管理</a:t>
            </a:r>
          </a:p>
        </p:txBody>
      </p:sp>
      <p:sp>
        <p:nvSpPr>
          <p:cNvPr id="54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986566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启动：</a:t>
            </a:r>
            <a:r>
              <a:rPr lang="en-US" altLang="zh-CN" dirty="0" err="1"/>
              <a:t>maxscale</a:t>
            </a:r>
            <a:r>
              <a:rPr lang="en-US" altLang="zh-CN" dirty="0"/>
              <a:t> --</a:t>
            </a:r>
            <a:r>
              <a:rPr lang="en-US" altLang="zh-CN" dirty="0" err="1"/>
              <a:t>config</a:t>
            </a:r>
            <a:r>
              <a:rPr lang="en-US" altLang="zh-CN" dirty="0"/>
              <a:t>=/home/</a:t>
            </a:r>
            <a:r>
              <a:rPr lang="en-US" altLang="zh-CN" dirty="0" err="1"/>
              <a:t>maxscale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maxscale.cnf</a:t>
            </a:r>
            <a:r>
              <a:rPr lang="en-US" altLang="zh-CN" dirty="0"/>
              <a:t> --user=</a:t>
            </a:r>
            <a:r>
              <a:rPr lang="en-US" altLang="zh-CN" dirty="0" err="1"/>
              <a:t>maxscale</a:t>
            </a:r>
            <a:r>
              <a:rPr lang="en-US" altLang="zh-CN" dirty="0"/>
              <a:t> --</a:t>
            </a:r>
            <a:r>
              <a:rPr lang="en-US" altLang="zh-CN" dirty="0" smtClean="0"/>
              <a:t>log=file</a:t>
            </a:r>
          </a:p>
          <a:p>
            <a:r>
              <a:rPr lang="zh-CN" altLang="en-US" dirty="0" smtClean="0"/>
              <a:t>停止：</a:t>
            </a:r>
            <a:r>
              <a:rPr lang="en-US" altLang="zh-CN" dirty="0" err="1"/>
              <a:t>maxadmin</a:t>
            </a:r>
            <a:r>
              <a:rPr lang="en-US" altLang="zh-CN" dirty="0"/>
              <a:t> -h127.0.0.1 -P6001 -</a:t>
            </a:r>
            <a:r>
              <a:rPr lang="en-US" altLang="zh-CN" dirty="0" err="1"/>
              <a:t>umaria</a:t>
            </a:r>
            <a:r>
              <a:rPr lang="en-US" altLang="zh-CN" dirty="0"/>
              <a:t> -</a:t>
            </a:r>
            <a:r>
              <a:rPr lang="en-US" altLang="zh-CN" dirty="0" err="1"/>
              <a:t>pmaria</a:t>
            </a:r>
            <a:r>
              <a:rPr lang="en-US" altLang="zh-CN" dirty="0"/>
              <a:t> shutdown </a:t>
            </a:r>
            <a:r>
              <a:rPr lang="en-US" altLang="zh-CN" dirty="0" err="1" smtClean="0"/>
              <a:t>maxscale</a:t>
            </a:r>
            <a:endParaRPr lang="en-US" altLang="zh-CN" dirty="0"/>
          </a:p>
          <a:p>
            <a:r>
              <a:rPr lang="zh-CN" altLang="en-US" dirty="0" smtClean="0"/>
              <a:t>获取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信息（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格式）：</a:t>
            </a:r>
            <a:r>
              <a:rPr lang="en-US" altLang="zh-CN" dirty="0" err="1"/>
              <a:t>maxadmin</a:t>
            </a:r>
            <a:r>
              <a:rPr lang="en-US" altLang="zh-CN" dirty="0"/>
              <a:t> -h127.0.0.1 -P6001 -</a:t>
            </a:r>
            <a:r>
              <a:rPr lang="en-US" altLang="zh-CN" dirty="0" err="1"/>
              <a:t>umaria</a:t>
            </a:r>
            <a:r>
              <a:rPr lang="en-US" altLang="zh-CN" dirty="0"/>
              <a:t> -</a:t>
            </a:r>
            <a:r>
              <a:rPr lang="en-US" altLang="zh-CN" dirty="0" err="1"/>
              <a:t>pmaria</a:t>
            </a:r>
            <a:r>
              <a:rPr lang="en-US" altLang="zh-CN" dirty="0"/>
              <a:t> show </a:t>
            </a:r>
            <a:r>
              <a:rPr lang="en-US" altLang="zh-CN" dirty="0" err="1"/>
              <a:t>serversjson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74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MaxScale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778214" cy="4351338"/>
          </a:xfrm>
        </p:spPr>
        <p:txBody>
          <a:bodyPr/>
          <a:lstStyle/>
          <a:p>
            <a:r>
              <a:rPr lang="en-US" altLang="zh-CN" dirty="0" err="1" smtClean="0"/>
              <a:t>MaxScale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MariaDB</a:t>
            </a:r>
            <a:r>
              <a:rPr lang="zh-CN" altLang="en-US" dirty="0" smtClean="0"/>
              <a:t>开发的一套数据库中间层框架</a:t>
            </a:r>
            <a:endParaRPr lang="en-US" altLang="zh-CN" dirty="0" smtClean="0"/>
          </a:p>
          <a:p>
            <a:r>
              <a:rPr lang="en-US" altLang="zh-CN" dirty="0" err="1" smtClean="0"/>
              <a:t>MaxScale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语言开源项目，目前在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上可以获得源码</a:t>
            </a:r>
            <a:endParaRPr lang="en-US" altLang="zh-CN" dirty="0" smtClean="0"/>
          </a:p>
          <a:p>
            <a:r>
              <a:rPr lang="en-US" altLang="zh-CN" dirty="0" err="1" smtClean="0"/>
              <a:t>MaxScale</a:t>
            </a:r>
            <a:r>
              <a:rPr lang="zh-CN" altLang="en-US" dirty="0" smtClean="0"/>
              <a:t>目前</a:t>
            </a:r>
            <a:r>
              <a:rPr lang="zh-CN" altLang="en-US" dirty="0"/>
              <a:t>版本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1.2.0 GA</a:t>
            </a:r>
            <a:r>
              <a:rPr lang="zh-CN" altLang="en-US" dirty="0" smtClean="0"/>
              <a:t>，第一次</a:t>
            </a:r>
            <a:r>
              <a:rPr lang="en-US" altLang="zh-CN" dirty="0" smtClean="0"/>
              <a:t>GA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6</a:t>
            </a:r>
            <a:r>
              <a:rPr lang="zh-CN" altLang="en-US" dirty="0" smtClean="0"/>
              <a:t>日 </a:t>
            </a:r>
            <a:r>
              <a:rPr lang="en-US" altLang="zh-CN" dirty="0" smtClean="0"/>
              <a:t>1.0.3 GA</a:t>
            </a:r>
            <a:endParaRPr lang="en-US" altLang="zh-CN" dirty="0" smtClean="0"/>
          </a:p>
          <a:p>
            <a:r>
              <a:rPr lang="en-US" altLang="zh-CN" dirty="0" err="1" smtClean="0"/>
              <a:t>MaxScale</a:t>
            </a:r>
            <a:r>
              <a:rPr lang="zh-CN" altLang="en-US" dirty="0" smtClean="0"/>
              <a:t>目前只能部署在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系统上</a:t>
            </a:r>
            <a:endParaRPr lang="en-US" altLang="zh-CN" dirty="0" smtClean="0"/>
          </a:p>
          <a:p>
            <a:r>
              <a:rPr lang="en-US" altLang="zh-CN" dirty="0" err="1" smtClean="0"/>
              <a:t>MaxScale</a:t>
            </a:r>
            <a:r>
              <a:rPr lang="zh-CN" altLang="en-US" dirty="0" smtClean="0"/>
              <a:t>目前后端支持的数据库包括</a:t>
            </a:r>
            <a:r>
              <a:rPr lang="en-US" altLang="zh-CN" dirty="0" err="1" smtClean="0"/>
              <a:t>MariaDB</a:t>
            </a:r>
            <a:r>
              <a:rPr lang="en-US" altLang="zh-CN" dirty="0" smtClean="0"/>
              <a:t>, MySQL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414" y="1690688"/>
            <a:ext cx="4169329" cy="403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7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75666" cy="1325563"/>
          </a:xfrm>
        </p:spPr>
        <p:txBody>
          <a:bodyPr/>
          <a:lstStyle/>
          <a:p>
            <a:r>
              <a:rPr lang="en-US" altLang="zh-CN" dirty="0" err="1" smtClean="0"/>
              <a:t>MaxScale</a:t>
            </a:r>
            <a:r>
              <a:rPr lang="zh-CN" altLang="en-US" dirty="0" smtClean="0"/>
              <a:t>的功能特性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为什么要用</a:t>
            </a:r>
            <a:r>
              <a:rPr lang="en-US" altLang="zh-CN" dirty="0" err="1" smtClean="0"/>
              <a:t>MaxScale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75665" cy="496829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负载均衡：读负载均衡，写负载均衡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高可用：后端数据库集群高可用，</a:t>
            </a:r>
            <a:r>
              <a:rPr lang="en-US" altLang="zh-CN" dirty="0" err="1" smtClean="0"/>
              <a:t>maxscale</a:t>
            </a:r>
            <a:r>
              <a:rPr lang="zh-CN" altLang="en-US" dirty="0" smtClean="0"/>
              <a:t>集群高可用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应用透明：后端拓扑变更对应用透明，应用与数据库部署解耦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高性能：通过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2.6</a:t>
            </a:r>
            <a:r>
              <a:rPr lang="zh-CN" altLang="en-US" dirty="0" smtClean="0"/>
              <a:t>内核的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提高大批量</a:t>
            </a:r>
            <a:r>
              <a:rPr lang="en-US" altLang="zh-CN" dirty="0" smtClean="0"/>
              <a:t>IO</a:t>
            </a:r>
            <a:r>
              <a:rPr lang="zh-CN" altLang="en-US" dirty="0" smtClean="0"/>
              <a:t>的并发性能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高扩展性：模块化，可插拔组件，架构灵活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功能多样：</a:t>
            </a:r>
            <a:r>
              <a:rPr lang="en-US" altLang="zh-CN" dirty="0" smtClean="0"/>
              <a:t>SQL</a:t>
            </a:r>
            <a:r>
              <a:rPr lang="zh-CN" altLang="en-US" dirty="0" smtClean="0"/>
              <a:t>防火墙，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重写，结果集重写，</a:t>
            </a:r>
            <a:r>
              <a:rPr lang="zh-CN" altLang="en-US" dirty="0"/>
              <a:t>流量</a:t>
            </a:r>
            <a:r>
              <a:rPr lang="zh-CN" altLang="en-US" dirty="0" smtClean="0"/>
              <a:t>复制等</a:t>
            </a:r>
            <a:endParaRPr lang="en-US" altLang="zh-CN" dirty="0" smtClean="0"/>
          </a:p>
        </p:txBody>
      </p:sp>
      <p:cxnSp>
        <p:nvCxnSpPr>
          <p:cNvPr id="5" name="直接连接符 4"/>
          <p:cNvCxnSpPr>
            <a:stCxn id="3" idx="1"/>
            <a:endCxn id="3" idx="3"/>
          </p:cNvCxnSpPr>
          <p:nvPr/>
        </p:nvCxnSpPr>
        <p:spPr>
          <a:xfrm>
            <a:off x="838200" y="4174836"/>
            <a:ext cx="10575665" cy="0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60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404385" cy="1325563"/>
          </a:xfrm>
        </p:spPr>
        <p:txBody>
          <a:bodyPr/>
          <a:lstStyle/>
          <a:p>
            <a:r>
              <a:rPr lang="en-US" altLang="zh-CN" dirty="0" err="1" smtClean="0"/>
              <a:t>MaxScale</a:t>
            </a:r>
            <a:r>
              <a:rPr lang="zh-CN" altLang="en-US" dirty="0" smtClean="0"/>
              <a:t>工作</a:t>
            </a:r>
            <a:r>
              <a:rPr lang="zh-CN" altLang="en-US" dirty="0"/>
              <a:t>示意图</a:t>
            </a:r>
          </a:p>
        </p:txBody>
      </p:sp>
      <p:sp>
        <p:nvSpPr>
          <p:cNvPr id="15" name="矩形 14"/>
          <p:cNvSpPr/>
          <p:nvPr/>
        </p:nvSpPr>
        <p:spPr>
          <a:xfrm>
            <a:off x="3326576" y="2394580"/>
            <a:ext cx="753035" cy="3765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APP1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3532049" y="4042056"/>
            <a:ext cx="1051561" cy="37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606735" y="2394580"/>
            <a:ext cx="753035" cy="3765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APP2</a:t>
            </a:r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1954080" y="3008011"/>
            <a:ext cx="5382634" cy="2216008"/>
            <a:chOff x="7086598" y="895653"/>
            <a:chExt cx="4316507" cy="4625787"/>
          </a:xfrm>
        </p:grpSpPr>
        <p:sp>
          <p:nvSpPr>
            <p:cNvPr id="16" name="矩形 15"/>
            <p:cNvSpPr/>
            <p:nvPr/>
          </p:nvSpPr>
          <p:spPr>
            <a:xfrm>
              <a:off x="7086598" y="895653"/>
              <a:ext cx="4316507" cy="46257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092003" y="895653"/>
              <a:ext cx="922647" cy="770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MaxScale</a:t>
              </a:r>
              <a:endParaRPr lang="zh-CN" altLang="en-US" b="1" dirty="0"/>
            </a:p>
          </p:txBody>
        </p:sp>
      </p:grpSp>
      <p:sp>
        <p:nvSpPr>
          <p:cNvPr id="29" name="矩形 28"/>
          <p:cNvSpPr/>
          <p:nvPr/>
        </p:nvSpPr>
        <p:spPr>
          <a:xfrm>
            <a:off x="5886894" y="2394580"/>
            <a:ext cx="753035" cy="3765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APP3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3532049" y="3437520"/>
            <a:ext cx="1051561" cy="37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listener1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5267840" y="4042056"/>
            <a:ext cx="1051561" cy="37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service2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267840" y="3437520"/>
            <a:ext cx="1051561" cy="37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listener2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15" idx="2"/>
            <a:endCxn id="30" idx="0"/>
          </p:cNvCxnSpPr>
          <p:nvPr/>
        </p:nvCxnSpPr>
        <p:spPr>
          <a:xfrm>
            <a:off x="3703094" y="2771098"/>
            <a:ext cx="354736" cy="66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1" idx="2"/>
            <a:endCxn id="30" idx="0"/>
          </p:cNvCxnSpPr>
          <p:nvPr/>
        </p:nvCxnSpPr>
        <p:spPr>
          <a:xfrm flipH="1">
            <a:off x="4057830" y="2771098"/>
            <a:ext cx="925423" cy="66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9" idx="2"/>
            <a:endCxn id="34" idx="0"/>
          </p:cNvCxnSpPr>
          <p:nvPr/>
        </p:nvCxnSpPr>
        <p:spPr>
          <a:xfrm flipH="1">
            <a:off x="5793621" y="2771098"/>
            <a:ext cx="469791" cy="66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0" idx="2"/>
            <a:endCxn id="18" idx="0"/>
          </p:cNvCxnSpPr>
          <p:nvPr/>
        </p:nvCxnSpPr>
        <p:spPr>
          <a:xfrm>
            <a:off x="4057830" y="3810396"/>
            <a:ext cx="0" cy="23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4" idx="2"/>
            <a:endCxn id="33" idx="0"/>
          </p:cNvCxnSpPr>
          <p:nvPr/>
        </p:nvCxnSpPr>
        <p:spPr>
          <a:xfrm>
            <a:off x="5793621" y="3810396"/>
            <a:ext cx="0" cy="23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8" idx="2"/>
            <a:endCxn id="95" idx="0"/>
          </p:cNvCxnSpPr>
          <p:nvPr/>
        </p:nvCxnSpPr>
        <p:spPr>
          <a:xfrm flipH="1">
            <a:off x="4046471" y="4414932"/>
            <a:ext cx="11359" cy="124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33" idx="2"/>
            <a:endCxn id="96" idx="0"/>
          </p:cNvCxnSpPr>
          <p:nvPr/>
        </p:nvCxnSpPr>
        <p:spPr>
          <a:xfrm flipH="1">
            <a:off x="5782262" y="4414932"/>
            <a:ext cx="11359" cy="124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2"/>
            <a:endCxn id="34" idx="0"/>
          </p:cNvCxnSpPr>
          <p:nvPr/>
        </p:nvCxnSpPr>
        <p:spPr>
          <a:xfrm>
            <a:off x="4983253" y="2771098"/>
            <a:ext cx="810368" cy="66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2518168" y="4630976"/>
            <a:ext cx="1090700" cy="37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monitor1</a:t>
            </a:r>
            <a:endParaRPr lang="zh-CN" altLang="en-US" dirty="0"/>
          </a:p>
        </p:txBody>
      </p:sp>
      <p:cxnSp>
        <p:nvCxnSpPr>
          <p:cNvPr id="85" name="直接箭头连接符 84"/>
          <p:cNvCxnSpPr>
            <a:endCxn id="95" idx="0"/>
          </p:cNvCxnSpPr>
          <p:nvPr/>
        </p:nvCxnSpPr>
        <p:spPr>
          <a:xfrm>
            <a:off x="3195356" y="5024635"/>
            <a:ext cx="851115" cy="638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圆角矩形 87"/>
          <p:cNvSpPr/>
          <p:nvPr/>
        </p:nvSpPr>
        <p:spPr>
          <a:xfrm>
            <a:off x="6095393" y="4651759"/>
            <a:ext cx="1090700" cy="37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monitor2</a:t>
            </a:r>
            <a:endParaRPr lang="zh-CN" altLang="en-US" dirty="0"/>
          </a:p>
        </p:txBody>
      </p:sp>
      <p:cxnSp>
        <p:nvCxnSpPr>
          <p:cNvPr id="89" name="直接箭头连接符 88"/>
          <p:cNvCxnSpPr>
            <a:stCxn id="88" idx="2"/>
            <a:endCxn id="96" idx="0"/>
          </p:cNvCxnSpPr>
          <p:nvPr/>
        </p:nvCxnSpPr>
        <p:spPr>
          <a:xfrm flipH="1">
            <a:off x="5782262" y="5024635"/>
            <a:ext cx="858481" cy="638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/>
          <p:cNvGrpSpPr/>
          <p:nvPr/>
        </p:nvGrpSpPr>
        <p:grpSpPr>
          <a:xfrm>
            <a:off x="8275318" y="1376330"/>
            <a:ext cx="2220448" cy="915049"/>
            <a:chOff x="7086598" y="895652"/>
            <a:chExt cx="4316507" cy="4625787"/>
          </a:xfrm>
        </p:grpSpPr>
        <p:sp>
          <p:nvSpPr>
            <p:cNvPr id="93" name="矩形 92"/>
            <p:cNvSpPr/>
            <p:nvPr/>
          </p:nvSpPr>
          <p:spPr>
            <a:xfrm>
              <a:off x="7086598" y="895652"/>
              <a:ext cx="4316507" cy="46257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086598" y="911116"/>
              <a:ext cx="1872555" cy="1867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listener</a:t>
              </a:r>
              <a:endParaRPr lang="zh-CN" altLang="en-US" b="1" dirty="0"/>
            </a:p>
          </p:txBody>
        </p:sp>
      </p:grpSp>
      <p:sp>
        <p:nvSpPr>
          <p:cNvPr id="95" name="矩形 94"/>
          <p:cNvSpPr/>
          <p:nvPr/>
        </p:nvSpPr>
        <p:spPr>
          <a:xfrm>
            <a:off x="3565320" y="5662900"/>
            <a:ext cx="962301" cy="3607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cluster1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5301111" y="5662900"/>
            <a:ext cx="962301" cy="3607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cluster2</a:t>
            </a:r>
            <a:endParaRPr lang="zh-CN" altLang="en-US" dirty="0"/>
          </a:p>
        </p:txBody>
      </p:sp>
      <p:sp>
        <p:nvSpPr>
          <p:cNvPr id="105" name="圆角矩形 104"/>
          <p:cNvSpPr/>
          <p:nvPr/>
        </p:nvSpPr>
        <p:spPr>
          <a:xfrm>
            <a:off x="8638333" y="1803924"/>
            <a:ext cx="1593929" cy="37287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protocol</a:t>
            </a:r>
            <a:endParaRPr lang="zh-CN" altLang="en-US" dirty="0"/>
          </a:p>
        </p:txBody>
      </p:sp>
      <p:sp>
        <p:nvSpPr>
          <p:cNvPr id="106" name="圆角矩形 105"/>
          <p:cNvSpPr/>
          <p:nvPr/>
        </p:nvSpPr>
        <p:spPr>
          <a:xfrm>
            <a:off x="8638333" y="3055149"/>
            <a:ext cx="1593930" cy="37287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authentication</a:t>
            </a:r>
            <a:endParaRPr lang="zh-CN" altLang="en-US" dirty="0"/>
          </a:p>
        </p:txBody>
      </p:sp>
      <p:grpSp>
        <p:nvGrpSpPr>
          <p:cNvPr id="107" name="组合 106"/>
          <p:cNvGrpSpPr/>
          <p:nvPr/>
        </p:nvGrpSpPr>
        <p:grpSpPr>
          <a:xfrm>
            <a:off x="8259578" y="2582839"/>
            <a:ext cx="2226154" cy="2548342"/>
            <a:chOff x="7079519" y="895651"/>
            <a:chExt cx="2763053" cy="4625788"/>
          </a:xfrm>
        </p:grpSpPr>
        <p:sp>
          <p:nvSpPr>
            <p:cNvPr id="108" name="矩形 107"/>
            <p:cNvSpPr/>
            <p:nvPr/>
          </p:nvSpPr>
          <p:spPr>
            <a:xfrm>
              <a:off x="7086601" y="895651"/>
              <a:ext cx="2755971" cy="46257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7079519" y="895651"/>
              <a:ext cx="1172055" cy="834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service</a:t>
              </a:r>
              <a:endParaRPr lang="zh-CN" altLang="en-US" b="1" dirty="0"/>
            </a:p>
          </p:txBody>
        </p:sp>
      </p:grpSp>
      <p:sp>
        <p:nvSpPr>
          <p:cNvPr id="110" name="圆角矩形 109"/>
          <p:cNvSpPr/>
          <p:nvPr/>
        </p:nvSpPr>
        <p:spPr>
          <a:xfrm>
            <a:off x="8899483" y="4087942"/>
            <a:ext cx="1051561" cy="37287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router</a:t>
            </a:r>
            <a:endParaRPr lang="zh-CN" altLang="en-US" dirty="0"/>
          </a:p>
        </p:txBody>
      </p:sp>
      <p:sp>
        <p:nvSpPr>
          <p:cNvPr id="112" name="圆角矩形 111"/>
          <p:cNvSpPr/>
          <p:nvPr/>
        </p:nvSpPr>
        <p:spPr>
          <a:xfrm>
            <a:off x="8899483" y="3582574"/>
            <a:ext cx="1051561" cy="37287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endParaRPr lang="zh-CN" altLang="en-US" dirty="0"/>
          </a:p>
        </p:txBody>
      </p:sp>
      <p:cxnSp>
        <p:nvCxnSpPr>
          <p:cNvPr id="115" name="直接箭头连接符 114"/>
          <p:cNvCxnSpPr>
            <a:stCxn id="33" idx="3"/>
            <a:endCxn id="108" idx="1"/>
          </p:cNvCxnSpPr>
          <p:nvPr/>
        </p:nvCxnSpPr>
        <p:spPr>
          <a:xfrm flipV="1">
            <a:off x="6319401" y="3857010"/>
            <a:ext cx="1945883" cy="37148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34" idx="3"/>
            <a:endCxn id="93" idx="1"/>
          </p:cNvCxnSpPr>
          <p:nvPr/>
        </p:nvCxnSpPr>
        <p:spPr>
          <a:xfrm flipV="1">
            <a:off x="6319401" y="1833855"/>
            <a:ext cx="1955917" cy="1790103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8269613" y="5483456"/>
            <a:ext cx="2226153" cy="1038884"/>
            <a:chOff x="8237330" y="4964015"/>
            <a:chExt cx="2226153" cy="1038884"/>
          </a:xfrm>
        </p:grpSpPr>
        <p:grpSp>
          <p:nvGrpSpPr>
            <p:cNvPr id="132" name="组合 131"/>
            <p:cNvGrpSpPr/>
            <p:nvPr/>
          </p:nvGrpSpPr>
          <p:grpSpPr>
            <a:xfrm>
              <a:off x="8237330" y="4964015"/>
              <a:ext cx="2226153" cy="1038884"/>
              <a:chOff x="7079520" y="895651"/>
              <a:chExt cx="2763052" cy="4625788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7086601" y="895651"/>
                <a:ext cx="2755971" cy="46257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文本框 133"/>
              <p:cNvSpPr txBox="1"/>
              <p:nvPr/>
            </p:nvSpPr>
            <p:spPr>
              <a:xfrm>
                <a:off x="7079520" y="895651"/>
                <a:ext cx="1242724" cy="1644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monitor</a:t>
                </a:r>
                <a:endParaRPr lang="zh-CN" altLang="en-US" b="1" dirty="0"/>
              </a:p>
            </p:txBody>
          </p:sp>
        </p:grpSp>
        <p:sp>
          <p:nvSpPr>
            <p:cNvPr id="136" name="圆角矩形 135"/>
            <p:cNvSpPr/>
            <p:nvPr/>
          </p:nvSpPr>
          <p:spPr>
            <a:xfrm>
              <a:off x="8877235" y="5370053"/>
              <a:ext cx="1051561" cy="37287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monitor</a:t>
              </a:r>
              <a:endParaRPr lang="zh-CN" altLang="en-US" dirty="0"/>
            </a:p>
          </p:txBody>
        </p:sp>
      </p:grpSp>
      <p:cxnSp>
        <p:nvCxnSpPr>
          <p:cNvPr id="137" name="直接箭头连接符 136"/>
          <p:cNvCxnSpPr>
            <a:stCxn id="88" idx="3"/>
            <a:endCxn id="133" idx="1"/>
          </p:cNvCxnSpPr>
          <p:nvPr/>
        </p:nvCxnSpPr>
        <p:spPr>
          <a:xfrm>
            <a:off x="7186093" y="4838197"/>
            <a:ext cx="1089225" cy="116470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圆角矩形 140"/>
          <p:cNvSpPr/>
          <p:nvPr/>
        </p:nvSpPr>
        <p:spPr>
          <a:xfrm>
            <a:off x="2105186" y="3416737"/>
            <a:ext cx="1051561" cy="37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listener0</a:t>
            </a:r>
            <a:endParaRPr lang="zh-CN" altLang="en-US" dirty="0"/>
          </a:p>
        </p:txBody>
      </p:sp>
      <p:sp>
        <p:nvSpPr>
          <p:cNvPr id="142" name="矩形 141"/>
          <p:cNvSpPr/>
          <p:nvPr/>
        </p:nvSpPr>
        <p:spPr>
          <a:xfrm>
            <a:off x="435421" y="3416737"/>
            <a:ext cx="1176544" cy="3765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maxadmin</a:t>
            </a:r>
            <a:endParaRPr lang="zh-CN" altLang="en-US" dirty="0"/>
          </a:p>
        </p:txBody>
      </p:sp>
      <p:cxnSp>
        <p:nvCxnSpPr>
          <p:cNvPr id="143" name="直接箭头连接符 142"/>
          <p:cNvCxnSpPr>
            <a:stCxn id="142" idx="3"/>
            <a:endCxn id="141" idx="1"/>
          </p:cNvCxnSpPr>
          <p:nvPr/>
        </p:nvCxnSpPr>
        <p:spPr>
          <a:xfrm flipV="1">
            <a:off x="1611965" y="3603175"/>
            <a:ext cx="493221" cy="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10739934" y="176866"/>
            <a:ext cx="1222569" cy="3765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外部程序</a:t>
            </a:r>
            <a:endParaRPr lang="zh-CN" altLang="en-US" dirty="0"/>
          </a:p>
        </p:txBody>
      </p:sp>
      <p:sp>
        <p:nvSpPr>
          <p:cNvPr id="147" name="圆角矩形 146"/>
          <p:cNvSpPr/>
          <p:nvPr/>
        </p:nvSpPr>
        <p:spPr>
          <a:xfrm>
            <a:off x="10739934" y="703633"/>
            <a:ext cx="1215615" cy="37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内部组件</a:t>
            </a:r>
            <a:endParaRPr lang="zh-CN" altLang="en-US" dirty="0"/>
          </a:p>
        </p:txBody>
      </p:sp>
      <p:sp>
        <p:nvSpPr>
          <p:cNvPr id="148" name="圆角矩形 147"/>
          <p:cNvSpPr/>
          <p:nvPr/>
        </p:nvSpPr>
        <p:spPr>
          <a:xfrm>
            <a:off x="10739934" y="1222077"/>
            <a:ext cx="1222569" cy="37287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2105186" y="4021273"/>
            <a:ext cx="1051561" cy="37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service0</a:t>
            </a:r>
            <a:endParaRPr lang="zh-CN" altLang="en-US" dirty="0"/>
          </a:p>
        </p:txBody>
      </p:sp>
      <p:cxnSp>
        <p:nvCxnSpPr>
          <p:cNvPr id="83" name="直接箭头连接符 82"/>
          <p:cNvCxnSpPr>
            <a:stCxn id="141" idx="2"/>
            <a:endCxn id="81" idx="0"/>
          </p:cNvCxnSpPr>
          <p:nvPr/>
        </p:nvCxnSpPr>
        <p:spPr>
          <a:xfrm>
            <a:off x="2630967" y="3789613"/>
            <a:ext cx="0" cy="23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圆角矩形 86"/>
          <p:cNvSpPr/>
          <p:nvPr/>
        </p:nvSpPr>
        <p:spPr>
          <a:xfrm>
            <a:off x="8454547" y="4620013"/>
            <a:ext cx="1841922" cy="37287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backend protocol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97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685" y="1690688"/>
            <a:ext cx="3826877" cy="35860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089725" cy="1325563"/>
          </a:xfrm>
        </p:spPr>
        <p:txBody>
          <a:bodyPr/>
          <a:lstStyle/>
          <a:p>
            <a:r>
              <a:rPr lang="en-US" altLang="zh-CN" dirty="0" err="1" smtClean="0"/>
              <a:t>MaxScale</a:t>
            </a:r>
            <a:r>
              <a:rPr lang="zh-CN" altLang="en-US" dirty="0" smtClean="0"/>
              <a:t>的架构及特点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5390479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通用核心：</a:t>
            </a:r>
            <a:r>
              <a:rPr lang="en-US" altLang="zh-CN" dirty="0" err="1" smtClean="0"/>
              <a:t>MaxScale</a:t>
            </a:r>
            <a:r>
              <a:rPr lang="en-US" altLang="zh-CN" dirty="0" smtClean="0"/>
              <a:t> Core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/>
              <a:t>M</a:t>
            </a:r>
            <a:r>
              <a:rPr lang="en-US" altLang="zh-CN" dirty="0" smtClean="0"/>
              <a:t>odule APIs </a:t>
            </a:r>
            <a:r>
              <a:rPr lang="zh-CN" altLang="en-US" dirty="0" smtClean="0"/>
              <a:t>可以接入多种类型模块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面向客户端的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面向后端的</a:t>
            </a:r>
            <a:endParaRPr lang="en-US" altLang="zh-CN" dirty="0"/>
          </a:p>
          <a:p>
            <a:pPr lvl="1"/>
            <a:r>
              <a:rPr lang="zh-CN" altLang="en-US" dirty="0" smtClean="0"/>
              <a:t>内部</a:t>
            </a:r>
            <a:r>
              <a:rPr lang="zh-CN" altLang="en-US" dirty="0"/>
              <a:t>的</a:t>
            </a:r>
            <a:endParaRPr lang="en-US" altLang="zh-CN" dirty="0"/>
          </a:p>
          <a:p>
            <a:pPr lvl="1"/>
            <a:r>
              <a:rPr lang="zh-CN" altLang="en-US" dirty="0" smtClean="0"/>
              <a:t>连接其他</a:t>
            </a:r>
            <a:r>
              <a:rPr lang="en-US" altLang="zh-CN" dirty="0" smtClean="0"/>
              <a:t>DB</a:t>
            </a:r>
            <a:r>
              <a:rPr lang="zh-CN" altLang="en-US" dirty="0" smtClean="0"/>
              <a:t>类型的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78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55024" cy="1325563"/>
          </a:xfrm>
        </p:spPr>
        <p:txBody>
          <a:bodyPr/>
          <a:lstStyle/>
          <a:p>
            <a:r>
              <a:rPr lang="en-US" altLang="zh-CN" dirty="0" err="1" smtClean="0"/>
              <a:t>MaxScale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5455025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提供的核心服务：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调度服务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日志服务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缓冲管理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插件加载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提供事件驱动处理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746" y="1690688"/>
            <a:ext cx="41338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6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55024" cy="1325563"/>
          </a:xfrm>
        </p:spPr>
        <p:txBody>
          <a:bodyPr/>
          <a:lstStyle/>
          <a:p>
            <a:r>
              <a:rPr lang="en-US" altLang="zh-CN" dirty="0" smtClean="0"/>
              <a:t>Protocols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5455025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Client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err="1" smtClean="0">
                <a:sym typeface="Wingdings" panose="05000000000000000000" pitchFamily="2" charset="2"/>
              </a:rPr>
              <a:t>MaxScale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 smtClean="0">
                <a:sym typeface="Wingdings" panose="05000000000000000000" pitchFamily="2" charset="2"/>
              </a:rPr>
              <a:t>MySQLClient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CN" dirty="0"/>
              <a:t> </a:t>
            </a:r>
            <a:r>
              <a:rPr lang="en-US" altLang="zh-CN" dirty="0" smtClean="0"/>
              <a:t>MySQL/</a:t>
            </a:r>
            <a:r>
              <a:rPr lang="en-US" altLang="zh-CN" dirty="0" err="1" smtClean="0"/>
              <a:t>MariaDB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ym typeface="Wingdings" panose="05000000000000000000" pitchFamily="2" charset="2"/>
              </a:rPr>
              <a:t>telnetd</a:t>
            </a:r>
            <a:r>
              <a:rPr lang="zh-CN" altLang="en-US" dirty="0" smtClean="0">
                <a:sym typeface="Wingdings" panose="05000000000000000000" pitchFamily="2" charset="2"/>
              </a:rPr>
              <a:t>：用于</a:t>
            </a:r>
            <a:r>
              <a:rPr lang="en-US" altLang="zh-CN" dirty="0" err="1" smtClean="0">
                <a:sym typeface="Wingdings" panose="05000000000000000000" pitchFamily="2" charset="2"/>
              </a:rPr>
              <a:t>maxscale</a:t>
            </a:r>
            <a:r>
              <a:rPr lang="zh-CN" altLang="en-US" dirty="0" smtClean="0">
                <a:sym typeface="Wingdings" panose="05000000000000000000" pitchFamily="2" charset="2"/>
              </a:rPr>
              <a:t>管理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 smtClean="0">
                <a:sym typeface="Wingdings" panose="05000000000000000000" pitchFamily="2" charset="2"/>
              </a:rPr>
              <a:t>maxscaled</a:t>
            </a:r>
            <a:r>
              <a:rPr lang="en-US" altLang="zh-CN" dirty="0" smtClean="0">
                <a:sym typeface="Wingdings" panose="05000000000000000000" pitchFamily="2" charset="2"/>
              </a:rPr>
              <a:t>:</a:t>
            </a:r>
            <a:r>
              <a:rPr lang="zh-CN" altLang="en-US" dirty="0">
                <a:sym typeface="Wingdings" panose="05000000000000000000" pitchFamily="2" charset="2"/>
              </a:rPr>
              <a:t>用于</a:t>
            </a:r>
            <a:r>
              <a:rPr lang="en-US" altLang="zh-CN" dirty="0" err="1">
                <a:sym typeface="Wingdings" panose="05000000000000000000" pitchFamily="2" charset="2"/>
              </a:rPr>
              <a:t>maxscale</a:t>
            </a:r>
            <a:r>
              <a:rPr lang="zh-CN" altLang="en-US" dirty="0" smtClean="0">
                <a:sym typeface="Wingdings" panose="05000000000000000000" pitchFamily="2" charset="2"/>
              </a:rPr>
              <a:t>管理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HTTPD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ym typeface="Wingdings" panose="05000000000000000000" pitchFamily="2" charset="2"/>
              </a:rPr>
              <a:t>：（开发中）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2"/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err="1">
                <a:sym typeface="Wingdings" panose="05000000000000000000" pitchFamily="2" charset="2"/>
              </a:rPr>
              <a:t>MaxScale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 Database</a:t>
            </a:r>
          </a:p>
          <a:p>
            <a:pPr lvl="1"/>
            <a:r>
              <a:rPr lang="en-US" altLang="zh-CN" dirty="0" err="1"/>
              <a:t>MySQLBackend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将来有可能支持</a:t>
            </a:r>
            <a:r>
              <a:rPr lang="en-US" altLang="zh-CN" dirty="0" smtClean="0"/>
              <a:t>JSON/BSON</a:t>
            </a:r>
            <a:r>
              <a:rPr lang="zh-CN" altLang="en-US" dirty="0" smtClean="0"/>
              <a:t>等协议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991" y="1690688"/>
            <a:ext cx="38862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55024" cy="1325563"/>
          </a:xfrm>
        </p:spPr>
        <p:txBody>
          <a:bodyPr/>
          <a:lstStyle/>
          <a:p>
            <a:r>
              <a:rPr lang="en-US" altLang="zh-CN" dirty="0" smtClean="0"/>
              <a:t>Authentication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5455025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目前支持的</a:t>
            </a:r>
            <a:r>
              <a:rPr lang="zh-CN" altLang="en-US" dirty="0"/>
              <a:t>鉴权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MySQL/</a:t>
            </a:r>
            <a:r>
              <a:rPr lang="en-US" altLang="zh-CN" dirty="0" err="1" smtClean="0"/>
              <a:t>MariaDB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鉴权形式：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将数据库帐户信息缓存到</a:t>
            </a:r>
            <a:r>
              <a:rPr lang="en-US" altLang="zh-CN" dirty="0" err="1" smtClean="0"/>
              <a:t>MaxScale</a:t>
            </a:r>
            <a:r>
              <a:rPr lang="zh-CN" altLang="en-US" dirty="0" smtClean="0"/>
              <a:t>本地</a:t>
            </a:r>
            <a:endParaRPr lang="en-US" altLang="zh-CN" dirty="0" smtClean="0"/>
          </a:p>
          <a:p>
            <a:pPr lvl="1"/>
            <a:r>
              <a:rPr lang="zh-CN" altLang="en-US" dirty="0"/>
              <a:t>启动</a:t>
            </a:r>
            <a:r>
              <a:rPr lang="zh-CN" altLang="en-US" dirty="0" smtClean="0"/>
              <a:t>时加载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reload </a:t>
            </a:r>
            <a:r>
              <a:rPr lang="en-US" altLang="zh-CN" dirty="0" err="1" smtClean="0"/>
              <a:t>dbusers</a:t>
            </a:r>
            <a:r>
              <a:rPr lang="en-US" altLang="zh-CN" dirty="0" smtClean="0"/>
              <a:t> ‘</a:t>
            </a:r>
            <a:r>
              <a:rPr lang="en-US" altLang="zh-CN" dirty="0" err="1" smtClean="0"/>
              <a:t>servicename</a:t>
            </a:r>
            <a:r>
              <a:rPr lang="en-US" altLang="zh-CN" dirty="0" smtClean="0"/>
              <a:t>’</a:t>
            </a:r>
            <a:r>
              <a:rPr lang="zh-CN" altLang="en-US" dirty="0" smtClean="0"/>
              <a:t>命令刷新鉴权信息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810" y="1825625"/>
            <a:ext cx="38862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1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4904</TotalTime>
  <Words>969</Words>
  <Application>Microsoft Office PowerPoint</Application>
  <PresentationFormat>宽屏</PresentationFormat>
  <Paragraphs>293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Wingdings</vt:lpstr>
      <vt:lpstr>Office 主题</vt:lpstr>
      <vt:lpstr>MaxScale</vt:lpstr>
      <vt:lpstr>目录</vt:lpstr>
      <vt:lpstr>什么是MaxScale</vt:lpstr>
      <vt:lpstr>MaxScale的功能特性 –为什么要用MaxScale </vt:lpstr>
      <vt:lpstr>MaxScale工作示意图</vt:lpstr>
      <vt:lpstr>MaxScale的架构及特点</vt:lpstr>
      <vt:lpstr>MaxScale Core</vt:lpstr>
      <vt:lpstr>Protocols</vt:lpstr>
      <vt:lpstr>Authentication</vt:lpstr>
      <vt:lpstr>Filters</vt:lpstr>
      <vt:lpstr>Monitors</vt:lpstr>
      <vt:lpstr>Router</vt:lpstr>
      <vt:lpstr>读写分离Router -- readwritesplit</vt:lpstr>
      <vt:lpstr>MaxScale典型应用场景</vt:lpstr>
      <vt:lpstr>MaxScale的安装(centos 6.5)</vt:lpstr>
      <vt:lpstr>MaxScale常见配置示例</vt:lpstr>
      <vt:lpstr>MaxScale常见配置示例</vt:lpstr>
      <vt:lpstr>MaxScale常见配置示例</vt:lpstr>
      <vt:lpstr>MaxScale常见配置示例</vt:lpstr>
      <vt:lpstr>MaxScale常见配置示例</vt:lpstr>
      <vt:lpstr>MaxScale常见配置示例</vt:lpstr>
      <vt:lpstr>MaxScale常见配置示例</vt:lpstr>
      <vt:lpstr>MaxScale管理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MaxScale</dc:title>
  <dc:creator>金京</dc:creator>
  <cp:lastModifiedBy>金京</cp:lastModifiedBy>
  <cp:revision>90</cp:revision>
  <dcterms:created xsi:type="dcterms:W3CDTF">2015-07-27T03:29:10Z</dcterms:created>
  <dcterms:modified xsi:type="dcterms:W3CDTF">2015-07-31T03:07:59Z</dcterms:modified>
</cp:coreProperties>
</file>