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1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B7E5-F91D-4AC5-A087-02FA86F13494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B7E5-F91D-4AC5-A087-02FA86F13494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8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B7E5-F91D-4AC5-A087-02FA86F13494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15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B7E5-F91D-4AC5-A087-02FA86F13494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27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B7E5-F91D-4AC5-A087-02FA86F13494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7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B7E5-F91D-4AC5-A087-02FA86F13494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9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B7E5-F91D-4AC5-A087-02FA86F13494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9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B7E5-F91D-4AC5-A087-02FA86F13494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38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B7E5-F91D-4AC5-A087-02FA86F13494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4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B7E5-F91D-4AC5-A087-02FA86F13494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1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B7E5-F91D-4AC5-A087-02FA86F13494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3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1B7E5-F91D-4AC5-A087-02FA86F13494}" type="datetimeFigureOut">
              <a:rPr lang="zh-CN" altLang="en-US" smtClean="0"/>
              <a:t>2015/11/19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33762-6559-4006-B595-C6D04E2A6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7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运维常见问题和解决思路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运维经验分享一</a:t>
            </a:r>
          </a:p>
        </p:txBody>
      </p:sp>
    </p:spTree>
    <p:extLst>
      <p:ext uri="{BB962C8B-B14F-4D97-AF65-F5344CB8AC3E}">
        <p14:creationId xmlns:p14="http://schemas.microsoft.com/office/powerpoint/2010/main" val="269503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599663" cy="1325563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常见问题解决思路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功能问题 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解决思路就是各种日志 </a:t>
            </a:r>
            <a:r>
              <a:rPr lang="en-US" altLang="zh-CN" dirty="0" smtClean="0"/>
              <a:t>+ 2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status</a:t>
            </a:r>
            <a:endParaRPr lang="en-US" altLang="zh-CN" dirty="0"/>
          </a:p>
          <a:p>
            <a:pPr lvl="1"/>
            <a:r>
              <a:rPr lang="zh-CN" altLang="en-US" dirty="0" smtClean="0"/>
              <a:t>应用</a:t>
            </a:r>
            <a:r>
              <a:rPr lang="zh-CN" altLang="en-US" dirty="0"/>
              <a:t>日志：所有</a:t>
            </a:r>
            <a:r>
              <a:rPr lang="en-US" altLang="zh-CN" dirty="0"/>
              <a:t>client</a:t>
            </a:r>
            <a:r>
              <a:rPr lang="zh-CN" altLang="en-US" dirty="0"/>
              <a:t>错误都可以从应用</a:t>
            </a:r>
            <a:r>
              <a:rPr lang="zh-CN" altLang="en-US" dirty="0" smtClean="0"/>
              <a:t>日志中找到原因</a:t>
            </a:r>
            <a:endParaRPr lang="en-US" altLang="zh-CN" dirty="0" smtClean="0"/>
          </a:p>
          <a:p>
            <a:pPr lvl="1"/>
            <a:r>
              <a:rPr lang="zh-CN" altLang="en-US" dirty="0"/>
              <a:t>错误日志：几乎所有</a:t>
            </a:r>
            <a:r>
              <a:rPr lang="en-US" altLang="zh-CN" dirty="0"/>
              <a:t>server</a:t>
            </a:r>
            <a:r>
              <a:rPr lang="zh-CN" altLang="en-US" dirty="0"/>
              <a:t>端错误都在</a:t>
            </a:r>
            <a:r>
              <a:rPr lang="zh-CN" altLang="en-US" dirty="0" smtClean="0"/>
              <a:t>这里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全日志：所有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端接收到的请求都在这里</a:t>
            </a:r>
            <a:endParaRPr lang="en-US" altLang="zh-CN" dirty="0" smtClean="0"/>
          </a:p>
          <a:p>
            <a:pPr lvl="1"/>
            <a:r>
              <a:rPr lang="zh-CN" altLang="en-US" dirty="0"/>
              <a:t>慢</a:t>
            </a:r>
            <a:r>
              <a:rPr lang="zh-CN" altLang="en-US" dirty="0" smtClean="0"/>
              <a:t>查询日志：根据慢查询阈值记录慢查询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binlog</a:t>
            </a:r>
            <a:r>
              <a:rPr lang="zh-CN" altLang="en-US" dirty="0" smtClean="0"/>
              <a:t>日志：主从同步的基础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show slave status\G</a:t>
            </a:r>
            <a:r>
              <a:rPr lang="zh-CN" altLang="en-US" dirty="0" smtClean="0"/>
              <a:t>：主从同步延迟和中断原因，配合错误日志查看原因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show engine </a:t>
            </a:r>
            <a:r>
              <a:rPr lang="en-US" altLang="zh-CN" dirty="0" err="1" smtClean="0"/>
              <a:t>innodb</a:t>
            </a:r>
            <a:r>
              <a:rPr lang="en-US" altLang="zh-CN" dirty="0" smtClean="0"/>
              <a:t> status\G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32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599663" cy="1325563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常见问题解决思路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性能问题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几乎所有的性能问题都会表现在操作系统层面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cpu</a:t>
            </a:r>
            <a:r>
              <a:rPr lang="en-US" altLang="zh-CN" dirty="0" smtClean="0"/>
              <a:t>  -- </a:t>
            </a:r>
          </a:p>
          <a:p>
            <a:pPr lvl="2"/>
            <a:r>
              <a:rPr lang="zh-CN" altLang="en-US" dirty="0" smtClean="0"/>
              <a:t>高并发计算型请求，大量使用函数</a:t>
            </a:r>
            <a:r>
              <a:rPr lang="zh-CN" altLang="en-US" dirty="0" smtClean="0"/>
              <a:t>，通过缓存等手段降低并发，尽量避免将计算类任务放到数据库中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IO – </a:t>
            </a:r>
            <a:endParaRPr lang="en-US" altLang="zh-CN" dirty="0"/>
          </a:p>
          <a:p>
            <a:pPr lvl="2"/>
            <a:r>
              <a:rPr lang="zh-CN" altLang="en-US" dirty="0" smtClean="0"/>
              <a:t>读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原因：</a:t>
            </a:r>
            <a:r>
              <a:rPr lang="zh-CN" altLang="en-US" dirty="0" smtClean="0"/>
              <a:t>小结果集却需要扫描大量数据；返回大结果集；内存</a:t>
            </a:r>
            <a:r>
              <a:rPr lang="zh-CN" altLang="en-US" dirty="0" smtClean="0"/>
              <a:t>参数值</a:t>
            </a:r>
            <a:r>
              <a:rPr lang="zh-CN" altLang="en-US" dirty="0" smtClean="0"/>
              <a:t>太小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解决：合理</a:t>
            </a:r>
            <a:r>
              <a:rPr lang="zh-CN" altLang="en-US" dirty="0" smtClean="0"/>
              <a:t>建索引</a:t>
            </a:r>
            <a:r>
              <a:rPr lang="zh-CN" altLang="en-US" dirty="0"/>
              <a:t>；</a:t>
            </a:r>
            <a:r>
              <a:rPr lang="zh-CN" altLang="en-US" dirty="0" smtClean="0"/>
              <a:t>使用共享缓存；合理配置参数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写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原因：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delete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解决：避开高峰时段，合并结果写入，批量写入（合并和批量写入的原则：）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内存 </a:t>
            </a:r>
            <a:r>
              <a:rPr lang="en-US" altLang="zh-CN" dirty="0" smtClean="0"/>
              <a:t>– </a:t>
            </a:r>
          </a:p>
          <a:p>
            <a:pPr lvl="2"/>
            <a:r>
              <a:rPr lang="zh-CN" altLang="en-US" dirty="0" smtClean="0"/>
              <a:t>某些参数设置的太大或者太小都会导致性能问题，例如</a:t>
            </a:r>
            <a:r>
              <a:rPr lang="en-US" altLang="zh-CN" dirty="0" err="1" smtClean="0"/>
              <a:t>tmp_table_size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max_connection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innodb_buffer_pool_size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网络 </a:t>
            </a:r>
            <a:r>
              <a:rPr lang="en-US" altLang="zh-CN" dirty="0" smtClean="0"/>
              <a:t>– </a:t>
            </a:r>
          </a:p>
          <a:p>
            <a:pPr lvl="2"/>
            <a:r>
              <a:rPr lang="zh-CN" altLang="en-US" dirty="0" smtClean="0"/>
              <a:t>高并发请求，大结果集数据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95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逻辑架构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4887" y="1961366"/>
            <a:ext cx="3527691" cy="435133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626711" y="1681668"/>
            <a:ext cx="2226832" cy="1200329"/>
            <a:chOff x="6626711" y="1681668"/>
            <a:chExt cx="2226832" cy="1200329"/>
          </a:xfrm>
        </p:grpSpPr>
        <p:sp>
          <p:nvSpPr>
            <p:cNvPr id="3" name="文本框 2"/>
            <p:cNvSpPr txBox="1"/>
            <p:nvPr/>
          </p:nvSpPr>
          <p:spPr>
            <a:xfrm>
              <a:off x="7557326" y="1681668"/>
              <a:ext cx="12962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连接管理</a:t>
              </a:r>
              <a:endParaRPr lang="en-US" altLang="zh-CN" dirty="0" smtClean="0"/>
            </a:p>
            <a:p>
              <a:r>
                <a:rPr lang="zh-CN" altLang="en-US" dirty="0" smtClean="0"/>
                <a:t>线程管理</a:t>
              </a:r>
              <a:endParaRPr lang="en-US" altLang="zh-CN" dirty="0" smtClean="0"/>
            </a:p>
            <a:p>
              <a:r>
                <a:rPr lang="zh-CN" altLang="en-US" dirty="0" smtClean="0"/>
                <a:t>用户认证</a:t>
              </a:r>
              <a:endParaRPr lang="en-US" altLang="zh-CN" dirty="0" smtClean="0"/>
            </a:p>
            <a:p>
              <a:r>
                <a:rPr lang="zh-CN" altLang="en-US" dirty="0" smtClean="0"/>
                <a:t>连接安全</a:t>
              </a:r>
              <a:endParaRPr lang="zh-CN" altLang="en-US" dirty="0"/>
            </a:p>
          </p:txBody>
        </p:sp>
        <p:cxnSp>
          <p:nvCxnSpPr>
            <p:cNvPr id="6" name="直接箭头连接符 5"/>
            <p:cNvCxnSpPr>
              <a:endCxn id="3" idx="1"/>
            </p:cNvCxnSpPr>
            <p:nvPr/>
          </p:nvCxnSpPr>
          <p:spPr>
            <a:xfrm flipV="1">
              <a:off x="6626711" y="2281833"/>
              <a:ext cx="930615" cy="6001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箭头连接符 7"/>
          <p:cNvCxnSpPr>
            <a:endCxn id="13" idx="3"/>
          </p:cNvCxnSpPr>
          <p:nvPr/>
        </p:nvCxnSpPr>
        <p:spPr>
          <a:xfrm flipH="1" flipV="1">
            <a:off x="3367143" y="3820314"/>
            <a:ext cx="1151070" cy="138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26634" y="3358649"/>
            <a:ext cx="2140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缓存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结果</a:t>
            </a:r>
            <a:endParaRPr lang="en-US" altLang="zh-CN" dirty="0"/>
          </a:p>
          <a:p>
            <a:r>
              <a:rPr lang="zh-CN" altLang="en-US" dirty="0" smtClean="0"/>
              <a:t>严格匹配</a:t>
            </a:r>
            <a:endParaRPr lang="en-US" altLang="zh-CN" dirty="0" smtClean="0"/>
          </a:p>
          <a:p>
            <a:r>
              <a:rPr lang="zh-CN" altLang="en-US" dirty="0" smtClean="0"/>
              <a:t>更新策略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385936" y="3081650"/>
            <a:ext cx="2967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解析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，生成解析树，</a:t>
            </a:r>
            <a:endParaRPr lang="en-US" altLang="zh-CN" dirty="0" smtClean="0"/>
          </a:p>
          <a:p>
            <a:r>
              <a:rPr lang="zh-CN" altLang="en-US" dirty="0" smtClean="0"/>
              <a:t>预处理器检查表、列等语义信息，并检查权限</a:t>
            </a:r>
            <a:endParaRPr lang="en-US" altLang="zh-CN" dirty="0" smtClean="0"/>
          </a:p>
          <a:p>
            <a:r>
              <a:rPr lang="zh-CN" altLang="en-US" dirty="0" smtClean="0"/>
              <a:t>最后交给优化器进行优化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 flipV="1">
            <a:off x="6626711" y="3681815"/>
            <a:ext cx="1759225" cy="277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493731" y="4526510"/>
            <a:ext cx="212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sql</a:t>
            </a:r>
            <a:r>
              <a:rPr lang="zh-CN" altLang="en-US" dirty="0" smtClean="0"/>
              <a:t>转换、重写查询</a:t>
            </a:r>
            <a:endParaRPr lang="en-US" altLang="zh-CN" dirty="0" smtClean="0"/>
          </a:p>
          <a:p>
            <a:endParaRPr lang="en-US" altLang="zh-CN" dirty="0" smtClean="0"/>
          </a:p>
        </p:txBody>
      </p:sp>
      <p:cxnSp>
        <p:nvCxnSpPr>
          <p:cNvPr id="15" name="直接箭头连接符 14"/>
          <p:cNvCxnSpPr>
            <a:endCxn id="14" idx="1"/>
          </p:cNvCxnSpPr>
          <p:nvPr/>
        </p:nvCxnSpPr>
        <p:spPr>
          <a:xfrm flipV="1">
            <a:off x="6626711" y="4849676"/>
            <a:ext cx="1867020" cy="9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079532" y="5349775"/>
            <a:ext cx="212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数据存取</a:t>
            </a:r>
            <a:endParaRPr lang="en-US" altLang="zh-CN" dirty="0" smtClean="0"/>
          </a:p>
          <a:p>
            <a:r>
              <a:rPr lang="zh-CN" altLang="en-US" dirty="0" smtClean="0"/>
              <a:t>事务控制</a:t>
            </a:r>
            <a:endParaRPr lang="en-US" altLang="zh-CN" dirty="0" smtClean="0"/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6897166" y="5653668"/>
            <a:ext cx="1182366" cy="1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61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0502" cy="1325563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库常见问题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887" y="1961366"/>
            <a:ext cx="3527691" cy="43513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91432" y="2028694"/>
            <a:ext cx="27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连接打满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endCxn id="6" idx="1"/>
          </p:cNvCxnSpPr>
          <p:nvPr/>
        </p:nvCxnSpPr>
        <p:spPr>
          <a:xfrm flipV="1">
            <a:off x="6626711" y="2213360"/>
            <a:ext cx="1164721" cy="80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9" idx="3"/>
          </p:cNvCxnSpPr>
          <p:nvPr/>
        </p:nvCxnSpPr>
        <p:spPr>
          <a:xfrm flipH="1" flipV="1">
            <a:off x="3367143" y="3820314"/>
            <a:ext cx="1151070" cy="13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47854" y="3358649"/>
            <a:ext cx="2419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频繁更新</a:t>
            </a:r>
            <a:r>
              <a:rPr lang="en-US" altLang="zh-CN" dirty="0" smtClean="0">
                <a:solidFill>
                  <a:srgbClr val="FF0000"/>
                </a:solidFill>
              </a:rPr>
              <a:t>+QC</a:t>
            </a:r>
            <a:r>
              <a:rPr lang="zh-CN" altLang="en-US" dirty="0" smtClean="0">
                <a:solidFill>
                  <a:srgbClr val="FF0000"/>
                </a:solidFill>
              </a:rPr>
              <a:t>更新机制导致的性能下降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28013" y="3156055"/>
            <a:ext cx="409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复杂</a:t>
            </a:r>
            <a:r>
              <a:rPr lang="en-US" altLang="zh-CN" dirty="0" err="1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</a:rPr>
              <a:t>导致解析成本过高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</a:rPr>
              <a:t>合理的高并发导致解析成本过高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 flipV="1">
            <a:off x="6653105" y="3479221"/>
            <a:ext cx="1074908" cy="40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754407" y="4407080"/>
            <a:ext cx="394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不合理</a:t>
            </a:r>
            <a:r>
              <a:rPr lang="en-US" altLang="zh-CN" dirty="0" smtClean="0">
                <a:solidFill>
                  <a:srgbClr val="FF0000"/>
                </a:solidFill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</a:rPr>
              <a:t>导致错误的执行路径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endCxn id="12" idx="1"/>
          </p:cNvCxnSpPr>
          <p:nvPr/>
        </p:nvCxnSpPr>
        <p:spPr>
          <a:xfrm flipV="1">
            <a:off x="6653105" y="4591746"/>
            <a:ext cx="1101302" cy="21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079532" y="5349775"/>
            <a:ext cx="300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70C0"/>
                </a:solidFill>
              </a:rPr>
              <a:t>死锁导致的</a:t>
            </a:r>
            <a:r>
              <a:rPr lang="en-US" altLang="zh-CN" dirty="0" err="1" smtClean="0">
                <a:solidFill>
                  <a:srgbClr val="0070C0"/>
                </a:solidFill>
              </a:rPr>
              <a:t>sql</a:t>
            </a:r>
            <a:r>
              <a:rPr lang="zh-CN" altLang="en-US" dirty="0" smtClean="0">
                <a:solidFill>
                  <a:srgbClr val="0070C0"/>
                </a:solidFill>
              </a:rPr>
              <a:t>执行失败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cxnSp>
        <p:nvCxnSpPr>
          <p:cNvPr id="15" name="直接箭头连接符 14"/>
          <p:cNvCxnSpPr>
            <a:endCxn id="14" idx="1"/>
          </p:cNvCxnSpPr>
          <p:nvPr/>
        </p:nvCxnSpPr>
        <p:spPr>
          <a:xfrm flipV="1">
            <a:off x="6813395" y="5534441"/>
            <a:ext cx="126613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626711" y="311213"/>
            <a:ext cx="4457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70C0"/>
                </a:solidFill>
              </a:rPr>
              <a:t>无效链接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70C0"/>
                </a:solidFill>
              </a:rPr>
              <a:t>连接超时</a:t>
            </a:r>
            <a:endParaRPr lang="en-US" altLang="zh-CN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70C0"/>
                </a:solidFill>
              </a:rPr>
              <a:t>空闲超时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>
          <a:xfrm flipV="1">
            <a:off x="5642517" y="772878"/>
            <a:ext cx="984194" cy="133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40" idx="3"/>
          </p:cNvCxnSpPr>
          <p:nvPr/>
        </p:nvCxnSpPr>
        <p:spPr>
          <a:xfrm flipH="1">
            <a:off x="3263613" y="4478127"/>
            <a:ext cx="1152270" cy="87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56478" y="4756412"/>
            <a:ext cx="300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server</a:t>
            </a:r>
            <a:r>
              <a:rPr lang="zh-CN" altLang="en-US" dirty="0" smtClean="0"/>
              <a:t>端的其他类型错误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70C0"/>
                </a:solidFill>
              </a:rPr>
              <a:t>字符集编码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临时</a:t>
            </a:r>
            <a:r>
              <a:rPr lang="zh-CN" altLang="en-US" dirty="0" smtClean="0">
                <a:solidFill>
                  <a:srgbClr val="FF0000"/>
                </a:solidFill>
              </a:rPr>
              <a:t>表不够大导致的</a:t>
            </a:r>
            <a:r>
              <a:rPr lang="en-US" altLang="zh-CN" dirty="0" smtClean="0">
                <a:solidFill>
                  <a:srgbClr val="FF0000"/>
                </a:solidFill>
              </a:rPr>
              <a:t>IO</a:t>
            </a:r>
            <a:r>
              <a:rPr lang="zh-CN" altLang="en-US" dirty="0" smtClean="0">
                <a:solidFill>
                  <a:srgbClr val="FF0000"/>
                </a:solidFill>
              </a:rPr>
              <a:t>瓶颈等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1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8473069" cy="1325563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常见问题及解决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无效</a:t>
            </a:r>
            <a:r>
              <a:rPr lang="zh-CN" altLang="en-US" dirty="0" smtClean="0">
                <a:solidFill>
                  <a:srgbClr val="0070C0"/>
                </a:solidFill>
              </a:rPr>
              <a:t>连接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问题描述：通常出现在应用端使用连接池的情况下，应用端从连接池取出连接直接使用，发现使用的是无效连接句柄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解决</a:t>
            </a:r>
            <a:r>
              <a:rPr lang="zh-CN" altLang="en-US" dirty="0" smtClean="0">
                <a:solidFill>
                  <a:srgbClr val="0070C0"/>
                </a:solidFill>
              </a:rPr>
              <a:t>方法：在连接前</a:t>
            </a:r>
            <a:r>
              <a:rPr lang="en-US" altLang="zh-CN" dirty="0" smtClean="0">
                <a:solidFill>
                  <a:srgbClr val="0070C0"/>
                </a:solidFill>
              </a:rPr>
              <a:t>ping</a:t>
            </a:r>
            <a:r>
              <a:rPr lang="zh-CN" altLang="en-US" dirty="0" smtClean="0">
                <a:solidFill>
                  <a:srgbClr val="0070C0"/>
                </a:solidFill>
              </a:rPr>
              <a:t>一下该连接句柄是否有效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连接超时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问题描述：应用端建立连接的时候报出</a:t>
            </a:r>
            <a:r>
              <a:rPr lang="en-US" altLang="zh-CN" dirty="0" err="1" smtClean="0">
                <a:solidFill>
                  <a:srgbClr val="0070C0"/>
                </a:solidFill>
              </a:rPr>
              <a:t>connction</a:t>
            </a:r>
            <a:r>
              <a:rPr lang="en-US" altLang="zh-CN" dirty="0" smtClean="0">
                <a:solidFill>
                  <a:srgbClr val="0070C0"/>
                </a:solidFill>
              </a:rPr>
              <a:t> timeout</a:t>
            </a: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解决</a:t>
            </a:r>
            <a:r>
              <a:rPr lang="zh-CN" altLang="en-US" dirty="0">
                <a:solidFill>
                  <a:srgbClr val="0070C0"/>
                </a:solidFill>
              </a:rPr>
              <a:t>方法</a:t>
            </a:r>
            <a:r>
              <a:rPr lang="zh-CN" altLang="en-US" dirty="0" smtClean="0">
                <a:solidFill>
                  <a:srgbClr val="0070C0"/>
                </a:solidFill>
              </a:rPr>
              <a:t>：根据网络状况合理配置建立连接超时参数，通常要求应用端配置连接超时为</a:t>
            </a:r>
            <a:r>
              <a:rPr lang="en-US" altLang="zh-CN" dirty="0" smtClean="0">
                <a:solidFill>
                  <a:srgbClr val="0070C0"/>
                </a:solidFill>
              </a:rPr>
              <a:t>1s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endParaRPr lang="en-US" altLang="zh-CN" dirty="0" smtClean="0"/>
          </a:p>
          <a:p>
            <a:r>
              <a:rPr lang="zh-CN" altLang="en-US" dirty="0">
                <a:solidFill>
                  <a:srgbClr val="0070C0"/>
                </a:solidFill>
              </a:rPr>
              <a:t>空闲超时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问题描述：连接池中的连接一直是</a:t>
            </a:r>
            <a:r>
              <a:rPr lang="en-US" altLang="zh-CN" dirty="0">
                <a:solidFill>
                  <a:srgbClr val="0070C0"/>
                </a:solidFill>
              </a:rPr>
              <a:t>sleep</a:t>
            </a:r>
            <a:r>
              <a:rPr lang="zh-CN" altLang="en-US" dirty="0">
                <a:solidFill>
                  <a:srgbClr val="0070C0"/>
                </a:solidFill>
              </a:rPr>
              <a:t>状态，而且连续时间超过了</a:t>
            </a:r>
            <a:r>
              <a:rPr lang="en-US" altLang="zh-CN" dirty="0">
                <a:solidFill>
                  <a:srgbClr val="0070C0"/>
                </a:solidFill>
              </a:rPr>
              <a:t>server</a:t>
            </a:r>
            <a:r>
              <a:rPr lang="zh-CN" altLang="en-US" dirty="0">
                <a:solidFill>
                  <a:srgbClr val="0070C0"/>
                </a:solidFill>
              </a:rPr>
              <a:t>端配置的</a:t>
            </a:r>
            <a:r>
              <a:rPr lang="en-US" altLang="zh-CN" dirty="0" err="1">
                <a:solidFill>
                  <a:srgbClr val="0070C0"/>
                </a:solidFill>
              </a:rPr>
              <a:t>wait_timeout</a:t>
            </a:r>
            <a:r>
              <a:rPr lang="zh-CN" altLang="en-US" dirty="0">
                <a:solidFill>
                  <a:srgbClr val="0070C0"/>
                </a:solidFill>
              </a:rPr>
              <a:t>值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解决方法：改小应用端的空闲超时时间，或增大</a:t>
            </a:r>
            <a:r>
              <a:rPr lang="en-US" altLang="zh-CN" dirty="0">
                <a:solidFill>
                  <a:srgbClr val="0070C0"/>
                </a:solidFill>
              </a:rPr>
              <a:t>server</a:t>
            </a:r>
            <a:r>
              <a:rPr lang="zh-CN" altLang="en-US" dirty="0">
                <a:solidFill>
                  <a:srgbClr val="0070C0"/>
                </a:solidFill>
              </a:rPr>
              <a:t>端的空闲超时时间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37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13381" cy="1325563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常见问题及解决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端连接</a:t>
            </a:r>
            <a:r>
              <a:rPr lang="zh-CN" altLang="en-US" dirty="0"/>
              <a:t>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连接打满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问题描述：客户端连接</a:t>
            </a:r>
            <a:r>
              <a:rPr lang="zh-CN" altLang="en-US" dirty="0" smtClean="0">
                <a:solidFill>
                  <a:srgbClr val="FF0000"/>
                </a:solidFill>
              </a:rPr>
              <a:t>总数</a:t>
            </a:r>
            <a:r>
              <a:rPr lang="zh-CN" altLang="en-US" dirty="0" smtClean="0">
                <a:solidFill>
                  <a:srgbClr val="FF0000"/>
                </a:solidFill>
              </a:rPr>
              <a:t>达到了服务器端设置的</a:t>
            </a:r>
            <a:r>
              <a:rPr lang="en-US" altLang="zh-CN" dirty="0" err="1" smtClean="0">
                <a:solidFill>
                  <a:srgbClr val="FF0000"/>
                </a:solidFill>
              </a:rPr>
              <a:t>max_connection</a:t>
            </a:r>
            <a:r>
              <a:rPr lang="zh-CN" altLang="en-US" dirty="0" smtClean="0">
                <a:solidFill>
                  <a:srgbClr val="FF0000"/>
                </a:solidFill>
              </a:rPr>
              <a:t>，导致新连接无法建立，请求被拒绝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解决</a:t>
            </a:r>
            <a:r>
              <a:rPr lang="zh-CN" altLang="en-US" dirty="0" smtClean="0">
                <a:solidFill>
                  <a:srgbClr val="FF0000"/>
                </a:solidFill>
              </a:rPr>
              <a:t>方法：在</a:t>
            </a:r>
            <a:r>
              <a:rPr lang="en-US" altLang="zh-CN" dirty="0" err="1" smtClean="0">
                <a:solidFill>
                  <a:srgbClr val="FF0000"/>
                </a:solidFill>
              </a:rPr>
              <a:t>max_connection</a:t>
            </a:r>
            <a:r>
              <a:rPr lang="zh-CN" altLang="en-US" dirty="0" smtClean="0">
                <a:solidFill>
                  <a:srgbClr val="FF0000"/>
                </a:solidFill>
              </a:rPr>
              <a:t>足够合理的情况下，要求应用端降低连接数量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21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13381" cy="1325563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常见问题及解决 </a:t>
            </a:r>
            <a:r>
              <a:rPr lang="en-US" altLang="zh-CN" dirty="0" smtClean="0"/>
              <a:t>– Query Cache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连接打满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问题描述：客户端连接</a:t>
            </a:r>
            <a:r>
              <a:rPr lang="zh-CN" altLang="en-US" dirty="0" smtClean="0">
                <a:solidFill>
                  <a:srgbClr val="FF0000"/>
                </a:solidFill>
              </a:rPr>
              <a:t>总数</a:t>
            </a:r>
            <a:r>
              <a:rPr lang="zh-CN" altLang="en-US" dirty="0" smtClean="0">
                <a:solidFill>
                  <a:srgbClr val="FF0000"/>
                </a:solidFill>
              </a:rPr>
              <a:t>达到了服务器端设置的</a:t>
            </a:r>
            <a:r>
              <a:rPr lang="en-US" altLang="zh-CN" dirty="0" err="1" smtClean="0">
                <a:solidFill>
                  <a:srgbClr val="FF0000"/>
                </a:solidFill>
              </a:rPr>
              <a:t>max_connection</a:t>
            </a:r>
            <a:r>
              <a:rPr lang="zh-CN" altLang="en-US" dirty="0" smtClean="0">
                <a:solidFill>
                  <a:srgbClr val="FF0000"/>
                </a:solidFill>
              </a:rPr>
              <a:t>，导致新连接无法建立，请求被拒绝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解决</a:t>
            </a:r>
            <a:r>
              <a:rPr lang="zh-CN" altLang="en-US" dirty="0" smtClean="0">
                <a:solidFill>
                  <a:srgbClr val="FF0000"/>
                </a:solidFill>
              </a:rPr>
              <a:t>方法：在</a:t>
            </a:r>
            <a:r>
              <a:rPr lang="en-US" altLang="zh-CN" dirty="0" err="1" smtClean="0">
                <a:solidFill>
                  <a:srgbClr val="FF0000"/>
                </a:solidFill>
              </a:rPr>
              <a:t>max_connection</a:t>
            </a:r>
            <a:r>
              <a:rPr lang="zh-CN" altLang="en-US" dirty="0" smtClean="0">
                <a:solidFill>
                  <a:srgbClr val="FF0000"/>
                </a:solidFill>
              </a:rPr>
              <a:t>足够合理的情况下，要求应用端降低连接数量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88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17096</TotalTime>
  <Words>610</Words>
  <Application>Microsoft Office PowerPoint</Application>
  <PresentationFormat>宽屏</PresentationFormat>
  <Paragraphs>79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mysql运维常见问题和解决思路</vt:lpstr>
      <vt:lpstr>MySQL常见问题解决思路</vt:lpstr>
      <vt:lpstr>MySQL常见问题解决思路</vt:lpstr>
      <vt:lpstr>MySQL逻辑架构</vt:lpstr>
      <vt:lpstr>MySQL库常见问题</vt:lpstr>
      <vt:lpstr>MySQL常见问题及解决 –客户端</vt:lpstr>
      <vt:lpstr>MySQL常见问题及解决 – server端连接层</vt:lpstr>
      <vt:lpstr>MySQL常见问题及解决 – Query Cache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MySQL基本操作</dc:title>
  <dc:creator>金京</dc:creator>
  <cp:lastModifiedBy>金京</cp:lastModifiedBy>
  <cp:revision>68</cp:revision>
  <dcterms:created xsi:type="dcterms:W3CDTF">2015-08-14T02:13:28Z</dcterms:created>
  <dcterms:modified xsi:type="dcterms:W3CDTF">2015-11-19T11:51:22Z</dcterms:modified>
</cp:coreProperties>
</file>