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notesMasterIdLst>
    <p:notesMasterId r:id="rId36"/>
  </p:notesMasterIdLst>
  <p:sldIdLst>
    <p:sldId id="256" r:id="rId2"/>
    <p:sldId id="257" r:id="rId3"/>
    <p:sldId id="258" r:id="rId4"/>
    <p:sldId id="285" r:id="rId5"/>
    <p:sldId id="283" r:id="rId6"/>
    <p:sldId id="268" r:id="rId7"/>
    <p:sldId id="269" r:id="rId8"/>
    <p:sldId id="259" r:id="rId9"/>
    <p:sldId id="270" r:id="rId10"/>
    <p:sldId id="274" r:id="rId11"/>
    <p:sldId id="282" r:id="rId12"/>
    <p:sldId id="281" r:id="rId13"/>
    <p:sldId id="284" r:id="rId14"/>
    <p:sldId id="286" r:id="rId15"/>
    <p:sldId id="275" r:id="rId16"/>
    <p:sldId id="260" r:id="rId17"/>
    <p:sldId id="261" r:id="rId18"/>
    <p:sldId id="262" r:id="rId19"/>
    <p:sldId id="263" r:id="rId20"/>
    <p:sldId id="264" r:id="rId21"/>
    <p:sldId id="265" r:id="rId22"/>
    <p:sldId id="266" r:id="rId23"/>
    <p:sldId id="277" r:id="rId24"/>
    <p:sldId id="278" r:id="rId25"/>
    <p:sldId id="276" r:id="rId26"/>
    <p:sldId id="279" r:id="rId27"/>
    <p:sldId id="280" r:id="rId28"/>
    <p:sldId id="267" r:id="rId29"/>
    <p:sldId id="271" r:id="rId30"/>
    <p:sldId id="272" r:id="rId31"/>
    <p:sldId id="273" r:id="rId32"/>
    <p:sldId id="288" r:id="rId33"/>
    <p:sldId id="287" r:id="rId34"/>
    <p:sldId id="289"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622" autoAdjust="0"/>
  </p:normalViewPr>
  <p:slideViewPr>
    <p:cSldViewPr snapToGrid="0">
      <p:cViewPr varScale="1">
        <p:scale>
          <a:sx n="84" d="100"/>
          <a:sy n="84" d="100"/>
        </p:scale>
        <p:origin x="629" y="101"/>
      </p:cViewPr>
      <p:guideLst/>
    </p:cSldViewPr>
  </p:slideViewPr>
  <p:outlineViewPr>
    <p:cViewPr>
      <p:scale>
        <a:sx n="33" d="100"/>
        <a:sy n="33" d="100"/>
      </p:scale>
      <p:origin x="0" y="-67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B5BCF3-80EB-484C-8BAD-76812F0B1E6B}" type="datetimeFigureOut">
              <a:rPr lang="zh-CN" altLang="en-US" smtClean="0"/>
              <a:t>2016/10/17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81ABC3-B330-4E97-8F0E-DDDF5440CD1F}" type="slidenum">
              <a:rPr lang="zh-CN" altLang="en-US" smtClean="0"/>
              <a:t>‹#›</a:t>
            </a:fld>
            <a:endParaRPr lang="zh-CN" altLang="en-US"/>
          </a:p>
        </p:txBody>
      </p:sp>
    </p:spTree>
    <p:extLst>
      <p:ext uri="{BB962C8B-B14F-4D97-AF65-F5344CB8AC3E}">
        <p14:creationId xmlns:p14="http://schemas.microsoft.com/office/powerpoint/2010/main" val="8702741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2</a:t>
            </a:fld>
            <a:endParaRPr lang="zh-CN" altLang="en-US"/>
          </a:p>
        </p:txBody>
      </p:sp>
    </p:spTree>
    <p:extLst>
      <p:ext uri="{BB962C8B-B14F-4D97-AF65-F5344CB8AC3E}">
        <p14:creationId xmlns:p14="http://schemas.microsoft.com/office/powerpoint/2010/main" val="1756265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11</a:t>
            </a:fld>
            <a:endParaRPr lang="zh-CN" altLang="en-US"/>
          </a:p>
        </p:txBody>
      </p:sp>
    </p:spTree>
    <p:extLst>
      <p:ext uri="{BB962C8B-B14F-4D97-AF65-F5344CB8AC3E}">
        <p14:creationId xmlns:p14="http://schemas.microsoft.com/office/powerpoint/2010/main" val="12154780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12</a:t>
            </a:fld>
            <a:endParaRPr lang="zh-CN" altLang="en-US"/>
          </a:p>
        </p:txBody>
      </p:sp>
    </p:spTree>
    <p:extLst>
      <p:ext uri="{BB962C8B-B14F-4D97-AF65-F5344CB8AC3E}">
        <p14:creationId xmlns:p14="http://schemas.microsoft.com/office/powerpoint/2010/main" val="8497273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13</a:t>
            </a:fld>
            <a:endParaRPr lang="zh-CN" altLang="en-US"/>
          </a:p>
        </p:txBody>
      </p:sp>
    </p:spTree>
    <p:extLst>
      <p:ext uri="{BB962C8B-B14F-4D97-AF65-F5344CB8AC3E}">
        <p14:creationId xmlns:p14="http://schemas.microsoft.com/office/powerpoint/2010/main" val="36845738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14</a:t>
            </a:fld>
            <a:endParaRPr lang="zh-CN" altLang="en-US"/>
          </a:p>
        </p:txBody>
      </p:sp>
    </p:spTree>
    <p:extLst>
      <p:ext uri="{BB962C8B-B14F-4D97-AF65-F5344CB8AC3E}">
        <p14:creationId xmlns:p14="http://schemas.microsoft.com/office/powerpoint/2010/main" val="9968817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15</a:t>
            </a:fld>
            <a:endParaRPr lang="zh-CN" altLang="en-US"/>
          </a:p>
        </p:txBody>
      </p:sp>
    </p:spTree>
    <p:extLst>
      <p:ext uri="{BB962C8B-B14F-4D97-AF65-F5344CB8AC3E}">
        <p14:creationId xmlns:p14="http://schemas.microsoft.com/office/powerpoint/2010/main" val="41447520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16</a:t>
            </a:fld>
            <a:endParaRPr lang="zh-CN" altLang="en-US"/>
          </a:p>
        </p:txBody>
      </p:sp>
    </p:spTree>
    <p:extLst>
      <p:ext uri="{BB962C8B-B14F-4D97-AF65-F5344CB8AC3E}">
        <p14:creationId xmlns:p14="http://schemas.microsoft.com/office/powerpoint/2010/main" val="35324744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17</a:t>
            </a:fld>
            <a:endParaRPr lang="zh-CN" altLang="en-US"/>
          </a:p>
        </p:txBody>
      </p:sp>
    </p:spTree>
    <p:extLst>
      <p:ext uri="{BB962C8B-B14F-4D97-AF65-F5344CB8AC3E}">
        <p14:creationId xmlns:p14="http://schemas.microsoft.com/office/powerpoint/2010/main" val="39908352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18</a:t>
            </a:fld>
            <a:endParaRPr lang="zh-CN" altLang="en-US"/>
          </a:p>
        </p:txBody>
      </p:sp>
    </p:spTree>
    <p:extLst>
      <p:ext uri="{BB962C8B-B14F-4D97-AF65-F5344CB8AC3E}">
        <p14:creationId xmlns:p14="http://schemas.microsoft.com/office/powerpoint/2010/main" val="25448200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19</a:t>
            </a:fld>
            <a:endParaRPr lang="zh-CN" altLang="en-US"/>
          </a:p>
        </p:txBody>
      </p:sp>
    </p:spTree>
    <p:extLst>
      <p:ext uri="{BB962C8B-B14F-4D97-AF65-F5344CB8AC3E}">
        <p14:creationId xmlns:p14="http://schemas.microsoft.com/office/powerpoint/2010/main" val="29957456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20</a:t>
            </a:fld>
            <a:endParaRPr lang="zh-CN" altLang="en-US"/>
          </a:p>
        </p:txBody>
      </p:sp>
    </p:spTree>
    <p:extLst>
      <p:ext uri="{BB962C8B-B14F-4D97-AF65-F5344CB8AC3E}">
        <p14:creationId xmlns:p14="http://schemas.microsoft.com/office/powerpoint/2010/main" val="269709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3</a:t>
            </a:fld>
            <a:endParaRPr lang="zh-CN" altLang="en-US"/>
          </a:p>
        </p:txBody>
      </p:sp>
    </p:spTree>
    <p:extLst>
      <p:ext uri="{BB962C8B-B14F-4D97-AF65-F5344CB8AC3E}">
        <p14:creationId xmlns:p14="http://schemas.microsoft.com/office/powerpoint/2010/main" val="18218921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21</a:t>
            </a:fld>
            <a:endParaRPr lang="zh-CN" altLang="en-US"/>
          </a:p>
        </p:txBody>
      </p:sp>
    </p:spTree>
    <p:extLst>
      <p:ext uri="{BB962C8B-B14F-4D97-AF65-F5344CB8AC3E}">
        <p14:creationId xmlns:p14="http://schemas.microsoft.com/office/powerpoint/2010/main" val="40910732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22</a:t>
            </a:fld>
            <a:endParaRPr lang="zh-CN" altLang="en-US"/>
          </a:p>
        </p:txBody>
      </p:sp>
    </p:spTree>
    <p:extLst>
      <p:ext uri="{BB962C8B-B14F-4D97-AF65-F5344CB8AC3E}">
        <p14:creationId xmlns:p14="http://schemas.microsoft.com/office/powerpoint/2010/main" val="41238356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23</a:t>
            </a:fld>
            <a:endParaRPr lang="zh-CN" altLang="en-US"/>
          </a:p>
        </p:txBody>
      </p:sp>
    </p:spTree>
    <p:extLst>
      <p:ext uri="{BB962C8B-B14F-4D97-AF65-F5344CB8AC3E}">
        <p14:creationId xmlns:p14="http://schemas.microsoft.com/office/powerpoint/2010/main" val="32682395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24</a:t>
            </a:fld>
            <a:endParaRPr lang="zh-CN" altLang="en-US"/>
          </a:p>
        </p:txBody>
      </p:sp>
    </p:spTree>
    <p:extLst>
      <p:ext uri="{BB962C8B-B14F-4D97-AF65-F5344CB8AC3E}">
        <p14:creationId xmlns:p14="http://schemas.microsoft.com/office/powerpoint/2010/main" val="10056338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25</a:t>
            </a:fld>
            <a:endParaRPr lang="zh-CN" altLang="en-US"/>
          </a:p>
        </p:txBody>
      </p:sp>
    </p:spTree>
    <p:extLst>
      <p:ext uri="{BB962C8B-B14F-4D97-AF65-F5344CB8AC3E}">
        <p14:creationId xmlns:p14="http://schemas.microsoft.com/office/powerpoint/2010/main" val="27246821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26</a:t>
            </a:fld>
            <a:endParaRPr lang="zh-CN" altLang="en-US"/>
          </a:p>
        </p:txBody>
      </p:sp>
    </p:spTree>
    <p:extLst>
      <p:ext uri="{BB962C8B-B14F-4D97-AF65-F5344CB8AC3E}">
        <p14:creationId xmlns:p14="http://schemas.microsoft.com/office/powerpoint/2010/main" val="25035418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27</a:t>
            </a:fld>
            <a:endParaRPr lang="zh-CN" altLang="en-US"/>
          </a:p>
        </p:txBody>
      </p:sp>
    </p:spTree>
    <p:extLst>
      <p:ext uri="{BB962C8B-B14F-4D97-AF65-F5344CB8AC3E}">
        <p14:creationId xmlns:p14="http://schemas.microsoft.com/office/powerpoint/2010/main" val="28676123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28</a:t>
            </a:fld>
            <a:endParaRPr lang="zh-CN" altLang="en-US"/>
          </a:p>
        </p:txBody>
      </p:sp>
    </p:spTree>
    <p:extLst>
      <p:ext uri="{BB962C8B-B14F-4D97-AF65-F5344CB8AC3E}">
        <p14:creationId xmlns:p14="http://schemas.microsoft.com/office/powerpoint/2010/main" val="33064193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29</a:t>
            </a:fld>
            <a:endParaRPr lang="zh-CN" altLang="en-US"/>
          </a:p>
        </p:txBody>
      </p:sp>
    </p:spTree>
    <p:extLst>
      <p:ext uri="{BB962C8B-B14F-4D97-AF65-F5344CB8AC3E}">
        <p14:creationId xmlns:p14="http://schemas.microsoft.com/office/powerpoint/2010/main" val="26788408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30</a:t>
            </a:fld>
            <a:endParaRPr lang="zh-CN" altLang="en-US"/>
          </a:p>
        </p:txBody>
      </p:sp>
    </p:spTree>
    <p:extLst>
      <p:ext uri="{BB962C8B-B14F-4D97-AF65-F5344CB8AC3E}">
        <p14:creationId xmlns:p14="http://schemas.microsoft.com/office/powerpoint/2010/main" val="684197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4</a:t>
            </a:fld>
            <a:endParaRPr lang="zh-CN" altLang="en-US"/>
          </a:p>
        </p:txBody>
      </p:sp>
    </p:spTree>
    <p:extLst>
      <p:ext uri="{BB962C8B-B14F-4D97-AF65-F5344CB8AC3E}">
        <p14:creationId xmlns:p14="http://schemas.microsoft.com/office/powerpoint/2010/main" val="21574648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31</a:t>
            </a:fld>
            <a:endParaRPr lang="zh-CN" altLang="en-US"/>
          </a:p>
        </p:txBody>
      </p:sp>
    </p:spTree>
    <p:extLst>
      <p:ext uri="{BB962C8B-B14F-4D97-AF65-F5344CB8AC3E}">
        <p14:creationId xmlns:p14="http://schemas.microsoft.com/office/powerpoint/2010/main" val="31260118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32</a:t>
            </a:fld>
            <a:endParaRPr lang="zh-CN" altLang="en-US"/>
          </a:p>
        </p:txBody>
      </p:sp>
    </p:spTree>
    <p:extLst>
      <p:ext uri="{BB962C8B-B14F-4D97-AF65-F5344CB8AC3E}">
        <p14:creationId xmlns:p14="http://schemas.microsoft.com/office/powerpoint/2010/main" val="26453289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33</a:t>
            </a:fld>
            <a:endParaRPr lang="zh-CN" altLang="en-US"/>
          </a:p>
        </p:txBody>
      </p:sp>
    </p:spTree>
    <p:extLst>
      <p:ext uri="{BB962C8B-B14F-4D97-AF65-F5344CB8AC3E}">
        <p14:creationId xmlns:p14="http://schemas.microsoft.com/office/powerpoint/2010/main" val="32277778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34</a:t>
            </a:fld>
            <a:endParaRPr lang="zh-CN" altLang="en-US"/>
          </a:p>
        </p:txBody>
      </p:sp>
    </p:spTree>
    <p:extLst>
      <p:ext uri="{BB962C8B-B14F-4D97-AF65-F5344CB8AC3E}">
        <p14:creationId xmlns:p14="http://schemas.microsoft.com/office/powerpoint/2010/main" val="19319135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5</a:t>
            </a:fld>
            <a:endParaRPr lang="zh-CN" altLang="en-US"/>
          </a:p>
        </p:txBody>
      </p:sp>
    </p:spTree>
    <p:extLst>
      <p:ext uri="{BB962C8B-B14F-4D97-AF65-F5344CB8AC3E}">
        <p14:creationId xmlns:p14="http://schemas.microsoft.com/office/powerpoint/2010/main" val="8020200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6</a:t>
            </a:fld>
            <a:endParaRPr lang="zh-CN" altLang="en-US"/>
          </a:p>
        </p:txBody>
      </p:sp>
    </p:spTree>
    <p:extLst>
      <p:ext uri="{BB962C8B-B14F-4D97-AF65-F5344CB8AC3E}">
        <p14:creationId xmlns:p14="http://schemas.microsoft.com/office/powerpoint/2010/main" val="40729422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7</a:t>
            </a:fld>
            <a:endParaRPr lang="zh-CN" altLang="en-US"/>
          </a:p>
        </p:txBody>
      </p:sp>
    </p:spTree>
    <p:extLst>
      <p:ext uri="{BB962C8B-B14F-4D97-AF65-F5344CB8AC3E}">
        <p14:creationId xmlns:p14="http://schemas.microsoft.com/office/powerpoint/2010/main" val="26124966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8</a:t>
            </a:fld>
            <a:endParaRPr lang="zh-CN" altLang="en-US"/>
          </a:p>
        </p:txBody>
      </p:sp>
    </p:spTree>
    <p:extLst>
      <p:ext uri="{BB962C8B-B14F-4D97-AF65-F5344CB8AC3E}">
        <p14:creationId xmlns:p14="http://schemas.microsoft.com/office/powerpoint/2010/main" val="424687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9</a:t>
            </a:fld>
            <a:endParaRPr lang="zh-CN" altLang="en-US"/>
          </a:p>
        </p:txBody>
      </p:sp>
    </p:spTree>
    <p:extLst>
      <p:ext uri="{BB962C8B-B14F-4D97-AF65-F5344CB8AC3E}">
        <p14:creationId xmlns:p14="http://schemas.microsoft.com/office/powerpoint/2010/main" val="23663145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10</a:t>
            </a:fld>
            <a:endParaRPr lang="zh-CN" altLang="en-US"/>
          </a:p>
        </p:txBody>
      </p:sp>
    </p:spTree>
    <p:extLst>
      <p:ext uri="{BB962C8B-B14F-4D97-AF65-F5344CB8AC3E}">
        <p14:creationId xmlns:p14="http://schemas.microsoft.com/office/powerpoint/2010/main" val="9314443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a:off x="7983232" y="5037663"/>
            <a:ext cx="897467" cy="279400"/>
          </a:xfrm>
        </p:spPr>
        <p:txBody>
          <a:bodyPr/>
          <a:lstStyle/>
          <a:p>
            <a:fld id="{96E5DBCB-B945-472D-A7F3-F76F630F0200}" type="datetimeFigureOut">
              <a:rPr lang="zh-CN" altLang="en-US" smtClean="0"/>
              <a:t>2016/10/17</a:t>
            </a:fld>
            <a:endParaRPr lang="zh-CN" altLang="en-US"/>
          </a:p>
        </p:txBody>
      </p:sp>
      <p:sp>
        <p:nvSpPr>
          <p:cNvPr id="5" name="Footer Placeholder 4"/>
          <p:cNvSpPr>
            <a:spLocks noGrp="1"/>
          </p:cNvSpPr>
          <p:nvPr>
            <p:ph type="ftr" sz="quarter" idx="11"/>
          </p:nvPr>
        </p:nvSpPr>
        <p:spPr>
          <a:xfrm>
            <a:off x="2692397" y="5037663"/>
            <a:ext cx="5214635" cy="279400"/>
          </a:xfrm>
        </p:spPr>
        <p:txBody>
          <a:bodyPr/>
          <a:lstStyle/>
          <a:p>
            <a:endParaRPr lang="zh-CN" altLang="en-US"/>
          </a:p>
        </p:txBody>
      </p:sp>
      <p:sp>
        <p:nvSpPr>
          <p:cNvPr id="6" name="Slide Number Placeholder 5"/>
          <p:cNvSpPr>
            <a:spLocks noGrp="1"/>
          </p:cNvSpPr>
          <p:nvPr>
            <p:ph type="sldNum" sz="quarter" idx="12"/>
          </p:nvPr>
        </p:nvSpPr>
        <p:spPr>
          <a:xfrm>
            <a:off x="8956900" y="5037663"/>
            <a:ext cx="551167" cy="279400"/>
          </a:xfrm>
        </p:spPr>
        <p:txBody>
          <a:bodyPr/>
          <a:lstStyle/>
          <a:p>
            <a:fld id="{CD17AAF4-7F4C-4F56-B5F1-BCC866D1AF50}" type="slidenum">
              <a:rPr lang="zh-CN" altLang="en-US" smtClean="0"/>
              <a:t>‹#›</a:t>
            </a:fld>
            <a:endParaRPr lang="zh-CN" alt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57857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6E5DBCB-B945-472D-A7F3-F76F630F0200}" type="datetimeFigureOut">
              <a:rPr lang="zh-CN" altLang="en-US" smtClean="0"/>
              <a:t>2016/10/17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D17AAF4-7F4C-4F56-B5F1-BCC866D1AF50}" type="slidenum">
              <a:rPr lang="zh-CN" altLang="en-US" smtClean="0"/>
              <a:t>‹#›</a:t>
            </a:fld>
            <a:endParaRPr lang="zh-CN" altLang="en-US"/>
          </a:p>
        </p:txBody>
      </p:sp>
    </p:spTree>
    <p:extLst>
      <p:ext uri="{BB962C8B-B14F-4D97-AF65-F5344CB8AC3E}">
        <p14:creationId xmlns:p14="http://schemas.microsoft.com/office/powerpoint/2010/main" val="1494976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6E5DBCB-B945-472D-A7F3-F76F630F0200}" type="datetimeFigureOut">
              <a:rPr lang="zh-CN" altLang="en-US" smtClean="0"/>
              <a:t>2016/10/17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17AAF4-7F4C-4F56-B5F1-BCC866D1AF50}" type="slidenum">
              <a:rPr lang="zh-CN" altLang="en-US" smtClean="0"/>
              <a:t>‹#›</a:t>
            </a:fld>
            <a:endParaRPr lang="zh-CN" alt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09873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6E5DBCB-B945-472D-A7F3-F76F630F0200}" type="datetimeFigureOut">
              <a:rPr lang="zh-CN" altLang="en-US" smtClean="0"/>
              <a:t>2016/10/17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17AAF4-7F4C-4F56-B5F1-BCC866D1AF50}" type="slidenum">
              <a:rPr lang="zh-CN" altLang="en-US" smtClean="0"/>
              <a:t>‹#›</a:t>
            </a:fld>
            <a:endParaRPr lang="zh-CN" alt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500292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6E5DBCB-B945-472D-A7F3-F76F630F0200}" type="datetimeFigureOut">
              <a:rPr lang="zh-CN" altLang="en-US" smtClean="0"/>
              <a:t>2016/10/17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17AAF4-7F4C-4F56-B5F1-BCC866D1AF50}" type="slidenum">
              <a:rPr lang="zh-CN" altLang="en-US" smtClean="0"/>
              <a:t>‹#›</a:t>
            </a:fld>
            <a:endParaRPr lang="zh-CN" altLang="en-US"/>
          </a:p>
        </p:txBody>
      </p:sp>
    </p:spTree>
    <p:extLst>
      <p:ext uri="{BB962C8B-B14F-4D97-AF65-F5344CB8AC3E}">
        <p14:creationId xmlns:p14="http://schemas.microsoft.com/office/powerpoint/2010/main" val="5349672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zh-CN" altLang="en-US" smtClean="0"/>
              <a:t>单击此处编辑母版标题样式</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6E5DBCB-B945-472D-A7F3-F76F630F0200}" type="datetimeFigureOut">
              <a:rPr lang="zh-CN" altLang="en-US" smtClean="0"/>
              <a:t>2016/10/17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17AAF4-7F4C-4F56-B5F1-BCC866D1AF50}" type="slidenum">
              <a:rPr lang="zh-CN" altLang="en-US" smtClean="0"/>
              <a:t>‹#›</a:t>
            </a:fld>
            <a:endParaRPr lang="zh-CN" alt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114503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zh-CN" altLang="en-US" smtClean="0"/>
              <a:t>单击此处编辑母版标题样式</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6E5DBCB-B945-472D-A7F3-F76F630F0200}" type="datetimeFigureOut">
              <a:rPr lang="zh-CN" altLang="en-US" smtClean="0"/>
              <a:t>2016/10/17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17AAF4-7F4C-4F56-B5F1-BCC866D1AF50}" type="slidenum">
              <a:rPr lang="zh-CN" altLang="en-US" smtClean="0"/>
              <a:t>‹#›</a:t>
            </a:fld>
            <a:endParaRPr lang="zh-CN" alt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861254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6E5DBCB-B945-472D-A7F3-F76F630F0200}" type="datetimeFigureOut">
              <a:rPr lang="zh-CN" altLang="en-US" smtClean="0"/>
              <a:t>2016/10/17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17AAF4-7F4C-4F56-B5F1-BCC866D1AF50}" type="slidenum">
              <a:rPr lang="zh-CN" altLang="en-US" smtClean="0"/>
              <a:t>‹#›</a:t>
            </a:fld>
            <a:endParaRPr lang="zh-CN"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886000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6E5DBCB-B945-472D-A7F3-F76F630F0200}" type="datetimeFigureOut">
              <a:rPr lang="zh-CN" altLang="en-US" smtClean="0"/>
              <a:t>2016/10/17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17AAF4-7F4C-4F56-B5F1-BCC866D1AF50}" type="slidenum">
              <a:rPr lang="zh-CN" altLang="en-US" smtClean="0"/>
              <a:t>‹#›</a:t>
            </a:fld>
            <a:endParaRPr lang="zh-CN" alt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3016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6E5DBCB-B945-472D-A7F3-F76F630F0200}" type="datetimeFigureOut">
              <a:rPr lang="zh-CN" altLang="en-US" smtClean="0"/>
              <a:t>2016/10/17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17AAF4-7F4C-4F56-B5F1-BCC866D1AF50}" type="slidenum">
              <a:rPr lang="zh-CN" altLang="en-US" smtClean="0"/>
              <a:t>‹#›</a:t>
            </a:fld>
            <a:endParaRPr lang="zh-CN" altLang="en-US"/>
          </a:p>
        </p:txBody>
      </p:sp>
    </p:spTree>
    <p:extLst>
      <p:ext uri="{BB962C8B-B14F-4D97-AF65-F5344CB8AC3E}">
        <p14:creationId xmlns:p14="http://schemas.microsoft.com/office/powerpoint/2010/main" val="2707911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6E5DBCB-B945-472D-A7F3-F76F630F0200}" type="datetimeFigureOut">
              <a:rPr lang="zh-CN" altLang="en-US" smtClean="0"/>
              <a:t>2016/10/17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17AAF4-7F4C-4F56-B5F1-BCC866D1AF50}" type="slidenum">
              <a:rPr lang="zh-CN" altLang="en-US" smtClean="0"/>
              <a:t>‹#›</a:t>
            </a:fld>
            <a:endParaRPr lang="zh-CN" alt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0169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96E5DBCB-B945-472D-A7F3-F76F630F0200}" type="datetimeFigureOut">
              <a:rPr lang="zh-CN" altLang="en-US" smtClean="0"/>
              <a:t>2016/10/17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D17AAF4-7F4C-4F56-B5F1-BCC866D1AF50}" type="slidenum">
              <a:rPr lang="zh-CN" altLang="en-US" smtClean="0"/>
              <a:t>‹#›</a:t>
            </a:fld>
            <a:endParaRPr lang="zh-CN" altLang="en-US"/>
          </a:p>
        </p:txBody>
      </p:sp>
    </p:spTree>
    <p:extLst>
      <p:ext uri="{BB962C8B-B14F-4D97-AF65-F5344CB8AC3E}">
        <p14:creationId xmlns:p14="http://schemas.microsoft.com/office/powerpoint/2010/main" val="2250059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96E5DBCB-B945-472D-A7F3-F76F630F0200}" type="datetimeFigureOut">
              <a:rPr lang="zh-CN" altLang="en-US" smtClean="0"/>
              <a:t>2016/10/17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D17AAF4-7F4C-4F56-B5F1-BCC866D1AF50}" type="slidenum">
              <a:rPr lang="zh-CN" altLang="en-US" smtClean="0"/>
              <a:t>‹#›</a:t>
            </a:fld>
            <a:endParaRPr lang="zh-CN" alt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2573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96E5DBCB-B945-472D-A7F3-F76F630F0200}" type="datetimeFigureOut">
              <a:rPr lang="zh-CN" altLang="en-US" smtClean="0"/>
              <a:t>2016/10/17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D17AAF4-7F4C-4F56-B5F1-BCC866D1AF50}" type="slidenum">
              <a:rPr lang="zh-CN" altLang="en-US" smtClean="0"/>
              <a:t>‹#›</a:t>
            </a:fld>
            <a:endParaRPr lang="zh-CN"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7585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E5DBCB-B945-472D-A7F3-F76F630F0200}" type="datetimeFigureOut">
              <a:rPr lang="zh-CN" altLang="en-US" smtClean="0"/>
              <a:t>2016/10/17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D17AAF4-7F4C-4F56-B5F1-BCC866D1AF50}" type="slidenum">
              <a:rPr lang="zh-CN" altLang="en-US" smtClean="0"/>
              <a:t>‹#›</a:t>
            </a:fld>
            <a:endParaRPr lang="zh-CN" altLang="en-US"/>
          </a:p>
        </p:txBody>
      </p:sp>
    </p:spTree>
    <p:extLst>
      <p:ext uri="{BB962C8B-B14F-4D97-AF65-F5344CB8AC3E}">
        <p14:creationId xmlns:p14="http://schemas.microsoft.com/office/powerpoint/2010/main" val="1222584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6E5DBCB-B945-472D-A7F3-F76F630F0200}" type="datetimeFigureOut">
              <a:rPr lang="zh-CN" altLang="en-US" smtClean="0"/>
              <a:t>2016/10/17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D17AAF4-7F4C-4F56-B5F1-BCC866D1AF50}" type="slidenum">
              <a:rPr lang="zh-CN" altLang="en-US" smtClean="0"/>
              <a:t>‹#›</a:t>
            </a:fld>
            <a:endParaRPr lang="zh-CN" alt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31042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zh-CN" altLang="en-US" smtClean="0"/>
              <a:t>单击此处编辑母版标题样式</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6E5DBCB-B945-472D-A7F3-F76F630F0200}" type="datetimeFigureOut">
              <a:rPr lang="zh-CN" altLang="en-US" smtClean="0"/>
              <a:t>2016/10/17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D17AAF4-7F4C-4F56-B5F1-BCC866D1AF50}" type="slidenum">
              <a:rPr lang="zh-CN" altLang="en-US" smtClean="0"/>
              <a:t>‹#›</a:t>
            </a:fld>
            <a:endParaRPr lang="zh-CN" altLang="en-US"/>
          </a:p>
        </p:txBody>
      </p:sp>
    </p:spTree>
    <p:extLst>
      <p:ext uri="{BB962C8B-B14F-4D97-AF65-F5344CB8AC3E}">
        <p14:creationId xmlns:p14="http://schemas.microsoft.com/office/powerpoint/2010/main" val="2207632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6E5DBCB-B945-472D-A7F3-F76F630F0200}" type="datetimeFigureOut">
              <a:rPr lang="zh-CN" altLang="en-US" smtClean="0"/>
              <a:t>2016/10/17</a:t>
            </a:fld>
            <a:endParaRPr lang="zh-CN" alt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CN" alt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D17AAF4-7F4C-4F56-B5F1-BCC866D1AF50}" type="slidenum">
              <a:rPr lang="zh-CN" altLang="en-US" smtClean="0"/>
              <a:t>‹#›</a:t>
            </a:fld>
            <a:endParaRPr lang="zh-CN" altLang="en-US"/>
          </a:p>
        </p:txBody>
      </p:sp>
    </p:spTree>
    <p:extLst>
      <p:ext uri="{BB962C8B-B14F-4D97-AF65-F5344CB8AC3E}">
        <p14:creationId xmlns:p14="http://schemas.microsoft.com/office/powerpoint/2010/main" val="893352625"/>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 id="2147483741"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9.tmp"/><Relationship Id="rId4" Type="http://schemas.openxmlformats.org/officeDocument/2006/relationships/image" Target="../media/image8.tmp"/></Relationships>
</file>

<file path=ppt/slides/_rels/slide2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3017520" y="1705088"/>
            <a:ext cx="7196328" cy="830997"/>
          </a:xfrm>
          <a:prstGeom prst="rect">
            <a:avLst/>
          </a:prstGeom>
          <a:noFill/>
        </p:spPr>
        <p:txBody>
          <a:bodyPr wrap="square" rtlCol="0">
            <a:spAutoFit/>
          </a:bodyPr>
          <a:lstStyle/>
          <a:p>
            <a:pPr algn="ctr"/>
            <a:r>
              <a:rPr lang="en-US" altLang="zh-CN" sz="4800" err="1">
                <a:latin typeface="+mn-ea"/>
              </a:rPr>
              <a:t>mysql</a:t>
            </a:r>
            <a:r>
              <a:rPr lang="zh-CN" altLang="en-US" sz="4800" smtClean="0">
                <a:latin typeface="+mn-ea"/>
              </a:rPr>
              <a:t>数据库</a:t>
            </a:r>
            <a:r>
              <a:rPr lang="zh-CN" altLang="en-US" sz="4800">
                <a:latin typeface="+mn-ea"/>
              </a:rPr>
              <a:t>讲解</a:t>
            </a:r>
          </a:p>
        </p:txBody>
      </p:sp>
    </p:spTree>
    <p:extLst>
      <p:ext uri="{BB962C8B-B14F-4D97-AF65-F5344CB8AC3E}">
        <p14:creationId xmlns:p14="http://schemas.microsoft.com/office/powerpoint/2010/main" val="34396426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190330" y="0"/>
            <a:ext cx="11449982" cy="8217634"/>
          </a:xfrm>
          <a:prstGeom prst="rect">
            <a:avLst/>
          </a:prstGeom>
          <a:noFill/>
        </p:spPr>
        <p:txBody>
          <a:bodyPr wrap="square" rtlCol="0">
            <a:spAutoFit/>
          </a:bodyPr>
          <a:lstStyle/>
          <a:p>
            <a:r>
              <a:rPr lang="en-US" altLang="zh-CN" sz="2400" dirty="0" smtClean="0">
                <a:latin typeface="华文楷体" panose="02010600040101010101" pitchFamily="2" charset="-122"/>
                <a:ea typeface="华文楷体" panose="02010600040101010101" pitchFamily="2" charset="-122"/>
              </a:rPr>
              <a:t>Explain </a:t>
            </a:r>
            <a:r>
              <a:rPr lang="zh-CN" altLang="en-US" sz="2400" dirty="0" smtClean="0">
                <a:latin typeface="华文楷体" panose="02010600040101010101" pitchFamily="2" charset="-122"/>
                <a:ea typeface="华文楷体" panose="02010600040101010101" pitchFamily="2" charset="-122"/>
              </a:rPr>
              <a:t>查询</a:t>
            </a:r>
            <a:r>
              <a:rPr lang="en-US" altLang="zh-CN" sz="2400" dirty="0" err="1" smtClean="0">
                <a:latin typeface="华文楷体" panose="02010600040101010101" pitchFamily="2" charset="-122"/>
                <a:ea typeface="华文楷体" panose="02010600040101010101" pitchFamily="2" charset="-122"/>
              </a:rPr>
              <a:t>sql</a:t>
            </a:r>
            <a:r>
              <a:rPr lang="zh-CN" altLang="en-US" sz="2400" dirty="0" smtClean="0">
                <a:latin typeface="华文楷体" panose="02010600040101010101" pitchFamily="2" charset="-122"/>
                <a:ea typeface="华文楷体" panose="02010600040101010101" pitchFamily="2" charset="-122"/>
              </a:rPr>
              <a:t>语句的执行计划</a:t>
            </a:r>
            <a:endParaRPr lang="en-US" altLang="zh-CN" sz="2400" dirty="0" smtClean="0">
              <a:latin typeface="华文楷体" panose="02010600040101010101" pitchFamily="2" charset="-122"/>
              <a:ea typeface="华文楷体" panose="02010600040101010101" pitchFamily="2" charset="-122"/>
            </a:endParaRPr>
          </a:p>
          <a:p>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添加索引前</a:t>
            </a:r>
          </a:p>
          <a:p>
            <a:r>
              <a:rPr lang="en-US" altLang="zh-CN" sz="2000" dirty="0" err="1">
                <a:latin typeface="华文楷体" panose="02010600040101010101" pitchFamily="2" charset="-122"/>
                <a:ea typeface="华文楷体" panose="02010600040101010101" pitchFamily="2" charset="-122"/>
              </a:rPr>
              <a:t>root@localhost:mysql.sock</a:t>
            </a:r>
            <a:r>
              <a:rPr lang="en-US" altLang="zh-CN" sz="2000" dirty="0">
                <a:latin typeface="华文楷体" panose="02010600040101010101" pitchFamily="2" charset="-122"/>
                <a:ea typeface="华文楷体" panose="02010600040101010101" pitchFamily="2" charset="-122"/>
              </a:rPr>
              <a:t>  18:11:58 [test]&gt;select * from account where </a:t>
            </a:r>
            <a:r>
              <a:rPr lang="en-US" altLang="zh-CN" sz="2000" dirty="0" err="1">
                <a:latin typeface="华文楷体" panose="02010600040101010101" pitchFamily="2" charset="-122"/>
                <a:ea typeface="华文楷体" panose="02010600040101010101" pitchFamily="2" charset="-122"/>
              </a:rPr>
              <a:t>accountname</a:t>
            </a:r>
            <a:r>
              <a:rPr lang="en-US" altLang="zh-CN" sz="2000" dirty="0">
                <a:latin typeface="华文楷体" panose="02010600040101010101" pitchFamily="2" charset="-122"/>
                <a:ea typeface="华文楷体" panose="02010600040101010101" pitchFamily="2" charset="-122"/>
              </a:rPr>
              <a:t> ='fan19832';</a:t>
            </a:r>
          </a:p>
          <a:p>
            <a:r>
              <a:rPr lang="en-US" altLang="zh-CN" sz="2000" dirty="0">
                <a:latin typeface="华文楷体" panose="02010600040101010101" pitchFamily="2" charset="-122"/>
                <a:ea typeface="华文楷体" panose="02010600040101010101" pitchFamily="2" charset="-122"/>
              </a:rPr>
              <a:t>+-----------+-------------+-------------+</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accountid</a:t>
            </a:r>
            <a:r>
              <a:rPr lang="en-US" altLang="zh-CN" sz="2000" dirty="0">
                <a:latin typeface="华文楷体" panose="02010600040101010101" pitchFamily="2" charset="-122"/>
                <a:ea typeface="华文楷体" panose="02010600040101010101" pitchFamily="2" charset="-122"/>
              </a:rPr>
              <a:t> | </a:t>
            </a:r>
            <a:r>
              <a:rPr lang="en-US" altLang="zh-CN" sz="2000" dirty="0" err="1">
                <a:latin typeface="华文楷体" panose="02010600040101010101" pitchFamily="2" charset="-122"/>
                <a:ea typeface="华文楷体" panose="02010600040101010101" pitchFamily="2" charset="-122"/>
              </a:rPr>
              <a:t>accountname</a:t>
            </a:r>
            <a:r>
              <a:rPr lang="en-US" altLang="zh-CN" sz="2000" dirty="0">
                <a:latin typeface="华文楷体" panose="02010600040101010101" pitchFamily="2" charset="-122"/>
                <a:ea typeface="华文楷体" panose="02010600040101010101" pitchFamily="2" charset="-122"/>
              </a:rPr>
              <a:t> | </a:t>
            </a:r>
            <a:r>
              <a:rPr lang="en-US" altLang="zh-CN" sz="2000" dirty="0" err="1">
                <a:latin typeface="华文楷体" panose="02010600040101010101" pitchFamily="2" charset="-122"/>
                <a:ea typeface="华文楷体" panose="02010600040101010101" pitchFamily="2" charset="-122"/>
              </a:rPr>
              <a:t>accounthome</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a:t>
            </a:r>
          </a:p>
          <a:p>
            <a:r>
              <a:rPr lang="en-US" altLang="zh-CN" sz="2000" dirty="0">
                <a:latin typeface="华文楷体" panose="02010600040101010101" pitchFamily="2" charset="-122"/>
                <a:ea typeface="华文楷体" panose="02010600040101010101" pitchFamily="2" charset="-122"/>
              </a:rPr>
              <a:t>|     19832 | fan19832    | hebei19832  |</a:t>
            </a:r>
          </a:p>
          <a:p>
            <a:r>
              <a:rPr lang="en-US" altLang="zh-CN" sz="2000" dirty="0">
                <a:latin typeface="华文楷体" panose="02010600040101010101" pitchFamily="2" charset="-122"/>
                <a:ea typeface="华文楷体" panose="02010600040101010101" pitchFamily="2" charset="-122"/>
              </a:rPr>
              <a:t>+-----------+-------------+-------------+</a:t>
            </a:r>
          </a:p>
          <a:p>
            <a:r>
              <a:rPr lang="en-US" altLang="zh-CN" sz="2000" dirty="0">
                <a:latin typeface="华文楷体" panose="02010600040101010101" pitchFamily="2" charset="-122"/>
                <a:ea typeface="华文楷体" panose="02010600040101010101" pitchFamily="2" charset="-122"/>
              </a:rPr>
              <a:t>1 row in set (3.58 sec)</a:t>
            </a:r>
          </a:p>
          <a:p>
            <a:endParaRPr lang="en-US" altLang="zh-CN" sz="2000" dirty="0">
              <a:latin typeface="华文楷体" panose="02010600040101010101" pitchFamily="2" charset="-122"/>
              <a:ea typeface="华文楷体" panose="02010600040101010101" pitchFamily="2" charset="-122"/>
            </a:endParaRPr>
          </a:p>
          <a:p>
            <a:r>
              <a:rPr lang="en-US" altLang="zh-CN" sz="2000" dirty="0" err="1">
                <a:latin typeface="华文楷体" panose="02010600040101010101" pitchFamily="2" charset="-122"/>
                <a:ea typeface="华文楷体" panose="02010600040101010101" pitchFamily="2" charset="-122"/>
              </a:rPr>
              <a:t>root@localhost:mysql.sock</a:t>
            </a:r>
            <a:r>
              <a:rPr lang="en-US" altLang="zh-CN" sz="2000" dirty="0">
                <a:latin typeface="华文楷体" panose="02010600040101010101" pitchFamily="2" charset="-122"/>
                <a:ea typeface="华文楷体" panose="02010600040101010101" pitchFamily="2" charset="-122"/>
              </a:rPr>
              <a:t>  18:13:09 [test]&gt;explain select * from account where </a:t>
            </a:r>
            <a:r>
              <a:rPr lang="en-US" altLang="zh-CN" sz="2000" dirty="0" err="1">
                <a:latin typeface="华文楷体" panose="02010600040101010101" pitchFamily="2" charset="-122"/>
                <a:ea typeface="华文楷体" panose="02010600040101010101" pitchFamily="2" charset="-122"/>
              </a:rPr>
              <a:t>accountname</a:t>
            </a:r>
            <a:r>
              <a:rPr lang="en-US" altLang="zh-CN" sz="2000" dirty="0">
                <a:latin typeface="华文楷体" panose="02010600040101010101" pitchFamily="2" charset="-122"/>
                <a:ea typeface="华文楷体" panose="02010600040101010101" pitchFamily="2" charset="-122"/>
              </a:rPr>
              <a:t> ='fan19832'\G</a:t>
            </a:r>
          </a:p>
          <a:p>
            <a:r>
              <a:rPr lang="en-US" altLang="zh-CN" sz="2000" dirty="0">
                <a:latin typeface="华文楷体" panose="02010600040101010101" pitchFamily="2" charset="-122"/>
                <a:ea typeface="华文楷体" panose="02010600040101010101" pitchFamily="2" charset="-122"/>
              </a:rPr>
              <a:t>*************************** 1. row ***************************</a:t>
            </a:r>
          </a:p>
          <a:p>
            <a:r>
              <a:rPr lang="en-US" altLang="zh-CN" sz="2000" dirty="0">
                <a:latin typeface="华文楷体" panose="02010600040101010101" pitchFamily="2" charset="-122"/>
                <a:ea typeface="华文楷体" panose="02010600040101010101" pitchFamily="2" charset="-122"/>
              </a:rPr>
              <a:t>           id: 1</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select_type</a:t>
            </a:r>
            <a:r>
              <a:rPr lang="en-US" altLang="zh-CN" sz="2000" dirty="0">
                <a:latin typeface="华文楷体" panose="02010600040101010101" pitchFamily="2" charset="-122"/>
                <a:ea typeface="华文楷体" panose="02010600040101010101" pitchFamily="2" charset="-122"/>
              </a:rPr>
              <a:t>: SIMPLE</a:t>
            </a:r>
          </a:p>
          <a:p>
            <a:r>
              <a:rPr lang="en-US" altLang="zh-CN" sz="2000" dirty="0">
                <a:latin typeface="华文楷体" panose="02010600040101010101" pitchFamily="2" charset="-122"/>
                <a:ea typeface="华文楷体" panose="02010600040101010101" pitchFamily="2" charset="-122"/>
              </a:rPr>
              <a:t>        table: account</a:t>
            </a:r>
          </a:p>
          <a:p>
            <a:r>
              <a:rPr lang="en-US" altLang="zh-CN" sz="2000" dirty="0">
                <a:latin typeface="华文楷体" panose="02010600040101010101" pitchFamily="2" charset="-122"/>
                <a:ea typeface="华文楷体" panose="02010600040101010101" pitchFamily="2" charset="-122"/>
              </a:rPr>
              <a:t>         type: ALL</a:t>
            </a:r>
          </a:p>
          <a:p>
            <a:r>
              <a:rPr lang="en-US" altLang="zh-CN" sz="2000" dirty="0" err="1">
                <a:latin typeface="华文楷体" panose="02010600040101010101" pitchFamily="2" charset="-122"/>
                <a:ea typeface="华文楷体" panose="02010600040101010101" pitchFamily="2" charset="-122"/>
              </a:rPr>
              <a:t>possible_keys</a:t>
            </a:r>
            <a:r>
              <a:rPr lang="en-US" altLang="zh-CN" sz="2000" dirty="0">
                <a:latin typeface="华文楷体" panose="02010600040101010101" pitchFamily="2" charset="-122"/>
                <a:ea typeface="华文楷体" panose="02010600040101010101" pitchFamily="2" charset="-122"/>
              </a:rPr>
              <a:t>: NULL</a:t>
            </a:r>
          </a:p>
          <a:p>
            <a:r>
              <a:rPr lang="en-US" altLang="zh-CN" sz="2000" dirty="0">
                <a:latin typeface="华文楷体" panose="02010600040101010101" pitchFamily="2" charset="-122"/>
                <a:ea typeface="华文楷体" panose="02010600040101010101" pitchFamily="2" charset="-122"/>
              </a:rPr>
              <a:t>          key: NULL</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key_len</a:t>
            </a:r>
            <a:r>
              <a:rPr lang="en-US" altLang="zh-CN" sz="2000" dirty="0">
                <a:latin typeface="华文楷体" panose="02010600040101010101" pitchFamily="2" charset="-122"/>
                <a:ea typeface="华文楷体" panose="02010600040101010101" pitchFamily="2" charset="-122"/>
              </a:rPr>
              <a:t>: NULL</a:t>
            </a:r>
          </a:p>
          <a:p>
            <a:r>
              <a:rPr lang="en-US" altLang="zh-CN" sz="2000" dirty="0">
                <a:latin typeface="华文楷体" panose="02010600040101010101" pitchFamily="2" charset="-122"/>
                <a:ea typeface="华文楷体" panose="02010600040101010101" pitchFamily="2" charset="-122"/>
              </a:rPr>
              <a:t>          ref: NULL</a:t>
            </a:r>
          </a:p>
          <a:p>
            <a:r>
              <a:rPr lang="en-US" altLang="zh-CN" sz="2000" dirty="0">
                <a:latin typeface="华文楷体" panose="02010600040101010101" pitchFamily="2" charset="-122"/>
                <a:ea typeface="华文楷体" panose="02010600040101010101" pitchFamily="2" charset="-122"/>
              </a:rPr>
              <a:t>         rows: 9771635</a:t>
            </a:r>
          </a:p>
          <a:p>
            <a:r>
              <a:rPr lang="en-US" altLang="zh-CN" sz="2000" dirty="0">
                <a:latin typeface="华文楷体" panose="02010600040101010101" pitchFamily="2" charset="-122"/>
                <a:ea typeface="华文楷体" panose="02010600040101010101" pitchFamily="2" charset="-122"/>
              </a:rPr>
              <a:t>        Extra: Using where</a:t>
            </a:r>
          </a:p>
          <a:p>
            <a:r>
              <a:rPr lang="en-US" altLang="zh-CN" sz="2000" dirty="0">
                <a:latin typeface="华文楷体" panose="02010600040101010101" pitchFamily="2" charset="-122"/>
                <a:ea typeface="华文楷体" panose="02010600040101010101" pitchFamily="2" charset="-122"/>
              </a:rPr>
              <a:t>1 row in set (0.00 sec)         </a:t>
            </a: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0980311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190330" y="0"/>
            <a:ext cx="11449982" cy="9694962"/>
          </a:xfrm>
          <a:prstGeom prst="rect">
            <a:avLst/>
          </a:prstGeom>
          <a:noFill/>
        </p:spPr>
        <p:txBody>
          <a:bodyPr wrap="square" rtlCol="0">
            <a:spAutoFit/>
          </a:bodyPr>
          <a:lstStyle/>
          <a:p>
            <a:r>
              <a:rPr lang="en-US" altLang="zh-CN" sz="2400" dirty="0" smtClean="0">
                <a:latin typeface="华文楷体" panose="02010600040101010101" pitchFamily="2" charset="-122"/>
                <a:ea typeface="华文楷体" panose="02010600040101010101" pitchFamily="2" charset="-122"/>
              </a:rPr>
              <a:t>Explain </a:t>
            </a:r>
            <a:r>
              <a:rPr lang="zh-CN" altLang="en-US" sz="2400" dirty="0" smtClean="0">
                <a:latin typeface="华文楷体" panose="02010600040101010101" pitchFamily="2" charset="-122"/>
                <a:ea typeface="华文楷体" panose="02010600040101010101" pitchFamily="2" charset="-122"/>
              </a:rPr>
              <a:t>查询</a:t>
            </a:r>
            <a:r>
              <a:rPr lang="en-US" altLang="zh-CN" sz="2400" dirty="0" err="1" smtClean="0">
                <a:latin typeface="华文楷体" panose="02010600040101010101" pitchFamily="2" charset="-122"/>
                <a:ea typeface="华文楷体" panose="02010600040101010101" pitchFamily="2" charset="-122"/>
              </a:rPr>
              <a:t>sql</a:t>
            </a:r>
            <a:r>
              <a:rPr lang="zh-CN" altLang="en-US" sz="2400" dirty="0" smtClean="0">
                <a:latin typeface="华文楷体" panose="02010600040101010101" pitchFamily="2" charset="-122"/>
                <a:ea typeface="华文楷体" panose="02010600040101010101" pitchFamily="2" charset="-122"/>
              </a:rPr>
              <a:t>语句的执行计划</a:t>
            </a:r>
            <a:endParaRPr lang="en-US" altLang="zh-CN" sz="2400" dirty="0" smtClean="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添加索引</a:t>
            </a:r>
          </a:p>
          <a:p>
            <a:r>
              <a:rPr lang="en-US" altLang="zh-CN" dirty="0" smtClean="0">
                <a:latin typeface="华文楷体" panose="02010600040101010101" pitchFamily="2" charset="-122"/>
                <a:ea typeface="华文楷体" panose="02010600040101010101" pitchFamily="2" charset="-122"/>
              </a:rPr>
              <a:t>[</a:t>
            </a:r>
            <a:r>
              <a:rPr lang="en-US" altLang="zh-CN" dirty="0" err="1">
                <a:latin typeface="华文楷体" panose="02010600040101010101" pitchFamily="2" charset="-122"/>
                <a:ea typeface="华文楷体" panose="02010600040101010101" pitchFamily="2" charset="-122"/>
              </a:rPr>
              <a:t>root@yw-rhh-mha-master</a:t>
            </a:r>
            <a:r>
              <a:rPr lang="en-US" altLang="zh-CN" dirty="0">
                <a:latin typeface="华文楷体" panose="02010600040101010101" pitchFamily="2" charset="-122"/>
                <a:ea typeface="华文楷体" panose="02010600040101010101" pitchFamily="2" charset="-122"/>
              </a:rPr>
              <a:t> ~]#</a:t>
            </a:r>
            <a:r>
              <a:rPr lang="en-US" altLang="zh-CN" dirty="0" err="1">
                <a:latin typeface="华文楷体" panose="02010600040101010101" pitchFamily="2" charset="-122"/>
                <a:ea typeface="华文楷体" panose="02010600040101010101" pitchFamily="2" charset="-122"/>
              </a:rPr>
              <a:t>pt</a:t>
            </a:r>
            <a:r>
              <a:rPr lang="en-US" altLang="zh-CN" dirty="0">
                <a:latin typeface="华文楷体" panose="02010600040101010101" pitchFamily="2" charset="-122"/>
                <a:ea typeface="华文楷体" panose="02010600040101010101" pitchFamily="2" charset="-122"/>
              </a:rPr>
              <a:t>-online-schema-change --user=root --password=root --host=127.0.0.1  --alter "add index </a:t>
            </a:r>
            <a:r>
              <a:rPr lang="en-US" altLang="zh-CN" dirty="0" err="1">
                <a:latin typeface="华文楷体" panose="02010600040101010101" pitchFamily="2" charset="-122"/>
                <a:ea typeface="华文楷体" panose="02010600040101010101" pitchFamily="2" charset="-122"/>
              </a:rPr>
              <a:t>indx_account_name</a:t>
            </a:r>
            <a:r>
              <a:rPr lang="en-US" altLang="zh-CN" dirty="0">
                <a:latin typeface="华文楷体" panose="02010600040101010101" pitchFamily="2" charset="-122"/>
                <a:ea typeface="华文楷体" panose="02010600040101010101" pitchFamily="2" charset="-122"/>
              </a:rPr>
              <a:t>(</a:t>
            </a:r>
            <a:r>
              <a:rPr lang="en-US" altLang="zh-CN" dirty="0" err="1">
                <a:latin typeface="华文楷体" panose="02010600040101010101" pitchFamily="2" charset="-122"/>
                <a:ea typeface="华文楷体" panose="02010600040101010101" pitchFamily="2" charset="-122"/>
              </a:rPr>
              <a:t>accountname</a:t>
            </a:r>
            <a:r>
              <a:rPr lang="en-US" altLang="zh-CN" dirty="0">
                <a:latin typeface="华文楷体" panose="02010600040101010101" pitchFamily="2" charset="-122"/>
                <a:ea typeface="华文楷体" panose="02010600040101010101" pitchFamily="2" charset="-122"/>
              </a:rPr>
              <a:t>)" D=</a:t>
            </a:r>
            <a:r>
              <a:rPr lang="en-US" altLang="zh-CN" dirty="0" err="1">
                <a:latin typeface="华文楷体" panose="02010600040101010101" pitchFamily="2" charset="-122"/>
                <a:ea typeface="华文楷体" panose="02010600040101010101" pitchFamily="2" charset="-122"/>
              </a:rPr>
              <a:t>test,t</a:t>
            </a:r>
            <a:r>
              <a:rPr lang="en-US" altLang="zh-CN" dirty="0">
                <a:latin typeface="华文楷体" panose="02010600040101010101" pitchFamily="2" charset="-122"/>
                <a:ea typeface="华文楷体" panose="02010600040101010101" pitchFamily="2" charset="-122"/>
              </a:rPr>
              <a:t>=account --no-check-alter   --no-check-replication-filters --alter-foreign-keys-method=auto --recursion-method=none --execute</a:t>
            </a:r>
          </a:p>
          <a:p>
            <a:r>
              <a:rPr lang="en-US" altLang="zh-CN" dirty="0">
                <a:latin typeface="华文楷体" panose="02010600040101010101" pitchFamily="2" charset="-122"/>
                <a:ea typeface="华文楷体" panose="02010600040101010101" pitchFamily="2" charset="-122"/>
              </a:rPr>
              <a:t>Operation, tries, wait:</a:t>
            </a:r>
          </a:p>
          <a:p>
            <a:r>
              <a:rPr lang="en-US" altLang="zh-CN" dirty="0">
                <a:latin typeface="华文楷体" panose="02010600040101010101" pitchFamily="2" charset="-122"/>
                <a:ea typeface="华文楷体" panose="02010600040101010101" pitchFamily="2" charset="-122"/>
              </a:rPr>
              <a:t>  </a:t>
            </a:r>
            <a:r>
              <a:rPr lang="en-US" altLang="zh-CN" dirty="0" err="1">
                <a:latin typeface="华文楷体" panose="02010600040101010101" pitchFamily="2" charset="-122"/>
                <a:ea typeface="华文楷体" panose="02010600040101010101" pitchFamily="2" charset="-122"/>
              </a:rPr>
              <a:t>copy_rows</a:t>
            </a:r>
            <a:r>
              <a:rPr lang="en-US" altLang="zh-CN" dirty="0">
                <a:latin typeface="华文楷体" panose="02010600040101010101" pitchFamily="2" charset="-122"/>
                <a:ea typeface="华文楷体" panose="02010600040101010101" pitchFamily="2" charset="-122"/>
              </a:rPr>
              <a:t>, 10, 0.25</a:t>
            </a:r>
          </a:p>
          <a:p>
            <a:r>
              <a:rPr lang="en-US" altLang="zh-CN" dirty="0">
                <a:latin typeface="华文楷体" panose="02010600040101010101" pitchFamily="2" charset="-122"/>
                <a:ea typeface="华文楷体" panose="02010600040101010101" pitchFamily="2" charset="-122"/>
              </a:rPr>
              <a:t>  </a:t>
            </a:r>
            <a:r>
              <a:rPr lang="en-US" altLang="zh-CN" dirty="0" err="1">
                <a:latin typeface="华文楷体" panose="02010600040101010101" pitchFamily="2" charset="-122"/>
                <a:ea typeface="华文楷体" panose="02010600040101010101" pitchFamily="2" charset="-122"/>
              </a:rPr>
              <a:t>create_triggers</a:t>
            </a:r>
            <a:r>
              <a:rPr lang="en-US" altLang="zh-CN" dirty="0">
                <a:latin typeface="华文楷体" panose="02010600040101010101" pitchFamily="2" charset="-122"/>
                <a:ea typeface="华文楷体" panose="02010600040101010101" pitchFamily="2" charset="-122"/>
              </a:rPr>
              <a:t>, 10, 1</a:t>
            </a:r>
          </a:p>
          <a:p>
            <a:r>
              <a:rPr lang="en-US" altLang="zh-CN" dirty="0">
                <a:latin typeface="华文楷体" panose="02010600040101010101" pitchFamily="2" charset="-122"/>
                <a:ea typeface="华文楷体" panose="02010600040101010101" pitchFamily="2" charset="-122"/>
              </a:rPr>
              <a:t>  </a:t>
            </a:r>
            <a:r>
              <a:rPr lang="en-US" altLang="zh-CN" dirty="0" err="1">
                <a:latin typeface="华文楷体" panose="02010600040101010101" pitchFamily="2" charset="-122"/>
                <a:ea typeface="华文楷体" panose="02010600040101010101" pitchFamily="2" charset="-122"/>
              </a:rPr>
              <a:t>drop_triggers</a:t>
            </a:r>
            <a:r>
              <a:rPr lang="en-US" altLang="zh-CN" dirty="0">
                <a:latin typeface="华文楷体" panose="02010600040101010101" pitchFamily="2" charset="-122"/>
                <a:ea typeface="华文楷体" panose="02010600040101010101" pitchFamily="2" charset="-122"/>
              </a:rPr>
              <a:t>, 10, 1</a:t>
            </a:r>
          </a:p>
          <a:p>
            <a:r>
              <a:rPr lang="en-US" altLang="zh-CN" dirty="0">
                <a:latin typeface="华文楷体" panose="02010600040101010101" pitchFamily="2" charset="-122"/>
                <a:ea typeface="华文楷体" panose="02010600040101010101" pitchFamily="2" charset="-122"/>
              </a:rPr>
              <a:t>  </a:t>
            </a:r>
            <a:r>
              <a:rPr lang="en-US" altLang="zh-CN" dirty="0" err="1">
                <a:latin typeface="华文楷体" panose="02010600040101010101" pitchFamily="2" charset="-122"/>
                <a:ea typeface="华文楷体" panose="02010600040101010101" pitchFamily="2" charset="-122"/>
              </a:rPr>
              <a:t>swap_tables</a:t>
            </a:r>
            <a:r>
              <a:rPr lang="en-US" altLang="zh-CN" dirty="0">
                <a:latin typeface="华文楷体" panose="02010600040101010101" pitchFamily="2" charset="-122"/>
                <a:ea typeface="华文楷体" panose="02010600040101010101" pitchFamily="2" charset="-122"/>
              </a:rPr>
              <a:t>, 10, 1</a:t>
            </a:r>
          </a:p>
          <a:p>
            <a:r>
              <a:rPr lang="en-US" altLang="zh-CN" dirty="0">
                <a:latin typeface="华文楷体" panose="02010600040101010101" pitchFamily="2" charset="-122"/>
                <a:ea typeface="华文楷体" panose="02010600040101010101" pitchFamily="2" charset="-122"/>
              </a:rPr>
              <a:t>  </a:t>
            </a:r>
            <a:r>
              <a:rPr lang="en-US" altLang="zh-CN" dirty="0" err="1">
                <a:latin typeface="华文楷体" panose="02010600040101010101" pitchFamily="2" charset="-122"/>
                <a:ea typeface="华文楷体" panose="02010600040101010101" pitchFamily="2" charset="-122"/>
              </a:rPr>
              <a:t>update_foreign_keys</a:t>
            </a:r>
            <a:r>
              <a:rPr lang="en-US" altLang="zh-CN" dirty="0">
                <a:latin typeface="华文楷体" panose="02010600040101010101" pitchFamily="2" charset="-122"/>
                <a:ea typeface="华文楷体" panose="02010600040101010101" pitchFamily="2" charset="-122"/>
              </a:rPr>
              <a:t>, 10, 1</a:t>
            </a:r>
          </a:p>
          <a:p>
            <a:r>
              <a:rPr lang="en-US" altLang="zh-CN" dirty="0">
                <a:latin typeface="华文楷体" panose="02010600040101010101" pitchFamily="2" charset="-122"/>
                <a:ea typeface="华文楷体" panose="02010600040101010101" pitchFamily="2" charset="-122"/>
              </a:rPr>
              <a:t>No foreign keys reference `</a:t>
            </a:r>
            <a:r>
              <a:rPr lang="en-US" altLang="zh-CN" dirty="0" err="1">
                <a:latin typeface="华文楷体" panose="02010600040101010101" pitchFamily="2" charset="-122"/>
                <a:ea typeface="华文楷体" panose="02010600040101010101" pitchFamily="2" charset="-122"/>
              </a:rPr>
              <a:t>test`.`account</a:t>
            </a:r>
            <a:r>
              <a:rPr lang="en-US" altLang="zh-CN" dirty="0">
                <a:latin typeface="华文楷体" panose="02010600040101010101" pitchFamily="2" charset="-122"/>
                <a:ea typeface="华文楷体" panose="02010600040101010101" pitchFamily="2" charset="-122"/>
              </a:rPr>
              <a:t>`; ignoring --alter-foreign-keys-method.</a:t>
            </a:r>
          </a:p>
          <a:p>
            <a:r>
              <a:rPr lang="en-US" altLang="zh-CN" dirty="0">
                <a:latin typeface="华文楷体" panose="02010600040101010101" pitchFamily="2" charset="-122"/>
                <a:ea typeface="华文楷体" panose="02010600040101010101" pitchFamily="2" charset="-122"/>
              </a:rPr>
              <a:t>Altering `</a:t>
            </a:r>
            <a:r>
              <a:rPr lang="en-US" altLang="zh-CN" dirty="0" err="1">
                <a:latin typeface="华文楷体" panose="02010600040101010101" pitchFamily="2" charset="-122"/>
                <a:ea typeface="华文楷体" panose="02010600040101010101" pitchFamily="2" charset="-122"/>
              </a:rPr>
              <a:t>test`.`account</a:t>
            </a:r>
            <a:r>
              <a:rPr lang="en-US" altLang="zh-CN" dirty="0">
                <a:latin typeface="华文楷体" panose="02010600040101010101" pitchFamily="2" charset="-122"/>
                <a:ea typeface="华文楷体" panose="02010600040101010101" pitchFamily="2" charset="-122"/>
              </a:rPr>
              <a:t>`...</a:t>
            </a:r>
          </a:p>
          <a:p>
            <a:r>
              <a:rPr lang="en-US" altLang="zh-CN" dirty="0">
                <a:latin typeface="华文楷体" panose="02010600040101010101" pitchFamily="2" charset="-122"/>
                <a:ea typeface="华文楷体" panose="02010600040101010101" pitchFamily="2" charset="-122"/>
              </a:rPr>
              <a:t>Creating new table...</a:t>
            </a:r>
          </a:p>
          <a:p>
            <a:r>
              <a:rPr lang="en-US" altLang="zh-CN" dirty="0">
                <a:latin typeface="华文楷体" panose="02010600040101010101" pitchFamily="2" charset="-122"/>
                <a:ea typeface="华文楷体" panose="02010600040101010101" pitchFamily="2" charset="-122"/>
              </a:rPr>
              <a:t>Created new table test.__</a:t>
            </a:r>
            <a:r>
              <a:rPr lang="en-US" altLang="zh-CN" dirty="0" err="1">
                <a:latin typeface="华文楷体" panose="02010600040101010101" pitchFamily="2" charset="-122"/>
                <a:ea typeface="华文楷体" panose="02010600040101010101" pitchFamily="2" charset="-122"/>
              </a:rPr>
              <a:t>account_new</a:t>
            </a:r>
            <a:r>
              <a:rPr lang="en-US" altLang="zh-CN" dirty="0">
                <a:latin typeface="华文楷体" panose="02010600040101010101" pitchFamily="2" charset="-122"/>
                <a:ea typeface="华文楷体" panose="02010600040101010101" pitchFamily="2" charset="-122"/>
              </a:rPr>
              <a:t> OK.</a:t>
            </a:r>
          </a:p>
          <a:p>
            <a:r>
              <a:rPr lang="en-US" altLang="zh-CN" dirty="0">
                <a:latin typeface="华文楷体" panose="02010600040101010101" pitchFamily="2" charset="-122"/>
                <a:ea typeface="华文楷体" panose="02010600040101010101" pitchFamily="2" charset="-122"/>
              </a:rPr>
              <a:t>Altering new table...</a:t>
            </a:r>
          </a:p>
          <a:p>
            <a:r>
              <a:rPr lang="en-US" altLang="zh-CN" dirty="0">
                <a:latin typeface="华文楷体" panose="02010600040101010101" pitchFamily="2" charset="-122"/>
                <a:ea typeface="华文楷体" panose="02010600040101010101" pitchFamily="2" charset="-122"/>
              </a:rPr>
              <a:t>Altered `test`.`__</a:t>
            </a:r>
            <a:r>
              <a:rPr lang="en-US" altLang="zh-CN" dirty="0" err="1">
                <a:latin typeface="华文楷体" panose="02010600040101010101" pitchFamily="2" charset="-122"/>
                <a:ea typeface="华文楷体" panose="02010600040101010101" pitchFamily="2" charset="-122"/>
              </a:rPr>
              <a:t>account_new</a:t>
            </a:r>
            <a:r>
              <a:rPr lang="en-US" altLang="zh-CN" dirty="0">
                <a:latin typeface="华文楷体" panose="02010600040101010101" pitchFamily="2" charset="-122"/>
                <a:ea typeface="华文楷体" panose="02010600040101010101" pitchFamily="2" charset="-122"/>
              </a:rPr>
              <a:t>` OK.</a:t>
            </a:r>
          </a:p>
          <a:p>
            <a:r>
              <a:rPr lang="en-US" altLang="zh-CN" dirty="0">
                <a:latin typeface="华文楷体" panose="02010600040101010101" pitchFamily="2" charset="-122"/>
                <a:ea typeface="华文楷体" panose="02010600040101010101" pitchFamily="2" charset="-122"/>
              </a:rPr>
              <a:t>2016-10-16T18:14:36 Creating triggers...</a:t>
            </a:r>
          </a:p>
          <a:p>
            <a:r>
              <a:rPr lang="en-US" altLang="zh-CN" dirty="0">
                <a:latin typeface="华文楷体" panose="02010600040101010101" pitchFamily="2" charset="-122"/>
                <a:ea typeface="华文楷体" panose="02010600040101010101" pitchFamily="2" charset="-122"/>
              </a:rPr>
              <a:t>2016-10-16T18:14:36 Created triggers OK.</a:t>
            </a:r>
          </a:p>
          <a:p>
            <a:r>
              <a:rPr lang="en-US" altLang="zh-CN" dirty="0">
                <a:latin typeface="华文楷体" panose="02010600040101010101" pitchFamily="2" charset="-122"/>
                <a:ea typeface="华文楷体" panose="02010600040101010101" pitchFamily="2" charset="-122"/>
              </a:rPr>
              <a:t>2016-10-16T18:14:36 Copying approximately 9771635 rows...</a:t>
            </a:r>
          </a:p>
          <a:p>
            <a:r>
              <a:rPr lang="en-US" altLang="zh-CN" dirty="0">
                <a:latin typeface="华文楷体" panose="02010600040101010101" pitchFamily="2" charset="-122"/>
                <a:ea typeface="华文楷体" panose="02010600040101010101" pitchFamily="2" charset="-122"/>
              </a:rPr>
              <a:t>Copying `</a:t>
            </a:r>
            <a:r>
              <a:rPr lang="en-US" altLang="zh-CN" dirty="0" err="1">
                <a:latin typeface="华文楷体" panose="02010600040101010101" pitchFamily="2" charset="-122"/>
                <a:ea typeface="华文楷体" panose="02010600040101010101" pitchFamily="2" charset="-122"/>
              </a:rPr>
              <a:t>test`.`account</a:t>
            </a:r>
            <a:r>
              <a:rPr lang="en-US" altLang="zh-CN" dirty="0">
                <a:latin typeface="华文楷体" panose="02010600040101010101" pitchFamily="2" charset="-122"/>
                <a:ea typeface="华文楷体" panose="02010600040101010101" pitchFamily="2" charset="-122"/>
              </a:rPr>
              <a:t>`:  22% 01:44 remain</a:t>
            </a:r>
          </a:p>
          <a:p>
            <a:r>
              <a:rPr lang="en-US" altLang="zh-CN" dirty="0">
                <a:latin typeface="华文楷体" panose="02010600040101010101" pitchFamily="2" charset="-122"/>
                <a:ea typeface="华文楷体" panose="02010600040101010101" pitchFamily="2" charset="-122"/>
              </a:rPr>
              <a:t>Copying `</a:t>
            </a:r>
            <a:r>
              <a:rPr lang="en-US" altLang="zh-CN" dirty="0" err="1">
                <a:latin typeface="华文楷体" panose="02010600040101010101" pitchFamily="2" charset="-122"/>
                <a:ea typeface="华文楷体" panose="02010600040101010101" pitchFamily="2" charset="-122"/>
              </a:rPr>
              <a:t>test`.`account</a:t>
            </a:r>
            <a:r>
              <a:rPr lang="en-US" altLang="zh-CN" dirty="0">
                <a:latin typeface="华文楷体" panose="02010600040101010101" pitchFamily="2" charset="-122"/>
                <a:ea typeface="华文楷体" panose="02010600040101010101" pitchFamily="2" charset="-122"/>
              </a:rPr>
              <a:t>`:  44% 01:16 remain</a:t>
            </a:r>
          </a:p>
          <a:p>
            <a:r>
              <a:rPr lang="en-US" altLang="zh-CN" dirty="0">
                <a:latin typeface="华文楷体" panose="02010600040101010101" pitchFamily="2" charset="-122"/>
                <a:ea typeface="华文楷体" panose="02010600040101010101" pitchFamily="2" charset="-122"/>
              </a:rPr>
              <a:t>Copying `</a:t>
            </a:r>
            <a:r>
              <a:rPr lang="en-US" altLang="zh-CN" dirty="0" err="1">
                <a:latin typeface="华文楷体" panose="02010600040101010101" pitchFamily="2" charset="-122"/>
                <a:ea typeface="华文楷体" panose="02010600040101010101" pitchFamily="2" charset="-122"/>
              </a:rPr>
              <a:t>test`.`account</a:t>
            </a:r>
            <a:r>
              <a:rPr lang="en-US" altLang="zh-CN" dirty="0">
                <a:latin typeface="华文楷体" panose="02010600040101010101" pitchFamily="2" charset="-122"/>
                <a:ea typeface="华文楷体" panose="02010600040101010101" pitchFamily="2" charset="-122"/>
              </a:rPr>
              <a:t>`:  62% 00:52 remain</a:t>
            </a:r>
          </a:p>
          <a:p>
            <a:r>
              <a:rPr lang="en-US" altLang="zh-CN" dirty="0">
                <a:latin typeface="华文楷体" panose="02010600040101010101" pitchFamily="2" charset="-122"/>
                <a:ea typeface="华文楷体" panose="02010600040101010101" pitchFamily="2" charset="-122"/>
              </a:rPr>
              <a:t>Copying `</a:t>
            </a:r>
            <a:r>
              <a:rPr lang="en-US" altLang="zh-CN" dirty="0" err="1">
                <a:latin typeface="华文楷体" panose="02010600040101010101" pitchFamily="2" charset="-122"/>
                <a:ea typeface="华文楷体" panose="02010600040101010101" pitchFamily="2" charset="-122"/>
              </a:rPr>
              <a:t>test`.`account</a:t>
            </a:r>
            <a:r>
              <a:rPr lang="en-US" altLang="zh-CN" dirty="0">
                <a:latin typeface="华文楷体" panose="02010600040101010101" pitchFamily="2" charset="-122"/>
                <a:ea typeface="华文楷体" panose="02010600040101010101" pitchFamily="2" charset="-122"/>
              </a:rPr>
              <a:t>`:  83% 00:23 remain</a:t>
            </a:r>
          </a:p>
          <a:p>
            <a:r>
              <a:rPr lang="en-US" altLang="zh-CN" dirty="0">
                <a:latin typeface="华文楷体" panose="02010600040101010101" pitchFamily="2" charset="-122"/>
                <a:ea typeface="华文楷体" panose="02010600040101010101" pitchFamily="2" charset="-122"/>
              </a:rPr>
              <a:t>2016-10-16T18:17:01 Copied rows OK.</a:t>
            </a:r>
          </a:p>
          <a:p>
            <a:r>
              <a:rPr lang="en-US" altLang="zh-CN" dirty="0">
                <a:latin typeface="华文楷体" panose="02010600040101010101" pitchFamily="2" charset="-122"/>
                <a:ea typeface="华文楷体" panose="02010600040101010101" pitchFamily="2" charset="-122"/>
              </a:rPr>
              <a:t>2016-10-16T18:17:01 Swapping tables...</a:t>
            </a:r>
          </a:p>
          <a:p>
            <a:r>
              <a:rPr lang="en-US" altLang="zh-CN" dirty="0">
                <a:latin typeface="华文楷体" panose="02010600040101010101" pitchFamily="2" charset="-122"/>
                <a:ea typeface="华文楷体" panose="02010600040101010101" pitchFamily="2" charset="-122"/>
              </a:rPr>
              <a:t>2016-10-16T18:17:02 Swapped original and new tables OK.</a:t>
            </a:r>
          </a:p>
          <a:p>
            <a:r>
              <a:rPr lang="en-US" altLang="zh-CN" dirty="0">
                <a:latin typeface="华文楷体" panose="02010600040101010101" pitchFamily="2" charset="-122"/>
                <a:ea typeface="华文楷体" panose="02010600040101010101" pitchFamily="2" charset="-122"/>
              </a:rPr>
              <a:t>2016-10-16T18:17:02 Dropping old table...</a:t>
            </a:r>
          </a:p>
          <a:p>
            <a:r>
              <a:rPr lang="en-US" altLang="zh-CN" dirty="0">
                <a:latin typeface="华文楷体" panose="02010600040101010101" pitchFamily="2" charset="-122"/>
                <a:ea typeface="华文楷体" panose="02010600040101010101" pitchFamily="2" charset="-122"/>
              </a:rPr>
              <a:t>2016-10-16T18:17:02 Dropped old table `test`.`_</a:t>
            </a:r>
            <a:r>
              <a:rPr lang="en-US" altLang="zh-CN" dirty="0" err="1">
                <a:latin typeface="华文楷体" panose="02010600040101010101" pitchFamily="2" charset="-122"/>
                <a:ea typeface="华文楷体" panose="02010600040101010101" pitchFamily="2" charset="-122"/>
              </a:rPr>
              <a:t>account_old</a:t>
            </a:r>
            <a:r>
              <a:rPr lang="en-US" altLang="zh-CN" dirty="0">
                <a:latin typeface="华文楷体" panose="02010600040101010101" pitchFamily="2" charset="-122"/>
                <a:ea typeface="华文楷体" panose="02010600040101010101" pitchFamily="2" charset="-122"/>
              </a:rPr>
              <a:t>` OK.</a:t>
            </a:r>
          </a:p>
          <a:p>
            <a:r>
              <a:rPr lang="en-US" altLang="zh-CN" dirty="0">
                <a:latin typeface="华文楷体" panose="02010600040101010101" pitchFamily="2" charset="-122"/>
                <a:ea typeface="华文楷体" panose="02010600040101010101" pitchFamily="2" charset="-122"/>
              </a:rPr>
              <a:t>2016-10-16T18:17:02 Dropping triggers...</a:t>
            </a:r>
          </a:p>
          <a:p>
            <a:r>
              <a:rPr lang="en-US" altLang="zh-CN" dirty="0">
                <a:latin typeface="华文楷体" panose="02010600040101010101" pitchFamily="2" charset="-122"/>
                <a:ea typeface="华文楷体" panose="02010600040101010101" pitchFamily="2" charset="-122"/>
              </a:rPr>
              <a:t>2016-10-16T18:17:02 Dropped triggers OK.</a:t>
            </a:r>
          </a:p>
          <a:p>
            <a:r>
              <a:rPr lang="en-US" altLang="zh-CN" dirty="0">
                <a:latin typeface="华文楷体" panose="02010600040101010101" pitchFamily="2" charset="-122"/>
                <a:ea typeface="华文楷体" panose="02010600040101010101" pitchFamily="2" charset="-122"/>
              </a:rPr>
              <a:t>Successfully altered `</a:t>
            </a:r>
            <a:r>
              <a:rPr lang="en-US" altLang="zh-CN" dirty="0" err="1">
                <a:latin typeface="华文楷体" panose="02010600040101010101" pitchFamily="2" charset="-122"/>
                <a:ea typeface="华文楷体" panose="02010600040101010101" pitchFamily="2" charset="-122"/>
              </a:rPr>
              <a:t>test`.`account</a:t>
            </a:r>
            <a:r>
              <a:rPr lang="en-US" altLang="zh-CN" dirty="0">
                <a:latin typeface="华文楷体" panose="02010600040101010101" pitchFamily="2" charset="-122"/>
                <a:ea typeface="华文楷体" panose="02010600040101010101" pitchFamily="2" charset="-122"/>
              </a:rPr>
              <a:t>`.</a:t>
            </a:r>
          </a:p>
          <a:p>
            <a:endParaRPr lang="en-US" altLang="zh-CN"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6790440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190330" y="0"/>
            <a:ext cx="11449982" cy="8402300"/>
          </a:xfrm>
          <a:prstGeom prst="rect">
            <a:avLst/>
          </a:prstGeom>
          <a:noFill/>
        </p:spPr>
        <p:txBody>
          <a:bodyPr wrap="square" rtlCol="0">
            <a:spAutoFit/>
          </a:bodyPr>
          <a:lstStyle/>
          <a:p>
            <a:r>
              <a:rPr lang="en-US" altLang="zh-CN" sz="2400" dirty="0" smtClean="0">
                <a:latin typeface="华文楷体" panose="02010600040101010101" pitchFamily="2" charset="-122"/>
                <a:ea typeface="华文楷体" panose="02010600040101010101" pitchFamily="2" charset="-122"/>
              </a:rPr>
              <a:t>Explain </a:t>
            </a:r>
            <a:r>
              <a:rPr lang="zh-CN" altLang="en-US" sz="2400" dirty="0" smtClean="0">
                <a:latin typeface="华文楷体" panose="02010600040101010101" pitchFamily="2" charset="-122"/>
                <a:ea typeface="华文楷体" panose="02010600040101010101" pitchFamily="2" charset="-122"/>
              </a:rPr>
              <a:t>查询</a:t>
            </a:r>
            <a:r>
              <a:rPr lang="en-US" altLang="zh-CN" sz="2400" dirty="0" err="1" smtClean="0">
                <a:latin typeface="华文楷体" panose="02010600040101010101" pitchFamily="2" charset="-122"/>
                <a:ea typeface="华文楷体" panose="02010600040101010101" pitchFamily="2" charset="-122"/>
              </a:rPr>
              <a:t>sql</a:t>
            </a:r>
            <a:r>
              <a:rPr lang="zh-CN" altLang="en-US" sz="2400" dirty="0" smtClean="0">
                <a:latin typeface="华文楷体" panose="02010600040101010101" pitchFamily="2" charset="-122"/>
                <a:ea typeface="华文楷体" panose="02010600040101010101" pitchFamily="2" charset="-122"/>
              </a:rPr>
              <a:t>语句的执行计划</a:t>
            </a:r>
            <a:endParaRPr lang="en-US" altLang="zh-CN" sz="2400" dirty="0" smtClean="0">
              <a:latin typeface="华文楷体" panose="02010600040101010101" pitchFamily="2" charset="-122"/>
              <a:ea typeface="华文楷体" panose="02010600040101010101" pitchFamily="2" charset="-122"/>
            </a:endParaRPr>
          </a:p>
          <a:p>
            <a:r>
              <a:rPr lang="en-US" altLang="zh-CN" sz="2000" dirty="0" err="1">
                <a:latin typeface="华文楷体" panose="02010600040101010101" pitchFamily="2" charset="-122"/>
                <a:ea typeface="华文楷体" panose="02010600040101010101" pitchFamily="2" charset="-122"/>
              </a:rPr>
              <a:t>root@localhost:mysql.sock</a:t>
            </a:r>
            <a:r>
              <a:rPr lang="en-US" altLang="zh-CN" sz="2000" dirty="0">
                <a:latin typeface="华文楷体" panose="02010600040101010101" pitchFamily="2" charset="-122"/>
                <a:ea typeface="华文楷体" panose="02010600040101010101" pitchFamily="2" charset="-122"/>
              </a:rPr>
              <a:t>  18:21:32 [test]&gt;explain select * from account where </a:t>
            </a:r>
            <a:r>
              <a:rPr lang="en-US" altLang="zh-CN" sz="2000" dirty="0" err="1">
                <a:latin typeface="华文楷体" panose="02010600040101010101" pitchFamily="2" charset="-122"/>
                <a:ea typeface="华文楷体" panose="02010600040101010101" pitchFamily="2" charset="-122"/>
              </a:rPr>
              <a:t>accountname</a:t>
            </a:r>
            <a:r>
              <a:rPr lang="en-US" altLang="zh-CN" sz="2000" dirty="0">
                <a:latin typeface="华文楷体" panose="02010600040101010101" pitchFamily="2" charset="-122"/>
                <a:ea typeface="华文楷体" panose="02010600040101010101" pitchFamily="2" charset="-122"/>
              </a:rPr>
              <a:t> ='fan19832'\G</a:t>
            </a:r>
          </a:p>
          <a:p>
            <a:r>
              <a:rPr lang="en-US" altLang="zh-CN" sz="2000" dirty="0">
                <a:latin typeface="华文楷体" panose="02010600040101010101" pitchFamily="2" charset="-122"/>
                <a:ea typeface="华文楷体" panose="02010600040101010101" pitchFamily="2" charset="-122"/>
              </a:rPr>
              <a:t>*************************** 1. row ***************************</a:t>
            </a:r>
          </a:p>
          <a:p>
            <a:r>
              <a:rPr lang="en-US" altLang="zh-CN" sz="2000" dirty="0">
                <a:latin typeface="华文楷体" panose="02010600040101010101" pitchFamily="2" charset="-122"/>
                <a:ea typeface="华文楷体" panose="02010600040101010101" pitchFamily="2" charset="-122"/>
              </a:rPr>
              <a:t>           id: 1</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select_type</a:t>
            </a:r>
            <a:r>
              <a:rPr lang="en-US" altLang="zh-CN" sz="2000" dirty="0">
                <a:latin typeface="华文楷体" panose="02010600040101010101" pitchFamily="2" charset="-122"/>
                <a:ea typeface="华文楷体" panose="02010600040101010101" pitchFamily="2" charset="-122"/>
              </a:rPr>
              <a:t>: SIMPLE</a:t>
            </a:r>
          </a:p>
          <a:p>
            <a:r>
              <a:rPr lang="en-US" altLang="zh-CN" sz="2000" dirty="0">
                <a:latin typeface="华文楷体" panose="02010600040101010101" pitchFamily="2" charset="-122"/>
                <a:ea typeface="华文楷体" panose="02010600040101010101" pitchFamily="2" charset="-122"/>
              </a:rPr>
              <a:t>        table: account</a:t>
            </a:r>
          </a:p>
          <a:p>
            <a:r>
              <a:rPr lang="en-US" altLang="zh-CN" sz="2000" dirty="0">
                <a:latin typeface="华文楷体" panose="02010600040101010101" pitchFamily="2" charset="-122"/>
                <a:ea typeface="华文楷体" panose="02010600040101010101" pitchFamily="2" charset="-122"/>
              </a:rPr>
              <a:t>         type: ref</a:t>
            </a:r>
          </a:p>
          <a:p>
            <a:r>
              <a:rPr lang="en-US" altLang="zh-CN" sz="2000" dirty="0" err="1">
                <a:latin typeface="华文楷体" panose="02010600040101010101" pitchFamily="2" charset="-122"/>
                <a:ea typeface="华文楷体" panose="02010600040101010101" pitchFamily="2" charset="-122"/>
              </a:rPr>
              <a:t>possible_keys</a:t>
            </a:r>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indx_account_name</a:t>
            </a:r>
            <a:endParaRPr lang="en-US" altLang="zh-CN" sz="2000" dirty="0">
              <a:latin typeface="华文楷体" panose="02010600040101010101" pitchFamily="2" charset="-122"/>
              <a:ea typeface="华文楷体" panose="02010600040101010101" pitchFamily="2" charset="-122"/>
            </a:endParaRPr>
          </a:p>
          <a:p>
            <a:r>
              <a:rPr lang="en-US" altLang="zh-CN" sz="2000" dirty="0">
                <a:latin typeface="华文楷体" panose="02010600040101010101" pitchFamily="2" charset="-122"/>
                <a:ea typeface="华文楷体" panose="02010600040101010101" pitchFamily="2" charset="-122"/>
              </a:rPr>
              <a:t>          key: </a:t>
            </a:r>
            <a:r>
              <a:rPr lang="en-US" altLang="zh-CN" sz="2000" dirty="0" err="1">
                <a:latin typeface="华文楷体" panose="02010600040101010101" pitchFamily="2" charset="-122"/>
                <a:ea typeface="华文楷体" panose="02010600040101010101" pitchFamily="2" charset="-122"/>
              </a:rPr>
              <a:t>indx_account_name</a:t>
            </a:r>
            <a:endParaRPr lang="en-US" altLang="zh-CN" sz="2000" dirty="0">
              <a:latin typeface="华文楷体" panose="02010600040101010101" pitchFamily="2" charset="-122"/>
              <a:ea typeface="华文楷体" panose="02010600040101010101" pitchFamily="2" charset="-122"/>
            </a:endParaRP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key_len</a:t>
            </a:r>
            <a:r>
              <a:rPr lang="en-US" altLang="zh-CN" sz="2000" dirty="0">
                <a:latin typeface="华文楷体" panose="02010600040101010101" pitchFamily="2" charset="-122"/>
                <a:ea typeface="华文楷体" panose="02010600040101010101" pitchFamily="2" charset="-122"/>
              </a:rPr>
              <a:t>: 28</a:t>
            </a:r>
          </a:p>
          <a:p>
            <a:r>
              <a:rPr lang="en-US" altLang="zh-CN" sz="2000" dirty="0">
                <a:latin typeface="华文楷体" panose="02010600040101010101" pitchFamily="2" charset="-122"/>
                <a:ea typeface="华文楷体" panose="02010600040101010101" pitchFamily="2" charset="-122"/>
              </a:rPr>
              <a:t>          ref: </a:t>
            </a:r>
            <a:r>
              <a:rPr lang="en-US" altLang="zh-CN" sz="2000" dirty="0" err="1">
                <a:latin typeface="华文楷体" panose="02010600040101010101" pitchFamily="2" charset="-122"/>
                <a:ea typeface="华文楷体" panose="02010600040101010101" pitchFamily="2" charset="-122"/>
              </a:rPr>
              <a:t>const</a:t>
            </a:r>
            <a:endParaRPr lang="en-US" altLang="zh-CN" sz="2000" dirty="0">
              <a:latin typeface="华文楷体" panose="02010600040101010101" pitchFamily="2" charset="-122"/>
              <a:ea typeface="华文楷体" panose="02010600040101010101" pitchFamily="2" charset="-122"/>
            </a:endParaRPr>
          </a:p>
          <a:p>
            <a:r>
              <a:rPr lang="en-US" altLang="zh-CN" sz="2000" dirty="0">
                <a:latin typeface="华文楷体" panose="02010600040101010101" pitchFamily="2" charset="-122"/>
                <a:ea typeface="华文楷体" panose="02010600040101010101" pitchFamily="2" charset="-122"/>
              </a:rPr>
              <a:t>         rows: 1</a:t>
            </a:r>
          </a:p>
          <a:p>
            <a:r>
              <a:rPr lang="en-US" altLang="zh-CN" sz="2000" dirty="0">
                <a:latin typeface="华文楷体" panose="02010600040101010101" pitchFamily="2" charset="-122"/>
                <a:ea typeface="华文楷体" panose="02010600040101010101" pitchFamily="2" charset="-122"/>
              </a:rPr>
              <a:t>        Extra: Using index condition</a:t>
            </a:r>
          </a:p>
          <a:p>
            <a:r>
              <a:rPr lang="en-US" altLang="zh-CN" sz="2000" dirty="0">
                <a:latin typeface="华文楷体" panose="02010600040101010101" pitchFamily="2" charset="-122"/>
                <a:ea typeface="华文楷体" panose="02010600040101010101" pitchFamily="2" charset="-122"/>
              </a:rPr>
              <a:t>1 row in set (0.00 sec)</a:t>
            </a:r>
          </a:p>
          <a:p>
            <a:endParaRPr lang="en-US" altLang="zh-CN" sz="2000" dirty="0">
              <a:latin typeface="华文楷体" panose="02010600040101010101" pitchFamily="2" charset="-122"/>
              <a:ea typeface="华文楷体" panose="02010600040101010101" pitchFamily="2" charset="-122"/>
            </a:endParaRPr>
          </a:p>
          <a:p>
            <a:r>
              <a:rPr lang="en-US" altLang="zh-CN" sz="2000" dirty="0" err="1">
                <a:latin typeface="华文楷体" panose="02010600040101010101" pitchFamily="2" charset="-122"/>
                <a:ea typeface="华文楷体" panose="02010600040101010101" pitchFamily="2" charset="-122"/>
              </a:rPr>
              <a:t>root@localhost:mysql.sock</a:t>
            </a:r>
            <a:r>
              <a:rPr lang="en-US" altLang="zh-CN" sz="2000" dirty="0">
                <a:latin typeface="华文楷体" panose="02010600040101010101" pitchFamily="2" charset="-122"/>
                <a:ea typeface="华文楷体" panose="02010600040101010101" pitchFamily="2" charset="-122"/>
              </a:rPr>
              <a:t>  18:24:05 [test]&gt;select * from account where </a:t>
            </a:r>
            <a:r>
              <a:rPr lang="en-US" altLang="zh-CN" sz="2000" dirty="0" err="1">
                <a:latin typeface="华文楷体" panose="02010600040101010101" pitchFamily="2" charset="-122"/>
                <a:ea typeface="华文楷体" panose="02010600040101010101" pitchFamily="2" charset="-122"/>
              </a:rPr>
              <a:t>accountname</a:t>
            </a:r>
            <a:r>
              <a:rPr lang="en-US" altLang="zh-CN" sz="2000" dirty="0">
                <a:latin typeface="华文楷体" panose="02010600040101010101" pitchFamily="2" charset="-122"/>
                <a:ea typeface="华文楷体" panose="02010600040101010101" pitchFamily="2" charset="-122"/>
              </a:rPr>
              <a:t> ='fan19832';</a:t>
            </a:r>
          </a:p>
          <a:p>
            <a:r>
              <a:rPr lang="en-US" altLang="zh-CN" sz="2000" dirty="0">
                <a:latin typeface="华文楷体" panose="02010600040101010101" pitchFamily="2" charset="-122"/>
                <a:ea typeface="华文楷体" panose="02010600040101010101" pitchFamily="2" charset="-122"/>
              </a:rPr>
              <a:t>+-----------+-------------+-------------+</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accountid</a:t>
            </a:r>
            <a:r>
              <a:rPr lang="en-US" altLang="zh-CN" sz="2000" dirty="0">
                <a:latin typeface="华文楷体" panose="02010600040101010101" pitchFamily="2" charset="-122"/>
                <a:ea typeface="华文楷体" panose="02010600040101010101" pitchFamily="2" charset="-122"/>
              </a:rPr>
              <a:t> | </a:t>
            </a:r>
            <a:r>
              <a:rPr lang="en-US" altLang="zh-CN" sz="2000" dirty="0" err="1">
                <a:latin typeface="华文楷体" panose="02010600040101010101" pitchFamily="2" charset="-122"/>
                <a:ea typeface="华文楷体" panose="02010600040101010101" pitchFamily="2" charset="-122"/>
              </a:rPr>
              <a:t>accountname</a:t>
            </a:r>
            <a:r>
              <a:rPr lang="en-US" altLang="zh-CN" sz="2000" dirty="0">
                <a:latin typeface="华文楷体" panose="02010600040101010101" pitchFamily="2" charset="-122"/>
                <a:ea typeface="华文楷体" panose="02010600040101010101" pitchFamily="2" charset="-122"/>
              </a:rPr>
              <a:t> | </a:t>
            </a:r>
            <a:r>
              <a:rPr lang="en-US" altLang="zh-CN" sz="2000" dirty="0" err="1">
                <a:latin typeface="华文楷体" panose="02010600040101010101" pitchFamily="2" charset="-122"/>
                <a:ea typeface="华文楷体" panose="02010600040101010101" pitchFamily="2" charset="-122"/>
              </a:rPr>
              <a:t>accounthome</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a:t>
            </a:r>
          </a:p>
          <a:p>
            <a:r>
              <a:rPr lang="en-US" altLang="zh-CN" sz="2000" dirty="0">
                <a:latin typeface="华文楷体" panose="02010600040101010101" pitchFamily="2" charset="-122"/>
                <a:ea typeface="华文楷体" panose="02010600040101010101" pitchFamily="2" charset="-122"/>
              </a:rPr>
              <a:t>|     19832 | fan19832    | hebei19832  |</a:t>
            </a:r>
          </a:p>
          <a:p>
            <a:r>
              <a:rPr lang="en-US" altLang="zh-CN" sz="2000" dirty="0">
                <a:latin typeface="华文楷体" panose="02010600040101010101" pitchFamily="2" charset="-122"/>
                <a:ea typeface="华文楷体" panose="02010600040101010101" pitchFamily="2" charset="-122"/>
              </a:rPr>
              <a:t>+-----------+-------------+-------------+</a:t>
            </a:r>
          </a:p>
          <a:p>
            <a:r>
              <a:rPr lang="en-US" altLang="zh-CN" sz="2000" dirty="0">
                <a:latin typeface="华文楷体" panose="02010600040101010101" pitchFamily="2" charset="-122"/>
                <a:ea typeface="华文楷体" panose="02010600040101010101" pitchFamily="2" charset="-122"/>
              </a:rPr>
              <a:t>1 row in set (0.00 sec)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9109013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190330" y="0"/>
            <a:ext cx="11449982" cy="7786747"/>
          </a:xfrm>
          <a:prstGeom prst="rect">
            <a:avLst/>
          </a:prstGeom>
          <a:noFill/>
        </p:spPr>
        <p:txBody>
          <a:bodyPr wrap="square" rtlCol="0">
            <a:spAutoFit/>
          </a:bodyPr>
          <a:lstStyle/>
          <a:p>
            <a:r>
              <a:rPr lang="en-US" altLang="zh-CN" sz="2400" dirty="0" smtClean="0">
                <a:latin typeface="华文楷体" panose="02010600040101010101" pitchFamily="2" charset="-122"/>
                <a:ea typeface="华文楷体" panose="02010600040101010101" pitchFamily="2" charset="-122"/>
              </a:rPr>
              <a:t>Explain</a:t>
            </a:r>
            <a:r>
              <a:rPr lang="zh-CN" altLang="en-US" sz="2400" dirty="0" smtClean="0">
                <a:latin typeface="华文楷体" panose="02010600040101010101" pitchFamily="2" charset="-122"/>
                <a:ea typeface="华文楷体" panose="02010600040101010101" pitchFamily="2" charset="-122"/>
              </a:rPr>
              <a:t>各选项解释：</a:t>
            </a:r>
            <a:endParaRPr lang="en-US" altLang="zh-CN" sz="2400" dirty="0" smtClean="0">
              <a:latin typeface="华文楷体" panose="02010600040101010101" pitchFamily="2" charset="-122"/>
              <a:ea typeface="华文楷体" panose="02010600040101010101" pitchFamily="2" charset="-122"/>
            </a:endParaRPr>
          </a:p>
          <a:p>
            <a:r>
              <a:rPr lang="en-US" altLang="zh-CN" sz="2000" dirty="0" smtClean="0">
                <a:latin typeface="华文楷体" panose="02010600040101010101" pitchFamily="2" charset="-122"/>
                <a:ea typeface="华文楷体" panose="02010600040101010101" pitchFamily="2" charset="-122"/>
              </a:rPr>
              <a:t>Explain</a:t>
            </a:r>
            <a:r>
              <a:rPr lang="zh-CN" altLang="en-US" sz="2000" dirty="0" smtClean="0">
                <a:latin typeface="华文楷体" panose="02010600040101010101" pitchFamily="2" charset="-122"/>
                <a:ea typeface="华文楷体" panose="02010600040101010101" pitchFamily="2" charset="-122"/>
              </a:rPr>
              <a:t>命令并不提供任何调整建议，仅提供重要的信息供你做出调优决策。</a:t>
            </a:r>
            <a:endParaRPr lang="en-US" altLang="zh-CN" sz="2000" dirty="0" smtClean="0">
              <a:latin typeface="华文楷体" panose="02010600040101010101" pitchFamily="2" charset="-122"/>
              <a:ea typeface="华文楷体" panose="02010600040101010101" pitchFamily="2" charset="-122"/>
            </a:endParaRPr>
          </a:p>
          <a:p>
            <a:r>
              <a:rPr lang="zh-CN" altLang="en-US" sz="2000" dirty="0">
                <a:latin typeface="华文楷体" panose="02010600040101010101" pitchFamily="2" charset="-122"/>
                <a:ea typeface="华文楷体" panose="02010600040101010101" pitchFamily="2" charset="-122"/>
              </a:rPr>
              <a:t>在</a:t>
            </a:r>
            <a:r>
              <a:rPr lang="en-US" altLang="zh-CN" sz="2000" dirty="0">
                <a:latin typeface="华文楷体" panose="02010600040101010101" pitchFamily="2" charset="-122"/>
                <a:ea typeface="华文楷体" panose="02010600040101010101" pitchFamily="2" charset="-122"/>
              </a:rPr>
              <a:t>5.6.10</a:t>
            </a:r>
            <a:r>
              <a:rPr lang="zh-CN" altLang="en-US" sz="2000" dirty="0">
                <a:latin typeface="华文楷体" panose="02010600040101010101" pitchFamily="2" charset="-122"/>
                <a:ea typeface="华文楷体" panose="02010600040101010101" pitchFamily="2" charset="-122"/>
              </a:rPr>
              <a:t>版本里面</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是可以直接对</a:t>
            </a:r>
            <a:r>
              <a:rPr lang="en-US" altLang="zh-CN" sz="2000" dirty="0" err="1">
                <a:latin typeface="华文楷体" panose="02010600040101010101" pitchFamily="2" charset="-122"/>
                <a:ea typeface="华文楷体" panose="02010600040101010101" pitchFamily="2" charset="-122"/>
              </a:rPr>
              <a:t>dml</a:t>
            </a:r>
            <a:r>
              <a:rPr lang="zh-CN" altLang="en-US" sz="2000" dirty="0">
                <a:latin typeface="华文楷体" panose="02010600040101010101" pitchFamily="2" charset="-122"/>
                <a:ea typeface="华文楷体" panose="02010600040101010101" pitchFamily="2" charset="-122"/>
              </a:rPr>
              <a:t>语句进行</a:t>
            </a:r>
            <a:r>
              <a:rPr lang="en-US" altLang="zh-CN" sz="2000" dirty="0">
                <a:latin typeface="华文楷体" panose="02010600040101010101" pitchFamily="2" charset="-122"/>
                <a:ea typeface="华文楷体" panose="02010600040101010101" pitchFamily="2" charset="-122"/>
              </a:rPr>
              <a:t>explain</a:t>
            </a:r>
            <a:r>
              <a:rPr lang="zh-CN" altLang="en-US" sz="2000" dirty="0">
                <a:latin typeface="华文楷体" panose="02010600040101010101" pitchFamily="2" charset="-122"/>
                <a:ea typeface="华文楷体" panose="02010600040101010101" pitchFamily="2" charset="-122"/>
              </a:rPr>
              <a:t>分析操作的</a:t>
            </a:r>
            <a:r>
              <a:rPr lang="en-US" altLang="zh-CN" sz="2000" dirty="0" smtClean="0">
                <a:latin typeface="华文楷体" panose="02010600040101010101" pitchFamily="2" charset="-122"/>
                <a:ea typeface="华文楷体" panose="02010600040101010101" pitchFamily="2" charset="-122"/>
              </a:rPr>
              <a:t>.</a:t>
            </a:r>
            <a:r>
              <a:rPr lang="zh-CN" altLang="en-US" sz="2000" dirty="0" smtClean="0">
                <a:latin typeface="华文楷体" panose="02010600040101010101" pitchFamily="2" charset="-122"/>
                <a:ea typeface="华文楷体" panose="02010600040101010101" pitchFamily="2" charset="-122"/>
              </a:rPr>
              <a:t>而在</a:t>
            </a:r>
            <a:r>
              <a:rPr lang="en-US" altLang="zh-CN" sz="2000" dirty="0" smtClean="0">
                <a:latin typeface="华文楷体" panose="02010600040101010101" pitchFamily="2" charset="-122"/>
                <a:ea typeface="华文楷体" panose="02010600040101010101" pitchFamily="2" charset="-122"/>
              </a:rPr>
              <a:t>5.6</a:t>
            </a:r>
            <a:r>
              <a:rPr lang="zh-CN" altLang="en-US" sz="2000" dirty="0" smtClean="0">
                <a:latin typeface="华文楷体" panose="02010600040101010101" pitchFamily="2" charset="-122"/>
                <a:ea typeface="华文楷体" panose="02010600040101010101" pitchFamily="2" charset="-122"/>
              </a:rPr>
              <a:t>之前需要将</a:t>
            </a:r>
            <a:r>
              <a:rPr lang="en-US" altLang="zh-CN" sz="2000" dirty="0" err="1" smtClean="0">
                <a:latin typeface="华文楷体" panose="02010600040101010101" pitchFamily="2" charset="-122"/>
                <a:ea typeface="华文楷体" panose="02010600040101010101" pitchFamily="2" charset="-122"/>
              </a:rPr>
              <a:t>dml</a:t>
            </a:r>
            <a:r>
              <a:rPr lang="zh-CN" altLang="en-US" sz="2000" dirty="0" smtClean="0">
                <a:latin typeface="华文楷体" panose="02010600040101010101" pitchFamily="2" charset="-122"/>
                <a:ea typeface="华文楷体" panose="02010600040101010101" pitchFamily="2" charset="-122"/>
              </a:rPr>
              <a:t>语句改成</a:t>
            </a:r>
            <a:r>
              <a:rPr lang="en-US" altLang="zh-CN" sz="2000" dirty="0" smtClean="0">
                <a:latin typeface="华文楷体" panose="02010600040101010101" pitchFamily="2" charset="-122"/>
                <a:ea typeface="华文楷体" panose="02010600040101010101" pitchFamily="2" charset="-122"/>
              </a:rPr>
              <a:t>select</a:t>
            </a:r>
            <a:r>
              <a:rPr lang="zh-CN" altLang="en-US" sz="2000" dirty="0" smtClean="0">
                <a:latin typeface="华文楷体" panose="02010600040101010101" pitchFamily="2" charset="-122"/>
                <a:ea typeface="华文楷体" panose="02010600040101010101" pitchFamily="2" charset="-122"/>
              </a:rPr>
              <a:t>语句。</a:t>
            </a:r>
            <a:endParaRPr lang="en-US" altLang="zh-CN" sz="2000" dirty="0" smtClean="0">
              <a:latin typeface="华文楷体" panose="02010600040101010101" pitchFamily="2" charset="-122"/>
              <a:ea typeface="华文楷体" panose="02010600040101010101" pitchFamily="2" charset="-122"/>
            </a:endParaRPr>
          </a:p>
          <a:p>
            <a:r>
              <a:rPr lang="en-US" altLang="zh-CN" sz="1600" dirty="0" smtClean="0">
                <a:latin typeface="华文楷体" panose="02010600040101010101" pitchFamily="2" charset="-122"/>
                <a:ea typeface="华文楷体" panose="02010600040101010101" pitchFamily="2" charset="-122"/>
              </a:rPr>
              <a:t>Explain </a:t>
            </a:r>
            <a:r>
              <a:rPr lang="en-US" altLang="zh-CN" sz="1600" dirty="0">
                <a:latin typeface="华文楷体" panose="02010600040101010101" pitchFamily="2" charset="-122"/>
                <a:ea typeface="华文楷体" panose="02010600040101010101" pitchFamily="2" charset="-122"/>
              </a:rPr>
              <a:t>[EXTENDED|PARTITIONS] {SELECT </a:t>
            </a:r>
            <a:r>
              <a:rPr lang="en-US" altLang="zh-CN" sz="1600" dirty="0" err="1">
                <a:latin typeface="华文楷体" panose="02010600040101010101" pitchFamily="2" charset="-122"/>
                <a:ea typeface="华文楷体" panose="02010600040101010101" pitchFamily="2" charset="-122"/>
              </a:rPr>
              <a:t>statement|DELETE</a:t>
            </a:r>
            <a:r>
              <a:rPr lang="en-US" altLang="zh-CN" sz="1600" dirty="0">
                <a:latin typeface="华文楷体" panose="02010600040101010101" pitchFamily="2" charset="-122"/>
                <a:ea typeface="华文楷体" panose="02010600040101010101" pitchFamily="2" charset="-122"/>
              </a:rPr>
              <a:t> statement| INSERT statement| </a:t>
            </a:r>
            <a:r>
              <a:rPr lang="en-US" altLang="zh-CN" sz="1600" dirty="0" smtClean="0">
                <a:latin typeface="华文楷体" panose="02010600040101010101" pitchFamily="2" charset="-122"/>
                <a:ea typeface="华文楷体" panose="02010600040101010101" pitchFamily="2" charset="-122"/>
              </a:rPr>
              <a:t>                            					REPLACE </a:t>
            </a:r>
            <a:r>
              <a:rPr lang="en-US" altLang="zh-CN" sz="1600" dirty="0">
                <a:latin typeface="华文楷体" panose="02010600040101010101" pitchFamily="2" charset="-122"/>
                <a:ea typeface="华文楷体" panose="02010600040101010101" pitchFamily="2" charset="-122"/>
              </a:rPr>
              <a:t>statement| UPDATE statement</a:t>
            </a:r>
            <a:r>
              <a:rPr lang="en-US" altLang="zh-CN" sz="1600" dirty="0" smtClean="0">
                <a:latin typeface="华文楷体" panose="02010600040101010101" pitchFamily="2" charset="-122"/>
                <a:ea typeface="华文楷体" panose="02010600040101010101" pitchFamily="2" charset="-122"/>
              </a:rPr>
              <a:t>}</a:t>
            </a:r>
          </a:p>
          <a:p>
            <a:endParaRPr lang="en-US" altLang="zh-CN" sz="1600" dirty="0">
              <a:latin typeface="华文楷体" panose="02010600040101010101" pitchFamily="2" charset="-122"/>
              <a:ea typeface="华文楷体" panose="02010600040101010101" pitchFamily="2" charset="-122"/>
            </a:endParaRPr>
          </a:p>
          <a:p>
            <a:r>
              <a:rPr lang="en-US" altLang="zh-CN" sz="1600" dirty="0" err="1">
                <a:latin typeface="华文楷体" panose="02010600040101010101" pitchFamily="2" charset="-122"/>
                <a:ea typeface="华文楷体" panose="02010600040101010101" pitchFamily="2" charset="-122"/>
              </a:rPr>
              <a:t>root@localhost:mysql.sock</a:t>
            </a:r>
            <a:r>
              <a:rPr lang="en-US" altLang="zh-CN" sz="1600" dirty="0">
                <a:latin typeface="华文楷体" panose="02010600040101010101" pitchFamily="2" charset="-122"/>
                <a:ea typeface="华文楷体" panose="02010600040101010101" pitchFamily="2" charset="-122"/>
              </a:rPr>
              <a:t>  13:52:25 [test]&gt;explain extended select * from account where </a:t>
            </a:r>
            <a:r>
              <a:rPr lang="en-US" altLang="zh-CN" sz="1600" dirty="0" err="1">
                <a:latin typeface="华文楷体" panose="02010600040101010101" pitchFamily="2" charset="-122"/>
                <a:ea typeface="华文楷体" panose="02010600040101010101" pitchFamily="2" charset="-122"/>
              </a:rPr>
              <a:t>accountid</a:t>
            </a:r>
            <a:r>
              <a:rPr lang="en-US" altLang="zh-CN" sz="1600" dirty="0">
                <a:latin typeface="华文楷体" panose="02010600040101010101" pitchFamily="2" charset="-122"/>
                <a:ea typeface="华文楷体" panose="02010600040101010101" pitchFamily="2" charset="-122"/>
              </a:rPr>
              <a:t>=123456\G</a:t>
            </a:r>
          </a:p>
          <a:p>
            <a:r>
              <a:rPr lang="en-US" altLang="zh-CN" sz="1600" dirty="0">
                <a:latin typeface="华文楷体" panose="02010600040101010101" pitchFamily="2" charset="-122"/>
                <a:ea typeface="华文楷体" panose="02010600040101010101" pitchFamily="2" charset="-122"/>
              </a:rPr>
              <a:t>*************************** 1. row ***************************</a:t>
            </a:r>
          </a:p>
          <a:p>
            <a:r>
              <a:rPr lang="en-US" altLang="zh-CN" sz="1600" dirty="0">
                <a:latin typeface="华文楷体" panose="02010600040101010101" pitchFamily="2" charset="-122"/>
                <a:ea typeface="华文楷体" panose="02010600040101010101" pitchFamily="2" charset="-122"/>
              </a:rPr>
              <a:t>           id: 1</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select_type</a:t>
            </a:r>
            <a:r>
              <a:rPr lang="en-US" altLang="zh-CN" sz="1600" dirty="0">
                <a:latin typeface="华文楷体" panose="02010600040101010101" pitchFamily="2" charset="-122"/>
                <a:ea typeface="华文楷体" panose="02010600040101010101" pitchFamily="2" charset="-122"/>
              </a:rPr>
              <a:t>: SIMPLE</a:t>
            </a:r>
          </a:p>
          <a:p>
            <a:r>
              <a:rPr lang="en-US" altLang="zh-CN" sz="1600" dirty="0">
                <a:latin typeface="华文楷体" panose="02010600040101010101" pitchFamily="2" charset="-122"/>
                <a:ea typeface="华文楷体" panose="02010600040101010101" pitchFamily="2" charset="-122"/>
              </a:rPr>
              <a:t>        table: account</a:t>
            </a:r>
          </a:p>
          <a:p>
            <a:r>
              <a:rPr lang="en-US" altLang="zh-CN" sz="1600" dirty="0">
                <a:latin typeface="华文楷体" panose="02010600040101010101" pitchFamily="2" charset="-122"/>
                <a:ea typeface="华文楷体" panose="02010600040101010101" pitchFamily="2" charset="-122"/>
              </a:rPr>
              <a:t>         type: </a:t>
            </a:r>
            <a:r>
              <a:rPr lang="en-US" altLang="zh-CN" sz="1600" dirty="0" err="1">
                <a:latin typeface="华文楷体" panose="02010600040101010101" pitchFamily="2" charset="-122"/>
                <a:ea typeface="华文楷体" panose="02010600040101010101" pitchFamily="2" charset="-122"/>
              </a:rPr>
              <a:t>const</a:t>
            </a:r>
            <a:endParaRPr lang="en-US" altLang="zh-CN" sz="1600" dirty="0">
              <a:latin typeface="华文楷体" panose="02010600040101010101" pitchFamily="2" charset="-122"/>
              <a:ea typeface="华文楷体" panose="02010600040101010101" pitchFamily="2" charset="-122"/>
            </a:endParaRPr>
          </a:p>
          <a:p>
            <a:r>
              <a:rPr lang="en-US" altLang="zh-CN" sz="1600" dirty="0" err="1">
                <a:latin typeface="华文楷体" panose="02010600040101010101" pitchFamily="2" charset="-122"/>
                <a:ea typeface="华文楷体" panose="02010600040101010101" pitchFamily="2" charset="-122"/>
              </a:rPr>
              <a:t>possible_keys</a:t>
            </a:r>
            <a:r>
              <a:rPr lang="en-US" altLang="zh-CN" sz="1600" dirty="0">
                <a:latin typeface="华文楷体" panose="02010600040101010101" pitchFamily="2" charset="-122"/>
                <a:ea typeface="华文楷体" panose="02010600040101010101" pitchFamily="2" charset="-122"/>
              </a:rPr>
              <a:t>: PRIMARY</a:t>
            </a:r>
          </a:p>
          <a:p>
            <a:r>
              <a:rPr lang="en-US" altLang="zh-CN" sz="1600" dirty="0">
                <a:latin typeface="华文楷体" panose="02010600040101010101" pitchFamily="2" charset="-122"/>
                <a:ea typeface="华文楷体" panose="02010600040101010101" pitchFamily="2" charset="-122"/>
              </a:rPr>
              <a:t>          key: PRIMARY</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key_len</a:t>
            </a:r>
            <a:r>
              <a:rPr lang="en-US" altLang="zh-CN" sz="1600" dirty="0">
                <a:latin typeface="华文楷体" panose="02010600040101010101" pitchFamily="2" charset="-122"/>
                <a:ea typeface="华文楷体" panose="02010600040101010101" pitchFamily="2" charset="-122"/>
              </a:rPr>
              <a:t>: 4</a:t>
            </a:r>
          </a:p>
          <a:p>
            <a:r>
              <a:rPr lang="en-US" altLang="zh-CN" sz="1600" dirty="0">
                <a:latin typeface="华文楷体" panose="02010600040101010101" pitchFamily="2" charset="-122"/>
                <a:ea typeface="华文楷体" panose="02010600040101010101" pitchFamily="2" charset="-122"/>
              </a:rPr>
              <a:t>          ref: </a:t>
            </a:r>
            <a:r>
              <a:rPr lang="en-US" altLang="zh-CN" sz="1600" dirty="0" err="1">
                <a:latin typeface="华文楷体" panose="02010600040101010101" pitchFamily="2" charset="-122"/>
                <a:ea typeface="华文楷体" panose="02010600040101010101" pitchFamily="2" charset="-122"/>
              </a:rPr>
              <a:t>const</a:t>
            </a:r>
            <a:endParaRPr lang="en-US" altLang="zh-CN" sz="1600" dirty="0">
              <a:latin typeface="华文楷体" panose="02010600040101010101" pitchFamily="2" charset="-122"/>
              <a:ea typeface="华文楷体" panose="02010600040101010101" pitchFamily="2" charset="-122"/>
            </a:endParaRPr>
          </a:p>
          <a:p>
            <a:r>
              <a:rPr lang="en-US" altLang="zh-CN" sz="1600" dirty="0">
                <a:latin typeface="华文楷体" panose="02010600040101010101" pitchFamily="2" charset="-122"/>
                <a:ea typeface="华文楷体" panose="02010600040101010101" pitchFamily="2" charset="-122"/>
              </a:rPr>
              <a:t>         rows: 1</a:t>
            </a:r>
          </a:p>
          <a:p>
            <a:r>
              <a:rPr lang="en-US" altLang="zh-CN" sz="1600" dirty="0">
                <a:latin typeface="华文楷体" panose="02010600040101010101" pitchFamily="2" charset="-122"/>
                <a:ea typeface="华文楷体" panose="02010600040101010101" pitchFamily="2" charset="-122"/>
              </a:rPr>
              <a:t>     filtered: 100.00</a:t>
            </a:r>
          </a:p>
          <a:p>
            <a:r>
              <a:rPr lang="en-US" altLang="zh-CN" sz="1600" dirty="0">
                <a:latin typeface="华文楷体" panose="02010600040101010101" pitchFamily="2" charset="-122"/>
                <a:ea typeface="华文楷体" panose="02010600040101010101" pitchFamily="2" charset="-122"/>
              </a:rPr>
              <a:t>        Extra: NULL</a:t>
            </a:r>
          </a:p>
          <a:p>
            <a:r>
              <a:rPr lang="en-US" altLang="zh-CN" sz="1600" dirty="0">
                <a:latin typeface="华文楷体" panose="02010600040101010101" pitchFamily="2" charset="-122"/>
                <a:ea typeface="华文楷体" panose="02010600040101010101" pitchFamily="2" charset="-122"/>
              </a:rPr>
              <a:t>1 row in set, 1 warning (0.00 sec)</a:t>
            </a:r>
          </a:p>
          <a:p>
            <a:endParaRPr lang="en-US" altLang="zh-CN" sz="2000" dirty="0" smtClean="0">
              <a:latin typeface="华文楷体" panose="02010600040101010101" pitchFamily="2" charset="-122"/>
              <a:ea typeface="华文楷体" panose="02010600040101010101" pitchFamily="2" charset="-122"/>
            </a:endParaRPr>
          </a:p>
          <a:p>
            <a:r>
              <a:rPr lang="en-US" altLang="zh-CN" sz="2000" dirty="0" err="1" smtClean="0">
                <a:latin typeface="华文楷体" panose="02010600040101010101" pitchFamily="2" charset="-122"/>
                <a:ea typeface="华文楷体" panose="02010600040101010101" pitchFamily="2" charset="-122"/>
              </a:rPr>
              <a:t>Possible_keys</a:t>
            </a:r>
            <a:r>
              <a:rPr lang="zh-CN" altLang="en-US" sz="2000" dirty="0" smtClean="0">
                <a:latin typeface="华文楷体" panose="02010600040101010101" pitchFamily="2" charset="-122"/>
                <a:ea typeface="华文楷体" panose="02010600040101010101" pitchFamily="2" charset="-122"/>
              </a:rPr>
              <a:t>：在查询过程中可能会用到的索引</a:t>
            </a:r>
            <a:endParaRPr lang="en-US" altLang="zh-CN" sz="2000" dirty="0" smtClean="0">
              <a:latin typeface="华文楷体" panose="02010600040101010101" pitchFamily="2" charset="-122"/>
              <a:ea typeface="华文楷体" panose="02010600040101010101" pitchFamily="2" charset="-122"/>
            </a:endParaRPr>
          </a:p>
          <a:p>
            <a:r>
              <a:rPr lang="en-US" altLang="zh-CN" sz="2000" dirty="0" smtClean="0">
                <a:latin typeface="华文楷体" panose="02010600040101010101" pitchFamily="2" charset="-122"/>
                <a:ea typeface="华文楷体" panose="02010600040101010101" pitchFamily="2" charset="-122"/>
              </a:rPr>
              <a:t>Key</a:t>
            </a:r>
            <a:r>
              <a:rPr lang="zh-CN" altLang="en-US" sz="2000" dirty="0" smtClean="0">
                <a:latin typeface="华文楷体" panose="02010600040101010101" pitchFamily="2" charset="-122"/>
                <a:ea typeface="华文楷体" panose="02010600040101010101" pitchFamily="2" charset="-122"/>
              </a:rPr>
              <a:t>：指出优化器选择使用的索引。</a:t>
            </a:r>
            <a:endParaRPr lang="en-US" altLang="zh-CN" sz="2000" dirty="0" smtClean="0">
              <a:latin typeface="华文楷体" panose="02010600040101010101" pitchFamily="2" charset="-122"/>
              <a:ea typeface="华文楷体" panose="02010600040101010101" pitchFamily="2" charset="-122"/>
            </a:endParaRPr>
          </a:p>
          <a:p>
            <a:r>
              <a:rPr lang="en-US" altLang="zh-CN" sz="2000" dirty="0" smtClean="0">
                <a:latin typeface="华文楷体" panose="02010600040101010101" pitchFamily="2" charset="-122"/>
                <a:ea typeface="华文楷体" panose="02010600040101010101" pitchFamily="2" charset="-122"/>
              </a:rPr>
              <a:t>Rows</a:t>
            </a:r>
            <a:r>
              <a:rPr lang="zh-CN" altLang="en-US" sz="2000" dirty="0" smtClean="0">
                <a:latin typeface="华文楷体" panose="02010600040101010101" pitchFamily="2" charset="-122"/>
                <a:ea typeface="华文楷体" panose="02010600040101010101" pitchFamily="2" charset="-122"/>
              </a:rPr>
              <a:t>：提供了试图分析所有存在于累计结果集中的行数目的</a:t>
            </a:r>
            <a:r>
              <a:rPr lang="en-US" altLang="zh-CN" sz="2000" dirty="0" err="1" smtClean="0">
                <a:latin typeface="华文楷体" panose="02010600040101010101" pitchFamily="2" charset="-122"/>
                <a:ea typeface="华文楷体" panose="02010600040101010101" pitchFamily="2" charset="-122"/>
              </a:rPr>
              <a:t>mysql</a:t>
            </a:r>
            <a:r>
              <a:rPr lang="zh-CN" altLang="en-US" sz="2000" dirty="0">
                <a:latin typeface="华文楷体" panose="02010600040101010101" pitchFamily="2" charset="-122"/>
                <a:ea typeface="华文楷体" panose="02010600040101010101" pitchFamily="2" charset="-122"/>
              </a:rPr>
              <a:t>优化</a:t>
            </a:r>
            <a:r>
              <a:rPr lang="zh-CN" altLang="en-US" sz="2000" dirty="0" smtClean="0">
                <a:latin typeface="华文楷体" panose="02010600040101010101" pitchFamily="2" charset="-122"/>
                <a:ea typeface="华文楷体" panose="02010600040101010101" pitchFamily="2" charset="-122"/>
              </a:rPr>
              <a:t>器估计值。</a:t>
            </a:r>
            <a:endParaRPr lang="en-US" altLang="zh-CN" sz="20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8386819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dirty="0"/>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190330" y="0"/>
            <a:ext cx="11449982" cy="3539430"/>
          </a:xfrm>
          <a:prstGeom prst="rect">
            <a:avLst/>
          </a:prstGeom>
          <a:noFill/>
        </p:spPr>
        <p:txBody>
          <a:bodyPr wrap="square" rtlCol="0">
            <a:spAutoFit/>
          </a:bodyPr>
          <a:lstStyle/>
          <a:p>
            <a:r>
              <a:rPr lang="en-US" altLang="zh-CN" sz="2400" dirty="0" smtClean="0">
                <a:latin typeface="华文楷体" panose="02010600040101010101" pitchFamily="2" charset="-122"/>
                <a:ea typeface="华文楷体" panose="02010600040101010101" pitchFamily="2" charset="-122"/>
              </a:rPr>
              <a:t>Explain</a:t>
            </a:r>
            <a:r>
              <a:rPr lang="zh-CN" altLang="en-US" sz="2400" dirty="0" smtClean="0">
                <a:latin typeface="华文楷体" panose="02010600040101010101" pitchFamily="2" charset="-122"/>
                <a:ea typeface="华文楷体" panose="02010600040101010101" pitchFamily="2" charset="-122"/>
              </a:rPr>
              <a:t>各选项解释：</a:t>
            </a:r>
            <a:endParaRPr lang="en-US" altLang="zh-CN" sz="2400" dirty="0" smtClean="0">
              <a:latin typeface="华文楷体" panose="02010600040101010101" pitchFamily="2" charset="-122"/>
              <a:ea typeface="华文楷体" panose="02010600040101010101" pitchFamily="2" charset="-122"/>
            </a:endParaRPr>
          </a:p>
          <a:p>
            <a:r>
              <a:rPr lang="en-US" altLang="zh-CN" sz="2000" dirty="0" smtClean="0">
                <a:latin typeface="华文楷体" panose="02010600040101010101" pitchFamily="2" charset="-122"/>
                <a:ea typeface="华文楷体" panose="02010600040101010101" pitchFamily="2" charset="-122"/>
              </a:rPr>
              <a:t>Key-</a:t>
            </a:r>
            <a:r>
              <a:rPr lang="en-US" altLang="zh-CN" sz="2000" dirty="0" err="1" smtClean="0">
                <a:latin typeface="华文楷体" panose="02010600040101010101" pitchFamily="2" charset="-122"/>
                <a:ea typeface="华文楷体" panose="02010600040101010101" pitchFamily="2" charset="-122"/>
              </a:rPr>
              <a:t>len</a:t>
            </a:r>
            <a:r>
              <a:rPr lang="en-US" altLang="zh-CN" sz="2000" dirty="0" smtClean="0">
                <a:latin typeface="华文楷体" panose="02010600040101010101" pitchFamily="2" charset="-122"/>
                <a:ea typeface="华文楷体" panose="02010600040101010101" pitchFamily="2" charset="-122"/>
              </a:rPr>
              <a:t>:</a:t>
            </a:r>
            <a:r>
              <a:rPr lang="zh-CN" altLang="en-US" sz="2000" dirty="0" smtClean="0">
                <a:latin typeface="华文楷体" panose="02010600040101010101" pitchFamily="2" charset="-122"/>
                <a:ea typeface="华文楷体" panose="02010600040101010101" pitchFamily="2" charset="-122"/>
              </a:rPr>
              <a:t>定义了用于</a:t>
            </a:r>
            <a:r>
              <a:rPr lang="en-US" altLang="zh-CN" sz="2000" dirty="0" err="1" smtClean="0">
                <a:latin typeface="华文楷体" panose="02010600040101010101" pitchFamily="2" charset="-122"/>
                <a:ea typeface="华文楷体" panose="02010600040101010101" pitchFamily="2" charset="-122"/>
              </a:rPr>
              <a:t>sql</a:t>
            </a:r>
            <a:r>
              <a:rPr lang="zh-CN" altLang="en-US" sz="2000" dirty="0" smtClean="0">
                <a:latin typeface="华文楷体" panose="02010600040101010101" pitchFamily="2" charset="-122"/>
                <a:ea typeface="华文楷体" panose="02010600040101010101" pitchFamily="2" charset="-122"/>
              </a:rPr>
              <a:t>语句的连接条件的键的长度。此列值对于确定索引的有效性以及多列索引中用到的列的数目很重要。</a:t>
            </a:r>
            <a:endParaRPr lang="en-US" altLang="zh-CN" sz="2000" dirty="0" smtClean="0">
              <a:latin typeface="华文楷体" panose="02010600040101010101" pitchFamily="2" charset="-122"/>
              <a:ea typeface="华文楷体" panose="02010600040101010101" pitchFamily="2" charset="-122"/>
            </a:endParaRPr>
          </a:p>
          <a:p>
            <a:pPr lvl="2"/>
            <a:r>
              <a:rPr lang="en-US" altLang="zh-CN" sz="2000" dirty="0" smtClean="0">
                <a:latin typeface="华文楷体" panose="02010600040101010101" pitchFamily="2" charset="-122"/>
                <a:ea typeface="华文楷体" panose="02010600040101010101" pitchFamily="2" charset="-122"/>
              </a:rPr>
              <a:t>Key_len:4   //INT NOT NULL</a:t>
            </a:r>
          </a:p>
          <a:p>
            <a:pPr lvl="2"/>
            <a:r>
              <a:rPr lang="en-US" altLang="zh-CN" sz="2000" dirty="0" smtClean="0">
                <a:latin typeface="华文楷体" panose="02010600040101010101" pitchFamily="2" charset="-122"/>
                <a:ea typeface="华文楷体" panose="02010600040101010101" pitchFamily="2" charset="-122"/>
              </a:rPr>
              <a:t>Key_len:5   //INT NULL</a:t>
            </a:r>
          </a:p>
          <a:p>
            <a:pPr lvl="2"/>
            <a:r>
              <a:rPr lang="en-US" altLang="zh-CN" sz="2000" dirty="0" smtClean="0">
                <a:latin typeface="华文楷体" panose="02010600040101010101" pitchFamily="2" charset="-122"/>
                <a:ea typeface="华文楷体" panose="02010600040101010101" pitchFamily="2" charset="-122"/>
              </a:rPr>
              <a:t>Key_len:30 //CHAR(30) NOT NULL</a:t>
            </a:r>
          </a:p>
          <a:p>
            <a:pPr lvl="2"/>
            <a:r>
              <a:rPr lang="en-US" altLang="zh-CN" sz="2000" dirty="0" err="1" smtClean="0"/>
              <a:t>key_len</a:t>
            </a:r>
            <a:r>
              <a:rPr lang="en-US" altLang="zh-CN" sz="2000" dirty="0"/>
              <a:t>: 32 // VARCHAR(30) NOT NULL</a:t>
            </a:r>
            <a:br>
              <a:rPr lang="en-US" altLang="zh-CN" sz="2000" dirty="0"/>
            </a:br>
            <a:r>
              <a:rPr lang="en-US" altLang="zh-CN" sz="2000" dirty="0" err="1" smtClean="0"/>
              <a:t>key_len</a:t>
            </a:r>
            <a:r>
              <a:rPr lang="en-US" altLang="zh-CN" sz="2000" dirty="0"/>
              <a:t>: 92 // VARCHAR(30) NULL CHARSET=utf8</a:t>
            </a:r>
            <a:endParaRPr lang="en-US" altLang="zh-CN" sz="2000" dirty="0" smtClean="0">
              <a:latin typeface="华文楷体" panose="02010600040101010101" pitchFamily="2" charset="-122"/>
              <a:ea typeface="华文楷体" panose="02010600040101010101" pitchFamily="2" charset="-122"/>
            </a:endParaRPr>
          </a:p>
          <a:p>
            <a:endParaRPr lang="en-US" altLang="zh-CN" sz="2000" dirty="0" smtClean="0">
              <a:latin typeface="华文楷体" panose="02010600040101010101" pitchFamily="2" charset="-122"/>
              <a:ea typeface="华文楷体" panose="02010600040101010101" pitchFamily="2" charset="-122"/>
            </a:endParaRPr>
          </a:p>
          <a:p>
            <a:r>
              <a:rPr lang="en-US" altLang="zh-CN" sz="2000" dirty="0" err="1" smtClean="0">
                <a:latin typeface="华文楷体" panose="02010600040101010101" pitchFamily="2" charset="-122"/>
                <a:ea typeface="华文楷体" panose="02010600040101010101" pitchFamily="2" charset="-122"/>
              </a:rPr>
              <a:t>Table:table</a:t>
            </a:r>
            <a:r>
              <a:rPr lang="zh-CN" altLang="en-US" sz="2000" dirty="0" smtClean="0">
                <a:latin typeface="华文楷体" panose="02010600040101010101" pitchFamily="2" charset="-122"/>
                <a:ea typeface="华文楷体" panose="02010600040101010101" pitchFamily="2" charset="-122"/>
              </a:rPr>
              <a:t>列是</a:t>
            </a:r>
            <a:r>
              <a:rPr lang="en-US" altLang="zh-CN" sz="2000" dirty="0" smtClean="0">
                <a:latin typeface="华文楷体" panose="02010600040101010101" pitchFamily="2" charset="-122"/>
                <a:ea typeface="华文楷体" panose="02010600040101010101" pitchFamily="2" charset="-122"/>
              </a:rPr>
              <a:t>explain</a:t>
            </a:r>
            <a:r>
              <a:rPr lang="zh-CN" altLang="en-US" sz="2000" dirty="0" smtClean="0">
                <a:latin typeface="华文楷体" panose="02010600040101010101" pitchFamily="2" charset="-122"/>
                <a:ea typeface="华文楷体" panose="02010600040101010101" pitchFamily="2" charset="-122"/>
              </a:rPr>
              <a:t>命令中输出结果中的一个单独行的唯一标识符。</a:t>
            </a:r>
            <a:endParaRPr lang="en-US" altLang="zh-CN" sz="2000" dirty="0">
              <a:latin typeface="华文楷体" panose="02010600040101010101" pitchFamily="2" charset="-122"/>
              <a:ea typeface="华文楷体" panose="02010600040101010101" pitchFamily="2" charset="-122"/>
            </a:endParaRPr>
          </a:p>
          <a:p>
            <a:pPr lvl="2"/>
            <a:endParaRPr lang="en-US" altLang="zh-CN" sz="20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3499253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10370" y="636964"/>
            <a:ext cx="11449982" cy="3785652"/>
          </a:xfrm>
          <a:prstGeom prst="rect">
            <a:avLst/>
          </a:prstGeom>
          <a:noFill/>
        </p:spPr>
        <p:txBody>
          <a:bodyPr wrap="square" rtlCol="0">
            <a:spAutoFit/>
          </a:bodyPr>
          <a:lstStyle/>
          <a:p>
            <a:r>
              <a:rPr lang="en-US" altLang="zh-CN" sz="2400" dirty="0" smtClean="0">
                <a:latin typeface="华文楷体" panose="02010600040101010101" pitchFamily="2" charset="-122"/>
                <a:ea typeface="华文楷体" panose="02010600040101010101" pitchFamily="2" charset="-122"/>
              </a:rPr>
              <a:t>Pt-query-digest</a:t>
            </a:r>
            <a:r>
              <a:rPr lang="zh-CN" altLang="en-US" sz="2400" dirty="0" smtClean="0">
                <a:latin typeface="华文楷体" panose="02010600040101010101" pitchFamily="2" charset="-122"/>
                <a:ea typeface="华文楷体" panose="02010600040101010101" pitchFamily="2" charset="-122"/>
              </a:rPr>
              <a:t>查询</a:t>
            </a:r>
            <a:r>
              <a:rPr lang="en-US" altLang="zh-CN" sz="2400" dirty="0" err="1" smtClean="0">
                <a:latin typeface="华文楷体" panose="02010600040101010101" pitchFamily="2" charset="-122"/>
                <a:ea typeface="华文楷体" panose="02010600040101010101" pitchFamily="2" charset="-122"/>
              </a:rPr>
              <a:t>sql</a:t>
            </a:r>
            <a:r>
              <a:rPr lang="zh-CN" altLang="en-US" sz="2400" dirty="0" smtClean="0">
                <a:latin typeface="华文楷体" panose="02010600040101010101" pitchFamily="2" charset="-122"/>
                <a:ea typeface="华文楷体" panose="02010600040101010101" pitchFamily="2" charset="-122"/>
              </a:rPr>
              <a:t>语句的执行计划</a:t>
            </a:r>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r>
              <a:rPr lang="en-US" altLang="zh-CN" sz="2400" dirty="0" err="1">
                <a:latin typeface="华文楷体" panose="02010600040101010101" pitchFamily="2" charset="-122"/>
                <a:ea typeface="华文楷体" panose="02010600040101010101" pitchFamily="2" charset="-122"/>
              </a:rPr>
              <a:t>pt</a:t>
            </a:r>
            <a:r>
              <a:rPr lang="en-US" altLang="zh-CN" sz="2400" dirty="0">
                <a:latin typeface="华文楷体" panose="02010600040101010101" pitchFamily="2" charset="-122"/>
                <a:ea typeface="华文楷体" panose="02010600040101010101" pitchFamily="2" charset="-122"/>
              </a:rPr>
              <a:t>-query-digest /data/</a:t>
            </a:r>
            <a:r>
              <a:rPr lang="en-US" altLang="zh-CN" sz="2400" dirty="0" err="1">
                <a:latin typeface="华文楷体" panose="02010600040101010101" pitchFamily="2" charset="-122"/>
                <a:ea typeface="华文楷体" panose="02010600040101010101" pitchFamily="2" charset="-122"/>
              </a:rPr>
              <a:t>mysql</a:t>
            </a:r>
            <a:r>
              <a:rPr lang="en-US" altLang="zh-CN" sz="2400" dirty="0">
                <a:latin typeface="华文楷体" panose="02010600040101010101" pitchFamily="2" charset="-122"/>
                <a:ea typeface="华文楷体" panose="02010600040101010101" pitchFamily="2" charset="-122"/>
              </a:rPr>
              <a:t>/mysql_3306/data/slow.log &gt;</a:t>
            </a:r>
            <a:r>
              <a:rPr lang="en-US" altLang="zh-CN" sz="2400" dirty="0" smtClean="0">
                <a:latin typeface="华文楷体" panose="02010600040101010101" pitchFamily="2" charset="-122"/>
                <a:ea typeface="华文楷体" panose="02010600040101010101" pitchFamily="2" charset="-122"/>
              </a:rPr>
              <a:t>9291824.log</a:t>
            </a:r>
          </a:p>
          <a:p>
            <a:endParaRPr lang="en-US" altLang="zh-CN" sz="2400" dirty="0">
              <a:latin typeface="华文楷体" panose="02010600040101010101" pitchFamily="2" charset="-122"/>
              <a:ea typeface="华文楷体" panose="02010600040101010101" pitchFamily="2" charset="-122"/>
            </a:endParaRPr>
          </a:p>
          <a:p>
            <a:r>
              <a:rPr lang="zh-CN" altLang="en-US" sz="2400" dirty="0" smtClean="0">
                <a:latin typeface="华文楷体" panose="02010600040101010101" pitchFamily="2" charset="-122"/>
                <a:ea typeface="华文楷体" panose="02010600040101010101" pitchFamily="2" charset="-122"/>
              </a:rPr>
              <a:t>打开文件详细解释下各个字段的意义：</a:t>
            </a:r>
            <a:endParaRPr lang="en-US" altLang="zh-CN" sz="2400" dirty="0" smtClean="0">
              <a:latin typeface="华文楷体" panose="02010600040101010101" pitchFamily="2" charset="-122"/>
              <a:ea typeface="华文楷体" panose="02010600040101010101" pitchFamily="2" charset="-122"/>
            </a:endParaRPr>
          </a:p>
          <a:p>
            <a:r>
              <a:rPr lang="en-US" altLang="zh-CN" sz="2400" dirty="0" smtClean="0">
                <a:latin typeface="华文楷体" panose="02010600040101010101" pitchFamily="2" charset="-122"/>
                <a:ea typeface="华文楷体" panose="02010600040101010101" pitchFamily="2" charset="-122"/>
              </a:rPr>
              <a:t>         </a:t>
            </a:r>
            <a:endParaRPr lang="en-US" altLang="zh-CN" sz="2400" dirty="0">
              <a:latin typeface="华文楷体" panose="02010600040101010101" pitchFamily="2" charset="-122"/>
              <a:ea typeface="华文楷体" panose="02010600040101010101" pitchFamily="2" charset="-122"/>
            </a:endParaRP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7990950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37802" y="551405"/>
            <a:ext cx="11449982" cy="4154984"/>
          </a:xfrm>
          <a:prstGeom prst="rect">
            <a:avLst/>
          </a:prstGeom>
          <a:noFill/>
        </p:spPr>
        <p:txBody>
          <a:bodyPr wrap="square" rtlCol="0">
            <a:spAutoFit/>
          </a:bodyPr>
          <a:lstStyle/>
          <a:p>
            <a:r>
              <a:rPr lang="zh-CN" altLang="en-US" sz="3200" dirty="0" smtClean="0">
                <a:latin typeface="华文楷体" panose="02010600040101010101" pitchFamily="2" charset="-122"/>
                <a:ea typeface="华文楷体" panose="02010600040101010101" pitchFamily="2" charset="-122"/>
              </a:rPr>
              <a:t>索引和字段选择性：</a:t>
            </a:r>
            <a:endParaRPr lang="en-US" altLang="zh-CN" sz="3200" dirty="0" smtClean="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r>
              <a:rPr lang="zh-CN" altLang="en-US" sz="2400" dirty="0" smtClean="0">
                <a:latin typeface="华文楷体" panose="02010600040101010101" pitchFamily="2" charset="-122"/>
                <a:ea typeface="华文楷体" panose="02010600040101010101" pitchFamily="2" charset="-122"/>
              </a:rPr>
              <a:t>选择性较差的字段通常不适合创建单列索引</a:t>
            </a:r>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r>
              <a:rPr lang="zh-CN" altLang="en-US" sz="2400" dirty="0" smtClean="0">
                <a:latin typeface="华文楷体" panose="02010600040101010101" pitchFamily="2" charset="-122"/>
                <a:ea typeface="华文楷体" panose="02010600040101010101" pitchFamily="2" charset="-122"/>
              </a:rPr>
              <a:t>联合索引中选择性较好的字段应该排在前面</a:t>
            </a:r>
            <a:endParaRPr lang="en-US" altLang="zh-CN" sz="24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421223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610954" y="551405"/>
            <a:ext cx="11449982" cy="3785652"/>
          </a:xfrm>
          <a:prstGeom prst="rect">
            <a:avLst/>
          </a:prstGeom>
          <a:noFill/>
        </p:spPr>
        <p:txBody>
          <a:bodyPr wrap="square" rtlCol="0">
            <a:spAutoFit/>
          </a:bodyPr>
          <a:lstStyle/>
          <a:p>
            <a:r>
              <a:rPr lang="zh-CN" altLang="en-US" sz="3200" dirty="0" smtClean="0">
                <a:latin typeface="华文楷体" panose="02010600040101010101" pitchFamily="2" charset="-122"/>
                <a:ea typeface="华文楷体" panose="02010600040101010101" pitchFamily="2" charset="-122"/>
              </a:rPr>
              <a:t>如何建立高效索引：</a:t>
            </a:r>
            <a:endParaRPr lang="en-US" altLang="zh-CN" sz="3200" dirty="0" smtClean="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r>
              <a:rPr lang="zh-CN" altLang="en-US" sz="2400" dirty="0" smtClean="0">
                <a:latin typeface="华文楷体" panose="02010600040101010101" pitchFamily="2" charset="-122"/>
                <a:ea typeface="华文楷体" panose="02010600040101010101" pitchFamily="2" charset="-122"/>
              </a:rPr>
              <a:t>使用已有索引的情况：</a:t>
            </a:r>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1952529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610954" y="551405"/>
            <a:ext cx="11449982" cy="7478970"/>
          </a:xfrm>
          <a:prstGeom prst="rect">
            <a:avLst/>
          </a:prstGeom>
          <a:noFill/>
        </p:spPr>
        <p:txBody>
          <a:bodyPr wrap="square" rtlCol="0">
            <a:spAutoFit/>
          </a:bodyPr>
          <a:lstStyle/>
          <a:p>
            <a:r>
              <a:rPr lang="zh-CN" altLang="en-US" sz="3200" dirty="0" smtClean="0">
                <a:latin typeface="华文楷体" panose="02010600040101010101" pitchFamily="2" charset="-122"/>
                <a:ea typeface="华文楷体" panose="02010600040101010101" pitchFamily="2" charset="-122"/>
              </a:rPr>
              <a:t>如何建立高效索引：</a:t>
            </a:r>
            <a:endParaRPr lang="en-US" altLang="zh-CN" sz="3200" dirty="0" smtClean="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r>
              <a:rPr lang="zh-CN" altLang="en-US" sz="2400" dirty="0" smtClean="0">
                <a:latin typeface="华文楷体" panose="02010600040101010101" pitchFamily="2" charset="-122"/>
                <a:ea typeface="华文楷体" panose="02010600040101010101" pitchFamily="2" charset="-122"/>
              </a:rPr>
              <a:t>不使用已有索引的情况：</a:t>
            </a:r>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pPr marL="457200" indent="-457200">
              <a:buFont typeface="+mj-lt"/>
              <a:buAutoNum type="arabicPeriod"/>
            </a:pPr>
            <a:r>
              <a:rPr lang="zh-CN" altLang="en-US" sz="2400" dirty="0" smtClean="0">
                <a:latin typeface="华文楷体" panose="02010600040101010101" pitchFamily="2" charset="-122"/>
                <a:ea typeface="华文楷体" panose="02010600040101010101" pitchFamily="2" charset="-122"/>
              </a:rPr>
              <a:t>索引列进行数学运算或者函数运算</a:t>
            </a:r>
            <a:endParaRPr lang="en-US" altLang="zh-CN" sz="2400" dirty="0" smtClean="0">
              <a:latin typeface="华文楷体" panose="02010600040101010101" pitchFamily="2" charset="-122"/>
              <a:ea typeface="华文楷体" panose="02010600040101010101" pitchFamily="2" charset="-122"/>
            </a:endParaRPr>
          </a:p>
          <a:p>
            <a:pPr marL="457200" indent="-457200">
              <a:buFont typeface="+mj-lt"/>
              <a:buAutoNum type="arabicPeriod"/>
            </a:pPr>
            <a:endParaRPr lang="en-US" altLang="zh-CN" sz="2400" dirty="0">
              <a:latin typeface="华文楷体" panose="02010600040101010101" pitchFamily="2" charset="-122"/>
              <a:ea typeface="华文楷体" panose="02010600040101010101" pitchFamily="2" charset="-122"/>
            </a:endParaRPr>
          </a:p>
          <a:p>
            <a:pPr marL="457200" indent="-457200">
              <a:buFont typeface="+mj-lt"/>
              <a:buAutoNum type="arabicPeriod"/>
            </a:pPr>
            <a:r>
              <a:rPr lang="zh-CN" altLang="en-US" sz="2400" dirty="0" smtClean="0">
                <a:latin typeface="华文楷体" panose="02010600040101010101" pitchFamily="2" charset="-122"/>
                <a:ea typeface="华文楷体" panose="02010600040101010101" pitchFamily="2" charset="-122"/>
              </a:rPr>
              <a:t>未包含复合索引的前缀字段</a:t>
            </a:r>
            <a:endParaRPr lang="en-US" altLang="zh-CN" sz="2400" dirty="0" smtClean="0">
              <a:latin typeface="华文楷体" panose="02010600040101010101" pitchFamily="2" charset="-122"/>
              <a:ea typeface="华文楷体" panose="02010600040101010101" pitchFamily="2" charset="-122"/>
            </a:endParaRPr>
          </a:p>
          <a:p>
            <a:pPr marL="457200" indent="-457200">
              <a:buFont typeface="+mj-lt"/>
              <a:buAutoNum type="arabicPeriod"/>
            </a:pPr>
            <a:endParaRPr lang="en-US" altLang="zh-CN" sz="2400" dirty="0">
              <a:latin typeface="华文楷体" panose="02010600040101010101" pitchFamily="2" charset="-122"/>
              <a:ea typeface="华文楷体" panose="02010600040101010101" pitchFamily="2" charset="-122"/>
            </a:endParaRPr>
          </a:p>
          <a:p>
            <a:pPr marL="457200" indent="-457200">
              <a:buFont typeface="+mj-lt"/>
              <a:buAutoNum type="arabicPeriod"/>
            </a:pPr>
            <a:r>
              <a:rPr lang="zh-CN" altLang="en-US" sz="2400" dirty="0">
                <a:latin typeface="华文楷体" panose="02010600040101010101" pitchFamily="2" charset="-122"/>
                <a:ea typeface="华文楷体" panose="02010600040101010101" pitchFamily="2" charset="-122"/>
              </a:rPr>
              <a:t>通</a:t>
            </a:r>
            <a:r>
              <a:rPr lang="zh-CN" altLang="en-US" sz="2400" dirty="0" smtClean="0">
                <a:latin typeface="华文楷体" panose="02010600040101010101" pitchFamily="2" charset="-122"/>
                <a:ea typeface="华文楷体" panose="02010600040101010101" pitchFamily="2" charset="-122"/>
              </a:rPr>
              <a:t>配匹配</a:t>
            </a:r>
            <a:endParaRPr lang="en-US" altLang="zh-CN" sz="2400" dirty="0" smtClean="0">
              <a:latin typeface="华文楷体" panose="02010600040101010101" pitchFamily="2" charset="-122"/>
              <a:ea typeface="华文楷体" panose="02010600040101010101" pitchFamily="2" charset="-122"/>
            </a:endParaRPr>
          </a:p>
          <a:p>
            <a:pPr marL="457200" indent="-457200">
              <a:buFont typeface="+mj-lt"/>
              <a:buAutoNum type="arabicPeriod"/>
            </a:pPr>
            <a:endParaRPr lang="en-US" altLang="zh-CN" sz="2400" dirty="0">
              <a:latin typeface="华文楷体" panose="02010600040101010101" pitchFamily="2" charset="-122"/>
              <a:ea typeface="华文楷体" panose="02010600040101010101" pitchFamily="2" charset="-122"/>
            </a:endParaRPr>
          </a:p>
          <a:p>
            <a:pPr marL="457200" indent="-457200">
              <a:buFont typeface="+mj-lt"/>
              <a:buAutoNum type="arabicPeriod"/>
            </a:pPr>
            <a:r>
              <a:rPr lang="en-US" altLang="zh-CN" sz="2400" dirty="0" smtClean="0">
                <a:latin typeface="华文楷体" panose="02010600040101010101" pitchFamily="2" charset="-122"/>
                <a:ea typeface="华文楷体" panose="02010600040101010101" pitchFamily="2" charset="-122"/>
              </a:rPr>
              <a:t>Where</a:t>
            </a:r>
            <a:r>
              <a:rPr lang="zh-CN" altLang="en-US" sz="2400" dirty="0" smtClean="0">
                <a:latin typeface="华文楷体" panose="02010600040101010101" pitchFamily="2" charset="-122"/>
                <a:ea typeface="华文楷体" panose="02010600040101010101" pitchFamily="2" charset="-122"/>
              </a:rPr>
              <a:t>条件使用</a:t>
            </a:r>
            <a:r>
              <a:rPr lang="en-US" altLang="zh-CN" sz="2400" dirty="0" smtClean="0">
                <a:latin typeface="华文楷体" panose="02010600040101010101" pitchFamily="2" charset="-122"/>
                <a:ea typeface="华文楷体" panose="02010600040101010101" pitchFamily="2" charset="-122"/>
              </a:rPr>
              <a:t>not </a:t>
            </a:r>
            <a:r>
              <a:rPr lang="zh-CN" altLang="en-US" sz="2400" dirty="0" smtClean="0">
                <a:latin typeface="华文楷体" panose="02010600040101010101" pitchFamily="2" charset="-122"/>
                <a:ea typeface="华文楷体" panose="02010600040101010101" pitchFamily="2" charset="-122"/>
              </a:rPr>
              <a:t>，</a:t>
            </a:r>
            <a:r>
              <a:rPr lang="en-US" altLang="zh-CN" sz="2400" dirty="0" smtClean="0">
                <a:latin typeface="华文楷体" panose="02010600040101010101" pitchFamily="2" charset="-122"/>
                <a:ea typeface="华文楷体" panose="02010600040101010101" pitchFamily="2" charset="-122"/>
              </a:rPr>
              <a:t>&lt;&gt;,!=</a:t>
            </a:r>
          </a:p>
          <a:p>
            <a:pPr marL="457200" indent="-457200">
              <a:buFont typeface="+mj-lt"/>
              <a:buAutoNum type="arabicPeriod"/>
            </a:pPr>
            <a:endParaRPr lang="en-US" altLang="zh-CN" sz="2400" dirty="0">
              <a:latin typeface="华文楷体" panose="02010600040101010101" pitchFamily="2" charset="-122"/>
              <a:ea typeface="华文楷体" panose="02010600040101010101" pitchFamily="2" charset="-122"/>
            </a:endParaRPr>
          </a:p>
          <a:p>
            <a:pPr marL="457200" indent="-457200">
              <a:buFont typeface="+mj-lt"/>
              <a:buAutoNum type="arabicPeriod"/>
            </a:pPr>
            <a:r>
              <a:rPr lang="zh-CN" altLang="en-US" sz="2400" dirty="0" smtClean="0">
                <a:latin typeface="华文楷体" panose="02010600040101010101" pitchFamily="2" charset="-122"/>
                <a:ea typeface="华文楷体" panose="02010600040101010101" pitchFamily="2" charset="-122"/>
              </a:rPr>
              <a:t>字段类型匹配，隐式转换</a:t>
            </a:r>
            <a:endParaRPr lang="en-US" altLang="zh-CN" sz="2400" dirty="0" smtClean="0">
              <a:latin typeface="华文楷体" panose="02010600040101010101" pitchFamily="2" charset="-122"/>
              <a:ea typeface="华文楷体" panose="02010600040101010101" pitchFamily="2" charset="-122"/>
            </a:endParaRPr>
          </a:p>
          <a:p>
            <a:r>
              <a:rPr lang="en-US" altLang="zh-CN" sz="2400" dirty="0" smtClean="0">
                <a:latin typeface="华文楷体" panose="02010600040101010101" pitchFamily="2" charset="-122"/>
                <a:ea typeface="华文楷体" panose="02010600040101010101" pitchFamily="2" charset="-122"/>
              </a:rPr>
              <a:t>        </a:t>
            </a:r>
            <a:r>
              <a:rPr lang="en-US" altLang="zh-CN" sz="2400" dirty="0" err="1" smtClean="0">
                <a:latin typeface="华文楷体" panose="02010600040101010101" pitchFamily="2" charset="-122"/>
                <a:ea typeface="华文楷体" panose="02010600040101010101" pitchFamily="2" charset="-122"/>
              </a:rPr>
              <a:t>jdbc</a:t>
            </a:r>
            <a:r>
              <a:rPr lang="zh-CN" altLang="en-US" sz="2400" dirty="0" smtClean="0">
                <a:latin typeface="华文楷体" panose="02010600040101010101" pitchFamily="2" charset="-122"/>
                <a:ea typeface="华文楷体" panose="02010600040101010101" pitchFamily="2" charset="-122"/>
              </a:rPr>
              <a:t>中对变量类型的设置</a:t>
            </a:r>
            <a:endParaRPr lang="en-US" altLang="zh-CN" sz="2400" dirty="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978390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610954" y="551405"/>
            <a:ext cx="11449982" cy="6924973"/>
          </a:xfrm>
          <a:prstGeom prst="rect">
            <a:avLst/>
          </a:prstGeom>
          <a:noFill/>
        </p:spPr>
        <p:txBody>
          <a:bodyPr wrap="square" rtlCol="0">
            <a:spAutoFit/>
          </a:bodyPr>
          <a:lstStyle/>
          <a:p>
            <a:r>
              <a:rPr lang="zh-CN" altLang="en-US" sz="3200" dirty="0" smtClean="0">
                <a:latin typeface="华文楷体" panose="02010600040101010101" pitchFamily="2" charset="-122"/>
                <a:ea typeface="华文楷体" panose="02010600040101010101" pitchFamily="2" charset="-122"/>
              </a:rPr>
              <a:t>如何建立高效索引：</a:t>
            </a:r>
            <a:endParaRPr lang="en-US" altLang="zh-CN" sz="3200" dirty="0" smtClean="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r>
              <a:rPr lang="zh-CN" altLang="en-US" sz="2000" dirty="0" smtClean="0">
                <a:latin typeface="华文楷体" panose="02010600040101010101" pitchFamily="2" charset="-122"/>
                <a:ea typeface="华文楷体" panose="02010600040101010101" pitchFamily="2" charset="-122"/>
              </a:rPr>
              <a:t>利用索引排序</a:t>
            </a:r>
            <a:endParaRPr lang="en-US" altLang="zh-CN" sz="2000" dirty="0" smtClean="0">
              <a:latin typeface="华文楷体" panose="02010600040101010101" pitchFamily="2" charset="-122"/>
              <a:ea typeface="华文楷体" panose="02010600040101010101" pitchFamily="2" charset="-122"/>
            </a:endParaRPr>
          </a:p>
          <a:p>
            <a:r>
              <a:rPr lang="en-US" altLang="zh-CN" sz="2000" dirty="0" smtClean="0">
                <a:latin typeface="华文楷体" panose="02010600040101010101" pitchFamily="2" charset="-122"/>
                <a:ea typeface="华文楷体" panose="02010600040101010101" pitchFamily="2" charset="-122"/>
              </a:rPr>
              <a:t> </a:t>
            </a:r>
            <a:r>
              <a:rPr lang="en-US" altLang="zh-CN" sz="2000" dirty="0" err="1" smtClean="0">
                <a:latin typeface="华文楷体" panose="02010600040101010101" pitchFamily="2" charset="-122"/>
                <a:ea typeface="华文楷体" panose="02010600040101010101" pitchFamily="2" charset="-122"/>
              </a:rPr>
              <a:t>indx_a_b</a:t>
            </a:r>
            <a:r>
              <a:rPr lang="en-US" altLang="zh-CN" sz="2000" dirty="0" smtClean="0">
                <a:latin typeface="华文楷体" panose="02010600040101010101" pitchFamily="2" charset="-122"/>
                <a:ea typeface="华文楷体" panose="02010600040101010101" pitchFamily="2" charset="-122"/>
              </a:rPr>
              <a:t>(</a:t>
            </a:r>
            <a:r>
              <a:rPr lang="en-US" altLang="zh-CN" sz="2000" dirty="0" err="1" smtClean="0">
                <a:latin typeface="华文楷体" panose="02010600040101010101" pitchFamily="2" charset="-122"/>
                <a:ea typeface="华文楷体" panose="02010600040101010101" pitchFamily="2" charset="-122"/>
              </a:rPr>
              <a:t>a,b</a:t>
            </a:r>
            <a:r>
              <a:rPr lang="en-US" altLang="zh-CN" sz="2000" dirty="0" smtClean="0">
                <a:latin typeface="华文楷体" panose="02010600040101010101" pitchFamily="2" charset="-122"/>
                <a:ea typeface="华文楷体" panose="02010600040101010101" pitchFamily="2" charset="-122"/>
              </a:rPr>
              <a:t>)</a:t>
            </a:r>
          </a:p>
          <a:p>
            <a:r>
              <a:rPr lang="en-US" altLang="zh-CN" sz="3200" dirty="0" smtClean="0">
                <a:latin typeface="华文楷体" panose="02010600040101010101" pitchFamily="2" charset="-122"/>
                <a:ea typeface="华文楷体" panose="02010600040101010101" pitchFamily="2" charset="-122"/>
              </a:rPr>
              <a:t> </a:t>
            </a:r>
            <a:r>
              <a:rPr lang="zh-CN" altLang="en-US" sz="2000" dirty="0" smtClean="0">
                <a:latin typeface="华文楷体" panose="02010600040101010101" pitchFamily="2" charset="-122"/>
                <a:ea typeface="华文楷体" panose="02010600040101010101" pitchFamily="2" charset="-122"/>
              </a:rPr>
              <a:t>能够使用索引帮助排序的查询：</a:t>
            </a:r>
            <a:endParaRPr lang="en-US" altLang="zh-CN" sz="2000" dirty="0" smtClean="0">
              <a:latin typeface="华文楷体" panose="02010600040101010101" pitchFamily="2" charset="-122"/>
              <a:ea typeface="华文楷体" panose="02010600040101010101" pitchFamily="2" charset="-122"/>
            </a:endParaRPr>
          </a:p>
          <a:p>
            <a:pPr lvl="1"/>
            <a:r>
              <a:rPr lang="en-US" altLang="zh-CN" sz="2000" dirty="0">
                <a:latin typeface="华文楷体" panose="02010600040101010101" pitchFamily="2" charset="-122"/>
                <a:ea typeface="华文楷体" panose="02010600040101010101" pitchFamily="2" charset="-122"/>
              </a:rPr>
              <a:t>o</a:t>
            </a:r>
            <a:r>
              <a:rPr lang="en-US" altLang="zh-CN" sz="2000" dirty="0" smtClean="0">
                <a:latin typeface="华文楷体" panose="02010600040101010101" pitchFamily="2" charset="-122"/>
                <a:ea typeface="华文楷体" panose="02010600040101010101" pitchFamily="2" charset="-122"/>
              </a:rPr>
              <a:t>rder by a</a:t>
            </a:r>
          </a:p>
          <a:p>
            <a:pPr lvl="1"/>
            <a:r>
              <a:rPr lang="en-US" altLang="zh-CN" sz="2000" dirty="0">
                <a:latin typeface="华文楷体" panose="02010600040101010101" pitchFamily="2" charset="-122"/>
                <a:ea typeface="华文楷体" panose="02010600040101010101" pitchFamily="2" charset="-122"/>
              </a:rPr>
              <a:t>o</a:t>
            </a:r>
            <a:r>
              <a:rPr lang="en-US" altLang="zh-CN" sz="2000" dirty="0" smtClean="0">
                <a:latin typeface="华文楷体" panose="02010600040101010101" pitchFamily="2" charset="-122"/>
                <a:ea typeface="华文楷体" panose="02010600040101010101" pitchFamily="2" charset="-122"/>
              </a:rPr>
              <a:t>rder by </a:t>
            </a:r>
            <a:r>
              <a:rPr lang="en-US" altLang="zh-CN" sz="2000" dirty="0" err="1" smtClean="0">
                <a:latin typeface="华文楷体" panose="02010600040101010101" pitchFamily="2" charset="-122"/>
                <a:ea typeface="华文楷体" panose="02010600040101010101" pitchFamily="2" charset="-122"/>
              </a:rPr>
              <a:t>a,b</a:t>
            </a:r>
            <a:endParaRPr lang="en-US" altLang="zh-CN" sz="2000" dirty="0" smtClean="0">
              <a:latin typeface="华文楷体" panose="02010600040101010101" pitchFamily="2" charset="-122"/>
              <a:ea typeface="华文楷体" panose="02010600040101010101" pitchFamily="2" charset="-122"/>
            </a:endParaRPr>
          </a:p>
          <a:p>
            <a:pPr lvl="1"/>
            <a:r>
              <a:rPr lang="en-US" altLang="zh-CN" sz="2000" dirty="0">
                <a:latin typeface="华文楷体" panose="02010600040101010101" pitchFamily="2" charset="-122"/>
                <a:ea typeface="华文楷体" panose="02010600040101010101" pitchFamily="2" charset="-122"/>
              </a:rPr>
              <a:t>o</a:t>
            </a:r>
            <a:r>
              <a:rPr lang="en-US" altLang="zh-CN" sz="2000" dirty="0" smtClean="0">
                <a:latin typeface="华文楷体" panose="02010600040101010101" pitchFamily="2" charset="-122"/>
                <a:ea typeface="华文楷体" panose="02010600040101010101" pitchFamily="2" charset="-122"/>
              </a:rPr>
              <a:t>rder by a </a:t>
            </a:r>
            <a:r>
              <a:rPr lang="en-US" altLang="zh-CN" sz="2000" dirty="0" err="1" smtClean="0">
                <a:latin typeface="华文楷体" panose="02010600040101010101" pitchFamily="2" charset="-122"/>
                <a:ea typeface="华文楷体" panose="02010600040101010101" pitchFamily="2" charset="-122"/>
              </a:rPr>
              <a:t>desc,b,desc</a:t>
            </a:r>
            <a:endParaRPr lang="en-US" altLang="zh-CN" sz="2000" dirty="0" smtClean="0">
              <a:latin typeface="华文楷体" panose="02010600040101010101" pitchFamily="2" charset="-122"/>
              <a:ea typeface="华文楷体" panose="02010600040101010101" pitchFamily="2" charset="-122"/>
            </a:endParaRPr>
          </a:p>
          <a:p>
            <a:pPr lvl="1"/>
            <a:r>
              <a:rPr lang="en-US" altLang="zh-CN" sz="2000" dirty="0" smtClean="0">
                <a:latin typeface="华文楷体" panose="02010600040101010101" pitchFamily="2" charset="-122"/>
                <a:ea typeface="华文楷体" panose="02010600040101010101" pitchFamily="2" charset="-122"/>
              </a:rPr>
              <a:t>a&gt;5 order by a</a:t>
            </a:r>
          </a:p>
          <a:p>
            <a:r>
              <a:rPr lang="en-US" altLang="zh-CN" sz="2000" dirty="0">
                <a:latin typeface="华文楷体" panose="02010600040101010101" pitchFamily="2" charset="-122"/>
                <a:ea typeface="华文楷体" panose="02010600040101010101" pitchFamily="2" charset="-122"/>
              </a:rPr>
              <a:t> </a:t>
            </a:r>
            <a:r>
              <a:rPr lang="zh-CN" altLang="en-US" sz="2000" dirty="0" smtClean="0">
                <a:latin typeface="华文楷体" panose="02010600040101010101" pitchFamily="2" charset="-122"/>
                <a:ea typeface="华文楷体" panose="02010600040101010101" pitchFamily="2" charset="-122"/>
              </a:rPr>
              <a:t>不能够使用索引帮助排序的查询：</a:t>
            </a:r>
            <a:endParaRPr lang="en-US" altLang="zh-CN" sz="2000" dirty="0" smtClean="0">
              <a:latin typeface="华文楷体" panose="02010600040101010101" pitchFamily="2" charset="-122"/>
              <a:ea typeface="华文楷体" panose="02010600040101010101" pitchFamily="2" charset="-122"/>
            </a:endParaRPr>
          </a:p>
          <a:p>
            <a:r>
              <a:rPr lang="en-US" altLang="zh-CN" sz="2000" dirty="0">
                <a:latin typeface="华文楷体" panose="02010600040101010101" pitchFamily="2" charset="-122"/>
                <a:ea typeface="华文楷体" panose="02010600040101010101" pitchFamily="2" charset="-122"/>
              </a:rPr>
              <a:t> </a:t>
            </a:r>
            <a:r>
              <a:rPr lang="en-US" altLang="zh-CN" sz="2000" dirty="0" smtClean="0">
                <a:latin typeface="华文楷体" panose="02010600040101010101" pitchFamily="2" charset="-122"/>
                <a:ea typeface="华文楷体" panose="02010600040101010101" pitchFamily="2" charset="-122"/>
              </a:rPr>
              <a:t>       order by  b</a:t>
            </a:r>
          </a:p>
          <a:p>
            <a:r>
              <a:rPr lang="en-US" altLang="zh-CN" sz="2000" dirty="0">
                <a:latin typeface="华文楷体" panose="02010600040101010101" pitchFamily="2" charset="-122"/>
                <a:ea typeface="华文楷体" panose="02010600040101010101" pitchFamily="2" charset="-122"/>
              </a:rPr>
              <a:t> </a:t>
            </a:r>
            <a:r>
              <a:rPr lang="en-US" altLang="zh-CN" sz="2000" dirty="0" smtClean="0">
                <a:latin typeface="华文楷体" panose="02010600040101010101" pitchFamily="2" charset="-122"/>
                <a:ea typeface="华文楷体" panose="02010600040101010101" pitchFamily="2" charset="-122"/>
              </a:rPr>
              <a:t>       a&gt;5 order by b</a:t>
            </a:r>
          </a:p>
          <a:p>
            <a:r>
              <a:rPr lang="en-US" altLang="zh-CN" sz="2000" dirty="0">
                <a:latin typeface="华文楷体" panose="02010600040101010101" pitchFamily="2" charset="-122"/>
                <a:ea typeface="华文楷体" panose="02010600040101010101" pitchFamily="2" charset="-122"/>
              </a:rPr>
              <a:t> </a:t>
            </a:r>
            <a:r>
              <a:rPr lang="en-US" altLang="zh-CN" sz="2000" dirty="0" smtClean="0">
                <a:latin typeface="华文楷体" panose="02010600040101010101" pitchFamily="2" charset="-122"/>
                <a:ea typeface="华文楷体" panose="02010600040101010101" pitchFamily="2" charset="-122"/>
              </a:rPr>
              <a:t>       </a:t>
            </a:r>
            <a:r>
              <a:rPr lang="en-US" altLang="zh-CN" sz="2000" dirty="0" err="1" smtClean="0">
                <a:latin typeface="华文楷体" panose="02010600040101010101" pitchFamily="2" charset="-122"/>
                <a:ea typeface="华文楷体" panose="02010600040101010101" pitchFamily="2" charset="-122"/>
              </a:rPr>
              <a:t>a</a:t>
            </a:r>
            <a:r>
              <a:rPr lang="en-US" altLang="zh-CN" sz="2000" dirty="0" smtClean="0">
                <a:latin typeface="华文楷体" panose="02010600040101010101" pitchFamily="2" charset="-122"/>
                <a:ea typeface="华文楷体" panose="02010600040101010101" pitchFamily="2" charset="-122"/>
              </a:rPr>
              <a:t> </a:t>
            </a:r>
            <a:r>
              <a:rPr lang="en-US" altLang="zh-CN" sz="2000" dirty="0" err="1" smtClean="0">
                <a:latin typeface="华文楷体" panose="02010600040101010101" pitchFamily="2" charset="-122"/>
                <a:ea typeface="华文楷体" panose="02010600040101010101" pitchFamily="2" charset="-122"/>
              </a:rPr>
              <a:t>in</a:t>
            </a:r>
            <a:r>
              <a:rPr lang="en-US" altLang="zh-CN" sz="2000" dirty="0" smtClean="0">
                <a:latin typeface="华文楷体" panose="02010600040101010101" pitchFamily="2" charset="-122"/>
                <a:ea typeface="华文楷体" panose="02010600040101010101" pitchFamily="2" charset="-122"/>
              </a:rPr>
              <a:t>(1,3) order by b</a:t>
            </a:r>
          </a:p>
          <a:p>
            <a:r>
              <a:rPr lang="en-US" altLang="zh-CN" sz="2000" dirty="0">
                <a:latin typeface="华文楷体" panose="02010600040101010101" pitchFamily="2" charset="-122"/>
                <a:ea typeface="华文楷体" panose="02010600040101010101" pitchFamily="2" charset="-122"/>
              </a:rPr>
              <a:t> </a:t>
            </a:r>
            <a:r>
              <a:rPr lang="en-US" altLang="zh-CN" sz="2000" dirty="0" smtClean="0">
                <a:latin typeface="华文楷体" panose="02010600040101010101" pitchFamily="2" charset="-122"/>
                <a:ea typeface="华文楷体" panose="02010600040101010101" pitchFamily="2" charset="-122"/>
              </a:rPr>
              <a:t>       order by a </a:t>
            </a:r>
            <a:r>
              <a:rPr lang="en-US" altLang="zh-CN" sz="2000" dirty="0" err="1" smtClean="0">
                <a:latin typeface="华文楷体" panose="02010600040101010101" pitchFamily="2" charset="-122"/>
                <a:ea typeface="华文楷体" panose="02010600040101010101" pitchFamily="2" charset="-122"/>
              </a:rPr>
              <a:t>asc,b</a:t>
            </a:r>
            <a:r>
              <a:rPr lang="en-US" altLang="zh-CN" sz="2000" dirty="0" smtClean="0">
                <a:latin typeface="华文楷体" panose="02010600040101010101" pitchFamily="2" charset="-122"/>
                <a:ea typeface="华文楷体" panose="02010600040101010101" pitchFamily="2" charset="-122"/>
              </a:rPr>
              <a:t> </a:t>
            </a:r>
            <a:r>
              <a:rPr lang="en-US" altLang="zh-CN" sz="2000" dirty="0" err="1" smtClean="0">
                <a:latin typeface="华文楷体" panose="02010600040101010101" pitchFamily="2" charset="-122"/>
                <a:ea typeface="华文楷体" panose="02010600040101010101" pitchFamily="2" charset="-122"/>
              </a:rPr>
              <a:t>desc</a:t>
            </a:r>
            <a:endParaRPr lang="en-US" altLang="zh-CN" sz="2000" dirty="0" smtClean="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2614489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2194560" y="292402"/>
            <a:ext cx="8247888" cy="6986528"/>
          </a:xfrm>
          <a:prstGeom prst="rect">
            <a:avLst/>
          </a:prstGeom>
          <a:noFill/>
        </p:spPr>
        <p:txBody>
          <a:bodyPr wrap="square" rtlCol="0">
            <a:spAutoFit/>
          </a:bodyPr>
          <a:lstStyle/>
          <a:p>
            <a:pPr marL="685800" indent="-685800">
              <a:buFont typeface="Wingdings" panose="05000000000000000000" pitchFamily="2" charset="2"/>
              <a:buChar char="l"/>
            </a:pPr>
            <a:r>
              <a:rPr lang="en-US" altLang="zh-CN" sz="3200" err="1" smtClean="0">
                <a:latin typeface="华文楷体" panose="02010600040101010101" pitchFamily="2" charset="-122"/>
                <a:ea typeface="华文楷体" panose="02010600040101010101" pitchFamily="2" charset="-122"/>
              </a:rPr>
              <a:t>mysql</a:t>
            </a:r>
            <a:r>
              <a:rPr lang="zh-CN" altLang="en-US" sz="3200" smtClean="0">
                <a:latin typeface="华文楷体" panose="02010600040101010101" pitchFamily="2" charset="-122"/>
                <a:ea typeface="华文楷体" panose="02010600040101010101" pitchFamily="2" charset="-122"/>
              </a:rPr>
              <a:t>数据库体系结构</a:t>
            </a:r>
            <a:endParaRPr lang="en-US" altLang="zh-CN" sz="3200" smtClean="0">
              <a:latin typeface="华文楷体" panose="02010600040101010101" pitchFamily="2" charset="-122"/>
              <a:ea typeface="华文楷体" panose="02010600040101010101" pitchFamily="2" charset="-122"/>
            </a:endParaRPr>
          </a:p>
          <a:p>
            <a:endParaRPr lang="en-US" altLang="zh-CN" sz="320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r>
              <a:rPr lang="zh-CN" altLang="en-US" sz="3200" smtClean="0">
                <a:latin typeface="华文楷体" panose="02010600040101010101" pitchFamily="2" charset="-122"/>
                <a:ea typeface="华文楷体" panose="02010600040101010101" pitchFamily="2" charset="-122"/>
              </a:rPr>
              <a:t>数据库备份恢复</a:t>
            </a:r>
            <a:endParaRPr lang="en-US" altLang="zh-CN" sz="3200" smtClean="0">
              <a:latin typeface="华文楷体" panose="02010600040101010101" pitchFamily="2" charset="-122"/>
              <a:ea typeface="华文楷体" panose="02010600040101010101" pitchFamily="2" charset="-122"/>
            </a:endParaRPr>
          </a:p>
          <a:p>
            <a:endParaRPr lang="en-US" altLang="zh-CN" sz="320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r>
              <a:rPr lang="en-US" altLang="zh-CN" sz="3200" err="1" smtClean="0">
                <a:latin typeface="华文楷体" panose="02010600040101010101" pitchFamily="2" charset="-122"/>
                <a:ea typeface="华文楷体" panose="02010600040101010101" pitchFamily="2" charset="-122"/>
              </a:rPr>
              <a:t>Sql</a:t>
            </a:r>
            <a:r>
              <a:rPr lang="zh-CN" altLang="en-US" sz="3200" smtClean="0">
                <a:latin typeface="华文楷体" panose="02010600040101010101" pitchFamily="2" charset="-122"/>
                <a:ea typeface="华文楷体" panose="02010600040101010101" pitchFamily="2" charset="-122"/>
              </a:rPr>
              <a:t>语句优化</a:t>
            </a:r>
            <a:endParaRPr lang="en-US" altLang="zh-CN" sz="320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r>
              <a:rPr lang="zh-CN" altLang="en-US" sz="3200" smtClean="0">
                <a:latin typeface="华文楷体" panose="02010600040101010101" pitchFamily="2" charset="-122"/>
                <a:ea typeface="华文楷体" panose="02010600040101010101" pitchFamily="2" charset="-122"/>
              </a:rPr>
              <a:t>常用工具（</a:t>
            </a:r>
            <a:r>
              <a:rPr lang="en-US" altLang="zh-CN" sz="3200" err="1" smtClean="0">
                <a:latin typeface="华文楷体" panose="02010600040101010101" pitchFamily="2" charset="-122"/>
                <a:ea typeface="华文楷体" panose="02010600040101010101" pitchFamily="2" charset="-122"/>
              </a:rPr>
              <a:t>pttoolkit,xbackup</a:t>
            </a:r>
            <a:r>
              <a:rPr lang="zh-CN" altLang="en-US" sz="3200" smtClean="0">
                <a:latin typeface="华文楷体" panose="02010600040101010101" pitchFamily="2" charset="-122"/>
                <a:ea typeface="华文楷体" panose="02010600040101010101" pitchFamily="2" charset="-122"/>
              </a:rPr>
              <a:t>等）</a:t>
            </a:r>
            <a:endParaRPr lang="en-US" altLang="zh-CN" sz="320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r>
              <a:rPr lang="zh-CN" altLang="en-US" sz="3200" smtClean="0">
                <a:latin typeface="华文楷体" panose="02010600040101010101" pitchFamily="2" charset="-122"/>
                <a:ea typeface="华文楷体" panose="02010600040101010101" pitchFamily="2" charset="-122"/>
              </a:rPr>
              <a:t>数据库高可用架构</a:t>
            </a:r>
            <a:endParaRPr lang="en-US" altLang="zh-CN" sz="320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r>
              <a:rPr lang="zh-CN" altLang="en-US" sz="3200">
                <a:latin typeface="华文楷体" panose="02010600040101010101" pitchFamily="2" charset="-122"/>
                <a:ea typeface="华文楷体" panose="02010600040101010101" pitchFamily="2" charset="-122"/>
              </a:rPr>
              <a:t>中间件</a:t>
            </a:r>
            <a:endParaRPr lang="en-US" altLang="zh-CN" sz="320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smtClean="0">
              <a:latin typeface="+mn-ea"/>
            </a:endParaRPr>
          </a:p>
          <a:p>
            <a:endParaRPr lang="en-US" altLang="zh-CN" sz="3200" smtClean="0">
              <a:latin typeface="+mn-ea"/>
            </a:endParaRPr>
          </a:p>
          <a:p>
            <a:pPr marL="685800" indent="-685800">
              <a:buFont typeface="Wingdings" panose="05000000000000000000" pitchFamily="2" charset="2"/>
              <a:buChar char="l"/>
            </a:pPr>
            <a:endParaRPr lang="en-US" altLang="zh-CN" sz="3200" smtClean="0">
              <a:latin typeface="+mn-ea"/>
            </a:endParaRPr>
          </a:p>
        </p:txBody>
      </p:sp>
    </p:spTree>
    <p:extLst>
      <p:ext uri="{BB962C8B-B14F-4D97-AF65-F5344CB8AC3E}">
        <p14:creationId xmlns:p14="http://schemas.microsoft.com/office/powerpoint/2010/main" val="17465997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610954" y="551405"/>
            <a:ext cx="11449982" cy="6986528"/>
          </a:xfrm>
          <a:prstGeom prst="rect">
            <a:avLst/>
          </a:prstGeom>
          <a:noFill/>
        </p:spPr>
        <p:txBody>
          <a:bodyPr wrap="square" rtlCol="0">
            <a:spAutoFit/>
          </a:bodyPr>
          <a:lstStyle/>
          <a:p>
            <a:r>
              <a:rPr lang="zh-CN" altLang="en-US" sz="3200" smtClean="0">
                <a:latin typeface="华文楷体" panose="02010600040101010101" pitchFamily="2" charset="-122"/>
                <a:ea typeface="华文楷体" panose="02010600040101010101" pitchFamily="2" charset="-122"/>
              </a:rPr>
              <a:t>常用的工具集介绍</a:t>
            </a:r>
            <a:endParaRPr lang="en-US" altLang="zh-CN" sz="3200" smtClean="0">
              <a:latin typeface="华文楷体" panose="02010600040101010101" pitchFamily="2" charset="-122"/>
              <a:ea typeface="华文楷体" panose="02010600040101010101" pitchFamily="2" charset="-122"/>
            </a:endParaRPr>
          </a:p>
          <a:p>
            <a:r>
              <a:rPr lang="zh-CN" altLang="en-US" sz="3200" smtClean="0">
                <a:latin typeface="华文楷体" panose="02010600040101010101" pitchFamily="2" charset="-122"/>
                <a:ea typeface="华文楷体" panose="02010600040101010101" pitchFamily="2" charset="-122"/>
              </a:rPr>
              <a:t>数据库导入导出命令</a:t>
            </a:r>
            <a:endParaRPr lang="en-US" altLang="zh-CN" sz="3200" smtClean="0">
              <a:latin typeface="华文楷体" panose="02010600040101010101" pitchFamily="2" charset="-122"/>
              <a:ea typeface="华文楷体" panose="02010600040101010101" pitchFamily="2" charset="-122"/>
            </a:endParaRPr>
          </a:p>
          <a:p>
            <a:r>
              <a:rPr lang="en-US" altLang="zh-CN" sz="3200" err="1" smtClean="0">
                <a:latin typeface="华文楷体" panose="02010600040101010101" pitchFamily="2" charset="-122"/>
                <a:ea typeface="华文楷体" panose="02010600040101010101" pitchFamily="2" charset="-122"/>
              </a:rPr>
              <a:t>Mysqldump</a:t>
            </a:r>
            <a:endParaRPr lang="en-US" altLang="zh-CN" sz="3200" smtClean="0">
              <a:latin typeface="华文楷体" panose="02010600040101010101" pitchFamily="2" charset="-122"/>
              <a:ea typeface="华文楷体" panose="02010600040101010101" pitchFamily="2" charset="-122"/>
            </a:endParaRPr>
          </a:p>
          <a:p>
            <a:endParaRPr lang="en-US" altLang="zh-CN" sz="2400" smtClean="0">
              <a:latin typeface="华文楷体" panose="02010600040101010101" pitchFamily="2" charset="-122"/>
              <a:ea typeface="华文楷体" panose="02010600040101010101" pitchFamily="2" charset="-122"/>
            </a:endParaRPr>
          </a:p>
          <a:p>
            <a:r>
              <a:rPr lang="en-US" altLang="zh-CN" sz="2400" err="1" smtClean="0">
                <a:latin typeface="华文楷体" panose="02010600040101010101" pitchFamily="2" charset="-122"/>
                <a:ea typeface="华文楷体" panose="02010600040101010101" pitchFamily="2" charset="-122"/>
              </a:rPr>
              <a:t>mysqldump</a:t>
            </a:r>
            <a:r>
              <a:rPr lang="en-US" altLang="zh-CN" sz="2400" smtClean="0">
                <a:latin typeface="华文楷体" panose="02010600040101010101" pitchFamily="2" charset="-122"/>
                <a:ea typeface="华文楷体" panose="02010600040101010101" pitchFamily="2" charset="-122"/>
              </a:rPr>
              <a:t> </a:t>
            </a:r>
            <a:r>
              <a:rPr lang="en-US" altLang="zh-CN" sz="2400">
                <a:latin typeface="华文楷体" panose="02010600040101010101" pitchFamily="2" charset="-122"/>
                <a:ea typeface="华文楷体" panose="02010600040101010101" pitchFamily="2" charset="-122"/>
              </a:rPr>
              <a:t>-</a:t>
            </a:r>
            <a:r>
              <a:rPr lang="en-US" altLang="zh-CN" sz="2400" err="1">
                <a:latin typeface="华文楷体" panose="02010600040101010101" pitchFamily="2" charset="-122"/>
                <a:ea typeface="华文楷体" panose="02010600040101010101" pitchFamily="2" charset="-122"/>
              </a:rPr>
              <a:t>uroot</a:t>
            </a:r>
            <a:r>
              <a:rPr lang="en-US" altLang="zh-CN" sz="2400">
                <a:latin typeface="华文楷体" panose="02010600040101010101" pitchFamily="2" charset="-122"/>
                <a:ea typeface="华文楷体" panose="02010600040101010101" pitchFamily="2" charset="-122"/>
              </a:rPr>
              <a:t> -p --single-transaction --opt </a:t>
            </a:r>
            <a:r>
              <a:rPr lang="en-US" altLang="zh-CN" sz="2400" err="1">
                <a:latin typeface="华文楷体" panose="02010600040101010101" pitchFamily="2" charset="-122"/>
                <a:ea typeface="华文楷体" panose="02010600040101010101" pitchFamily="2" charset="-122"/>
              </a:rPr>
              <a:t>prod_PHAPP</a:t>
            </a:r>
            <a:r>
              <a:rPr lang="en-US" altLang="zh-CN" sz="2400">
                <a:latin typeface="华文楷体" panose="02010600040101010101" pitchFamily="2" charset="-122"/>
                <a:ea typeface="华文楷体" panose="02010600040101010101" pitchFamily="2" charset="-122"/>
              </a:rPr>
              <a:t>      --set-</a:t>
            </a:r>
            <a:r>
              <a:rPr lang="en-US" altLang="zh-CN" sz="2400" err="1">
                <a:latin typeface="华文楷体" panose="02010600040101010101" pitchFamily="2" charset="-122"/>
                <a:ea typeface="华文楷体" panose="02010600040101010101" pitchFamily="2" charset="-122"/>
              </a:rPr>
              <a:t>gtid</a:t>
            </a:r>
            <a:r>
              <a:rPr lang="en-US" altLang="zh-CN" sz="2400">
                <a:latin typeface="华文楷体" panose="02010600040101010101" pitchFamily="2" charset="-122"/>
                <a:ea typeface="华文楷体" panose="02010600040101010101" pitchFamily="2" charset="-122"/>
              </a:rPr>
              <a:t>-purged=OFF &gt; /</a:t>
            </a:r>
            <a:r>
              <a:rPr lang="en-US" altLang="zh-CN" sz="2400" smtClean="0">
                <a:latin typeface="华文楷体" panose="02010600040101010101" pitchFamily="2" charset="-122"/>
                <a:ea typeface="华文楷体" panose="02010600040101010101" pitchFamily="2" charset="-122"/>
              </a:rPr>
              <a:t>disk4/</a:t>
            </a:r>
            <a:r>
              <a:rPr lang="en-US" altLang="zh-CN" sz="2400" err="1" smtClean="0">
                <a:latin typeface="华文楷体" panose="02010600040101010101" pitchFamily="2" charset="-122"/>
                <a:ea typeface="华文楷体" panose="02010600040101010101" pitchFamily="2" charset="-122"/>
              </a:rPr>
              <a:t>backup_dump</a:t>
            </a:r>
            <a:r>
              <a:rPr lang="en-US" altLang="zh-CN" sz="2400" smtClean="0">
                <a:latin typeface="华文楷体" panose="02010600040101010101" pitchFamily="2" charset="-122"/>
                <a:ea typeface="华文楷体" panose="02010600040101010101" pitchFamily="2" charset="-122"/>
              </a:rPr>
              <a:t>/prod_PHAPP201609291007bak.sql</a:t>
            </a:r>
          </a:p>
          <a:p>
            <a:endParaRPr lang="en-US" altLang="zh-CN" sz="2400">
              <a:latin typeface="华文楷体" panose="02010600040101010101" pitchFamily="2" charset="-122"/>
              <a:ea typeface="华文楷体" panose="02010600040101010101" pitchFamily="2" charset="-122"/>
            </a:endParaRPr>
          </a:p>
          <a:p>
            <a:endParaRPr lang="en-US" altLang="zh-CN" sz="2400" smtClean="0">
              <a:latin typeface="华文楷体" panose="02010600040101010101" pitchFamily="2" charset="-122"/>
              <a:ea typeface="华文楷体" panose="02010600040101010101" pitchFamily="2" charset="-122"/>
            </a:endParaRPr>
          </a:p>
          <a:p>
            <a:r>
              <a:rPr lang="en-US" altLang="zh-CN" sz="2400" err="1" smtClean="0">
                <a:latin typeface="华文楷体" panose="02010600040101010101" pitchFamily="2" charset="-122"/>
                <a:ea typeface="华文楷体" panose="02010600040101010101" pitchFamily="2" charset="-122"/>
              </a:rPr>
              <a:t>mysqldump</a:t>
            </a:r>
            <a:r>
              <a:rPr lang="en-US" altLang="zh-CN" sz="2400" smtClean="0">
                <a:latin typeface="华文楷体" panose="02010600040101010101" pitchFamily="2" charset="-122"/>
                <a:ea typeface="华文楷体" panose="02010600040101010101" pitchFamily="2" charset="-122"/>
              </a:rPr>
              <a:t>  </a:t>
            </a:r>
            <a:r>
              <a:rPr lang="en-US" altLang="zh-CN" sz="2400">
                <a:latin typeface="华文楷体" panose="02010600040101010101" pitchFamily="2" charset="-122"/>
                <a:ea typeface="华文楷体" panose="02010600040101010101" pitchFamily="2" charset="-122"/>
              </a:rPr>
              <a:t>-</a:t>
            </a:r>
            <a:r>
              <a:rPr lang="en-US" altLang="zh-CN" sz="2400" err="1">
                <a:latin typeface="华文楷体" panose="02010600040101010101" pitchFamily="2" charset="-122"/>
                <a:ea typeface="华文楷体" panose="02010600040101010101" pitchFamily="2" charset="-122"/>
              </a:rPr>
              <a:t>uroot</a:t>
            </a:r>
            <a:r>
              <a:rPr lang="en-US" altLang="zh-CN" sz="2400">
                <a:latin typeface="华文楷体" panose="02010600040101010101" pitchFamily="2" charset="-122"/>
                <a:ea typeface="华文楷体" panose="02010600040101010101" pitchFamily="2" charset="-122"/>
              </a:rPr>
              <a:t> -p --single-transaction --opt   --set-</a:t>
            </a:r>
            <a:r>
              <a:rPr lang="en-US" altLang="zh-CN" sz="2400" err="1">
                <a:latin typeface="华文楷体" panose="02010600040101010101" pitchFamily="2" charset="-122"/>
                <a:ea typeface="华文楷体" panose="02010600040101010101" pitchFamily="2" charset="-122"/>
              </a:rPr>
              <a:t>gtid</a:t>
            </a:r>
            <a:r>
              <a:rPr lang="en-US" altLang="zh-CN" sz="2400">
                <a:latin typeface="华文楷体" panose="02010600040101010101" pitchFamily="2" charset="-122"/>
                <a:ea typeface="华文楷体" panose="02010600040101010101" pitchFamily="2" charset="-122"/>
              </a:rPr>
              <a:t>-purged=OFF  --skip-add-drop-table    </a:t>
            </a:r>
            <a:r>
              <a:rPr lang="en-US" altLang="zh-CN" sz="2400" err="1">
                <a:latin typeface="华文楷体" panose="02010600040101010101" pitchFamily="2" charset="-122"/>
                <a:ea typeface="华文楷体" panose="02010600040101010101" pitchFamily="2" charset="-122"/>
              </a:rPr>
              <a:t>nasdaq</a:t>
            </a:r>
            <a:r>
              <a:rPr lang="en-US" altLang="zh-CN" sz="2400">
                <a:latin typeface="华文楷体" panose="02010600040101010101" pitchFamily="2" charset="-122"/>
                <a:ea typeface="华文楷体" panose="02010600040101010101" pitchFamily="2" charset="-122"/>
              </a:rPr>
              <a:t>  </a:t>
            </a:r>
            <a:r>
              <a:rPr lang="en-US" altLang="zh-CN" sz="2400" err="1">
                <a:latin typeface="华文楷体" panose="02010600040101010101" pitchFamily="2" charset="-122"/>
                <a:ea typeface="华文楷体" panose="02010600040101010101" pitchFamily="2" charset="-122"/>
              </a:rPr>
              <a:t>h_transfer_record</a:t>
            </a:r>
            <a:r>
              <a:rPr lang="en-US" altLang="zh-CN" sz="2400">
                <a:latin typeface="华文楷体" panose="02010600040101010101" pitchFamily="2" charset="-122"/>
                <a:ea typeface="华文楷体" panose="02010600040101010101" pitchFamily="2" charset="-122"/>
              </a:rPr>
              <a:t> </a:t>
            </a:r>
            <a:r>
              <a:rPr lang="en-US" altLang="zh-CN" sz="2400" err="1">
                <a:latin typeface="华文楷体" panose="02010600040101010101" pitchFamily="2" charset="-122"/>
                <a:ea typeface="华文楷体" panose="02010600040101010101" pitchFamily="2" charset="-122"/>
              </a:rPr>
              <a:t>h_orders</a:t>
            </a:r>
            <a:r>
              <a:rPr lang="en-US" altLang="zh-CN" sz="2400">
                <a:latin typeface="华文楷体" panose="02010600040101010101" pitchFamily="2" charset="-122"/>
                <a:ea typeface="华文楷体" panose="02010600040101010101" pitchFamily="2" charset="-122"/>
              </a:rPr>
              <a:t>  &gt; nasdaq_twotabs201607191317.sql</a:t>
            </a:r>
          </a:p>
          <a:p>
            <a:endParaRPr lang="en-US" altLang="zh-CN" sz="2400">
              <a:latin typeface="华文楷体" panose="02010600040101010101" pitchFamily="2" charset="-122"/>
              <a:ea typeface="华文楷体" panose="02010600040101010101" pitchFamily="2" charset="-122"/>
            </a:endParaRPr>
          </a:p>
          <a:p>
            <a:endParaRPr lang="en-US" altLang="zh-CN" sz="3200" smtClean="0">
              <a:latin typeface="华文楷体" panose="02010600040101010101" pitchFamily="2" charset="-122"/>
              <a:ea typeface="华文楷体" panose="02010600040101010101" pitchFamily="2" charset="-122"/>
            </a:endParaRPr>
          </a:p>
          <a:p>
            <a:r>
              <a:rPr lang="en-US" altLang="zh-CN" sz="3200" smtClean="0">
                <a:latin typeface="华文楷体" panose="02010600040101010101" pitchFamily="2" charset="-122"/>
                <a:ea typeface="华文楷体" panose="02010600040101010101" pitchFamily="2" charset="-122"/>
              </a:rPr>
              <a:t>         </a:t>
            </a:r>
          </a:p>
          <a:p>
            <a:r>
              <a:rPr lang="en-US" altLang="zh-CN" sz="3200">
                <a:latin typeface="华文楷体" panose="02010600040101010101" pitchFamily="2" charset="-122"/>
                <a:ea typeface="华文楷体" panose="02010600040101010101" pitchFamily="2" charset="-122"/>
              </a:rPr>
              <a:t> </a:t>
            </a:r>
            <a:r>
              <a:rPr lang="en-US" altLang="zh-CN" sz="3200" smtClean="0">
                <a:latin typeface="华文楷体" panose="02010600040101010101" pitchFamily="2" charset="-122"/>
                <a:ea typeface="华文楷体" panose="02010600040101010101" pitchFamily="2" charset="-122"/>
              </a:rPr>
              <a:t>        </a:t>
            </a:r>
            <a:endParaRPr lang="en-US" altLang="zh-CN" sz="3200">
              <a:latin typeface="华文楷体" panose="02010600040101010101" pitchFamily="2" charset="-122"/>
              <a:ea typeface="华文楷体" panose="02010600040101010101" pitchFamily="2" charset="-122"/>
            </a:endParaRPr>
          </a:p>
          <a:p>
            <a:endParaRPr lang="en-US" altLang="zh-CN" sz="320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1297398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610954" y="551405"/>
            <a:ext cx="11449982" cy="6124754"/>
          </a:xfrm>
          <a:prstGeom prst="rect">
            <a:avLst/>
          </a:prstGeom>
          <a:noFill/>
        </p:spPr>
        <p:txBody>
          <a:bodyPr wrap="square" rtlCol="0">
            <a:spAutoFit/>
          </a:bodyPr>
          <a:lstStyle/>
          <a:p>
            <a:r>
              <a:rPr lang="zh-CN" altLang="en-US" sz="3200" smtClean="0">
                <a:latin typeface="华文楷体" panose="02010600040101010101" pitchFamily="2" charset="-122"/>
                <a:ea typeface="华文楷体" panose="02010600040101010101" pitchFamily="2" charset="-122"/>
              </a:rPr>
              <a:t>常用的工具集介绍</a:t>
            </a:r>
            <a:endParaRPr lang="en-US" altLang="zh-CN" sz="3200" smtClean="0">
              <a:latin typeface="华文楷体" panose="02010600040101010101" pitchFamily="2" charset="-122"/>
              <a:ea typeface="华文楷体" panose="02010600040101010101" pitchFamily="2" charset="-122"/>
            </a:endParaRPr>
          </a:p>
          <a:p>
            <a:r>
              <a:rPr lang="zh-CN" altLang="en-US" sz="3200" smtClean="0">
                <a:latin typeface="华文楷体" panose="02010600040101010101" pitchFamily="2" charset="-122"/>
                <a:ea typeface="华文楷体" panose="02010600040101010101" pitchFamily="2" charset="-122"/>
              </a:rPr>
              <a:t>查看数据库历史操作记录命令：</a:t>
            </a:r>
            <a:endParaRPr lang="en-US" altLang="zh-CN" sz="3200" smtClean="0">
              <a:latin typeface="华文楷体" panose="02010600040101010101" pitchFamily="2" charset="-122"/>
              <a:ea typeface="华文楷体" panose="02010600040101010101" pitchFamily="2" charset="-122"/>
            </a:endParaRPr>
          </a:p>
          <a:p>
            <a:r>
              <a:rPr lang="en-US" altLang="zh-CN" sz="3200" err="1">
                <a:latin typeface="华文楷体" panose="02010600040101010101" pitchFamily="2" charset="-122"/>
                <a:ea typeface="华文楷体" panose="02010600040101010101" pitchFamily="2" charset="-122"/>
              </a:rPr>
              <a:t>mysqlbinlog</a:t>
            </a:r>
            <a:endParaRPr lang="en-US" altLang="zh-CN" sz="3200">
              <a:latin typeface="华文楷体" panose="02010600040101010101" pitchFamily="2" charset="-122"/>
              <a:ea typeface="华文楷体" panose="02010600040101010101" pitchFamily="2" charset="-122"/>
            </a:endParaRPr>
          </a:p>
          <a:p>
            <a:r>
              <a:rPr lang="en-US" altLang="zh-CN" sz="3200" smtClean="0">
                <a:latin typeface="华文楷体" panose="02010600040101010101" pitchFamily="2" charset="-122"/>
                <a:ea typeface="华文楷体" panose="02010600040101010101" pitchFamily="2" charset="-122"/>
              </a:rPr>
              <a:t> </a:t>
            </a:r>
            <a:endParaRPr lang="en-US" altLang="zh-CN" sz="2000">
              <a:latin typeface="华文楷体" panose="02010600040101010101" pitchFamily="2" charset="-122"/>
              <a:ea typeface="华文楷体" panose="02010600040101010101" pitchFamily="2" charset="-122"/>
            </a:endParaRPr>
          </a:p>
          <a:p>
            <a:r>
              <a:rPr lang="en-US" altLang="zh-CN" sz="2400" err="1" smtClean="0"/>
              <a:t>mysqlbinlog</a:t>
            </a:r>
            <a:r>
              <a:rPr lang="en-US" altLang="zh-CN" sz="2400"/>
              <a:t> --base64-output='decode-rows' -</a:t>
            </a:r>
            <a:r>
              <a:rPr lang="en-US" altLang="zh-CN" sz="2400" err="1"/>
              <a:t>vv</a:t>
            </a:r>
            <a:r>
              <a:rPr lang="en-US" altLang="zh-CN" sz="2400"/>
              <a:t> --start-</a:t>
            </a:r>
            <a:r>
              <a:rPr lang="en-US" altLang="zh-CN" sz="2400" err="1"/>
              <a:t>datetime</a:t>
            </a:r>
            <a:r>
              <a:rPr lang="en-US" altLang="zh-CN" sz="2400"/>
              <a:t>="2016-04-15 8:08:01" --stop-</a:t>
            </a:r>
            <a:r>
              <a:rPr lang="en-US" altLang="zh-CN" sz="2400" err="1"/>
              <a:t>datetime</a:t>
            </a:r>
            <a:r>
              <a:rPr lang="en-US" altLang="zh-CN" sz="2400"/>
              <a:t>="2016-04-15 10:15:32"  -d </a:t>
            </a:r>
            <a:r>
              <a:rPr lang="en-US" altLang="zh-CN" sz="2400" err="1"/>
              <a:t>dev_capital</a:t>
            </a:r>
            <a:r>
              <a:rPr lang="en-US" altLang="zh-CN" sz="2400"/>
              <a:t> /opt/</a:t>
            </a:r>
            <a:r>
              <a:rPr lang="en-US" altLang="zh-CN" sz="2400" err="1"/>
              <a:t>mysql</a:t>
            </a:r>
            <a:r>
              <a:rPr lang="en-US" altLang="zh-CN" sz="2400"/>
              <a:t>/data/mysql-bin.000553 &gt; /opt/</a:t>
            </a:r>
            <a:r>
              <a:rPr lang="en-US" altLang="zh-CN" sz="2400" err="1"/>
              <a:t>mysql</a:t>
            </a:r>
            <a:r>
              <a:rPr lang="en-US" altLang="zh-CN" sz="2400"/>
              <a:t>/data/3.txt</a:t>
            </a:r>
            <a:endParaRPr lang="en-US" altLang="zh-CN" sz="2400">
              <a:latin typeface="华文楷体" panose="02010600040101010101" pitchFamily="2" charset="-122"/>
              <a:ea typeface="华文楷体" panose="02010600040101010101" pitchFamily="2" charset="-122"/>
            </a:endParaRPr>
          </a:p>
          <a:p>
            <a:endParaRPr lang="en-US" altLang="zh-CN" sz="3200">
              <a:latin typeface="华文楷体" panose="02010600040101010101" pitchFamily="2" charset="-122"/>
              <a:ea typeface="华文楷体" panose="02010600040101010101" pitchFamily="2" charset="-122"/>
            </a:endParaRPr>
          </a:p>
          <a:p>
            <a:endParaRPr lang="en-US" altLang="zh-CN" sz="3200" smtClean="0">
              <a:latin typeface="华文楷体" panose="02010600040101010101" pitchFamily="2" charset="-122"/>
              <a:ea typeface="华文楷体" panose="02010600040101010101" pitchFamily="2" charset="-122"/>
            </a:endParaRPr>
          </a:p>
          <a:p>
            <a:r>
              <a:rPr lang="en-US" altLang="zh-CN" sz="3200" smtClean="0">
                <a:latin typeface="华文楷体" panose="02010600040101010101" pitchFamily="2" charset="-122"/>
                <a:ea typeface="华文楷体" panose="02010600040101010101" pitchFamily="2" charset="-122"/>
              </a:rPr>
              <a:t>         </a:t>
            </a:r>
          </a:p>
          <a:p>
            <a:r>
              <a:rPr lang="en-US" altLang="zh-CN" sz="3200">
                <a:latin typeface="华文楷体" panose="02010600040101010101" pitchFamily="2" charset="-122"/>
                <a:ea typeface="华文楷体" panose="02010600040101010101" pitchFamily="2" charset="-122"/>
              </a:rPr>
              <a:t> </a:t>
            </a:r>
            <a:r>
              <a:rPr lang="en-US" altLang="zh-CN" sz="3200" smtClean="0">
                <a:latin typeface="华文楷体" panose="02010600040101010101" pitchFamily="2" charset="-122"/>
                <a:ea typeface="华文楷体" panose="02010600040101010101" pitchFamily="2" charset="-122"/>
              </a:rPr>
              <a:t>        </a:t>
            </a:r>
            <a:endParaRPr lang="en-US" altLang="zh-CN" sz="3200">
              <a:latin typeface="华文楷体" panose="02010600040101010101" pitchFamily="2" charset="-122"/>
              <a:ea typeface="华文楷体" panose="02010600040101010101" pitchFamily="2" charset="-122"/>
            </a:endParaRPr>
          </a:p>
          <a:p>
            <a:endParaRPr lang="en-US" altLang="zh-CN" sz="320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2322911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74378" y="548580"/>
            <a:ext cx="11449982" cy="8217634"/>
          </a:xfrm>
          <a:prstGeom prst="rect">
            <a:avLst/>
          </a:prstGeom>
          <a:noFill/>
        </p:spPr>
        <p:txBody>
          <a:bodyPr wrap="square" rtlCol="0">
            <a:spAutoFit/>
          </a:bodyPr>
          <a:lstStyle/>
          <a:p>
            <a:r>
              <a:rPr lang="zh-CN" altLang="en-US" sz="3200" dirty="0" smtClean="0">
                <a:latin typeface="华文楷体" panose="02010600040101010101" pitchFamily="2" charset="-122"/>
                <a:ea typeface="华文楷体" panose="02010600040101010101" pitchFamily="2" charset="-122"/>
              </a:rPr>
              <a:t>常用的工具集介绍</a:t>
            </a:r>
            <a:endParaRPr lang="en-US" altLang="zh-CN" sz="3200" dirty="0" smtClean="0">
              <a:latin typeface="华文楷体" panose="02010600040101010101" pitchFamily="2" charset="-122"/>
              <a:ea typeface="华文楷体" panose="02010600040101010101" pitchFamily="2" charset="-122"/>
            </a:endParaRPr>
          </a:p>
          <a:p>
            <a:r>
              <a:rPr lang="zh-CN" altLang="en-US" sz="3200" dirty="0" smtClean="0">
                <a:latin typeface="华文楷体" panose="02010600040101010101" pitchFamily="2" charset="-122"/>
                <a:ea typeface="华文楷体" panose="02010600040101010101" pitchFamily="2" charset="-122"/>
              </a:rPr>
              <a:t>查看数据库历史操作记录命令：</a:t>
            </a:r>
            <a:endParaRPr lang="en-US" altLang="zh-CN" sz="3200" dirty="0" smtClean="0">
              <a:latin typeface="华文楷体" panose="02010600040101010101" pitchFamily="2" charset="-122"/>
              <a:ea typeface="华文楷体" panose="02010600040101010101" pitchFamily="2" charset="-122"/>
            </a:endParaRPr>
          </a:p>
          <a:p>
            <a:r>
              <a:rPr lang="zh-CN" altLang="en-US" sz="3200" dirty="0" smtClean="0">
                <a:latin typeface="华文楷体" panose="02010600040101010101" pitchFamily="2" charset="-122"/>
                <a:ea typeface="华文楷体" panose="02010600040101010101" pitchFamily="2" charset="-122"/>
              </a:rPr>
              <a:t>在线变更</a:t>
            </a:r>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表结构</a:t>
            </a:r>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Pt-online-schema-change</a:t>
            </a:r>
          </a:p>
          <a:p>
            <a:r>
              <a:rPr lang="zh-CN" altLang="en-US" sz="3200" dirty="0" smtClean="0">
                <a:latin typeface="华文楷体" panose="02010600040101010101" pitchFamily="2" charset="-122"/>
                <a:ea typeface="华文楷体" panose="02010600040101010101" pitchFamily="2" charset="-122"/>
              </a:rPr>
              <a:t>为什么要使用</a:t>
            </a:r>
            <a:r>
              <a:rPr lang="en-US" altLang="zh-CN" sz="3200" dirty="0" err="1" smtClean="0">
                <a:latin typeface="华文楷体" panose="02010600040101010101" pitchFamily="2" charset="-122"/>
                <a:ea typeface="华文楷体" panose="02010600040101010101" pitchFamily="2" charset="-122"/>
              </a:rPr>
              <a:t>pt</a:t>
            </a:r>
            <a:r>
              <a:rPr lang="zh-CN" altLang="en-US" sz="3200" dirty="0" smtClean="0">
                <a:latin typeface="华文楷体" panose="02010600040101010101" pitchFamily="2" charset="-122"/>
                <a:ea typeface="华文楷体" panose="02010600040101010101" pitchFamily="2" charset="-122"/>
              </a:rPr>
              <a:t>工具进行修改：</a:t>
            </a:r>
            <a:endParaRPr lang="en-US" altLang="zh-CN" sz="3200" dirty="0" smtClean="0">
              <a:latin typeface="华文楷体" panose="02010600040101010101" pitchFamily="2" charset="-122"/>
              <a:ea typeface="华文楷体" panose="02010600040101010101" pitchFamily="2" charset="-122"/>
            </a:endParaRPr>
          </a:p>
          <a:p>
            <a:r>
              <a:rPr lang="en-US" altLang="zh-CN" sz="2000" dirty="0" err="1">
                <a:latin typeface="华文楷体" panose="02010600040101010101" pitchFamily="2" charset="-122"/>
                <a:ea typeface="华文楷体" panose="02010600040101010101" pitchFamily="2" charset="-122"/>
              </a:rPr>
              <a:t>Mysql</a:t>
            </a:r>
            <a:r>
              <a:rPr lang="zh-CN" altLang="en-US" sz="2000" dirty="0">
                <a:latin typeface="华文楷体" panose="02010600040101010101" pitchFamily="2" charset="-122"/>
                <a:ea typeface="华文楷体" panose="02010600040101010101" pitchFamily="2" charset="-122"/>
              </a:rPr>
              <a:t>在</a:t>
            </a:r>
            <a:r>
              <a:rPr lang="en-US" altLang="zh-CN" sz="2000" dirty="0">
                <a:latin typeface="华文楷体" panose="02010600040101010101" pitchFamily="2" charset="-122"/>
                <a:ea typeface="华文楷体" panose="02010600040101010101" pitchFamily="2" charset="-122"/>
              </a:rPr>
              <a:t>5.6</a:t>
            </a:r>
            <a:r>
              <a:rPr lang="zh-CN" altLang="en-US" sz="2000" dirty="0">
                <a:latin typeface="华文楷体" panose="02010600040101010101" pitchFamily="2" charset="-122"/>
                <a:ea typeface="华文楷体" panose="02010600040101010101" pitchFamily="2" charset="-122"/>
              </a:rPr>
              <a:t>版本之前，直接修改表结构的过程中会锁表，具体的操作步骤如下：</a:t>
            </a:r>
            <a:br>
              <a:rPr lang="zh-CN" altLang="en-US" sz="2000" dirty="0">
                <a:latin typeface="华文楷体" panose="02010600040101010101" pitchFamily="2" charset="-122"/>
                <a:ea typeface="华文楷体" panose="02010600040101010101" pitchFamily="2" charset="-122"/>
              </a:rPr>
            </a:br>
            <a:r>
              <a:rPr lang="zh-CN" altLang="en-US"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1</a:t>
            </a:r>
            <a:r>
              <a:rPr lang="zh-CN" altLang="en-US" sz="2000" dirty="0">
                <a:latin typeface="华文楷体" panose="02010600040101010101" pitchFamily="2" charset="-122"/>
                <a:ea typeface="华文楷体" panose="02010600040101010101" pitchFamily="2" charset="-122"/>
              </a:rPr>
              <a:t>）首先创建新的临时表，表结构通过命令</a:t>
            </a:r>
            <a:r>
              <a:rPr lang="en-US" altLang="zh-CN" sz="2000" dirty="0">
                <a:latin typeface="华文楷体" panose="02010600040101010101" pitchFamily="2" charset="-122"/>
                <a:ea typeface="华文楷体" panose="02010600040101010101" pitchFamily="2" charset="-122"/>
              </a:rPr>
              <a:t>ALTAR TABLE</a:t>
            </a:r>
            <a:r>
              <a:rPr lang="zh-CN" altLang="en-US" sz="2000" dirty="0">
                <a:latin typeface="华文楷体" panose="02010600040101010101" pitchFamily="2" charset="-122"/>
                <a:ea typeface="华文楷体" panose="02010600040101010101" pitchFamily="2" charset="-122"/>
              </a:rPr>
              <a:t>新定义的结构</a:t>
            </a:r>
            <a:br>
              <a:rPr lang="zh-CN" altLang="en-US" sz="2000" dirty="0">
                <a:latin typeface="华文楷体" panose="02010600040101010101" pitchFamily="2" charset="-122"/>
                <a:ea typeface="华文楷体" panose="02010600040101010101" pitchFamily="2" charset="-122"/>
              </a:rPr>
            </a:br>
            <a:r>
              <a:rPr lang="zh-CN" altLang="en-US"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2</a:t>
            </a:r>
            <a:r>
              <a:rPr lang="zh-CN" altLang="en-US" sz="2000" dirty="0">
                <a:latin typeface="华文楷体" panose="02010600040101010101" pitchFamily="2" charset="-122"/>
                <a:ea typeface="华文楷体" panose="02010600040101010101" pitchFamily="2" charset="-122"/>
              </a:rPr>
              <a:t>）然后把原表中数据导入到临时表</a:t>
            </a:r>
            <a:br>
              <a:rPr lang="zh-CN" altLang="en-US" sz="2000" dirty="0">
                <a:latin typeface="华文楷体" panose="02010600040101010101" pitchFamily="2" charset="-122"/>
                <a:ea typeface="华文楷体" panose="02010600040101010101" pitchFamily="2" charset="-122"/>
              </a:rPr>
            </a:br>
            <a:r>
              <a:rPr lang="zh-CN" altLang="en-US"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3</a:t>
            </a:r>
            <a:r>
              <a:rPr lang="zh-CN" altLang="en-US" sz="2000" dirty="0">
                <a:latin typeface="华文楷体" panose="02010600040101010101" pitchFamily="2" charset="-122"/>
                <a:ea typeface="华文楷体" panose="02010600040101010101" pitchFamily="2" charset="-122"/>
              </a:rPr>
              <a:t>）删除原表</a:t>
            </a:r>
            <a:br>
              <a:rPr lang="zh-CN" altLang="en-US" sz="2000" dirty="0">
                <a:latin typeface="华文楷体" panose="02010600040101010101" pitchFamily="2" charset="-122"/>
                <a:ea typeface="华文楷体" panose="02010600040101010101" pitchFamily="2" charset="-122"/>
              </a:rPr>
            </a:br>
            <a:r>
              <a:rPr lang="zh-CN" altLang="en-US"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4</a:t>
            </a:r>
            <a:r>
              <a:rPr lang="zh-CN" altLang="en-US" sz="2000" dirty="0">
                <a:latin typeface="华文楷体" panose="02010600040101010101" pitchFamily="2" charset="-122"/>
                <a:ea typeface="华文楷体" panose="02010600040101010101" pitchFamily="2" charset="-122"/>
              </a:rPr>
              <a:t>）最后把临时表重命名为原来的表</a:t>
            </a:r>
            <a:r>
              <a:rPr lang="zh-CN" altLang="en-US" sz="2000" dirty="0" smtClean="0">
                <a:latin typeface="华文楷体" panose="02010600040101010101" pitchFamily="2" charset="-122"/>
                <a:ea typeface="华文楷体" panose="02010600040101010101" pitchFamily="2" charset="-122"/>
              </a:rPr>
              <a:t>名</a:t>
            </a:r>
            <a:endParaRPr lang="en-US" altLang="zh-CN" sz="2000" dirty="0" smtClean="0">
              <a:latin typeface="华文楷体" panose="02010600040101010101" pitchFamily="2" charset="-122"/>
              <a:ea typeface="华文楷体" panose="02010600040101010101" pitchFamily="2" charset="-122"/>
            </a:endParaRPr>
          </a:p>
          <a:p>
            <a:endParaRPr lang="en-US" altLang="zh-CN" sz="2000" dirty="0" smtClean="0">
              <a:latin typeface="华文楷体" panose="02010600040101010101" pitchFamily="2" charset="-122"/>
              <a:ea typeface="华文楷体" panose="02010600040101010101" pitchFamily="2" charset="-122"/>
            </a:endParaRPr>
          </a:p>
          <a:p>
            <a:r>
              <a:rPr lang="en-US" altLang="zh-CN" sz="2000" dirty="0" err="1">
                <a:latin typeface="华文楷体" panose="02010600040101010101" pitchFamily="2" charset="-122"/>
                <a:ea typeface="华文楷体" panose="02010600040101010101" pitchFamily="2" charset="-122"/>
              </a:rPr>
              <a:t>Mysql</a:t>
            </a:r>
            <a:r>
              <a:rPr lang="en-US" altLang="zh-CN" sz="2000" dirty="0">
                <a:latin typeface="华文楷体" panose="02010600040101010101" pitchFamily="2" charset="-122"/>
                <a:ea typeface="华文楷体" panose="02010600040101010101" pitchFamily="2" charset="-122"/>
              </a:rPr>
              <a:t> 5.6 </a:t>
            </a:r>
            <a:r>
              <a:rPr lang="zh-CN" altLang="en-US" sz="2000" dirty="0">
                <a:latin typeface="华文楷体" panose="02010600040101010101" pitchFamily="2" charset="-122"/>
                <a:ea typeface="华文楷体" panose="02010600040101010101" pitchFamily="2" charset="-122"/>
              </a:rPr>
              <a:t>虽然引入了</a:t>
            </a:r>
            <a:r>
              <a:rPr lang="en-US" altLang="zh-CN" sz="2000" dirty="0">
                <a:latin typeface="华文楷体" panose="02010600040101010101" pitchFamily="2" charset="-122"/>
                <a:ea typeface="华文楷体" panose="02010600040101010101" pitchFamily="2" charset="-122"/>
              </a:rPr>
              <a:t>Online DDL</a:t>
            </a:r>
            <a:r>
              <a:rPr lang="zh-CN" altLang="en-US" sz="2000" dirty="0">
                <a:latin typeface="华文楷体" panose="02010600040101010101" pitchFamily="2" charset="-122"/>
                <a:ea typeface="华文楷体" panose="02010600040101010101" pitchFamily="2" charset="-122"/>
              </a:rPr>
              <a:t>，但是并不是修改表结构的时候，一定不会导致锁表，在一些场景下还是会锁表的，比如</a:t>
            </a:r>
            <a:endParaRPr lang="en-US" altLang="zh-CN" sz="2000" dirty="0">
              <a:latin typeface="华文楷体" panose="02010600040101010101" pitchFamily="2" charset="-122"/>
              <a:ea typeface="华文楷体" panose="02010600040101010101" pitchFamily="2" charset="-122"/>
            </a:endParaRPr>
          </a:p>
          <a:p>
            <a:r>
              <a:rPr lang="zh-CN" altLang="en-US" sz="2000" dirty="0">
                <a:latin typeface="华文楷体" panose="02010600040101010101" pitchFamily="2" charset="-122"/>
                <a:ea typeface="华文楷体" panose="02010600040101010101" pitchFamily="2" charset="-122"/>
              </a:rPr>
              <a:t>①某个慢</a:t>
            </a:r>
            <a:r>
              <a:rPr lang="en-US" altLang="zh-CN" sz="2000" dirty="0">
                <a:latin typeface="华文楷体" panose="02010600040101010101" pitchFamily="2" charset="-122"/>
                <a:ea typeface="华文楷体" panose="02010600040101010101" pitchFamily="2" charset="-122"/>
              </a:rPr>
              <a:t>SQL</a:t>
            </a:r>
            <a:r>
              <a:rPr lang="zh-CN" altLang="en-US" sz="2000" dirty="0">
                <a:latin typeface="华文楷体" panose="02010600040101010101" pitchFamily="2" charset="-122"/>
                <a:ea typeface="华文楷体" panose="02010600040101010101" pitchFamily="2" charset="-122"/>
              </a:rPr>
              <a:t>或者比较大的结果集的</a:t>
            </a:r>
            <a:r>
              <a:rPr lang="en-US" altLang="zh-CN" sz="2000" dirty="0">
                <a:latin typeface="华文楷体" panose="02010600040101010101" pitchFamily="2" charset="-122"/>
                <a:ea typeface="华文楷体" panose="02010600040101010101" pitchFamily="2" charset="-122"/>
              </a:rPr>
              <a:t>SQL</a:t>
            </a:r>
            <a:r>
              <a:rPr lang="zh-CN" altLang="en-US" sz="2000" dirty="0">
                <a:latin typeface="华文楷体" panose="02010600040101010101" pitchFamily="2" charset="-122"/>
                <a:ea typeface="华文楷体" panose="02010600040101010101" pitchFamily="2" charset="-122"/>
              </a:rPr>
              <a:t>在运行，执行</a:t>
            </a:r>
            <a:r>
              <a:rPr lang="en-US" altLang="zh-CN" sz="2000" dirty="0">
                <a:latin typeface="华文楷体" panose="02010600040101010101" pitchFamily="2" charset="-122"/>
                <a:ea typeface="华文楷体" panose="02010600040101010101" pitchFamily="2" charset="-122"/>
              </a:rPr>
              <a:t>ALTER TABLE</a:t>
            </a:r>
            <a:r>
              <a:rPr lang="zh-CN" altLang="en-US" sz="2000" dirty="0">
                <a:latin typeface="华文楷体" panose="02010600040101010101" pitchFamily="2" charset="-122"/>
                <a:ea typeface="华文楷体" panose="02010600040101010101" pitchFamily="2" charset="-122"/>
              </a:rPr>
              <a:t>时将会导致锁表发生；</a:t>
            </a:r>
            <a:br>
              <a:rPr lang="zh-CN" altLang="en-US" sz="2000" dirty="0">
                <a:latin typeface="华文楷体" panose="02010600040101010101" pitchFamily="2" charset="-122"/>
                <a:ea typeface="华文楷体" panose="02010600040101010101" pitchFamily="2" charset="-122"/>
              </a:rPr>
            </a:br>
            <a:r>
              <a:rPr lang="zh-CN" altLang="en-US" sz="2000" dirty="0">
                <a:latin typeface="华文楷体" panose="02010600040101010101" pitchFamily="2" charset="-122"/>
                <a:ea typeface="华文楷体" panose="02010600040101010101" pitchFamily="2" charset="-122"/>
              </a:rPr>
              <a:t>②存在一个事务在操作表的时候，执行</a:t>
            </a:r>
            <a:r>
              <a:rPr lang="en-US" altLang="zh-CN" sz="2000" dirty="0">
                <a:latin typeface="华文楷体" panose="02010600040101010101" pitchFamily="2" charset="-122"/>
                <a:ea typeface="华文楷体" panose="02010600040101010101" pitchFamily="2" charset="-122"/>
              </a:rPr>
              <a:t>ALTER TABLE</a:t>
            </a:r>
            <a:r>
              <a:rPr lang="zh-CN" altLang="en-US" sz="2000" dirty="0">
                <a:latin typeface="华文楷体" panose="02010600040101010101" pitchFamily="2" charset="-122"/>
                <a:ea typeface="华文楷体" panose="02010600040101010101" pitchFamily="2" charset="-122"/>
              </a:rPr>
              <a:t>也会导致修改等待</a:t>
            </a:r>
            <a:r>
              <a:rPr lang="zh-CN" altLang="en-US" sz="2000" dirty="0" smtClean="0">
                <a:latin typeface="华文楷体" panose="02010600040101010101" pitchFamily="2" charset="-122"/>
                <a:ea typeface="华文楷体" panose="02010600040101010101" pitchFamily="2" charset="-122"/>
              </a:rPr>
              <a:t>；</a:t>
            </a:r>
            <a:endParaRPr lang="en-US" altLang="zh-CN" sz="2000" dirty="0" smtClean="0">
              <a:latin typeface="华文楷体" panose="02010600040101010101" pitchFamily="2" charset="-122"/>
              <a:ea typeface="华文楷体" panose="02010600040101010101" pitchFamily="2" charset="-122"/>
            </a:endParaRPr>
          </a:p>
          <a:p>
            <a:endParaRPr lang="en-US" altLang="zh-CN" sz="2000" dirty="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5939738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1" y="0"/>
            <a:ext cx="12191999" cy="6858000"/>
          </a:xfrm>
          <a:prstGeom prst="rect">
            <a:avLst/>
          </a:prstGeom>
        </p:spPr>
      </p:pic>
      <p:sp>
        <p:nvSpPr>
          <p:cNvPr id="5" name="文本框 4"/>
          <p:cNvSpPr txBox="1"/>
          <p:nvPr/>
        </p:nvSpPr>
        <p:spPr>
          <a:xfrm>
            <a:off x="89746" y="174410"/>
            <a:ext cx="11449982" cy="1631216"/>
          </a:xfrm>
          <a:prstGeom prst="rect">
            <a:avLst/>
          </a:prstGeom>
          <a:noFill/>
        </p:spPr>
        <p:txBody>
          <a:bodyPr wrap="square" rtlCol="0">
            <a:spAutoFit/>
          </a:bodyPr>
          <a:lstStyle/>
          <a:p>
            <a:r>
              <a:rPr lang="en-US" altLang="zh-CN" sz="2000" dirty="0" smtClean="0">
                <a:latin typeface="华文楷体" panose="02010600040101010101" pitchFamily="2" charset="-122"/>
                <a:ea typeface="华文楷体" panose="02010600040101010101" pitchFamily="2" charset="-122"/>
              </a:rPr>
              <a:t> </a:t>
            </a:r>
            <a:r>
              <a:rPr lang="zh-CN" altLang="en-US" sz="2000" dirty="0" smtClean="0">
                <a:latin typeface="华文楷体" panose="02010600040101010101" pitchFamily="2" charset="-122"/>
                <a:ea typeface="华文楷体" panose="02010600040101010101" pitchFamily="2" charset="-122"/>
              </a:rPr>
              <a:t>举例来讲：</a:t>
            </a:r>
            <a:endParaRPr lang="en-US" altLang="zh-CN" sz="2000" dirty="0" smtClean="0">
              <a:latin typeface="华文楷体" panose="02010600040101010101" pitchFamily="2" charset="-122"/>
              <a:ea typeface="华文楷体" panose="02010600040101010101" pitchFamily="2" charset="-122"/>
            </a:endParaRPr>
          </a:p>
          <a:p>
            <a:r>
              <a:rPr lang="en-US" altLang="zh-CN" sz="2000" dirty="0" smtClean="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smtClean="0">
                <a:latin typeface="华文楷体" panose="02010600040101010101" pitchFamily="2" charset="-122"/>
                <a:ea typeface="华文楷体" panose="02010600040101010101" pitchFamily="2" charset="-122"/>
              </a:rPr>
              <a:t>        </a:t>
            </a:r>
            <a:endParaRPr lang="en-US" altLang="zh-CN" sz="2000" dirty="0">
              <a:latin typeface="华文楷体" panose="02010600040101010101" pitchFamily="2" charset="-122"/>
              <a:ea typeface="华文楷体" panose="02010600040101010101" pitchFamily="2" charset="-122"/>
            </a:endParaRPr>
          </a:p>
          <a:p>
            <a:endParaRPr lang="en-US" altLang="zh-CN" sz="20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2000" dirty="0" smtClean="0">
              <a:latin typeface="华文楷体" panose="02010600040101010101" pitchFamily="2" charset="-122"/>
              <a:ea typeface="华文楷体" panose="02010600040101010101" pitchFamily="2" charset="-122"/>
            </a:endParaRPr>
          </a:p>
        </p:txBody>
      </p:sp>
      <p:pic>
        <p:nvPicPr>
          <p:cNvPr id="7" name="图片 6"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7513" y="609677"/>
            <a:ext cx="4109725" cy="1649761"/>
          </a:xfrm>
          <a:prstGeom prst="rect">
            <a:avLst/>
          </a:prstGeom>
        </p:spPr>
      </p:pic>
      <p:sp>
        <p:nvSpPr>
          <p:cNvPr id="8" name="文本框 7"/>
          <p:cNvSpPr txBox="1"/>
          <p:nvPr/>
        </p:nvSpPr>
        <p:spPr>
          <a:xfrm>
            <a:off x="175614" y="2320813"/>
            <a:ext cx="10989210" cy="1477328"/>
          </a:xfrm>
          <a:prstGeom prst="rect">
            <a:avLst/>
          </a:prstGeom>
          <a:noFill/>
        </p:spPr>
        <p:txBody>
          <a:bodyPr wrap="square" rtlCol="0">
            <a:spAutoFit/>
          </a:bodyPr>
          <a:lstStyle/>
          <a:p>
            <a:r>
              <a:rPr lang="zh-CN" altLang="en-US" dirty="0">
                <a:latin typeface="Arial Unicode MS" panose="020B0604020202020204" pitchFamily="34" charset="-122"/>
                <a:ea typeface="Arial Unicode MS" panose="020B0604020202020204" pitchFamily="34" charset="-122"/>
                <a:cs typeface="Arial Unicode MS" panose="020B0604020202020204" pitchFamily="34" charset="-122"/>
              </a:rPr>
              <a:t>发起一张一千万的表的全表查询，然后对表结构开始进行变更操作</a:t>
            </a:r>
            <a:r>
              <a:rPr lang="zh-CN" altLang="en-US" dirty="0" smtClean="0"/>
              <a:t>：</a:t>
            </a:r>
            <a:endParaRPr lang="en-US" altLang="zh-CN" dirty="0" smtClean="0"/>
          </a:p>
          <a:p>
            <a:r>
              <a:rPr lang="en-US" altLang="zh-CN" dirty="0" err="1" smtClean="0"/>
              <a:t>root@localhost:mysql.sock</a:t>
            </a:r>
            <a:r>
              <a:rPr lang="en-US" altLang="zh-CN" dirty="0" smtClean="0"/>
              <a:t>  </a:t>
            </a:r>
            <a:r>
              <a:rPr lang="en-US" altLang="zh-CN" dirty="0"/>
              <a:t>14:54:04 [test]&gt;alter table account add column </a:t>
            </a:r>
            <a:r>
              <a:rPr lang="en-US" altLang="zh-CN" dirty="0" err="1"/>
              <a:t>accountTelephone</a:t>
            </a:r>
            <a:r>
              <a:rPr lang="en-US" altLang="zh-CN" dirty="0"/>
              <a:t> </a:t>
            </a:r>
            <a:r>
              <a:rPr lang="en-US" altLang="zh-CN" dirty="0" err="1"/>
              <a:t>int</a:t>
            </a:r>
            <a:r>
              <a:rPr lang="en-US" altLang="zh-CN" dirty="0"/>
              <a:t>(16) default NULL;</a:t>
            </a:r>
          </a:p>
          <a:p>
            <a:r>
              <a:rPr lang="en-US" altLang="zh-CN" dirty="0" err="1"/>
              <a:t>root@localhost:mysql.sock</a:t>
            </a:r>
            <a:r>
              <a:rPr lang="en-US" altLang="zh-CN" dirty="0"/>
              <a:t>  15:09:21 [test]&gt;alter table account drop column </a:t>
            </a:r>
            <a:r>
              <a:rPr lang="en-US" altLang="zh-CN" dirty="0" err="1"/>
              <a:t>accountTelephone</a:t>
            </a:r>
            <a:r>
              <a:rPr lang="en-US" altLang="zh-CN" dirty="0" smtClean="0"/>
              <a:t>;</a:t>
            </a:r>
          </a:p>
          <a:p>
            <a:endParaRPr lang="en-US" altLang="zh-CN" dirty="0"/>
          </a:p>
          <a:p>
            <a:endParaRPr lang="zh-CN" altLang="en-US" dirty="0"/>
          </a:p>
        </p:txBody>
      </p:sp>
      <p:pic>
        <p:nvPicPr>
          <p:cNvPr id="9" name="图片 8"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7323" y="3152517"/>
            <a:ext cx="11362405" cy="3627434"/>
          </a:xfrm>
          <a:prstGeom prst="rect">
            <a:avLst/>
          </a:prstGeom>
        </p:spPr>
      </p:pic>
    </p:spTree>
    <p:extLst>
      <p:ext uri="{BB962C8B-B14F-4D97-AF65-F5344CB8AC3E}">
        <p14:creationId xmlns:p14="http://schemas.microsoft.com/office/powerpoint/2010/main" val="21461957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1" y="0"/>
            <a:ext cx="12191999" cy="6858000"/>
          </a:xfrm>
          <a:prstGeom prst="rect">
            <a:avLst/>
          </a:prstGeom>
        </p:spPr>
      </p:pic>
      <p:sp>
        <p:nvSpPr>
          <p:cNvPr id="5" name="文本框 4"/>
          <p:cNvSpPr txBox="1"/>
          <p:nvPr/>
        </p:nvSpPr>
        <p:spPr>
          <a:xfrm>
            <a:off x="89746" y="174410"/>
            <a:ext cx="11449982" cy="12095619"/>
          </a:xfrm>
          <a:prstGeom prst="rect">
            <a:avLst/>
          </a:prstGeom>
          <a:noFill/>
        </p:spPr>
        <p:txBody>
          <a:bodyPr wrap="square" rtlCol="0">
            <a:spAutoFit/>
          </a:bodyPr>
          <a:lstStyle/>
          <a:p>
            <a:r>
              <a:rPr lang="zh-CN" altLang="en-US" sz="2000" dirty="0" smtClean="0">
                <a:latin typeface="华文楷体" panose="02010600040101010101" pitchFamily="2" charset="-122"/>
                <a:ea typeface="华文楷体" panose="02010600040101010101" pitchFamily="2" charset="-122"/>
              </a:rPr>
              <a:t>对比使用</a:t>
            </a:r>
            <a:r>
              <a:rPr lang="en-US" altLang="zh-CN" sz="2000" dirty="0" err="1" smtClean="0">
                <a:latin typeface="华文楷体" panose="02010600040101010101" pitchFamily="2" charset="-122"/>
                <a:ea typeface="华文楷体" panose="02010600040101010101" pitchFamily="2" charset="-122"/>
              </a:rPr>
              <a:t>pt</a:t>
            </a:r>
            <a:r>
              <a:rPr lang="en-US" altLang="zh-CN" sz="2000" dirty="0" smtClean="0">
                <a:latin typeface="华文楷体" panose="02010600040101010101" pitchFamily="2" charset="-122"/>
                <a:ea typeface="华文楷体" panose="02010600040101010101" pitchFamily="2" charset="-122"/>
              </a:rPr>
              <a:t>-online-schema-change</a:t>
            </a:r>
            <a:r>
              <a:rPr lang="zh-CN" altLang="en-US" sz="2000" dirty="0" smtClean="0">
                <a:latin typeface="华文楷体" panose="02010600040101010101" pitchFamily="2" charset="-122"/>
                <a:ea typeface="华文楷体" panose="02010600040101010101" pitchFamily="2" charset="-122"/>
              </a:rPr>
              <a:t>工具进行表结构变更</a:t>
            </a:r>
            <a:r>
              <a:rPr lang="en-US" altLang="zh-CN" sz="2000" dirty="0" smtClean="0">
                <a:latin typeface="华文楷体" panose="02010600040101010101" pitchFamily="2" charset="-122"/>
                <a:ea typeface="华文楷体" panose="02010600040101010101" pitchFamily="2" charset="-122"/>
              </a:rPr>
              <a:t> </a:t>
            </a:r>
          </a:p>
          <a:p>
            <a:r>
              <a:rPr lang="zh-CN" altLang="en-US" sz="2000" dirty="0" smtClean="0">
                <a:latin typeface="华文楷体" panose="02010600040101010101" pitchFamily="2" charset="-122"/>
                <a:ea typeface="华文楷体" panose="02010600040101010101" pitchFamily="2" charset="-122"/>
              </a:rPr>
              <a:t>对大表发起查询</a:t>
            </a:r>
            <a:r>
              <a:rPr lang="en-US" altLang="zh-CN" sz="2000" dirty="0" smtClean="0">
                <a:latin typeface="华文楷体" panose="02010600040101010101" pitchFamily="2" charset="-122"/>
                <a:ea typeface="华文楷体" panose="02010600040101010101" pitchFamily="2" charset="-122"/>
              </a:rPr>
              <a:t>   </a:t>
            </a:r>
          </a:p>
          <a:p>
            <a:r>
              <a:rPr lang="en-US" altLang="zh-CN" sz="2000" dirty="0" smtClean="0">
                <a:latin typeface="华文楷体" panose="02010600040101010101" pitchFamily="2" charset="-122"/>
                <a:ea typeface="华文楷体" panose="02010600040101010101" pitchFamily="2" charset="-122"/>
              </a:rPr>
              <a:t>[</a:t>
            </a:r>
            <a:r>
              <a:rPr lang="en-US" altLang="zh-CN" sz="2000" dirty="0" err="1">
                <a:latin typeface="华文楷体" panose="02010600040101010101" pitchFamily="2" charset="-122"/>
                <a:ea typeface="华文楷体" panose="02010600040101010101" pitchFamily="2" charset="-122"/>
              </a:rPr>
              <a:t>root@yw-rhh-mha-master</a:t>
            </a:r>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pt</a:t>
            </a:r>
            <a:r>
              <a:rPr lang="en-US" altLang="zh-CN" sz="2000" dirty="0">
                <a:latin typeface="华文楷体" panose="02010600040101010101" pitchFamily="2" charset="-122"/>
                <a:ea typeface="华文楷体" panose="02010600040101010101" pitchFamily="2" charset="-122"/>
              </a:rPr>
              <a:t>-online-schema-change --user=root --password=root --host=127.0.0.1  --alter "add column </a:t>
            </a:r>
            <a:r>
              <a:rPr lang="en-US" altLang="zh-CN" sz="2000" dirty="0" err="1">
                <a:latin typeface="华文楷体" panose="02010600040101010101" pitchFamily="2" charset="-122"/>
                <a:ea typeface="华文楷体" panose="02010600040101010101" pitchFamily="2" charset="-122"/>
              </a:rPr>
              <a:t>accountTelephone</a:t>
            </a:r>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int</a:t>
            </a:r>
            <a:r>
              <a:rPr lang="en-US" altLang="zh-CN" sz="2000" dirty="0">
                <a:latin typeface="华文楷体" panose="02010600040101010101" pitchFamily="2" charset="-122"/>
                <a:ea typeface="华文楷体" panose="02010600040101010101" pitchFamily="2" charset="-122"/>
              </a:rPr>
              <a:t>(16) default NULL;" D=</a:t>
            </a:r>
            <a:r>
              <a:rPr lang="en-US" altLang="zh-CN" sz="2000" dirty="0" err="1">
                <a:latin typeface="华文楷体" panose="02010600040101010101" pitchFamily="2" charset="-122"/>
                <a:ea typeface="华文楷体" panose="02010600040101010101" pitchFamily="2" charset="-122"/>
              </a:rPr>
              <a:t>test,t</a:t>
            </a:r>
            <a:r>
              <a:rPr lang="en-US" altLang="zh-CN" sz="2000" dirty="0">
                <a:latin typeface="华文楷体" panose="02010600040101010101" pitchFamily="2" charset="-122"/>
                <a:ea typeface="华文楷体" panose="02010600040101010101" pitchFamily="2" charset="-122"/>
              </a:rPr>
              <a:t>=account --no-check-alter  --no-check-replication-filters --alter-foreign-keys-method=auto --recursion-method=none  --execute</a:t>
            </a:r>
          </a:p>
          <a:p>
            <a:r>
              <a:rPr lang="en-US" altLang="zh-CN" sz="2000" dirty="0">
                <a:latin typeface="华文楷体" panose="02010600040101010101" pitchFamily="2" charset="-122"/>
                <a:ea typeface="华文楷体" panose="02010600040101010101" pitchFamily="2" charset="-122"/>
              </a:rPr>
              <a:t>Operation, tries, wait:</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copy_rows</a:t>
            </a:r>
            <a:r>
              <a:rPr lang="en-US" altLang="zh-CN" sz="2000" dirty="0">
                <a:latin typeface="华文楷体" panose="02010600040101010101" pitchFamily="2" charset="-122"/>
                <a:ea typeface="华文楷体" panose="02010600040101010101" pitchFamily="2" charset="-122"/>
              </a:rPr>
              <a:t>, 10, 0.25</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create_triggers</a:t>
            </a:r>
            <a:r>
              <a:rPr lang="en-US" altLang="zh-CN" sz="2000" dirty="0">
                <a:latin typeface="华文楷体" panose="02010600040101010101" pitchFamily="2" charset="-122"/>
                <a:ea typeface="华文楷体" panose="02010600040101010101" pitchFamily="2" charset="-122"/>
              </a:rPr>
              <a:t>, 10, 1</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drop_triggers</a:t>
            </a:r>
            <a:r>
              <a:rPr lang="en-US" altLang="zh-CN" sz="2000" dirty="0">
                <a:latin typeface="华文楷体" panose="02010600040101010101" pitchFamily="2" charset="-122"/>
                <a:ea typeface="华文楷体" panose="02010600040101010101" pitchFamily="2" charset="-122"/>
              </a:rPr>
              <a:t>, 10, 1</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swap_tables</a:t>
            </a:r>
            <a:r>
              <a:rPr lang="en-US" altLang="zh-CN" sz="2000" dirty="0">
                <a:latin typeface="华文楷体" panose="02010600040101010101" pitchFamily="2" charset="-122"/>
                <a:ea typeface="华文楷体" panose="02010600040101010101" pitchFamily="2" charset="-122"/>
              </a:rPr>
              <a:t>, 10, 1</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update_foreign_keys</a:t>
            </a:r>
            <a:r>
              <a:rPr lang="en-US" altLang="zh-CN" sz="2000" dirty="0">
                <a:latin typeface="华文楷体" panose="02010600040101010101" pitchFamily="2" charset="-122"/>
                <a:ea typeface="华文楷体" panose="02010600040101010101" pitchFamily="2" charset="-122"/>
              </a:rPr>
              <a:t>, 10, 1</a:t>
            </a:r>
          </a:p>
          <a:p>
            <a:r>
              <a:rPr lang="en-US" altLang="zh-CN" sz="2000" dirty="0">
                <a:latin typeface="华文楷体" panose="02010600040101010101" pitchFamily="2" charset="-122"/>
                <a:ea typeface="华文楷体" panose="02010600040101010101" pitchFamily="2" charset="-122"/>
              </a:rPr>
              <a:t>No foreign keys reference `</a:t>
            </a:r>
            <a:r>
              <a:rPr lang="en-US" altLang="zh-CN" sz="2000" dirty="0" err="1">
                <a:latin typeface="华文楷体" panose="02010600040101010101" pitchFamily="2" charset="-122"/>
                <a:ea typeface="华文楷体" panose="02010600040101010101" pitchFamily="2" charset="-122"/>
              </a:rPr>
              <a:t>test`.`account</a:t>
            </a:r>
            <a:r>
              <a:rPr lang="en-US" altLang="zh-CN" sz="2000" dirty="0">
                <a:latin typeface="华文楷体" panose="02010600040101010101" pitchFamily="2" charset="-122"/>
                <a:ea typeface="华文楷体" panose="02010600040101010101" pitchFamily="2" charset="-122"/>
              </a:rPr>
              <a:t>`; ignoring --alter-foreign-keys-method.</a:t>
            </a:r>
          </a:p>
          <a:p>
            <a:r>
              <a:rPr lang="en-US" altLang="zh-CN" sz="2000" dirty="0">
                <a:latin typeface="华文楷体" panose="02010600040101010101" pitchFamily="2" charset="-122"/>
                <a:ea typeface="华文楷体" panose="02010600040101010101" pitchFamily="2" charset="-122"/>
              </a:rPr>
              <a:t>Altering `</a:t>
            </a:r>
            <a:r>
              <a:rPr lang="en-US" altLang="zh-CN" sz="2000" dirty="0" err="1">
                <a:latin typeface="华文楷体" panose="02010600040101010101" pitchFamily="2" charset="-122"/>
                <a:ea typeface="华文楷体" panose="02010600040101010101" pitchFamily="2" charset="-122"/>
              </a:rPr>
              <a:t>test`.`account</a:t>
            </a:r>
            <a:r>
              <a:rPr lang="en-US" altLang="zh-CN" sz="2000" dirty="0">
                <a:latin typeface="华文楷体" panose="02010600040101010101" pitchFamily="2" charset="-122"/>
                <a:ea typeface="华文楷体" panose="02010600040101010101" pitchFamily="2" charset="-122"/>
              </a:rPr>
              <a:t>`...</a:t>
            </a:r>
          </a:p>
          <a:p>
            <a:r>
              <a:rPr lang="en-US" altLang="zh-CN" sz="2000" dirty="0">
                <a:latin typeface="华文楷体" panose="02010600040101010101" pitchFamily="2" charset="-122"/>
                <a:ea typeface="华文楷体" panose="02010600040101010101" pitchFamily="2" charset="-122"/>
              </a:rPr>
              <a:t>Creating new table...</a:t>
            </a:r>
          </a:p>
          <a:p>
            <a:r>
              <a:rPr lang="en-US" altLang="zh-CN" sz="2000" dirty="0">
                <a:latin typeface="华文楷体" panose="02010600040101010101" pitchFamily="2" charset="-122"/>
                <a:ea typeface="华文楷体" panose="02010600040101010101" pitchFamily="2" charset="-122"/>
              </a:rPr>
              <a:t>Created new table test._</a:t>
            </a:r>
            <a:r>
              <a:rPr lang="en-US" altLang="zh-CN" sz="2000" dirty="0" err="1">
                <a:latin typeface="华文楷体" panose="02010600040101010101" pitchFamily="2" charset="-122"/>
                <a:ea typeface="华文楷体" panose="02010600040101010101" pitchFamily="2" charset="-122"/>
              </a:rPr>
              <a:t>account_new</a:t>
            </a:r>
            <a:r>
              <a:rPr lang="en-US" altLang="zh-CN" sz="2000" dirty="0">
                <a:latin typeface="华文楷体" panose="02010600040101010101" pitchFamily="2" charset="-122"/>
                <a:ea typeface="华文楷体" panose="02010600040101010101" pitchFamily="2" charset="-122"/>
              </a:rPr>
              <a:t> OK.</a:t>
            </a:r>
          </a:p>
          <a:p>
            <a:r>
              <a:rPr lang="en-US" altLang="zh-CN" sz="2000" dirty="0">
                <a:latin typeface="华文楷体" panose="02010600040101010101" pitchFamily="2" charset="-122"/>
                <a:ea typeface="华文楷体" panose="02010600040101010101" pitchFamily="2" charset="-122"/>
              </a:rPr>
              <a:t>Altering new table...</a:t>
            </a:r>
          </a:p>
          <a:p>
            <a:r>
              <a:rPr lang="en-US" altLang="zh-CN" sz="2000" dirty="0">
                <a:latin typeface="华文楷体" panose="02010600040101010101" pitchFamily="2" charset="-122"/>
                <a:ea typeface="华文楷体" panose="02010600040101010101" pitchFamily="2" charset="-122"/>
              </a:rPr>
              <a:t>Altered `test`.`_</a:t>
            </a:r>
            <a:r>
              <a:rPr lang="en-US" altLang="zh-CN" sz="2000" dirty="0" err="1">
                <a:latin typeface="华文楷体" panose="02010600040101010101" pitchFamily="2" charset="-122"/>
                <a:ea typeface="华文楷体" panose="02010600040101010101" pitchFamily="2" charset="-122"/>
              </a:rPr>
              <a:t>account_new</a:t>
            </a:r>
            <a:r>
              <a:rPr lang="en-US" altLang="zh-CN" sz="2000" dirty="0">
                <a:latin typeface="华文楷体" panose="02010600040101010101" pitchFamily="2" charset="-122"/>
                <a:ea typeface="华文楷体" panose="02010600040101010101" pitchFamily="2" charset="-122"/>
              </a:rPr>
              <a:t>` OK.</a:t>
            </a:r>
          </a:p>
          <a:p>
            <a:r>
              <a:rPr lang="en-US" altLang="zh-CN" sz="2000" dirty="0">
                <a:latin typeface="华文楷体" panose="02010600040101010101" pitchFamily="2" charset="-122"/>
                <a:ea typeface="华文楷体" panose="02010600040101010101" pitchFamily="2" charset="-122"/>
              </a:rPr>
              <a:t>2016-10-16T17:01:44 Creating triggers...</a:t>
            </a:r>
          </a:p>
          <a:p>
            <a:r>
              <a:rPr lang="en-US" altLang="zh-CN" sz="2000" dirty="0">
                <a:latin typeface="华文楷体" panose="02010600040101010101" pitchFamily="2" charset="-122"/>
                <a:ea typeface="华文楷体" panose="02010600040101010101" pitchFamily="2" charset="-122"/>
              </a:rPr>
              <a:t>2016-10-16T17:01:44 Created triggers OK.</a:t>
            </a:r>
          </a:p>
          <a:p>
            <a:r>
              <a:rPr lang="en-US" altLang="zh-CN" sz="2000" dirty="0">
                <a:latin typeface="华文楷体" panose="02010600040101010101" pitchFamily="2" charset="-122"/>
                <a:ea typeface="华文楷体" panose="02010600040101010101" pitchFamily="2" charset="-122"/>
              </a:rPr>
              <a:t>2016-10-16T17:01:44 Copying approximately 9771635 rows...</a:t>
            </a:r>
          </a:p>
          <a:p>
            <a:r>
              <a:rPr lang="en-US" altLang="zh-CN" sz="2000" dirty="0">
                <a:latin typeface="华文楷体" panose="02010600040101010101" pitchFamily="2" charset="-122"/>
                <a:ea typeface="华文楷体" panose="02010600040101010101" pitchFamily="2" charset="-122"/>
              </a:rPr>
              <a:t>Copying `</a:t>
            </a:r>
            <a:r>
              <a:rPr lang="en-US" altLang="zh-CN" sz="2000" dirty="0" err="1">
                <a:latin typeface="华文楷体" panose="02010600040101010101" pitchFamily="2" charset="-122"/>
                <a:ea typeface="华文楷体" panose="02010600040101010101" pitchFamily="2" charset="-122"/>
              </a:rPr>
              <a:t>test`.`account</a:t>
            </a:r>
            <a:r>
              <a:rPr lang="en-US" altLang="zh-CN" sz="2000" dirty="0">
                <a:latin typeface="华文楷体" panose="02010600040101010101" pitchFamily="2" charset="-122"/>
                <a:ea typeface="华文楷体" panose="02010600040101010101" pitchFamily="2" charset="-122"/>
              </a:rPr>
              <a:t>`:  31% 01:04 remain</a:t>
            </a:r>
          </a:p>
          <a:p>
            <a:r>
              <a:rPr lang="en-US" altLang="zh-CN" sz="2000" dirty="0">
                <a:latin typeface="华文楷体" panose="02010600040101010101" pitchFamily="2" charset="-122"/>
                <a:ea typeface="华文楷体" panose="02010600040101010101" pitchFamily="2" charset="-122"/>
              </a:rPr>
              <a:t>Copying `</a:t>
            </a:r>
            <a:r>
              <a:rPr lang="en-US" altLang="zh-CN" sz="2000" dirty="0" err="1">
                <a:latin typeface="华文楷体" panose="02010600040101010101" pitchFamily="2" charset="-122"/>
                <a:ea typeface="华文楷体" panose="02010600040101010101" pitchFamily="2" charset="-122"/>
              </a:rPr>
              <a:t>test`.`account</a:t>
            </a:r>
            <a:r>
              <a:rPr lang="en-US" altLang="zh-CN" sz="2000" dirty="0">
                <a:latin typeface="华文楷体" panose="02010600040101010101" pitchFamily="2" charset="-122"/>
                <a:ea typeface="华文楷体" panose="02010600040101010101" pitchFamily="2" charset="-122"/>
              </a:rPr>
              <a:t>`:  64% 00:32 remain</a:t>
            </a:r>
          </a:p>
          <a:p>
            <a:r>
              <a:rPr lang="en-US" altLang="zh-CN" sz="2000" dirty="0">
                <a:latin typeface="华文楷体" panose="02010600040101010101" pitchFamily="2" charset="-122"/>
                <a:ea typeface="华文楷体" panose="02010600040101010101" pitchFamily="2" charset="-122"/>
              </a:rPr>
              <a:t>Copying `</a:t>
            </a:r>
            <a:r>
              <a:rPr lang="en-US" altLang="zh-CN" sz="2000" dirty="0" err="1">
                <a:latin typeface="华文楷体" panose="02010600040101010101" pitchFamily="2" charset="-122"/>
                <a:ea typeface="华文楷体" panose="02010600040101010101" pitchFamily="2" charset="-122"/>
              </a:rPr>
              <a:t>test`.`account</a:t>
            </a:r>
            <a:r>
              <a:rPr lang="en-US" altLang="zh-CN" sz="2000" dirty="0">
                <a:latin typeface="华文楷体" panose="02010600040101010101" pitchFamily="2" charset="-122"/>
                <a:ea typeface="华文楷体" panose="02010600040101010101" pitchFamily="2" charset="-122"/>
              </a:rPr>
              <a:t>`:  96% 00:02 remain</a:t>
            </a:r>
          </a:p>
          <a:p>
            <a:r>
              <a:rPr lang="en-US" altLang="zh-CN" sz="2000" dirty="0">
                <a:latin typeface="华文楷体" panose="02010600040101010101" pitchFamily="2" charset="-122"/>
                <a:ea typeface="华文楷体" panose="02010600040101010101" pitchFamily="2" charset="-122"/>
              </a:rPr>
              <a:t>2016-10-16T17:03:20 Copied rows OK.</a:t>
            </a:r>
          </a:p>
          <a:p>
            <a:r>
              <a:rPr lang="en-US" altLang="zh-CN" sz="2000" dirty="0">
                <a:latin typeface="华文楷体" panose="02010600040101010101" pitchFamily="2" charset="-122"/>
                <a:ea typeface="华文楷体" panose="02010600040101010101" pitchFamily="2" charset="-122"/>
              </a:rPr>
              <a:t>2016-10-16T17:03:20 Swapping tables...</a:t>
            </a:r>
          </a:p>
          <a:p>
            <a:r>
              <a:rPr lang="en-US" altLang="zh-CN" sz="2000" dirty="0">
                <a:latin typeface="华文楷体" panose="02010600040101010101" pitchFamily="2" charset="-122"/>
                <a:ea typeface="华文楷体" panose="02010600040101010101" pitchFamily="2" charset="-122"/>
              </a:rPr>
              <a:t>2016-10-16T17:03:20 Swapped original and new tables OK.</a:t>
            </a:r>
          </a:p>
          <a:p>
            <a:r>
              <a:rPr lang="en-US" altLang="zh-CN" sz="2000" dirty="0">
                <a:latin typeface="华文楷体" panose="02010600040101010101" pitchFamily="2" charset="-122"/>
                <a:ea typeface="华文楷体" panose="02010600040101010101" pitchFamily="2" charset="-122"/>
              </a:rPr>
              <a:t>2016-10-16T17:03:20 Dropping old table...</a:t>
            </a:r>
          </a:p>
          <a:p>
            <a:r>
              <a:rPr lang="en-US" altLang="zh-CN" sz="2000" dirty="0">
                <a:latin typeface="华文楷体" panose="02010600040101010101" pitchFamily="2" charset="-122"/>
                <a:ea typeface="华文楷体" panose="02010600040101010101" pitchFamily="2" charset="-122"/>
              </a:rPr>
              <a:t>2016-10-16T17:03:20 Dropped old table `test`.`_</a:t>
            </a:r>
            <a:r>
              <a:rPr lang="en-US" altLang="zh-CN" sz="2000" dirty="0" err="1">
                <a:latin typeface="华文楷体" panose="02010600040101010101" pitchFamily="2" charset="-122"/>
                <a:ea typeface="华文楷体" panose="02010600040101010101" pitchFamily="2" charset="-122"/>
              </a:rPr>
              <a:t>account_old</a:t>
            </a:r>
            <a:r>
              <a:rPr lang="en-US" altLang="zh-CN" sz="2000" dirty="0">
                <a:latin typeface="华文楷体" panose="02010600040101010101" pitchFamily="2" charset="-122"/>
                <a:ea typeface="华文楷体" panose="02010600040101010101" pitchFamily="2" charset="-122"/>
              </a:rPr>
              <a:t>` OK.</a:t>
            </a:r>
          </a:p>
          <a:p>
            <a:r>
              <a:rPr lang="en-US" altLang="zh-CN" sz="2000" dirty="0">
                <a:latin typeface="华文楷体" panose="02010600040101010101" pitchFamily="2" charset="-122"/>
                <a:ea typeface="华文楷体" panose="02010600040101010101" pitchFamily="2" charset="-122"/>
              </a:rPr>
              <a:t>2016-10-16T17:03:20 Dropping triggers...</a:t>
            </a:r>
          </a:p>
          <a:p>
            <a:r>
              <a:rPr lang="en-US" altLang="zh-CN" sz="2000" dirty="0">
                <a:latin typeface="华文楷体" panose="02010600040101010101" pitchFamily="2" charset="-122"/>
                <a:ea typeface="华文楷体" panose="02010600040101010101" pitchFamily="2" charset="-122"/>
              </a:rPr>
              <a:t>2016-10-16T17:03:20 Dropped triggers OK.</a:t>
            </a:r>
          </a:p>
          <a:p>
            <a:r>
              <a:rPr lang="en-US" altLang="zh-CN" sz="2000" dirty="0">
                <a:latin typeface="华文楷体" panose="02010600040101010101" pitchFamily="2" charset="-122"/>
                <a:ea typeface="华文楷体" panose="02010600040101010101" pitchFamily="2" charset="-122"/>
              </a:rPr>
              <a:t>Successfully altered `</a:t>
            </a:r>
            <a:r>
              <a:rPr lang="en-US" altLang="zh-CN" sz="2000" dirty="0" err="1">
                <a:latin typeface="华文楷体" panose="02010600040101010101" pitchFamily="2" charset="-122"/>
                <a:ea typeface="华文楷体" panose="02010600040101010101" pitchFamily="2" charset="-122"/>
              </a:rPr>
              <a:t>test`.`account</a:t>
            </a:r>
            <a:r>
              <a:rPr lang="en-US" altLang="zh-CN" sz="2000" dirty="0">
                <a:latin typeface="华文楷体" panose="02010600040101010101" pitchFamily="2" charset="-122"/>
                <a:ea typeface="华文楷体" panose="02010600040101010101" pitchFamily="2" charset="-122"/>
              </a:rPr>
              <a:t>`.</a:t>
            </a:r>
          </a:p>
          <a:p>
            <a:endParaRPr lang="en-US" altLang="zh-CN" sz="2000" dirty="0">
              <a:latin typeface="华文楷体" panose="02010600040101010101" pitchFamily="2" charset="-122"/>
              <a:ea typeface="华文楷体" panose="02010600040101010101" pitchFamily="2" charset="-122"/>
            </a:endParaRPr>
          </a:p>
          <a:p>
            <a:r>
              <a:rPr lang="en-US" altLang="zh-CN" sz="2000" dirty="0" err="1">
                <a:latin typeface="华文楷体" panose="02010600040101010101" pitchFamily="2" charset="-122"/>
                <a:ea typeface="华文楷体" panose="02010600040101010101" pitchFamily="2" charset="-122"/>
              </a:rPr>
              <a:t>pt</a:t>
            </a:r>
            <a:r>
              <a:rPr lang="en-US" altLang="zh-CN" sz="2000" dirty="0">
                <a:latin typeface="华文楷体" panose="02010600040101010101" pitchFamily="2" charset="-122"/>
                <a:ea typeface="华文楷体" panose="02010600040101010101" pitchFamily="2" charset="-122"/>
              </a:rPr>
              <a:t>-online-schema-change --user=root --password=root --host=127.0.0.1  --alter "drop column </a:t>
            </a:r>
            <a:r>
              <a:rPr lang="en-US" altLang="zh-CN" sz="2000" dirty="0" err="1">
                <a:latin typeface="华文楷体" panose="02010600040101010101" pitchFamily="2" charset="-122"/>
                <a:ea typeface="华文楷体" panose="02010600040101010101" pitchFamily="2" charset="-122"/>
              </a:rPr>
              <a:t>accountTelephone</a:t>
            </a:r>
            <a:r>
              <a:rPr lang="en-US" altLang="zh-CN" sz="2000" dirty="0">
                <a:latin typeface="华文楷体" panose="02010600040101010101" pitchFamily="2" charset="-122"/>
                <a:ea typeface="华文楷体" panose="02010600040101010101" pitchFamily="2" charset="-122"/>
              </a:rPr>
              <a:t> ;" D=</a:t>
            </a:r>
            <a:r>
              <a:rPr lang="en-US" altLang="zh-CN" sz="2000" dirty="0" err="1">
                <a:latin typeface="华文楷体" panose="02010600040101010101" pitchFamily="2" charset="-122"/>
                <a:ea typeface="华文楷体" panose="02010600040101010101" pitchFamily="2" charset="-122"/>
              </a:rPr>
              <a:t>test,t</a:t>
            </a:r>
            <a:r>
              <a:rPr lang="en-US" altLang="zh-CN" sz="2000" dirty="0">
                <a:latin typeface="华文楷体" panose="02010600040101010101" pitchFamily="2" charset="-122"/>
                <a:ea typeface="华文楷体" panose="02010600040101010101" pitchFamily="2" charset="-122"/>
              </a:rPr>
              <a:t>=account --no-check-alter   --execute</a:t>
            </a:r>
          </a:p>
          <a:p>
            <a:r>
              <a:rPr lang="en-US" altLang="zh-CN" sz="2000" dirty="0" smtClean="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smtClean="0">
                <a:latin typeface="华文楷体" panose="02010600040101010101" pitchFamily="2" charset="-122"/>
                <a:ea typeface="华文楷体" panose="02010600040101010101" pitchFamily="2" charset="-122"/>
              </a:rPr>
              <a:t>        </a:t>
            </a:r>
            <a:endParaRPr lang="en-US" altLang="zh-CN" sz="2000" dirty="0">
              <a:latin typeface="华文楷体" panose="02010600040101010101" pitchFamily="2" charset="-122"/>
              <a:ea typeface="华文楷体" panose="02010600040101010101" pitchFamily="2" charset="-122"/>
            </a:endParaRPr>
          </a:p>
          <a:p>
            <a:endParaRPr lang="en-US" altLang="zh-CN" sz="20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2000" dirty="0" smtClean="0">
              <a:latin typeface="华文楷体" panose="02010600040101010101" pitchFamily="2" charset="-122"/>
              <a:ea typeface="华文楷体" panose="02010600040101010101" pitchFamily="2" charset="-122"/>
            </a:endParaRPr>
          </a:p>
        </p:txBody>
      </p:sp>
      <p:sp>
        <p:nvSpPr>
          <p:cNvPr id="8" name="文本框 7"/>
          <p:cNvSpPr txBox="1"/>
          <p:nvPr/>
        </p:nvSpPr>
        <p:spPr>
          <a:xfrm>
            <a:off x="175614" y="2320813"/>
            <a:ext cx="8046720" cy="646331"/>
          </a:xfrm>
          <a:prstGeom prst="rect">
            <a:avLst/>
          </a:prstGeom>
          <a:noFill/>
        </p:spPr>
        <p:txBody>
          <a:bodyPr wrap="square" rtlCol="0">
            <a:spAutoFit/>
          </a:bodyPr>
          <a:lstStyle/>
          <a:p>
            <a:endParaRPr lang="en-US" altLang="zh-CN" dirty="0"/>
          </a:p>
          <a:p>
            <a:endParaRPr lang="zh-CN" altLang="en-US" dirty="0"/>
          </a:p>
        </p:txBody>
      </p:sp>
    </p:spTree>
    <p:extLst>
      <p:ext uri="{BB962C8B-B14F-4D97-AF65-F5344CB8AC3E}">
        <p14:creationId xmlns:p14="http://schemas.microsoft.com/office/powerpoint/2010/main" val="30181554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74378" y="548580"/>
            <a:ext cx="11449982" cy="7848302"/>
          </a:xfrm>
          <a:prstGeom prst="rect">
            <a:avLst/>
          </a:prstGeom>
          <a:noFill/>
        </p:spPr>
        <p:txBody>
          <a:bodyPr wrap="square" rtlCol="0">
            <a:spAutoFit/>
          </a:bodyPr>
          <a:lstStyle/>
          <a:p>
            <a:r>
              <a:rPr lang="zh-CN" altLang="en-US" sz="3200" dirty="0" smtClean="0">
                <a:latin typeface="华文楷体" panose="02010600040101010101" pitchFamily="2" charset="-122"/>
                <a:ea typeface="华文楷体" panose="02010600040101010101" pitchFamily="2" charset="-122"/>
              </a:rPr>
              <a:t>常用的工具集介绍</a:t>
            </a:r>
            <a:endParaRPr lang="en-US" altLang="zh-CN" sz="3200" dirty="0" smtClean="0">
              <a:latin typeface="华文楷体" panose="02010600040101010101" pitchFamily="2" charset="-122"/>
              <a:ea typeface="华文楷体" panose="02010600040101010101" pitchFamily="2" charset="-122"/>
            </a:endParaRPr>
          </a:p>
          <a:p>
            <a:r>
              <a:rPr lang="zh-CN" altLang="en-US" sz="3200" dirty="0" smtClean="0">
                <a:latin typeface="华文楷体" panose="02010600040101010101" pitchFamily="2" charset="-122"/>
                <a:ea typeface="华文楷体" panose="02010600040101010101" pitchFamily="2" charset="-122"/>
              </a:rPr>
              <a:t>查看数据库历史操作记录命令：</a:t>
            </a:r>
            <a:endParaRPr lang="en-US" altLang="zh-CN" sz="3200" dirty="0" smtClean="0">
              <a:latin typeface="华文楷体" panose="02010600040101010101" pitchFamily="2" charset="-122"/>
              <a:ea typeface="华文楷体" panose="02010600040101010101" pitchFamily="2" charset="-122"/>
            </a:endParaRPr>
          </a:p>
          <a:p>
            <a:r>
              <a:rPr lang="zh-CN" altLang="en-US" sz="3200" dirty="0" smtClean="0">
                <a:latin typeface="华文楷体" panose="02010600040101010101" pitchFamily="2" charset="-122"/>
                <a:ea typeface="华文楷体" panose="02010600040101010101" pitchFamily="2" charset="-122"/>
              </a:rPr>
              <a:t>在线变更</a:t>
            </a:r>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表结构</a:t>
            </a:r>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Pt-online-schema-change</a:t>
            </a:r>
          </a:p>
          <a:p>
            <a:endParaRPr lang="en-US" altLang="zh-CN" sz="3200" dirty="0" smtClean="0">
              <a:latin typeface="华文楷体" panose="02010600040101010101" pitchFamily="2" charset="-122"/>
              <a:ea typeface="华文楷体" panose="02010600040101010101" pitchFamily="2" charset="-122"/>
            </a:endParaRPr>
          </a:p>
          <a:p>
            <a:r>
              <a:rPr lang="en-US" altLang="zh-CN" sz="2400" dirty="0" err="1">
                <a:latin typeface="华文楷体" panose="02010600040101010101" pitchFamily="2" charset="-122"/>
                <a:ea typeface="华文楷体" panose="02010600040101010101" pitchFamily="2" charset="-122"/>
              </a:rPr>
              <a:t>pt</a:t>
            </a:r>
            <a:r>
              <a:rPr lang="en-US" altLang="zh-CN" sz="2400" dirty="0">
                <a:latin typeface="华文楷体" panose="02010600040101010101" pitchFamily="2" charset="-122"/>
                <a:ea typeface="华文楷体" panose="02010600040101010101" pitchFamily="2" charset="-122"/>
              </a:rPr>
              <a:t>-online-schema-change --user=root --password=Hc2015# --host=10.11.21.31  --alter "add index </a:t>
            </a:r>
            <a:r>
              <a:rPr lang="en-US" altLang="zh-CN" sz="2400" dirty="0" err="1">
                <a:latin typeface="华文楷体" panose="02010600040101010101" pitchFamily="2" charset="-122"/>
                <a:ea typeface="华文楷体" panose="02010600040101010101" pitchFamily="2" charset="-122"/>
              </a:rPr>
              <a:t>inx_version</a:t>
            </a:r>
            <a:r>
              <a:rPr lang="en-US" altLang="zh-CN" sz="2400" dirty="0">
                <a:latin typeface="华文楷体" panose="02010600040101010101" pitchFamily="2" charset="-122"/>
                <a:ea typeface="华文楷体" panose="02010600040101010101" pitchFamily="2" charset="-122"/>
              </a:rPr>
              <a:t>(version)" D=</a:t>
            </a:r>
            <a:r>
              <a:rPr lang="en-US" altLang="zh-CN" sz="2400" dirty="0" err="1">
                <a:latin typeface="华文楷体" panose="02010600040101010101" pitchFamily="2" charset="-122"/>
                <a:ea typeface="华文楷体" panose="02010600040101010101" pitchFamily="2" charset="-122"/>
              </a:rPr>
              <a:t>infoserve,t</a:t>
            </a:r>
            <a:r>
              <a:rPr lang="en-US" altLang="zh-CN" sz="2400" dirty="0">
                <a:latin typeface="华文楷体" panose="02010600040101010101" pitchFamily="2" charset="-122"/>
                <a:ea typeface="华文楷体" panose="02010600040101010101" pitchFamily="2" charset="-122"/>
              </a:rPr>
              <a:t>=</a:t>
            </a:r>
            <a:r>
              <a:rPr lang="en-US" altLang="zh-CN" sz="2400" dirty="0" err="1">
                <a:latin typeface="华文楷体" panose="02010600040101010101" pitchFamily="2" charset="-122"/>
                <a:ea typeface="华文楷体" panose="02010600040101010101" pitchFamily="2" charset="-122"/>
              </a:rPr>
              <a:t>comp_pub_bill</a:t>
            </a:r>
            <a:r>
              <a:rPr lang="en-US" altLang="zh-CN" sz="2400" dirty="0">
                <a:latin typeface="华文楷体" panose="02010600040101010101" pitchFamily="2" charset="-122"/>
                <a:ea typeface="华文楷体" panose="02010600040101010101" pitchFamily="2" charset="-122"/>
              </a:rPr>
              <a:t> --no-check-alter   --execute</a:t>
            </a:r>
          </a:p>
          <a:p>
            <a:endParaRPr lang="en-US" altLang="zh-CN" sz="3200" dirty="0" smtClean="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r>
              <a:rPr lang="en-US" altLang="zh-CN" sz="2400" dirty="0" err="1">
                <a:latin typeface="华文楷体" panose="02010600040101010101" pitchFamily="2" charset="-122"/>
                <a:ea typeface="华文楷体" panose="02010600040101010101" pitchFamily="2" charset="-122"/>
              </a:rPr>
              <a:t>pt</a:t>
            </a:r>
            <a:r>
              <a:rPr lang="en-US" altLang="zh-CN" sz="2400" dirty="0">
                <a:latin typeface="华文楷体" panose="02010600040101010101" pitchFamily="2" charset="-122"/>
                <a:ea typeface="华文楷体" panose="02010600040101010101" pitchFamily="2" charset="-122"/>
              </a:rPr>
              <a:t>-online-schema-change --user=root --password=Hc2015# --host=10.11.21.31  --alter "add index </a:t>
            </a:r>
            <a:r>
              <a:rPr lang="en-US" altLang="zh-CN" sz="2400" dirty="0" err="1">
                <a:latin typeface="华文楷体" panose="02010600040101010101" pitchFamily="2" charset="-122"/>
                <a:ea typeface="华文楷体" panose="02010600040101010101" pitchFamily="2" charset="-122"/>
              </a:rPr>
              <a:t>inx_version</a:t>
            </a:r>
            <a:r>
              <a:rPr lang="en-US" altLang="zh-CN" sz="2400" dirty="0">
                <a:latin typeface="华文楷体" panose="02010600040101010101" pitchFamily="2" charset="-122"/>
                <a:ea typeface="华文楷体" panose="02010600040101010101" pitchFamily="2" charset="-122"/>
              </a:rPr>
              <a:t>(version)" D=</a:t>
            </a:r>
            <a:r>
              <a:rPr lang="en-US" altLang="zh-CN" sz="2400" dirty="0" err="1">
                <a:latin typeface="华文楷体" panose="02010600040101010101" pitchFamily="2" charset="-122"/>
                <a:ea typeface="华文楷体" panose="02010600040101010101" pitchFamily="2" charset="-122"/>
              </a:rPr>
              <a:t>infoseve,t</a:t>
            </a:r>
            <a:r>
              <a:rPr lang="en-US" altLang="zh-CN" sz="2400" dirty="0">
                <a:latin typeface="华文楷体" panose="02010600040101010101" pitchFamily="2" charset="-122"/>
                <a:ea typeface="华文楷体" panose="02010600040101010101" pitchFamily="2" charset="-122"/>
              </a:rPr>
              <a:t>=</a:t>
            </a:r>
            <a:r>
              <a:rPr lang="en-US" altLang="zh-CN" sz="2400" dirty="0" err="1">
                <a:latin typeface="华文楷体" panose="02010600040101010101" pitchFamily="2" charset="-122"/>
                <a:ea typeface="华文楷体" panose="02010600040101010101" pitchFamily="2" charset="-122"/>
              </a:rPr>
              <a:t>comp_pub_bill</a:t>
            </a:r>
            <a:r>
              <a:rPr lang="en-US" altLang="zh-CN" sz="2400" dirty="0">
                <a:latin typeface="华文楷体" panose="02010600040101010101" pitchFamily="2" charset="-122"/>
                <a:ea typeface="华文楷体" panose="02010600040101010101" pitchFamily="2" charset="-122"/>
              </a:rPr>
              <a:t> --no-check-alter --no-check-replication-filters  --alter-foreign-keys-method=</a:t>
            </a:r>
            <a:r>
              <a:rPr lang="en-US" altLang="zh-CN" sz="2400" dirty="0" err="1">
                <a:latin typeface="华文楷体" panose="02010600040101010101" pitchFamily="2" charset="-122"/>
                <a:ea typeface="华文楷体" panose="02010600040101010101" pitchFamily="2" charset="-122"/>
              </a:rPr>
              <a:t>rebuild_constraints</a:t>
            </a:r>
            <a:r>
              <a:rPr lang="en-US" altLang="zh-CN" sz="2400" dirty="0">
                <a:latin typeface="华文楷体" panose="02010600040101010101" pitchFamily="2" charset="-122"/>
                <a:ea typeface="华文楷体" panose="02010600040101010101" pitchFamily="2" charset="-122"/>
              </a:rPr>
              <a:t>  --execute</a:t>
            </a:r>
          </a:p>
          <a:p>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6948298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74378" y="548580"/>
            <a:ext cx="11449982" cy="9202519"/>
          </a:xfrm>
          <a:prstGeom prst="rect">
            <a:avLst/>
          </a:prstGeom>
          <a:noFill/>
        </p:spPr>
        <p:txBody>
          <a:bodyPr wrap="square" rtlCol="0">
            <a:spAutoFit/>
          </a:bodyPr>
          <a:lstStyle/>
          <a:p>
            <a:r>
              <a:rPr lang="zh-CN" altLang="en-US" sz="3200" dirty="0" smtClean="0">
                <a:latin typeface="华文楷体" panose="02010600040101010101" pitchFamily="2" charset="-122"/>
                <a:ea typeface="华文楷体" panose="02010600040101010101" pitchFamily="2" charset="-122"/>
              </a:rPr>
              <a:t>常用的工具集介绍</a:t>
            </a:r>
            <a:endParaRPr lang="en-US" altLang="zh-CN" sz="3200" dirty="0" smtClean="0">
              <a:latin typeface="华文楷体" panose="02010600040101010101" pitchFamily="2" charset="-122"/>
              <a:ea typeface="华文楷体" panose="02010600040101010101" pitchFamily="2" charset="-122"/>
            </a:endParaRPr>
          </a:p>
          <a:p>
            <a:r>
              <a:rPr lang="zh-CN" altLang="en-US" sz="3200" dirty="0" smtClean="0">
                <a:latin typeface="华文楷体" panose="02010600040101010101" pitchFamily="2" charset="-122"/>
                <a:ea typeface="华文楷体" panose="02010600040101010101" pitchFamily="2" charset="-122"/>
              </a:rPr>
              <a:t>查看数据库历史操作记录命令：</a:t>
            </a:r>
            <a:endParaRPr lang="en-US" altLang="zh-CN" sz="3200" dirty="0" smtClean="0">
              <a:latin typeface="华文楷体" panose="02010600040101010101" pitchFamily="2" charset="-122"/>
              <a:ea typeface="华文楷体" panose="02010600040101010101" pitchFamily="2" charset="-122"/>
            </a:endParaRPr>
          </a:p>
          <a:p>
            <a:r>
              <a:rPr lang="zh-CN" altLang="en-US" sz="3200" dirty="0" smtClean="0">
                <a:latin typeface="华文楷体" panose="02010600040101010101" pitchFamily="2" charset="-122"/>
                <a:ea typeface="华文楷体" panose="02010600040101010101" pitchFamily="2" charset="-122"/>
              </a:rPr>
              <a:t>在线变更</a:t>
            </a:r>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表结构</a:t>
            </a:r>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Pt-online-schema-change</a:t>
            </a:r>
            <a:r>
              <a:rPr lang="zh-CN" altLang="en-US" sz="3200" dirty="0" smtClean="0">
                <a:latin typeface="华文楷体" panose="02010600040101010101" pitchFamily="2" charset="-122"/>
                <a:ea typeface="华文楷体" panose="02010600040101010101" pitchFamily="2" charset="-122"/>
              </a:rPr>
              <a:t>原理</a:t>
            </a:r>
            <a:endParaRPr lang="en-US" altLang="zh-CN" sz="3200" dirty="0" smtClean="0">
              <a:latin typeface="华文楷体" panose="02010600040101010101" pitchFamily="2" charset="-122"/>
              <a:ea typeface="华文楷体" panose="02010600040101010101" pitchFamily="2" charset="-122"/>
            </a:endParaRPr>
          </a:p>
          <a:p>
            <a:r>
              <a:rPr lang="en-US" altLang="zh-CN" sz="1600" dirty="0" err="1">
                <a:latin typeface="华文楷体" panose="02010600040101010101" pitchFamily="2" charset="-122"/>
                <a:ea typeface="华文楷体" panose="02010600040101010101" pitchFamily="2" charset="-122"/>
              </a:rPr>
              <a:t>root@localhost:mysql.sock</a:t>
            </a:r>
            <a:r>
              <a:rPr lang="en-US" altLang="zh-CN" sz="1600" dirty="0">
                <a:latin typeface="华文楷体" panose="02010600040101010101" pitchFamily="2" charset="-122"/>
                <a:ea typeface="华文楷体" panose="02010600040101010101" pitchFamily="2" charset="-122"/>
              </a:rPr>
              <a:t>  17:13:33 [test]&gt;show triggers from test ;</a:t>
            </a:r>
          </a:p>
          <a:p>
            <a:r>
              <a:rPr lang="en-US" altLang="zh-CN" sz="1600" dirty="0">
                <a:latin typeface="华文楷体" panose="02010600040101010101" pitchFamily="2" charset="-122"/>
                <a:ea typeface="华文楷体" panose="02010600040101010101" pitchFamily="2" charset="-122"/>
              </a:rPr>
              <a:t>+-------------------------+--------+---------+-----------------------------------------------------------------------------------------------------------------------------------------------+--------+---------+------------------------------------------------------------------+---------+----------------------+----------------------+--------------------+</a:t>
            </a:r>
          </a:p>
          <a:p>
            <a:r>
              <a:rPr lang="en-US" altLang="zh-CN" sz="1600" dirty="0">
                <a:latin typeface="华文楷体" panose="02010600040101010101" pitchFamily="2" charset="-122"/>
                <a:ea typeface="华文楷体" panose="02010600040101010101" pitchFamily="2" charset="-122"/>
              </a:rPr>
              <a:t>| Trigger                 | Event  | Table   | Statement                                                                                                                                     | Timing | Created | </a:t>
            </a:r>
            <a:r>
              <a:rPr lang="en-US" altLang="zh-CN" sz="1600" dirty="0" err="1">
                <a:latin typeface="华文楷体" panose="02010600040101010101" pitchFamily="2" charset="-122"/>
                <a:ea typeface="华文楷体" panose="02010600040101010101" pitchFamily="2" charset="-122"/>
              </a:rPr>
              <a:t>sql_mode</a:t>
            </a:r>
            <a:r>
              <a:rPr lang="en-US" altLang="zh-CN" sz="1600" dirty="0">
                <a:latin typeface="华文楷体" panose="02010600040101010101" pitchFamily="2" charset="-122"/>
                <a:ea typeface="华文楷体" panose="02010600040101010101" pitchFamily="2" charset="-122"/>
              </a:rPr>
              <a:t>                                                         | Definer | </a:t>
            </a:r>
            <a:r>
              <a:rPr lang="en-US" altLang="zh-CN" sz="1600" dirty="0" err="1">
                <a:latin typeface="华文楷体" panose="02010600040101010101" pitchFamily="2" charset="-122"/>
                <a:ea typeface="华文楷体" panose="02010600040101010101" pitchFamily="2" charset="-122"/>
              </a:rPr>
              <a:t>character_set_client</a:t>
            </a:r>
            <a:r>
              <a:rPr lang="en-US" altLang="zh-CN" sz="1600" dirty="0">
                <a:latin typeface="华文楷体" panose="02010600040101010101" pitchFamily="2" charset="-122"/>
                <a:ea typeface="华文楷体" panose="02010600040101010101" pitchFamily="2" charset="-122"/>
              </a:rPr>
              <a:t> | </a:t>
            </a:r>
            <a:r>
              <a:rPr lang="en-US" altLang="zh-CN" sz="1600" dirty="0" err="1">
                <a:latin typeface="华文楷体" panose="02010600040101010101" pitchFamily="2" charset="-122"/>
                <a:ea typeface="华文楷体" panose="02010600040101010101" pitchFamily="2" charset="-122"/>
              </a:rPr>
              <a:t>collation_connection</a:t>
            </a:r>
            <a:r>
              <a:rPr lang="en-US" altLang="zh-CN" sz="1600" dirty="0">
                <a:latin typeface="华文楷体" panose="02010600040101010101" pitchFamily="2" charset="-122"/>
                <a:ea typeface="华文楷体" panose="02010600040101010101" pitchFamily="2" charset="-122"/>
              </a:rPr>
              <a:t> | Database Collation |</a:t>
            </a:r>
          </a:p>
          <a:p>
            <a:r>
              <a:rPr lang="en-US" altLang="zh-CN" sz="1600" dirty="0">
                <a:latin typeface="华文楷体" panose="02010600040101010101" pitchFamily="2" charset="-122"/>
                <a:ea typeface="华文楷体" panose="02010600040101010101" pitchFamily="2" charset="-122"/>
              </a:rPr>
              <a:t>+-------------------------+--------+---------+-----------------------------------------------------------------------------------------------------------------------------------------------+--------+---------+------------------------------------------------------------------+---------+----------------------+----------------------+--------------------+</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pt_osc_test_account_ins</a:t>
            </a:r>
            <a:r>
              <a:rPr lang="en-US" altLang="zh-CN" sz="1600" dirty="0">
                <a:latin typeface="华文楷体" panose="02010600040101010101" pitchFamily="2" charset="-122"/>
                <a:ea typeface="华文楷体" panose="02010600040101010101" pitchFamily="2" charset="-122"/>
              </a:rPr>
              <a:t> | INSERT | account | REPLACE INTO `test`.`_</a:t>
            </a:r>
            <a:r>
              <a:rPr lang="en-US" altLang="zh-CN" sz="1600" dirty="0" err="1">
                <a:latin typeface="华文楷体" panose="02010600040101010101" pitchFamily="2" charset="-122"/>
                <a:ea typeface="华文楷体" panose="02010600040101010101" pitchFamily="2" charset="-122"/>
              </a:rPr>
              <a:t>account_new</a:t>
            </a:r>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accountid</a:t>
            </a:r>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accountname</a:t>
            </a:r>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accounthome</a:t>
            </a:r>
            <a:r>
              <a:rPr lang="en-US" altLang="zh-CN" sz="1600" dirty="0">
                <a:latin typeface="华文楷体" panose="02010600040101010101" pitchFamily="2" charset="-122"/>
                <a:ea typeface="华文楷体" panose="02010600040101010101" pitchFamily="2" charset="-122"/>
              </a:rPr>
              <a:t>`) VALUES (NEW.`</a:t>
            </a:r>
            <a:r>
              <a:rPr lang="en-US" altLang="zh-CN" sz="1600" dirty="0" err="1">
                <a:latin typeface="华文楷体" panose="02010600040101010101" pitchFamily="2" charset="-122"/>
                <a:ea typeface="华文楷体" panose="02010600040101010101" pitchFamily="2" charset="-122"/>
              </a:rPr>
              <a:t>accountid</a:t>
            </a:r>
            <a:r>
              <a:rPr lang="en-US" altLang="zh-CN" sz="1600" dirty="0">
                <a:latin typeface="华文楷体" panose="02010600040101010101" pitchFamily="2" charset="-122"/>
                <a:ea typeface="华文楷体" panose="02010600040101010101" pitchFamily="2" charset="-122"/>
              </a:rPr>
              <a:t>`, NEW.`</a:t>
            </a:r>
            <a:r>
              <a:rPr lang="en-US" altLang="zh-CN" sz="1600" dirty="0" err="1">
                <a:latin typeface="华文楷体" panose="02010600040101010101" pitchFamily="2" charset="-122"/>
                <a:ea typeface="华文楷体" panose="02010600040101010101" pitchFamily="2" charset="-122"/>
              </a:rPr>
              <a:t>accountname</a:t>
            </a:r>
            <a:r>
              <a:rPr lang="en-US" altLang="zh-CN" sz="1600" dirty="0">
                <a:latin typeface="华文楷体" panose="02010600040101010101" pitchFamily="2" charset="-122"/>
                <a:ea typeface="华文楷体" panose="02010600040101010101" pitchFamily="2" charset="-122"/>
              </a:rPr>
              <a:t>`, NEW.`</a:t>
            </a:r>
            <a:r>
              <a:rPr lang="en-US" altLang="zh-CN" sz="1600" dirty="0" err="1">
                <a:latin typeface="华文楷体" panose="02010600040101010101" pitchFamily="2" charset="-122"/>
                <a:ea typeface="华文楷体" panose="02010600040101010101" pitchFamily="2" charset="-122"/>
              </a:rPr>
              <a:t>accounthome</a:t>
            </a:r>
            <a:r>
              <a:rPr lang="en-US" altLang="zh-CN" sz="1600" dirty="0">
                <a:latin typeface="华文楷体" panose="02010600040101010101" pitchFamily="2" charset="-122"/>
                <a:ea typeface="华文楷体" panose="02010600040101010101" pitchFamily="2" charset="-122"/>
              </a:rPr>
              <a:t>`) | AFTER  | NULL    | NO_AUTO_VALUE_ON_ZERO,STRICT_TRANS_TABLES,NO_ENGINE_SUBSTITUTION | root@%  | utf8                 | utf8_general_ci      | latin1_swedish_ci  |</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pt_osc_test_account_upd</a:t>
            </a:r>
            <a:r>
              <a:rPr lang="en-US" altLang="zh-CN" sz="1600" dirty="0">
                <a:latin typeface="华文楷体" panose="02010600040101010101" pitchFamily="2" charset="-122"/>
                <a:ea typeface="华文楷体" panose="02010600040101010101" pitchFamily="2" charset="-122"/>
              </a:rPr>
              <a:t> | UPDATE | account | REPLACE INTO `test`.`_</a:t>
            </a:r>
            <a:r>
              <a:rPr lang="en-US" altLang="zh-CN" sz="1600" dirty="0" err="1">
                <a:latin typeface="华文楷体" panose="02010600040101010101" pitchFamily="2" charset="-122"/>
                <a:ea typeface="华文楷体" panose="02010600040101010101" pitchFamily="2" charset="-122"/>
              </a:rPr>
              <a:t>account_new</a:t>
            </a:r>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accountid</a:t>
            </a:r>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accountname</a:t>
            </a:r>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accounthome</a:t>
            </a:r>
            <a:r>
              <a:rPr lang="en-US" altLang="zh-CN" sz="1600" dirty="0">
                <a:latin typeface="华文楷体" panose="02010600040101010101" pitchFamily="2" charset="-122"/>
                <a:ea typeface="华文楷体" panose="02010600040101010101" pitchFamily="2" charset="-122"/>
              </a:rPr>
              <a:t>`) VALUES (NEW.`</a:t>
            </a:r>
            <a:r>
              <a:rPr lang="en-US" altLang="zh-CN" sz="1600" dirty="0" err="1">
                <a:latin typeface="华文楷体" panose="02010600040101010101" pitchFamily="2" charset="-122"/>
                <a:ea typeface="华文楷体" panose="02010600040101010101" pitchFamily="2" charset="-122"/>
              </a:rPr>
              <a:t>accountid</a:t>
            </a:r>
            <a:r>
              <a:rPr lang="en-US" altLang="zh-CN" sz="1600" dirty="0">
                <a:latin typeface="华文楷体" panose="02010600040101010101" pitchFamily="2" charset="-122"/>
                <a:ea typeface="华文楷体" panose="02010600040101010101" pitchFamily="2" charset="-122"/>
              </a:rPr>
              <a:t>`, NEW.`</a:t>
            </a:r>
            <a:r>
              <a:rPr lang="en-US" altLang="zh-CN" sz="1600" dirty="0" err="1">
                <a:latin typeface="华文楷体" panose="02010600040101010101" pitchFamily="2" charset="-122"/>
                <a:ea typeface="华文楷体" panose="02010600040101010101" pitchFamily="2" charset="-122"/>
              </a:rPr>
              <a:t>accountname</a:t>
            </a:r>
            <a:r>
              <a:rPr lang="en-US" altLang="zh-CN" sz="1600" dirty="0">
                <a:latin typeface="华文楷体" panose="02010600040101010101" pitchFamily="2" charset="-122"/>
                <a:ea typeface="华文楷体" panose="02010600040101010101" pitchFamily="2" charset="-122"/>
              </a:rPr>
              <a:t>`, NEW.`</a:t>
            </a:r>
            <a:r>
              <a:rPr lang="en-US" altLang="zh-CN" sz="1600" dirty="0" err="1">
                <a:latin typeface="华文楷体" panose="02010600040101010101" pitchFamily="2" charset="-122"/>
                <a:ea typeface="华文楷体" panose="02010600040101010101" pitchFamily="2" charset="-122"/>
              </a:rPr>
              <a:t>accounthome</a:t>
            </a:r>
            <a:r>
              <a:rPr lang="en-US" altLang="zh-CN" sz="1600" dirty="0">
                <a:latin typeface="华文楷体" panose="02010600040101010101" pitchFamily="2" charset="-122"/>
                <a:ea typeface="华文楷体" panose="02010600040101010101" pitchFamily="2" charset="-122"/>
              </a:rPr>
              <a:t>`) | AFTER  | NULL    | NO_AUTO_VALUE_ON_ZERO,STRICT_TRANS_TABLES,NO_ENGINE_SUBSTITUTION | root@%  | utf8                 | utf8_general_ci      | latin1_swedish_ci  |</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pt_osc_test_account_del</a:t>
            </a:r>
            <a:r>
              <a:rPr lang="en-US" altLang="zh-CN" sz="1600" dirty="0">
                <a:latin typeface="华文楷体" panose="02010600040101010101" pitchFamily="2" charset="-122"/>
                <a:ea typeface="华文楷体" panose="02010600040101010101" pitchFamily="2" charset="-122"/>
              </a:rPr>
              <a:t> | DELETE | account | DELETE IGNORE FROM `test`.`_</a:t>
            </a:r>
            <a:r>
              <a:rPr lang="en-US" altLang="zh-CN" sz="1600" dirty="0" err="1">
                <a:latin typeface="华文楷体" panose="02010600040101010101" pitchFamily="2" charset="-122"/>
                <a:ea typeface="华文楷体" panose="02010600040101010101" pitchFamily="2" charset="-122"/>
              </a:rPr>
              <a:t>account_new</a:t>
            </a:r>
            <a:r>
              <a:rPr lang="en-US" altLang="zh-CN" sz="1600" dirty="0">
                <a:latin typeface="华文楷体" panose="02010600040101010101" pitchFamily="2" charset="-122"/>
                <a:ea typeface="华文楷体" panose="02010600040101010101" pitchFamily="2" charset="-122"/>
              </a:rPr>
              <a:t>` WHERE `test`.`_account_new`.`</a:t>
            </a:r>
            <a:r>
              <a:rPr lang="en-US" altLang="zh-CN" sz="1600" dirty="0" err="1">
                <a:latin typeface="华文楷体" panose="02010600040101010101" pitchFamily="2" charset="-122"/>
                <a:ea typeface="华文楷体" panose="02010600040101010101" pitchFamily="2" charset="-122"/>
              </a:rPr>
              <a:t>accountid</a:t>
            </a:r>
            <a:r>
              <a:rPr lang="en-US" altLang="zh-CN" sz="1600" dirty="0">
                <a:latin typeface="华文楷体" panose="02010600040101010101" pitchFamily="2" charset="-122"/>
                <a:ea typeface="华文楷体" panose="02010600040101010101" pitchFamily="2" charset="-122"/>
              </a:rPr>
              <a:t>` &lt;=&gt; OLD.`</a:t>
            </a:r>
            <a:r>
              <a:rPr lang="en-US" altLang="zh-CN" sz="1600" dirty="0" err="1">
                <a:latin typeface="华文楷体" panose="02010600040101010101" pitchFamily="2" charset="-122"/>
                <a:ea typeface="华文楷体" panose="02010600040101010101" pitchFamily="2" charset="-122"/>
              </a:rPr>
              <a:t>accountid</a:t>
            </a:r>
            <a:r>
              <a:rPr lang="en-US" altLang="zh-CN" sz="1600" dirty="0">
                <a:latin typeface="华文楷体" panose="02010600040101010101" pitchFamily="2" charset="-122"/>
                <a:ea typeface="华文楷体" panose="02010600040101010101" pitchFamily="2" charset="-122"/>
              </a:rPr>
              <a:t>`                                          | AFTER  | NULL    | NO_AUTO_VALUE_ON_ZERO,STRICT_TRANS_TABLES,NO_ENGINE_SUBSTITUTION | root@%  | utf8                 | utf8_general_ci      | latin1_swedish_ci  |</a:t>
            </a:r>
            <a:endParaRPr lang="en-US" altLang="zh-CN" sz="1600" dirty="0" smtClean="0">
              <a:latin typeface="华文楷体" panose="02010600040101010101" pitchFamily="2" charset="-122"/>
              <a:ea typeface="华文楷体" panose="02010600040101010101" pitchFamily="2" charset="-122"/>
            </a:endParaRPr>
          </a:p>
          <a:p>
            <a:r>
              <a:rPr lang="en-US" altLang="zh-CN" sz="1600" dirty="0" smtClean="0">
                <a:latin typeface="华文楷体" panose="02010600040101010101" pitchFamily="2" charset="-122"/>
                <a:ea typeface="华文楷体" panose="02010600040101010101" pitchFamily="2" charset="-122"/>
              </a:rPr>
              <a:t>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9720542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74378" y="548580"/>
            <a:ext cx="11449982" cy="7478970"/>
          </a:xfrm>
          <a:prstGeom prst="rect">
            <a:avLst/>
          </a:prstGeom>
          <a:noFill/>
        </p:spPr>
        <p:txBody>
          <a:bodyPr wrap="square" rtlCol="0">
            <a:spAutoFit/>
          </a:bodyPr>
          <a:lstStyle/>
          <a:p>
            <a:r>
              <a:rPr lang="zh-CN" altLang="en-US" sz="3200" dirty="0" smtClean="0">
                <a:latin typeface="华文楷体" panose="02010600040101010101" pitchFamily="2" charset="-122"/>
                <a:ea typeface="华文楷体" panose="02010600040101010101" pitchFamily="2" charset="-122"/>
              </a:rPr>
              <a:t>常用的工具集介绍</a:t>
            </a:r>
            <a:r>
              <a:rPr lang="en-US" altLang="zh-CN" sz="3200" dirty="0">
                <a:latin typeface="华文楷体" panose="02010600040101010101" pitchFamily="2" charset="-122"/>
                <a:ea typeface="华文楷体" panose="02010600040101010101" pitchFamily="2" charset="-122"/>
              </a:rPr>
              <a:t> </a:t>
            </a:r>
            <a:r>
              <a:rPr lang="zh-CN" altLang="en-US" sz="3200" dirty="0" smtClean="0">
                <a:latin typeface="华文楷体" panose="02010600040101010101" pitchFamily="2" charset="-122"/>
                <a:ea typeface="华文楷体" panose="02010600040101010101" pitchFamily="2" charset="-122"/>
              </a:rPr>
              <a:t>在线变更</a:t>
            </a:r>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表结构</a:t>
            </a:r>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Pt-online-schema-change</a:t>
            </a:r>
            <a:r>
              <a:rPr lang="zh-CN" altLang="en-US" sz="3200" dirty="0" smtClean="0">
                <a:latin typeface="华文楷体" panose="02010600040101010101" pitchFamily="2" charset="-122"/>
                <a:ea typeface="华文楷体" panose="02010600040101010101" pitchFamily="2" charset="-122"/>
              </a:rPr>
              <a:t>原理</a:t>
            </a:r>
            <a:endParaRPr lang="en-US" altLang="zh-CN" sz="3200" dirty="0" smtClean="0">
              <a:latin typeface="华文楷体" panose="02010600040101010101" pitchFamily="2" charset="-122"/>
              <a:ea typeface="华文楷体" panose="02010600040101010101" pitchFamily="2" charset="-122"/>
            </a:endParaRPr>
          </a:p>
          <a:p>
            <a:r>
              <a:rPr lang="en-US" altLang="zh-CN" sz="1600" dirty="0" err="1" smtClean="0">
                <a:latin typeface="华文楷体" panose="02010600040101010101" pitchFamily="2" charset="-122"/>
                <a:ea typeface="华文楷体" panose="02010600040101010101" pitchFamily="2" charset="-122"/>
              </a:rPr>
              <a:t>root@localhost:mysql.sock</a:t>
            </a:r>
            <a:r>
              <a:rPr lang="en-US" altLang="zh-CN" sz="1600" dirty="0" smtClean="0">
                <a:latin typeface="华文楷体" panose="02010600040101010101" pitchFamily="2" charset="-122"/>
                <a:ea typeface="华文楷体" panose="02010600040101010101" pitchFamily="2" charset="-122"/>
              </a:rPr>
              <a:t>  </a:t>
            </a:r>
            <a:r>
              <a:rPr lang="en-US" altLang="zh-CN" sz="1600" dirty="0">
                <a:latin typeface="华文楷体" panose="02010600040101010101" pitchFamily="2" charset="-122"/>
                <a:ea typeface="华文楷体" panose="02010600040101010101" pitchFamily="2" charset="-122"/>
              </a:rPr>
              <a:t>18:01:27 [test]&gt;</a:t>
            </a:r>
            <a:r>
              <a:rPr lang="en-US" altLang="zh-CN" sz="1600" dirty="0" err="1">
                <a:latin typeface="华文楷体" panose="02010600040101010101" pitchFamily="2" charset="-122"/>
                <a:ea typeface="华文楷体" panose="02010600040101010101" pitchFamily="2" charset="-122"/>
              </a:rPr>
              <a:t>desc</a:t>
            </a:r>
            <a:r>
              <a:rPr lang="en-US" altLang="zh-CN" sz="1600" dirty="0">
                <a:latin typeface="华文楷体" panose="02010600040101010101" pitchFamily="2" charset="-122"/>
                <a:ea typeface="华文楷体" panose="02010600040101010101" pitchFamily="2" charset="-122"/>
              </a:rPr>
              <a:t> _</a:t>
            </a:r>
            <a:r>
              <a:rPr lang="en-US" altLang="zh-CN" sz="1600" dirty="0" err="1">
                <a:latin typeface="华文楷体" panose="02010600040101010101" pitchFamily="2" charset="-122"/>
                <a:ea typeface="华文楷体" panose="02010600040101010101" pitchFamily="2" charset="-122"/>
              </a:rPr>
              <a:t>account_new</a:t>
            </a:r>
            <a:r>
              <a:rPr lang="en-US" altLang="zh-CN" sz="1600" dirty="0">
                <a:latin typeface="华文楷体" panose="02010600040101010101" pitchFamily="2" charset="-122"/>
                <a:ea typeface="华文楷体" panose="02010600040101010101" pitchFamily="2" charset="-122"/>
              </a:rPr>
              <a:t>;</a:t>
            </a:r>
          </a:p>
          <a:p>
            <a:r>
              <a:rPr lang="en-US" altLang="zh-CN" sz="1600" dirty="0">
                <a:latin typeface="华文楷体" panose="02010600040101010101" pitchFamily="2" charset="-122"/>
                <a:ea typeface="华文楷体" panose="02010600040101010101" pitchFamily="2" charset="-122"/>
              </a:rPr>
              <a:t>+------------------+-------------+------+-----+---------+----------------+</a:t>
            </a:r>
          </a:p>
          <a:p>
            <a:r>
              <a:rPr lang="en-US" altLang="zh-CN" sz="1600" dirty="0">
                <a:latin typeface="华文楷体" panose="02010600040101010101" pitchFamily="2" charset="-122"/>
                <a:ea typeface="华文楷体" panose="02010600040101010101" pitchFamily="2" charset="-122"/>
              </a:rPr>
              <a:t>| Field            | Type        | Null | Key | Default | Extra          |</a:t>
            </a:r>
          </a:p>
          <a:p>
            <a:r>
              <a:rPr lang="en-US" altLang="zh-CN" sz="1600" dirty="0">
                <a:latin typeface="华文楷体" panose="02010600040101010101" pitchFamily="2" charset="-122"/>
                <a:ea typeface="华文楷体" panose="02010600040101010101" pitchFamily="2" charset="-122"/>
              </a:rPr>
              <a:t>+------------------+-------------+------+-----+---------+----------------+</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accountid</a:t>
            </a:r>
            <a:r>
              <a:rPr lang="en-US" altLang="zh-CN" sz="1600" dirty="0">
                <a:latin typeface="华文楷体" panose="02010600040101010101" pitchFamily="2" charset="-122"/>
                <a:ea typeface="华文楷体" panose="02010600040101010101" pitchFamily="2" charset="-122"/>
              </a:rPr>
              <a:t>        | </a:t>
            </a:r>
            <a:r>
              <a:rPr lang="en-US" altLang="zh-CN" sz="1600" dirty="0" err="1">
                <a:latin typeface="华文楷体" panose="02010600040101010101" pitchFamily="2" charset="-122"/>
                <a:ea typeface="华文楷体" panose="02010600040101010101" pitchFamily="2" charset="-122"/>
              </a:rPr>
              <a:t>int</a:t>
            </a:r>
            <a:r>
              <a:rPr lang="en-US" altLang="zh-CN" sz="1600" dirty="0">
                <a:latin typeface="华文楷体" panose="02010600040101010101" pitchFamily="2" charset="-122"/>
                <a:ea typeface="华文楷体" panose="02010600040101010101" pitchFamily="2" charset="-122"/>
              </a:rPr>
              <a:t>(11)     | NO   | PRI | NULL    | </a:t>
            </a:r>
            <a:r>
              <a:rPr lang="en-US" altLang="zh-CN" sz="1600" dirty="0" err="1">
                <a:latin typeface="华文楷体" panose="02010600040101010101" pitchFamily="2" charset="-122"/>
                <a:ea typeface="华文楷体" panose="02010600040101010101" pitchFamily="2" charset="-122"/>
              </a:rPr>
              <a:t>auto_increment</a:t>
            </a:r>
            <a:r>
              <a:rPr lang="en-US" altLang="zh-CN" sz="1600" dirty="0">
                <a:latin typeface="华文楷体" panose="02010600040101010101" pitchFamily="2" charset="-122"/>
                <a:ea typeface="华文楷体" panose="02010600040101010101" pitchFamily="2" charset="-122"/>
              </a:rPr>
              <a:t> |</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accountname</a:t>
            </a:r>
            <a:r>
              <a:rPr lang="en-US" altLang="zh-CN" sz="1600" dirty="0">
                <a:latin typeface="华文楷体" panose="02010600040101010101" pitchFamily="2" charset="-122"/>
                <a:ea typeface="华文楷体" panose="02010600040101010101" pitchFamily="2" charset="-122"/>
              </a:rPr>
              <a:t>      | </a:t>
            </a:r>
            <a:r>
              <a:rPr lang="en-US" altLang="zh-CN" sz="1600" dirty="0" err="1">
                <a:latin typeface="华文楷体" panose="02010600040101010101" pitchFamily="2" charset="-122"/>
                <a:ea typeface="华文楷体" panose="02010600040101010101" pitchFamily="2" charset="-122"/>
              </a:rPr>
              <a:t>varchar</a:t>
            </a:r>
            <a:r>
              <a:rPr lang="en-US" altLang="zh-CN" sz="1600" dirty="0">
                <a:latin typeface="华文楷体" panose="02010600040101010101" pitchFamily="2" charset="-122"/>
                <a:ea typeface="华文楷体" panose="02010600040101010101" pitchFamily="2" charset="-122"/>
              </a:rPr>
              <a:t>(25) | YES  |     | NULL    |                |</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accounthome</a:t>
            </a:r>
            <a:r>
              <a:rPr lang="en-US" altLang="zh-CN" sz="1600" dirty="0">
                <a:latin typeface="华文楷体" panose="02010600040101010101" pitchFamily="2" charset="-122"/>
                <a:ea typeface="华文楷体" panose="02010600040101010101" pitchFamily="2" charset="-122"/>
              </a:rPr>
              <a:t>      | </a:t>
            </a:r>
            <a:r>
              <a:rPr lang="en-US" altLang="zh-CN" sz="1600" dirty="0" err="1">
                <a:latin typeface="华文楷体" panose="02010600040101010101" pitchFamily="2" charset="-122"/>
                <a:ea typeface="华文楷体" panose="02010600040101010101" pitchFamily="2" charset="-122"/>
              </a:rPr>
              <a:t>varchar</a:t>
            </a:r>
            <a:r>
              <a:rPr lang="en-US" altLang="zh-CN" sz="1600" dirty="0">
                <a:latin typeface="华文楷体" panose="02010600040101010101" pitchFamily="2" charset="-122"/>
                <a:ea typeface="华文楷体" panose="02010600040101010101" pitchFamily="2" charset="-122"/>
              </a:rPr>
              <a:t>(50) | YES  |     | NULL    |                |</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accountTelephone</a:t>
            </a:r>
            <a:r>
              <a:rPr lang="en-US" altLang="zh-CN" sz="1600" dirty="0">
                <a:latin typeface="华文楷体" panose="02010600040101010101" pitchFamily="2" charset="-122"/>
                <a:ea typeface="华文楷体" panose="02010600040101010101" pitchFamily="2" charset="-122"/>
              </a:rPr>
              <a:t> | </a:t>
            </a:r>
            <a:r>
              <a:rPr lang="en-US" altLang="zh-CN" sz="1600" dirty="0" err="1">
                <a:latin typeface="华文楷体" panose="02010600040101010101" pitchFamily="2" charset="-122"/>
                <a:ea typeface="华文楷体" panose="02010600040101010101" pitchFamily="2" charset="-122"/>
              </a:rPr>
              <a:t>int</a:t>
            </a:r>
            <a:r>
              <a:rPr lang="en-US" altLang="zh-CN" sz="1600" dirty="0">
                <a:latin typeface="华文楷体" panose="02010600040101010101" pitchFamily="2" charset="-122"/>
                <a:ea typeface="华文楷体" panose="02010600040101010101" pitchFamily="2" charset="-122"/>
              </a:rPr>
              <a:t>(16)     | YES  |     | NULL    |                |</a:t>
            </a:r>
          </a:p>
          <a:p>
            <a:r>
              <a:rPr lang="en-US" altLang="zh-CN" sz="1600" dirty="0">
                <a:latin typeface="华文楷体" panose="02010600040101010101" pitchFamily="2" charset="-122"/>
                <a:ea typeface="华文楷体" panose="02010600040101010101" pitchFamily="2" charset="-122"/>
              </a:rPr>
              <a:t>+------------------+-------------+------+-----+---------+----------------+</a:t>
            </a:r>
          </a:p>
          <a:p>
            <a:r>
              <a:rPr lang="en-US" altLang="zh-CN" sz="1600" dirty="0">
                <a:latin typeface="华文楷体" panose="02010600040101010101" pitchFamily="2" charset="-122"/>
                <a:ea typeface="华文楷体" panose="02010600040101010101" pitchFamily="2" charset="-122"/>
              </a:rPr>
              <a:t>4 rows in set (0.00 sec)</a:t>
            </a:r>
          </a:p>
          <a:p>
            <a:endParaRPr lang="en-US" altLang="zh-CN" sz="1600" dirty="0">
              <a:latin typeface="华文楷体" panose="02010600040101010101" pitchFamily="2" charset="-122"/>
              <a:ea typeface="华文楷体" panose="02010600040101010101" pitchFamily="2" charset="-122"/>
            </a:endParaRPr>
          </a:p>
          <a:p>
            <a:r>
              <a:rPr lang="en-US" altLang="zh-CN" sz="1600" dirty="0" err="1">
                <a:latin typeface="华文楷体" panose="02010600040101010101" pitchFamily="2" charset="-122"/>
                <a:ea typeface="华文楷体" panose="02010600040101010101" pitchFamily="2" charset="-122"/>
              </a:rPr>
              <a:t>root@localhost:mysql.sock</a:t>
            </a:r>
            <a:r>
              <a:rPr lang="en-US" altLang="zh-CN" sz="1600" dirty="0">
                <a:latin typeface="华文楷体" panose="02010600040101010101" pitchFamily="2" charset="-122"/>
                <a:ea typeface="华文楷体" panose="02010600040101010101" pitchFamily="2" charset="-122"/>
              </a:rPr>
              <a:t>  18:01:53 [test]&gt;</a:t>
            </a:r>
            <a:r>
              <a:rPr lang="en-US" altLang="zh-CN" sz="1600" dirty="0" err="1">
                <a:latin typeface="华文楷体" panose="02010600040101010101" pitchFamily="2" charset="-122"/>
                <a:ea typeface="华文楷体" panose="02010600040101010101" pitchFamily="2" charset="-122"/>
              </a:rPr>
              <a:t>desc</a:t>
            </a:r>
            <a:r>
              <a:rPr lang="en-US" altLang="zh-CN" sz="1600" dirty="0">
                <a:latin typeface="华文楷体" panose="02010600040101010101" pitchFamily="2" charset="-122"/>
                <a:ea typeface="华文楷体" panose="02010600040101010101" pitchFamily="2" charset="-122"/>
              </a:rPr>
              <a:t> account;</a:t>
            </a:r>
          </a:p>
          <a:p>
            <a:r>
              <a:rPr lang="en-US" altLang="zh-CN" sz="1600" dirty="0">
                <a:latin typeface="华文楷体" panose="02010600040101010101" pitchFamily="2" charset="-122"/>
                <a:ea typeface="华文楷体" panose="02010600040101010101" pitchFamily="2" charset="-122"/>
              </a:rPr>
              <a:t>+-------------+-------------+------+-----+---------+----------------+</a:t>
            </a:r>
          </a:p>
          <a:p>
            <a:r>
              <a:rPr lang="en-US" altLang="zh-CN" sz="1600" dirty="0">
                <a:latin typeface="华文楷体" panose="02010600040101010101" pitchFamily="2" charset="-122"/>
                <a:ea typeface="华文楷体" panose="02010600040101010101" pitchFamily="2" charset="-122"/>
              </a:rPr>
              <a:t>| Field       | Type        | Null | Key | Default | Extra          |</a:t>
            </a:r>
          </a:p>
          <a:p>
            <a:r>
              <a:rPr lang="en-US" altLang="zh-CN" sz="1600" dirty="0">
                <a:latin typeface="华文楷体" panose="02010600040101010101" pitchFamily="2" charset="-122"/>
                <a:ea typeface="华文楷体" panose="02010600040101010101" pitchFamily="2" charset="-122"/>
              </a:rPr>
              <a:t>+-------------+-------------+------+-----+---------+----------------+</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accountid</a:t>
            </a:r>
            <a:r>
              <a:rPr lang="en-US" altLang="zh-CN" sz="1600" dirty="0">
                <a:latin typeface="华文楷体" panose="02010600040101010101" pitchFamily="2" charset="-122"/>
                <a:ea typeface="华文楷体" panose="02010600040101010101" pitchFamily="2" charset="-122"/>
              </a:rPr>
              <a:t>   | </a:t>
            </a:r>
            <a:r>
              <a:rPr lang="en-US" altLang="zh-CN" sz="1600" dirty="0" err="1">
                <a:latin typeface="华文楷体" panose="02010600040101010101" pitchFamily="2" charset="-122"/>
                <a:ea typeface="华文楷体" panose="02010600040101010101" pitchFamily="2" charset="-122"/>
              </a:rPr>
              <a:t>int</a:t>
            </a:r>
            <a:r>
              <a:rPr lang="en-US" altLang="zh-CN" sz="1600" dirty="0">
                <a:latin typeface="华文楷体" panose="02010600040101010101" pitchFamily="2" charset="-122"/>
                <a:ea typeface="华文楷体" panose="02010600040101010101" pitchFamily="2" charset="-122"/>
              </a:rPr>
              <a:t>(11)     | NO   | PRI | NULL    | </a:t>
            </a:r>
            <a:r>
              <a:rPr lang="en-US" altLang="zh-CN" sz="1600" dirty="0" err="1">
                <a:latin typeface="华文楷体" panose="02010600040101010101" pitchFamily="2" charset="-122"/>
                <a:ea typeface="华文楷体" panose="02010600040101010101" pitchFamily="2" charset="-122"/>
              </a:rPr>
              <a:t>auto_increment</a:t>
            </a:r>
            <a:r>
              <a:rPr lang="en-US" altLang="zh-CN" sz="1600" dirty="0">
                <a:latin typeface="华文楷体" panose="02010600040101010101" pitchFamily="2" charset="-122"/>
                <a:ea typeface="华文楷体" panose="02010600040101010101" pitchFamily="2" charset="-122"/>
              </a:rPr>
              <a:t> |</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accountname</a:t>
            </a:r>
            <a:r>
              <a:rPr lang="en-US" altLang="zh-CN" sz="1600" dirty="0">
                <a:latin typeface="华文楷体" panose="02010600040101010101" pitchFamily="2" charset="-122"/>
                <a:ea typeface="华文楷体" panose="02010600040101010101" pitchFamily="2" charset="-122"/>
              </a:rPr>
              <a:t> | </a:t>
            </a:r>
            <a:r>
              <a:rPr lang="en-US" altLang="zh-CN" sz="1600" dirty="0" err="1">
                <a:latin typeface="华文楷体" panose="02010600040101010101" pitchFamily="2" charset="-122"/>
                <a:ea typeface="华文楷体" panose="02010600040101010101" pitchFamily="2" charset="-122"/>
              </a:rPr>
              <a:t>varchar</a:t>
            </a:r>
            <a:r>
              <a:rPr lang="en-US" altLang="zh-CN" sz="1600" dirty="0">
                <a:latin typeface="华文楷体" panose="02010600040101010101" pitchFamily="2" charset="-122"/>
                <a:ea typeface="华文楷体" panose="02010600040101010101" pitchFamily="2" charset="-122"/>
              </a:rPr>
              <a:t>(25) | YES  |     | NULL    |                |</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accounthome</a:t>
            </a:r>
            <a:r>
              <a:rPr lang="en-US" altLang="zh-CN" sz="1600" dirty="0">
                <a:latin typeface="华文楷体" panose="02010600040101010101" pitchFamily="2" charset="-122"/>
                <a:ea typeface="华文楷体" panose="02010600040101010101" pitchFamily="2" charset="-122"/>
              </a:rPr>
              <a:t> | </a:t>
            </a:r>
            <a:r>
              <a:rPr lang="en-US" altLang="zh-CN" sz="1600" dirty="0" err="1">
                <a:latin typeface="华文楷体" panose="02010600040101010101" pitchFamily="2" charset="-122"/>
                <a:ea typeface="华文楷体" panose="02010600040101010101" pitchFamily="2" charset="-122"/>
              </a:rPr>
              <a:t>varchar</a:t>
            </a:r>
            <a:r>
              <a:rPr lang="en-US" altLang="zh-CN" sz="1600" dirty="0">
                <a:latin typeface="华文楷体" panose="02010600040101010101" pitchFamily="2" charset="-122"/>
                <a:ea typeface="华文楷体" panose="02010600040101010101" pitchFamily="2" charset="-122"/>
              </a:rPr>
              <a:t>(50) | YES  |     | NULL    |                |</a:t>
            </a:r>
          </a:p>
          <a:p>
            <a:r>
              <a:rPr lang="en-US" altLang="zh-CN" sz="1600" dirty="0">
                <a:latin typeface="华文楷体" panose="02010600040101010101" pitchFamily="2" charset="-122"/>
                <a:ea typeface="华文楷体" panose="02010600040101010101" pitchFamily="2" charset="-122"/>
              </a:rPr>
              <a:t>+-------------+-------------+------+-----+---------+----------------+</a:t>
            </a:r>
          </a:p>
          <a:p>
            <a:r>
              <a:rPr lang="en-US" altLang="zh-CN" sz="1600" dirty="0">
                <a:latin typeface="华文楷体" panose="02010600040101010101" pitchFamily="2" charset="-122"/>
                <a:ea typeface="华文楷体" panose="02010600040101010101" pitchFamily="2" charset="-122"/>
              </a:rPr>
              <a:t>3 rows in set (0.00 sec)         </a:t>
            </a:r>
            <a:endParaRPr lang="en-US" altLang="zh-CN" sz="1600" dirty="0" smtClean="0">
              <a:latin typeface="华文楷体" panose="02010600040101010101" pitchFamily="2" charset="-122"/>
              <a:ea typeface="华文楷体" panose="02010600040101010101" pitchFamily="2" charset="-122"/>
            </a:endParaRP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8496672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610954" y="551405"/>
            <a:ext cx="11449982" cy="5509200"/>
          </a:xfrm>
          <a:prstGeom prst="rect">
            <a:avLst/>
          </a:prstGeom>
          <a:noFill/>
        </p:spPr>
        <p:txBody>
          <a:bodyPr wrap="square" rtlCol="0">
            <a:spAutoFit/>
          </a:bodyPr>
          <a:lstStyle/>
          <a:p>
            <a:r>
              <a:rPr lang="zh-CN" altLang="en-US" sz="3200" smtClean="0">
                <a:latin typeface="华文楷体" panose="02010600040101010101" pitchFamily="2" charset="-122"/>
                <a:ea typeface="华文楷体" panose="02010600040101010101" pitchFamily="2" charset="-122"/>
              </a:rPr>
              <a:t>常用的工具集介绍</a:t>
            </a:r>
            <a:endParaRPr lang="en-US" altLang="zh-CN" sz="3200" smtClean="0">
              <a:latin typeface="华文楷体" panose="02010600040101010101" pitchFamily="2" charset="-122"/>
              <a:ea typeface="华文楷体" panose="02010600040101010101" pitchFamily="2" charset="-122"/>
            </a:endParaRPr>
          </a:p>
          <a:p>
            <a:r>
              <a:rPr lang="zh-CN" altLang="en-US" sz="3200" smtClean="0">
                <a:latin typeface="华文楷体" panose="02010600040101010101" pitchFamily="2" charset="-122"/>
                <a:ea typeface="华文楷体" panose="02010600040101010101" pitchFamily="2" charset="-122"/>
              </a:rPr>
              <a:t>分析数据库慢查询日志：</a:t>
            </a:r>
            <a:endParaRPr lang="en-US" altLang="zh-CN" sz="3200" smtClean="0">
              <a:latin typeface="华文楷体" panose="02010600040101010101" pitchFamily="2" charset="-122"/>
              <a:ea typeface="华文楷体" panose="02010600040101010101" pitchFamily="2" charset="-122"/>
            </a:endParaRPr>
          </a:p>
          <a:p>
            <a:r>
              <a:rPr lang="en-US" altLang="zh-CN" sz="3200" smtClean="0">
                <a:latin typeface="华文楷体" panose="02010600040101010101" pitchFamily="2" charset="-122"/>
                <a:ea typeface="华文楷体" panose="02010600040101010101" pitchFamily="2" charset="-122"/>
              </a:rPr>
              <a:t>Pt-query-digest</a:t>
            </a:r>
          </a:p>
          <a:p>
            <a:endParaRPr lang="en-US" altLang="zh-CN" sz="3200">
              <a:latin typeface="华文楷体" panose="02010600040101010101" pitchFamily="2" charset="-122"/>
              <a:ea typeface="华文楷体" panose="02010600040101010101" pitchFamily="2" charset="-122"/>
            </a:endParaRPr>
          </a:p>
          <a:p>
            <a:r>
              <a:rPr lang="en-US" altLang="zh-CN" sz="2400" err="1">
                <a:latin typeface="华文楷体" panose="02010600040101010101" pitchFamily="2" charset="-122"/>
                <a:ea typeface="华文楷体" panose="02010600040101010101" pitchFamily="2" charset="-122"/>
              </a:rPr>
              <a:t>pt</a:t>
            </a:r>
            <a:r>
              <a:rPr lang="en-US" altLang="zh-CN" sz="2400">
                <a:latin typeface="华文楷体" panose="02010600040101010101" pitchFamily="2" charset="-122"/>
                <a:ea typeface="华文楷体" panose="02010600040101010101" pitchFamily="2" charset="-122"/>
              </a:rPr>
              <a:t>-query-digest slowquery_2016091210.log &gt;091210.sql</a:t>
            </a:r>
            <a:endParaRPr lang="en-US" altLang="zh-CN" sz="2400" smtClean="0">
              <a:latin typeface="华文楷体" panose="02010600040101010101" pitchFamily="2" charset="-122"/>
              <a:ea typeface="华文楷体" panose="02010600040101010101" pitchFamily="2" charset="-122"/>
            </a:endParaRPr>
          </a:p>
          <a:p>
            <a:endParaRPr lang="en-US" altLang="zh-CN" sz="3200">
              <a:latin typeface="华文楷体" panose="02010600040101010101" pitchFamily="2" charset="-122"/>
              <a:ea typeface="华文楷体" panose="02010600040101010101" pitchFamily="2" charset="-122"/>
            </a:endParaRPr>
          </a:p>
          <a:p>
            <a:endParaRPr lang="en-US" altLang="zh-CN" sz="3200" smtClean="0">
              <a:latin typeface="华文楷体" panose="02010600040101010101" pitchFamily="2" charset="-122"/>
              <a:ea typeface="华文楷体" panose="02010600040101010101" pitchFamily="2" charset="-122"/>
            </a:endParaRPr>
          </a:p>
          <a:p>
            <a:r>
              <a:rPr lang="en-US" altLang="zh-CN" sz="3200" smtClean="0">
                <a:latin typeface="华文楷体" panose="02010600040101010101" pitchFamily="2" charset="-122"/>
                <a:ea typeface="华文楷体" panose="02010600040101010101" pitchFamily="2" charset="-122"/>
              </a:rPr>
              <a:t>         </a:t>
            </a:r>
          </a:p>
          <a:p>
            <a:r>
              <a:rPr lang="en-US" altLang="zh-CN" sz="3200">
                <a:latin typeface="华文楷体" panose="02010600040101010101" pitchFamily="2" charset="-122"/>
                <a:ea typeface="华文楷体" panose="02010600040101010101" pitchFamily="2" charset="-122"/>
              </a:rPr>
              <a:t> </a:t>
            </a:r>
            <a:r>
              <a:rPr lang="en-US" altLang="zh-CN" sz="3200" smtClean="0">
                <a:latin typeface="华文楷体" panose="02010600040101010101" pitchFamily="2" charset="-122"/>
                <a:ea typeface="华文楷体" panose="02010600040101010101" pitchFamily="2" charset="-122"/>
              </a:rPr>
              <a:t>        </a:t>
            </a:r>
            <a:endParaRPr lang="en-US" altLang="zh-CN" sz="3200">
              <a:latin typeface="华文楷体" panose="02010600040101010101" pitchFamily="2" charset="-122"/>
              <a:ea typeface="华文楷体" panose="02010600040101010101" pitchFamily="2" charset="-122"/>
            </a:endParaRPr>
          </a:p>
          <a:p>
            <a:endParaRPr lang="en-US" altLang="zh-CN" sz="320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4166630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610954" y="551405"/>
            <a:ext cx="11449982" cy="6309420"/>
          </a:xfrm>
          <a:prstGeom prst="rect">
            <a:avLst/>
          </a:prstGeom>
          <a:noFill/>
        </p:spPr>
        <p:txBody>
          <a:bodyPr wrap="square" rtlCol="0">
            <a:spAutoFit/>
          </a:bodyPr>
          <a:lstStyle/>
          <a:p>
            <a:r>
              <a:rPr lang="en-US" altLang="zh-CN" sz="3200" err="1" smtClean="0">
                <a:latin typeface="华文楷体" panose="02010600040101010101" pitchFamily="2" charset="-122"/>
                <a:ea typeface="华文楷体" panose="02010600040101010101" pitchFamily="2" charset="-122"/>
              </a:rPr>
              <a:t>Mysql</a:t>
            </a:r>
            <a:r>
              <a:rPr lang="zh-CN" altLang="en-US" sz="3200" smtClean="0">
                <a:latin typeface="华文楷体" panose="02010600040101010101" pitchFamily="2" charset="-122"/>
                <a:ea typeface="华文楷体" panose="02010600040101010101" pitchFamily="2" charset="-122"/>
              </a:rPr>
              <a:t>主从同步</a:t>
            </a:r>
            <a:endParaRPr lang="en-US" altLang="zh-CN" sz="3200" smtClean="0">
              <a:latin typeface="华文楷体" panose="02010600040101010101" pitchFamily="2" charset="-122"/>
              <a:ea typeface="华文楷体" panose="02010600040101010101" pitchFamily="2" charset="-122"/>
            </a:endParaRPr>
          </a:p>
          <a:p>
            <a:r>
              <a:rPr lang="zh-CN" altLang="en-US" sz="3200" smtClean="0">
                <a:latin typeface="华文楷体" panose="02010600040101010101" pitchFamily="2" charset="-122"/>
                <a:ea typeface="华文楷体" panose="02010600040101010101" pitchFamily="2" charset="-122"/>
              </a:rPr>
              <a:t>如何判断</a:t>
            </a:r>
            <a:r>
              <a:rPr lang="en-US" altLang="zh-CN" sz="3200" err="1" smtClean="0">
                <a:latin typeface="华文楷体" panose="02010600040101010101" pitchFamily="2" charset="-122"/>
                <a:ea typeface="华文楷体" panose="02010600040101010101" pitchFamily="2" charset="-122"/>
              </a:rPr>
              <a:t>mysql</a:t>
            </a:r>
            <a:r>
              <a:rPr lang="zh-CN" altLang="en-US" sz="3200" smtClean="0">
                <a:latin typeface="华文楷体" panose="02010600040101010101" pitchFamily="2" charset="-122"/>
                <a:ea typeface="华文楷体" panose="02010600040101010101" pitchFamily="2" charset="-122"/>
              </a:rPr>
              <a:t>主从是否同步：</a:t>
            </a:r>
            <a:endParaRPr lang="en-US" altLang="zh-CN" sz="3200" smtClean="0">
              <a:latin typeface="华文楷体" panose="02010600040101010101" pitchFamily="2" charset="-122"/>
              <a:ea typeface="华文楷体" panose="02010600040101010101" pitchFamily="2" charset="-122"/>
            </a:endParaRPr>
          </a:p>
          <a:p>
            <a:r>
              <a:rPr lang="zh-CN" altLang="en-US" sz="2000">
                <a:latin typeface="华文楷体" panose="02010600040101010101" pitchFamily="2" charset="-122"/>
                <a:ea typeface="华文楷体" panose="02010600040101010101" pitchFamily="2" charset="-122"/>
              </a:rPr>
              <a:t>主</a:t>
            </a:r>
            <a:r>
              <a:rPr lang="zh-CN" altLang="en-US" sz="2000" smtClean="0">
                <a:latin typeface="华文楷体" panose="02010600040101010101" pitchFamily="2" charset="-122"/>
                <a:ea typeface="华文楷体" panose="02010600040101010101" pitchFamily="2" charset="-122"/>
              </a:rPr>
              <a:t>库上：</a:t>
            </a:r>
            <a:endParaRPr lang="en-US" altLang="zh-CN" sz="2000" smtClean="0">
              <a:latin typeface="华文楷体" panose="02010600040101010101" pitchFamily="2" charset="-122"/>
              <a:ea typeface="华文楷体" panose="02010600040101010101" pitchFamily="2" charset="-122"/>
            </a:endParaRPr>
          </a:p>
          <a:p>
            <a:r>
              <a:rPr lang="en-US" altLang="zh-CN" sz="2000" err="1">
                <a:latin typeface="华文楷体" panose="02010600040101010101" pitchFamily="2" charset="-122"/>
                <a:ea typeface="华文楷体" panose="02010600040101010101" pitchFamily="2" charset="-122"/>
              </a:rPr>
              <a:t>root@localhost:mysql.sock</a:t>
            </a:r>
            <a:r>
              <a:rPr lang="en-US" altLang="zh-CN" sz="2000">
                <a:latin typeface="华文楷体" panose="02010600040101010101" pitchFamily="2" charset="-122"/>
                <a:ea typeface="华文楷体" panose="02010600040101010101" pitchFamily="2" charset="-122"/>
              </a:rPr>
              <a:t>  14:18:00 [(none)]&gt;show master status\G</a:t>
            </a:r>
          </a:p>
          <a:p>
            <a:r>
              <a:rPr lang="en-US" altLang="zh-CN" sz="2000">
                <a:latin typeface="华文楷体" panose="02010600040101010101" pitchFamily="2" charset="-122"/>
                <a:ea typeface="华文楷体" panose="02010600040101010101" pitchFamily="2" charset="-122"/>
              </a:rPr>
              <a:t>*************************** 1. row ***************************</a:t>
            </a:r>
          </a:p>
          <a:p>
            <a:r>
              <a:rPr lang="en-US" altLang="zh-CN" sz="2000">
                <a:latin typeface="华文楷体" panose="02010600040101010101" pitchFamily="2" charset="-122"/>
                <a:ea typeface="华文楷体" panose="02010600040101010101" pitchFamily="2" charset="-122"/>
              </a:rPr>
              <a:t>             File: mybinlog.000039</a:t>
            </a:r>
          </a:p>
          <a:p>
            <a:r>
              <a:rPr lang="en-US" altLang="zh-CN" sz="2000">
                <a:latin typeface="华文楷体" panose="02010600040101010101" pitchFamily="2" charset="-122"/>
                <a:ea typeface="华文楷体" panose="02010600040101010101" pitchFamily="2" charset="-122"/>
              </a:rPr>
              <a:t>         Position: 1203</a:t>
            </a:r>
          </a:p>
          <a:p>
            <a:r>
              <a:rPr lang="en-US" altLang="zh-CN" sz="2000">
                <a:latin typeface="华文楷体" panose="02010600040101010101" pitchFamily="2" charset="-122"/>
                <a:ea typeface="华文楷体" panose="02010600040101010101" pitchFamily="2" charset="-122"/>
              </a:rPr>
              <a:t>     </a:t>
            </a:r>
            <a:r>
              <a:rPr lang="en-US" altLang="zh-CN" sz="2000" err="1">
                <a:latin typeface="华文楷体" panose="02010600040101010101" pitchFamily="2" charset="-122"/>
                <a:ea typeface="华文楷体" panose="02010600040101010101" pitchFamily="2" charset="-122"/>
              </a:rPr>
              <a:t>Binlog_Do_DB</a:t>
            </a:r>
            <a:r>
              <a:rPr lang="en-US" altLang="zh-CN" sz="2000">
                <a:latin typeface="华文楷体" panose="02010600040101010101" pitchFamily="2" charset="-122"/>
                <a:ea typeface="华文楷体" panose="02010600040101010101" pitchFamily="2" charset="-122"/>
              </a:rPr>
              <a:t>: </a:t>
            </a:r>
          </a:p>
          <a:p>
            <a:r>
              <a:rPr lang="en-US" altLang="zh-CN" sz="2000">
                <a:latin typeface="华文楷体" panose="02010600040101010101" pitchFamily="2" charset="-122"/>
                <a:ea typeface="华文楷体" panose="02010600040101010101" pitchFamily="2" charset="-122"/>
              </a:rPr>
              <a:t> </a:t>
            </a:r>
            <a:r>
              <a:rPr lang="en-US" altLang="zh-CN" sz="2000" err="1">
                <a:latin typeface="华文楷体" panose="02010600040101010101" pitchFamily="2" charset="-122"/>
                <a:ea typeface="华文楷体" panose="02010600040101010101" pitchFamily="2" charset="-122"/>
              </a:rPr>
              <a:t>Binlog_Ignore_DB</a:t>
            </a:r>
            <a:r>
              <a:rPr lang="en-US" altLang="zh-CN" sz="2000">
                <a:latin typeface="华文楷体" panose="02010600040101010101" pitchFamily="2" charset="-122"/>
                <a:ea typeface="华文楷体" panose="02010600040101010101" pitchFamily="2" charset="-122"/>
              </a:rPr>
              <a:t>: </a:t>
            </a:r>
          </a:p>
          <a:p>
            <a:r>
              <a:rPr lang="en-US" altLang="zh-CN" sz="2000" err="1">
                <a:latin typeface="华文楷体" panose="02010600040101010101" pitchFamily="2" charset="-122"/>
                <a:ea typeface="华文楷体" panose="02010600040101010101" pitchFamily="2" charset="-122"/>
              </a:rPr>
              <a:t>Executed_Gtid_Set</a:t>
            </a:r>
            <a:r>
              <a:rPr lang="en-US" altLang="zh-CN" sz="2000">
                <a:latin typeface="华文楷体" panose="02010600040101010101" pitchFamily="2" charset="-122"/>
                <a:ea typeface="华文楷体" panose="02010600040101010101" pitchFamily="2" charset="-122"/>
              </a:rPr>
              <a:t>: 2e3f5c76-0905-11e6-8dad-0050568fd581:1-1125</a:t>
            </a:r>
          </a:p>
          <a:p>
            <a:r>
              <a:rPr lang="en-US" altLang="zh-CN" sz="2000">
                <a:latin typeface="华文楷体" panose="02010600040101010101" pitchFamily="2" charset="-122"/>
                <a:ea typeface="华文楷体" panose="02010600040101010101" pitchFamily="2" charset="-122"/>
              </a:rPr>
              <a:t>1 row in set (0.00 sec</a:t>
            </a:r>
            <a:r>
              <a:rPr lang="en-US" altLang="zh-CN" sz="2000" smtClean="0">
                <a:latin typeface="华文楷体" panose="02010600040101010101" pitchFamily="2" charset="-122"/>
                <a:ea typeface="华文楷体" panose="02010600040101010101" pitchFamily="2" charset="-122"/>
              </a:rPr>
              <a:t>)</a:t>
            </a:r>
          </a:p>
          <a:p>
            <a:endParaRPr lang="en-US" altLang="zh-CN" sz="3200" smtClean="0">
              <a:latin typeface="华文楷体" panose="02010600040101010101" pitchFamily="2" charset="-122"/>
              <a:ea typeface="华文楷体" panose="02010600040101010101" pitchFamily="2" charset="-122"/>
            </a:endParaRPr>
          </a:p>
          <a:p>
            <a:r>
              <a:rPr lang="en-US" altLang="zh-CN" sz="3200" smtClean="0">
                <a:latin typeface="华文楷体" panose="02010600040101010101" pitchFamily="2" charset="-122"/>
                <a:ea typeface="华文楷体" panose="02010600040101010101" pitchFamily="2" charset="-122"/>
              </a:rPr>
              <a:t>         </a:t>
            </a:r>
          </a:p>
          <a:p>
            <a:r>
              <a:rPr lang="en-US" altLang="zh-CN" sz="3200">
                <a:latin typeface="华文楷体" panose="02010600040101010101" pitchFamily="2" charset="-122"/>
                <a:ea typeface="华文楷体" panose="02010600040101010101" pitchFamily="2" charset="-122"/>
              </a:rPr>
              <a:t> </a:t>
            </a:r>
            <a:r>
              <a:rPr lang="en-US" altLang="zh-CN" sz="3200" smtClean="0">
                <a:latin typeface="华文楷体" panose="02010600040101010101" pitchFamily="2" charset="-122"/>
                <a:ea typeface="华文楷体" panose="02010600040101010101" pitchFamily="2" charset="-122"/>
              </a:rPr>
              <a:t>        </a:t>
            </a:r>
            <a:endParaRPr lang="en-US" altLang="zh-CN" sz="3200">
              <a:latin typeface="华文楷体" panose="02010600040101010101" pitchFamily="2" charset="-122"/>
              <a:ea typeface="华文楷体" panose="02010600040101010101" pitchFamily="2" charset="-122"/>
            </a:endParaRPr>
          </a:p>
          <a:p>
            <a:endParaRPr lang="en-US" altLang="zh-CN" sz="320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06675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10370" y="636964"/>
            <a:ext cx="11449982" cy="5016758"/>
          </a:xfrm>
          <a:prstGeom prst="rect">
            <a:avLst/>
          </a:prstGeom>
          <a:noFill/>
        </p:spPr>
        <p:txBody>
          <a:bodyPr wrap="square" rtlCol="0">
            <a:spAutoFit/>
          </a:bodyPr>
          <a:lstStyle/>
          <a:p>
            <a:r>
              <a:rPr lang="en-US" altLang="zh-CN" sz="3200" smtClean="0">
                <a:latin typeface="华文楷体" panose="02010600040101010101" pitchFamily="2" charset="-122"/>
                <a:ea typeface="华文楷体" panose="02010600040101010101" pitchFamily="2" charset="-122"/>
              </a:rPr>
              <a:t>mysql</a:t>
            </a:r>
            <a:r>
              <a:rPr lang="zh-CN" altLang="en-US" sz="3200" smtClean="0">
                <a:latin typeface="华文楷体" panose="02010600040101010101" pitchFamily="2" charset="-122"/>
                <a:ea typeface="华文楷体" panose="02010600040101010101" pitchFamily="2" charset="-122"/>
              </a:rPr>
              <a:t>启动过程：</a:t>
            </a:r>
            <a:endParaRPr lang="en-US" altLang="zh-CN" sz="3200" smtClean="0">
              <a:latin typeface="华文楷体" panose="02010600040101010101" pitchFamily="2" charset="-122"/>
              <a:ea typeface="华文楷体" panose="02010600040101010101" pitchFamily="2" charset="-122"/>
            </a:endParaRPr>
          </a:p>
          <a:p>
            <a:r>
              <a:rPr lang="en-US" altLang="zh-CN" sz="3200">
                <a:latin typeface="华文楷体" panose="02010600040101010101" pitchFamily="2" charset="-122"/>
                <a:ea typeface="华文楷体" panose="02010600040101010101" pitchFamily="2" charset="-122"/>
              </a:rPr>
              <a:t> </a:t>
            </a:r>
            <a:r>
              <a:rPr lang="en-US" altLang="zh-CN" sz="3200" smtClean="0">
                <a:latin typeface="华文楷体" panose="02010600040101010101" pitchFamily="2" charset="-122"/>
                <a:ea typeface="华文楷体" panose="02010600040101010101" pitchFamily="2" charset="-122"/>
              </a:rPr>
              <a:t>     mysql</a:t>
            </a:r>
            <a:r>
              <a:rPr lang="zh-CN" altLang="en-US" sz="3200" smtClean="0">
                <a:latin typeface="华文楷体" panose="02010600040101010101" pitchFamily="2" charset="-122"/>
                <a:ea typeface="华文楷体" panose="02010600040101010101" pitchFamily="2" charset="-122"/>
              </a:rPr>
              <a:t>首先要读取配置文件，按照下面的四个文件顺序进行读取：</a:t>
            </a:r>
            <a:endParaRPr lang="en-US" altLang="zh-CN" sz="3200" smtClean="0">
              <a:latin typeface="华文楷体" panose="02010600040101010101" pitchFamily="2" charset="-122"/>
              <a:ea typeface="华文楷体" panose="02010600040101010101" pitchFamily="2" charset="-122"/>
            </a:endParaRPr>
          </a:p>
          <a:p>
            <a:r>
              <a:rPr lang="en-US" altLang="zh-CN" sz="3200" smtClean="0">
                <a:latin typeface="华文楷体" panose="02010600040101010101" pitchFamily="2" charset="-122"/>
                <a:ea typeface="华文楷体" panose="02010600040101010101" pitchFamily="2" charset="-122"/>
              </a:rPr>
              <a:t>      /</a:t>
            </a:r>
            <a:r>
              <a:rPr lang="en-US" altLang="zh-CN" sz="3200" err="1" smtClean="0">
                <a:latin typeface="华文楷体" panose="02010600040101010101" pitchFamily="2" charset="-122"/>
                <a:ea typeface="华文楷体" panose="02010600040101010101" pitchFamily="2" charset="-122"/>
              </a:rPr>
              <a:t>etc</a:t>
            </a:r>
            <a:r>
              <a:rPr lang="en-US" altLang="zh-CN" sz="3200" smtClean="0">
                <a:latin typeface="华文楷体" panose="02010600040101010101" pitchFamily="2" charset="-122"/>
                <a:ea typeface="华文楷体" panose="02010600040101010101" pitchFamily="2" charset="-122"/>
              </a:rPr>
              <a:t>/</a:t>
            </a:r>
            <a:r>
              <a:rPr lang="en-US" altLang="zh-CN" sz="3200" err="1" smtClean="0">
                <a:latin typeface="华文楷体" panose="02010600040101010101" pitchFamily="2" charset="-122"/>
                <a:ea typeface="华文楷体" panose="02010600040101010101" pitchFamily="2" charset="-122"/>
              </a:rPr>
              <a:t>my.cnf</a:t>
            </a:r>
            <a:endParaRPr lang="en-US" altLang="zh-CN" sz="3200" smtClean="0">
              <a:latin typeface="华文楷体" panose="02010600040101010101" pitchFamily="2" charset="-122"/>
              <a:ea typeface="华文楷体" panose="02010600040101010101" pitchFamily="2" charset="-122"/>
            </a:endParaRPr>
          </a:p>
          <a:p>
            <a:r>
              <a:rPr lang="en-US" altLang="zh-CN" sz="3200">
                <a:latin typeface="华文楷体" panose="02010600040101010101" pitchFamily="2" charset="-122"/>
                <a:ea typeface="华文楷体" panose="02010600040101010101" pitchFamily="2" charset="-122"/>
              </a:rPr>
              <a:t> </a:t>
            </a:r>
            <a:r>
              <a:rPr lang="en-US" altLang="zh-CN" sz="3200" smtClean="0">
                <a:latin typeface="华文楷体" panose="02010600040101010101" pitchFamily="2" charset="-122"/>
                <a:ea typeface="华文楷体" panose="02010600040101010101" pitchFamily="2" charset="-122"/>
              </a:rPr>
              <a:t>     /</a:t>
            </a:r>
            <a:r>
              <a:rPr lang="en-US" altLang="zh-CN" sz="3200" err="1" smtClean="0">
                <a:latin typeface="华文楷体" panose="02010600040101010101" pitchFamily="2" charset="-122"/>
                <a:ea typeface="华文楷体" panose="02010600040101010101" pitchFamily="2" charset="-122"/>
              </a:rPr>
              <a:t>etc</a:t>
            </a:r>
            <a:r>
              <a:rPr lang="en-US" altLang="zh-CN" sz="3200" smtClean="0">
                <a:latin typeface="华文楷体" panose="02010600040101010101" pitchFamily="2" charset="-122"/>
                <a:ea typeface="华文楷体" panose="02010600040101010101" pitchFamily="2" charset="-122"/>
              </a:rPr>
              <a:t>/mysql/</a:t>
            </a:r>
            <a:r>
              <a:rPr lang="en-US" altLang="zh-CN" sz="3200" err="1" smtClean="0">
                <a:latin typeface="华文楷体" panose="02010600040101010101" pitchFamily="2" charset="-122"/>
                <a:ea typeface="华文楷体" panose="02010600040101010101" pitchFamily="2" charset="-122"/>
              </a:rPr>
              <a:t>mysql.cnf</a:t>
            </a:r>
            <a:endParaRPr lang="en-US" altLang="zh-CN" sz="3200" smtClean="0">
              <a:latin typeface="华文楷体" panose="02010600040101010101" pitchFamily="2" charset="-122"/>
              <a:ea typeface="华文楷体" panose="02010600040101010101" pitchFamily="2" charset="-122"/>
            </a:endParaRPr>
          </a:p>
          <a:p>
            <a:r>
              <a:rPr lang="en-US" altLang="zh-CN" sz="3200">
                <a:latin typeface="华文楷体" panose="02010600040101010101" pitchFamily="2" charset="-122"/>
                <a:ea typeface="华文楷体" panose="02010600040101010101" pitchFamily="2" charset="-122"/>
              </a:rPr>
              <a:t> </a:t>
            </a:r>
            <a:r>
              <a:rPr lang="en-US" altLang="zh-CN" sz="3200" smtClean="0">
                <a:latin typeface="华文楷体" panose="02010600040101010101" pitchFamily="2" charset="-122"/>
                <a:ea typeface="华文楷体" panose="02010600040101010101" pitchFamily="2" charset="-122"/>
              </a:rPr>
              <a:t>     /</a:t>
            </a:r>
            <a:r>
              <a:rPr lang="en-US" altLang="zh-CN" sz="3200" err="1" smtClean="0">
                <a:latin typeface="华文楷体" panose="02010600040101010101" pitchFamily="2" charset="-122"/>
                <a:ea typeface="华文楷体" panose="02010600040101010101" pitchFamily="2" charset="-122"/>
              </a:rPr>
              <a:t>usr</a:t>
            </a:r>
            <a:r>
              <a:rPr lang="en-US" altLang="zh-CN" sz="3200" smtClean="0">
                <a:latin typeface="华文楷体" panose="02010600040101010101" pitchFamily="2" charset="-122"/>
                <a:ea typeface="华文楷体" panose="02010600040101010101" pitchFamily="2" charset="-122"/>
              </a:rPr>
              <a:t>/</a:t>
            </a:r>
            <a:r>
              <a:rPr lang="en-US" altLang="zh-CN" sz="3200" err="1" smtClean="0">
                <a:latin typeface="华文楷体" panose="02010600040101010101" pitchFamily="2" charset="-122"/>
                <a:ea typeface="华文楷体" panose="02010600040101010101" pitchFamily="2" charset="-122"/>
              </a:rPr>
              <a:t>etc</a:t>
            </a:r>
            <a:r>
              <a:rPr lang="en-US" altLang="zh-CN" sz="3200" smtClean="0">
                <a:latin typeface="华文楷体" panose="02010600040101010101" pitchFamily="2" charset="-122"/>
                <a:ea typeface="华文楷体" panose="02010600040101010101" pitchFamily="2" charset="-122"/>
              </a:rPr>
              <a:t>/</a:t>
            </a:r>
            <a:r>
              <a:rPr lang="en-US" altLang="zh-CN" sz="3200" err="1" smtClean="0">
                <a:latin typeface="华文楷体" panose="02010600040101010101" pitchFamily="2" charset="-122"/>
                <a:ea typeface="华文楷体" panose="02010600040101010101" pitchFamily="2" charset="-122"/>
              </a:rPr>
              <a:t>my.cnf</a:t>
            </a:r>
            <a:endParaRPr lang="en-US" altLang="zh-CN" sz="3200" smtClean="0">
              <a:latin typeface="华文楷体" panose="02010600040101010101" pitchFamily="2" charset="-122"/>
              <a:ea typeface="华文楷体" panose="02010600040101010101" pitchFamily="2" charset="-122"/>
            </a:endParaRPr>
          </a:p>
          <a:p>
            <a:r>
              <a:rPr lang="en-US" altLang="zh-CN" sz="3200">
                <a:latin typeface="华文楷体" panose="02010600040101010101" pitchFamily="2" charset="-122"/>
                <a:ea typeface="华文楷体" panose="02010600040101010101" pitchFamily="2" charset="-122"/>
              </a:rPr>
              <a:t> </a:t>
            </a:r>
            <a:r>
              <a:rPr lang="en-US" altLang="zh-CN" sz="3200" smtClean="0">
                <a:latin typeface="华文楷体" panose="02010600040101010101" pitchFamily="2" charset="-122"/>
                <a:ea typeface="华文楷体" panose="02010600040101010101" pitchFamily="2" charset="-122"/>
              </a:rPr>
              <a:t>     ~/.</a:t>
            </a:r>
            <a:r>
              <a:rPr lang="en-US" altLang="zh-CN" sz="3200" err="1" smtClean="0">
                <a:latin typeface="华文楷体" panose="02010600040101010101" pitchFamily="2" charset="-122"/>
                <a:ea typeface="华文楷体" panose="02010600040101010101" pitchFamily="2" charset="-122"/>
              </a:rPr>
              <a:t>my.cnf</a:t>
            </a:r>
            <a:endParaRPr lang="en-US" altLang="zh-CN" sz="3200" smtClean="0">
              <a:latin typeface="华文楷体" panose="02010600040101010101" pitchFamily="2" charset="-122"/>
              <a:ea typeface="华文楷体" panose="02010600040101010101" pitchFamily="2" charset="-122"/>
            </a:endParaRPr>
          </a:p>
          <a:p>
            <a:endParaRPr lang="en-US" altLang="zh-CN" sz="3200"/>
          </a:p>
          <a:p>
            <a:endParaRPr lang="en-US" altLang="zh-CN" sz="3200" smtClean="0"/>
          </a:p>
          <a:p>
            <a:pPr marL="685800" indent="-685800">
              <a:buFont typeface="Wingdings" panose="05000000000000000000" pitchFamily="2" charset="2"/>
              <a:buChar char="l"/>
            </a:pPr>
            <a:endParaRPr lang="en-US" altLang="zh-CN" sz="3200" smtClean="0"/>
          </a:p>
        </p:txBody>
      </p:sp>
    </p:spTree>
    <p:extLst>
      <p:ext uri="{BB962C8B-B14F-4D97-AF65-F5344CB8AC3E}">
        <p14:creationId xmlns:p14="http://schemas.microsoft.com/office/powerpoint/2010/main" val="23927041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610954" y="551405"/>
            <a:ext cx="11449982" cy="18620482"/>
          </a:xfrm>
          <a:prstGeom prst="rect">
            <a:avLst/>
          </a:prstGeom>
          <a:noFill/>
        </p:spPr>
        <p:txBody>
          <a:bodyPr wrap="square" rtlCol="0">
            <a:spAutoFit/>
          </a:bodyPr>
          <a:lstStyle/>
          <a:p>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主从同步</a:t>
            </a:r>
            <a:endParaRPr lang="en-US" altLang="zh-CN" sz="3200" dirty="0" smtClean="0">
              <a:latin typeface="华文楷体" panose="02010600040101010101" pitchFamily="2" charset="-122"/>
              <a:ea typeface="华文楷体" panose="02010600040101010101" pitchFamily="2" charset="-122"/>
            </a:endParaRPr>
          </a:p>
          <a:p>
            <a:r>
              <a:rPr lang="zh-CN" altLang="en-US" sz="3200" dirty="0" smtClean="0">
                <a:latin typeface="华文楷体" panose="02010600040101010101" pitchFamily="2" charset="-122"/>
                <a:ea typeface="华文楷体" panose="02010600040101010101" pitchFamily="2" charset="-122"/>
              </a:rPr>
              <a:t>如何判断</a:t>
            </a:r>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主从是否同步：</a:t>
            </a:r>
            <a:endParaRPr lang="en-US" altLang="zh-CN" sz="3200" dirty="0" smtClean="0">
              <a:latin typeface="华文楷体" panose="02010600040101010101" pitchFamily="2" charset="-122"/>
              <a:ea typeface="华文楷体" panose="02010600040101010101" pitchFamily="2" charset="-122"/>
            </a:endParaRPr>
          </a:p>
          <a:p>
            <a:r>
              <a:rPr lang="zh-CN" altLang="en-US" sz="2000" dirty="0" smtClean="0">
                <a:latin typeface="华文楷体" panose="02010600040101010101" pitchFamily="2" charset="-122"/>
                <a:ea typeface="华文楷体" panose="02010600040101010101" pitchFamily="2" charset="-122"/>
              </a:rPr>
              <a:t>从库上：</a:t>
            </a:r>
            <a:endParaRPr lang="en-US" altLang="zh-CN" sz="2000" dirty="0" smtClean="0">
              <a:latin typeface="华文楷体" panose="02010600040101010101" pitchFamily="2" charset="-122"/>
              <a:ea typeface="华文楷体" panose="02010600040101010101" pitchFamily="2" charset="-122"/>
            </a:endParaRPr>
          </a:p>
          <a:p>
            <a:r>
              <a:rPr lang="en-US" altLang="zh-CN" sz="2000" dirty="0" err="1">
                <a:latin typeface="华文楷体" panose="02010600040101010101" pitchFamily="2" charset="-122"/>
                <a:ea typeface="华文楷体" panose="02010600040101010101" pitchFamily="2" charset="-122"/>
              </a:rPr>
              <a:t>root@localhost:mysql.sock</a:t>
            </a:r>
            <a:r>
              <a:rPr lang="en-US" altLang="zh-CN" sz="2000" dirty="0">
                <a:latin typeface="华文楷体" panose="02010600040101010101" pitchFamily="2" charset="-122"/>
                <a:ea typeface="华文楷体" panose="02010600040101010101" pitchFamily="2" charset="-122"/>
              </a:rPr>
              <a:t>  14:18:51 [(none)]&gt;show slave status\G</a:t>
            </a:r>
          </a:p>
          <a:p>
            <a:r>
              <a:rPr lang="en-US" altLang="zh-CN" sz="2000" dirty="0">
                <a:latin typeface="华文楷体" panose="02010600040101010101" pitchFamily="2" charset="-122"/>
                <a:ea typeface="华文楷体" panose="02010600040101010101" pitchFamily="2" charset="-122"/>
              </a:rPr>
              <a:t>*************************** 1. row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Slave_IO_State</a:t>
            </a:r>
            <a:r>
              <a:rPr lang="en-US" altLang="zh-CN" sz="2000" dirty="0">
                <a:latin typeface="华文楷体" panose="02010600040101010101" pitchFamily="2" charset="-122"/>
                <a:ea typeface="华文楷体" panose="02010600040101010101" pitchFamily="2" charset="-122"/>
              </a:rPr>
              <a:t>: Waiting for master to send event</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Master_Host</a:t>
            </a:r>
            <a:r>
              <a:rPr lang="en-US" altLang="zh-CN" sz="2000" dirty="0">
                <a:latin typeface="华文楷体" panose="02010600040101010101" pitchFamily="2" charset="-122"/>
                <a:ea typeface="华文楷体" panose="02010600040101010101" pitchFamily="2" charset="-122"/>
              </a:rPr>
              <a:t>: 10.150.21.161</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Master_User</a:t>
            </a:r>
            <a:r>
              <a:rPr lang="en-US" altLang="zh-CN" sz="2000" dirty="0">
                <a:latin typeface="华文楷体" panose="02010600040101010101" pitchFamily="2" charset="-122"/>
                <a:ea typeface="华文楷体" panose="02010600040101010101" pitchFamily="2" charset="-122"/>
              </a:rPr>
              <a:t>: backup</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Master_Port</a:t>
            </a:r>
            <a:r>
              <a:rPr lang="en-US" altLang="zh-CN" sz="2000" dirty="0">
                <a:latin typeface="华文楷体" panose="02010600040101010101" pitchFamily="2" charset="-122"/>
                <a:ea typeface="华文楷体" panose="02010600040101010101" pitchFamily="2" charset="-122"/>
              </a:rPr>
              <a:t>: 3306</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Connect_Retry</a:t>
            </a:r>
            <a:r>
              <a:rPr lang="en-US" altLang="zh-CN" sz="2000" dirty="0">
                <a:latin typeface="华文楷体" panose="02010600040101010101" pitchFamily="2" charset="-122"/>
                <a:ea typeface="华文楷体" panose="02010600040101010101" pitchFamily="2" charset="-122"/>
              </a:rPr>
              <a:t>: 60</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Master_Log_File</a:t>
            </a:r>
            <a:r>
              <a:rPr lang="en-US" altLang="zh-CN" sz="2000" dirty="0">
                <a:latin typeface="华文楷体" panose="02010600040101010101" pitchFamily="2" charset="-122"/>
                <a:ea typeface="华文楷体" panose="02010600040101010101" pitchFamily="2" charset="-122"/>
              </a:rPr>
              <a:t>: mybinlog.000039</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Read_Master_Log_Pos</a:t>
            </a:r>
            <a:r>
              <a:rPr lang="en-US" altLang="zh-CN" sz="2000" dirty="0">
                <a:latin typeface="华文楷体" panose="02010600040101010101" pitchFamily="2" charset="-122"/>
                <a:ea typeface="华文楷体" panose="02010600040101010101" pitchFamily="2" charset="-122"/>
              </a:rPr>
              <a:t>: 1203</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Relay_Log_File</a:t>
            </a:r>
            <a:r>
              <a:rPr lang="en-US" altLang="zh-CN" sz="2000" dirty="0">
                <a:latin typeface="华文楷体" panose="02010600040101010101" pitchFamily="2" charset="-122"/>
                <a:ea typeface="华文楷体" panose="02010600040101010101" pitchFamily="2" charset="-122"/>
              </a:rPr>
              <a:t>: mysql-relay-bin.000006</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Relay_Log_Pos</a:t>
            </a:r>
            <a:r>
              <a:rPr lang="en-US" altLang="zh-CN" sz="2000" dirty="0">
                <a:latin typeface="华文楷体" panose="02010600040101010101" pitchFamily="2" charset="-122"/>
                <a:ea typeface="华文楷体" panose="02010600040101010101" pitchFamily="2" charset="-122"/>
              </a:rPr>
              <a:t>: 1411</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Relay_Master_Log_File</a:t>
            </a:r>
            <a:r>
              <a:rPr lang="en-US" altLang="zh-CN" sz="2000" dirty="0">
                <a:latin typeface="华文楷体" panose="02010600040101010101" pitchFamily="2" charset="-122"/>
                <a:ea typeface="华文楷体" panose="02010600040101010101" pitchFamily="2" charset="-122"/>
              </a:rPr>
              <a:t>: mybinlog.000039</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Slave_IO_Running</a:t>
            </a:r>
            <a:r>
              <a:rPr lang="en-US" altLang="zh-CN" sz="2000" dirty="0">
                <a:latin typeface="华文楷体" panose="02010600040101010101" pitchFamily="2" charset="-122"/>
                <a:ea typeface="华文楷体" panose="02010600040101010101" pitchFamily="2" charset="-122"/>
              </a:rPr>
              <a:t>: Yes</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Slave_SQL_Running</a:t>
            </a:r>
            <a:r>
              <a:rPr lang="en-US" altLang="zh-CN" sz="2000" dirty="0">
                <a:latin typeface="华文楷体" panose="02010600040101010101" pitchFamily="2" charset="-122"/>
                <a:ea typeface="华文楷体" panose="02010600040101010101" pitchFamily="2" charset="-122"/>
              </a:rPr>
              <a:t>: Yes</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Replicate_Do_DB</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Replicate_Ignore_DB</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Replicate_Do_Table</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Replicate_Ignore_Table</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Replicate_Wild_Do_Table</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Replicate_Wild_Ignore_Table</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Last_Errno</a:t>
            </a:r>
            <a:r>
              <a:rPr lang="en-US" altLang="zh-CN" sz="2000" dirty="0">
                <a:latin typeface="华文楷体" panose="02010600040101010101" pitchFamily="2" charset="-122"/>
                <a:ea typeface="华文楷体" panose="02010600040101010101" pitchFamily="2" charset="-122"/>
              </a:rPr>
              <a:t>: 0</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Last_Error</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Skip_Counter</a:t>
            </a:r>
            <a:r>
              <a:rPr lang="en-US" altLang="zh-CN" sz="2000" dirty="0">
                <a:latin typeface="华文楷体" panose="02010600040101010101" pitchFamily="2" charset="-122"/>
                <a:ea typeface="华文楷体" panose="02010600040101010101" pitchFamily="2" charset="-122"/>
              </a:rPr>
              <a:t>: 0</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Exec_Master_Log_Pos</a:t>
            </a:r>
            <a:r>
              <a:rPr lang="en-US" altLang="zh-CN" sz="2000" dirty="0">
                <a:latin typeface="华文楷体" panose="02010600040101010101" pitchFamily="2" charset="-122"/>
                <a:ea typeface="华文楷体" panose="02010600040101010101" pitchFamily="2" charset="-122"/>
              </a:rPr>
              <a:t>: 1203</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Relay_Log_Space</a:t>
            </a:r>
            <a:r>
              <a:rPr lang="en-US" altLang="zh-CN" sz="2000" dirty="0">
                <a:latin typeface="华文楷体" panose="02010600040101010101" pitchFamily="2" charset="-122"/>
                <a:ea typeface="华文楷体" panose="02010600040101010101" pitchFamily="2" charset="-122"/>
              </a:rPr>
              <a:t>: 1701</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Until_Condition</a:t>
            </a:r>
            <a:r>
              <a:rPr lang="en-US" altLang="zh-CN" sz="2000" dirty="0">
                <a:latin typeface="华文楷体" panose="02010600040101010101" pitchFamily="2" charset="-122"/>
                <a:ea typeface="华文楷体" panose="02010600040101010101" pitchFamily="2" charset="-122"/>
              </a:rPr>
              <a:t>: None</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Until_Log_File</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Until_Log_Pos</a:t>
            </a:r>
            <a:r>
              <a:rPr lang="en-US" altLang="zh-CN" sz="2000" dirty="0">
                <a:latin typeface="华文楷体" panose="02010600040101010101" pitchFamily="2" charset="-122"/>
                <a:ea typeface="华文楷体" panose="02010600040101010101" pitchFamily="2" charset="-122"/>
              </a:rPr>
              <a:t>: 0</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Master_SSL_Allowed</a:t>
            </a:r>
            <a:r>
              <a:rPr lang="en-US" altLang="zh-CN" sz="2000" dirty="0">
                <a:latin typeface="华文楷体" panose="02010600040101010101" pitchFamily="2" charset="-122"/>
                <a:ea typeface="华文楷体" panose="02010600040101010101" pitchFamily="2" charset="-122"/>
              </a:rPr>
              <a:t>: No</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Master_SSL_CA_File</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Master_SSL_CA_Path</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Master_SSL_Cert</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Master_SSL_Cipher</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Master_SSL_Key</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Seconds_Behind_Master</a:t>
            </a:r>
            <a:r>
              <a:rPr lang="en-US" altLang="zh-CN" sz="2000" dirty="0">
                <a:latin typeface="华文楷体" panose="02010600040101010101" pitchFamily="2" charset="-122"/>
                <a:ea typeface="华文楷体" panose="02010600040101010101" pitchFamily="2" charset="-122"/>
              </a:rPr>
              <a:t>: 0</a:t>
            </a:r>
          </a:p>
          <a:p>
            <a:r>
              <a:rPr lang="en-US" altLang="zh-CN" sz="2000" dirty="0" err="1">
                <a:latin typeface="华文楷体" panose="02010600040101010101" pitchFamily="2" charset="-122"/>
                <a:ea typeface="华文楷体" panose="02010600040101010101" pitchFamily="2" charset="-122"/>
              </a:rPr>
              <a:t>Master_SSL_Verify_Server_Cert</a:t>
            </a:r>
            <a:r>
              <a:rPr lang="en-US" altLang="zh-CN" sz="2000" dirty="0">
                <a:latin typeface="华文楷体" panose="02010600040101010101" pitchFamily="2" charset="-122"/>
                <a:ea typeface="华文楷体" panose="02010600040101010101" pitchFamily="2" charset="-122"/>
              </a:rPr>
              <a:t>: No</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Last_IO_Errno</a:t>
            </a:r>
            <a:r>
              <a:rPr lang="en-US" altLang="zh-CN" sz="2000" dirty="0">
                <a:latin typeface="华文楷体" panose="02010600040101010101" pitchFamily="2" charset="-122"/>
                <a:ea typeface="华文楷体" panose="02010600040101010101" pitchFamily="2" charset="-122"/>
              </a:rPr>
              <a:t>: 0</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Last_IO_Error</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Last_SQL_Errno</a:t>
            </a:r>
            <a:r>
              <a:rPr lang="en-US" altLang="zh-CN" sz="2000" dirty="0">
                <a:latin typeface="华文楷体" panose="02010600040101010101" pitchFamily="2" charset="-122"/>
                <a:ea typeface="华文楷体" panose="02010600040101010101" pitchFamily="2" charset="-122"/>
              </a:rPr>
              <a:t>: 0</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Last_SQL_Error</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Replicate_Ignore_Server_Ids</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Master_Server_Id</a:t>
            </a:r>
            <a:r>
              <a:rPr lang="en-US" altLang="zh-CN" sz="2000" dirty="0">
                <a:latin typeface="华文楷体" panose="02010600040101010101" pitchFamily="2" charset="-122"/>
                <a:ea typeface="华文楷体" panose="02010600040101010101" pitchFamily="2" charset="-122"/>
              </a:rPr>
              <a:t>: 1613306</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Master_UUID</a:t>
            </a:r>
            <a:r>
              <a:rPr lang="en-US" altLang="zh-CN" sz="2000" dirty="0">
                <a:latin typeface="华文楷体" panose="02010600040101010101" pitchFamily="2" charset="-122"/>
                <a:ea typeface="华文楷体" panose="02010600040101010101" pitchFamily="2" charset="-122"/>
              </a:rPr>
              <a:t>: 2e3f5c76-0905-11e6-8dad-0050568fd581</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Master_Info_File</a:t>
            </a:r>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mysql.slave_master_info</a:t>
            </a:r>
            <a:endParaRPr lang="en-US" altLang="zh-CN" sz="2000" dirty="0">
              <a:latin typeface="华文楷体" panose="02010600040101010101" pitchFamily="2" charset="-122"/>
              <a:ea typeface="华文楷体" panose="02010600040101010101" pitchFamily="2" charset="-122"/>
            </a:endParaRP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SQL_Delay</a:t>
            </a:r>
            <a:r>
              <a:rPr lang="en-US" altLang="zh-CN" sz="2000" dirty="0">
                <a:latin typeface="华文楷体" panose="02010600040101010101" pitchFamily="2" charset="-122"/>
                <a:ea typeface="华文楷体" panose="02010600040101010101" pitchFamily="2" charset="-122"/>
              </a:rPr>
              <a:t>: 0</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SQL_Remaining_Delay</a:t>
            </a:r>
            <a:r>
              <a:rPr lang="en-US" altLang="zh-CN" sz="2000" dirty="0">
                <a:latin typeface="华文楷体" panose="02010600040101010101" pitchFamily="2" charset="-122"/>
                <a:ea typeface="华文楷体" panose="02010600040101010101" pitchFamily="2" charset="-122"/>
              </a:rPr>
              <a:t>: NULL</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Slave_SQL_Running_State</a:t>
            </a:r>
            <a:r>
              <a:rPr lang="en-US" altLang="zh-CN" sz="2000" dirty="0">
                <a:latin typeface="华文楷体" panose="02010600040101010101" pitchFamily="2" charset="-122"/>
                <a:ea typeface="华文楷体" panose="02010600040101010101" pitchFamily="2" charset="-122"/>
              </a:rPr>
              <a:t>: Slave has read all relay log; waiting for the slave I/O thread to update it</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Master_Retry_Count</a:t>
            </a:r>
            <a:r>
              <a:rPr lang="en-US" altLang="zh-CN" sz="2000" dirty="0">
                <a:latin typeface="华文楷体" panose="02010600040101010101" pitchFamily="2" charset="-122"/>
                <a:ea typeface="华文楷体" panose="02010600040101010101" pitchFamily="2" charset="-122"/>
              </a:rPr>
              <a:t>: 86400</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Master_Bind</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Last_IO_Error_Timestamp</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Last_SQL_Error_Timestamp</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Master_SSL_Crl</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Master_SSL_Crlpath</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Retrieved_Gtid_Set</a:t>
            </a:r>
            <a:r>
              <a:rPr lang="en-US" altLang="zh-CN" sz="2000" dirty="0">
                <a:latin typeface="华文楷体" panose="02010600040101010101" pitchFamily="2" charset="-122"/>
                <a:ea typeface="华文楷体" panose="02010600040101010101" pitchFamily="2" charset="-122"/>
              </a:rPr>
              <a:t>: 2e3f5c76-0905-11e6-8dad-0050568fd581:1101-1125</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Executed_Gtid_Set</a:t>
            </a:r>
            <a:r>
              <a:rPr lang="en-US" altLang="zh-CN" sz="2000" dirty="0">
                <a:latin typeface="华文楷体" panose="02010600040101010101" pitchFamily="2" charset="-122"/>
                <a:ea typeface="华文楷体" panose="02010600040101010101" pitchFamily="2" charset="-122"/>
              </a:rPr>
              <a:t>: 2e3f5c76-0905-11e6-8dad-0050568fd581:1-1125</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Auto_Position</a:t>
            </a:r>
            <a:r>
              <a:rPr lang="en-US" altLang="zh-CN" sz="2000" dirty="0">
                <a:latin typeface="华文楷体" panose="02010600040101010101" pitchFamily="2" charset="-122"/>
                <a:ea typeface="华文楷体" panose="02010600040101010101" pitchFamily="2" charset="-122"/>
              </a:rPr>
              <a:t>: 1</a:t>
            </a:r>
            <a:endParaRPr lang="en-US" altLang="zh-CN" sz="20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07453602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610954" y="551405"/>
            <a:ext cx="11449982" cy="5324535"/>
          </a:xfrm>
          <a:prstGeom prst="rect">
            <a:avLst/>
          </a:prstGeom>
          <a:noFill/>
        </p:spPr>
        <p:txBody>
          <a:bodyPr wrap="square" rtlCol="0">
            <a:spAutoFit/>
          </a:bodyPr>
          <a:lstStyle/>
          <a:p>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主从同步</a:t>
            </a:r>
            <a:endParaRPr lang="en-US" altLang="zh-CN" sz="3200" dirty="0" smtClean="0">
              <a:latin typeface="华文楷体" panose="02010600040101010101" pitchFamily="2" charset="-122"/>
              <a:ea typeface="华文楷体" panose="02010600040101010101" pitchFamily="2" charset="-122"/>
            </a:endParaRPr>
          </a:p>
          <a:p>
            <a:r>
              <a:rPr lang="zh-CN" altLang="en-US" sz="3200" dirty="0" smtClean="0">
                <a:latin typeface="华文楷体" panose="02010600040101010101" pitchFamily="2" charset="-122"/>
                <a:ea typeface="华文楷体" panose="02010600040101010101" pitchFamily="2" charset="-122"/>
              </a:rPr>
              <a:t>如何判断</a:t>
            </a:r>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主从是否同步：</a:t>
            </a:r>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1</a:t>
            </a:r>
            <a:r>
              <a:rPr lang="zh-CN" altLang="en-US" sz="3200" dirty="0" smtClean="0">
                <a:latin typeface="华文楷体" panose="02010600040101010101" pitchFamily="2" charset="-122"/>
                <a:ea typeface="华文楷体" panose="02010600040101010101" pitchFamily="2" charset="-122"/>
              </a:rPr>
              <a:t>，</a:t>
            </a:r>
            <a:r>
              <a:rPr lang="en-US" altLang="zh-CN" sz="3200" dirty="0" smtClean="0">
                <a:latin typeface="华文楷体" panose="02010600040101010101" pitchFamily="2" charset="-122"/>
                <a:ea typeface="华文楷体" panose="02010600040101010101" pitchFamily="2" charset="-122"/>
              </a:rPr>
              <a:t>show slave status</a:t>
            </a:r>
            <a:r>
              <a:rPr lang="zh-CN" altLang="en-US" sz="3200" dirty="0" smtClean="0">
                <a:latin typeface="华文楷体" panose="02010600040101010101" pitchFamily="2" charset="-122"/>
                <a:ea typeface="华文楷体" panose="02010600040101010101" pitchFamily="2" charset="-122"/>
              </a:rPr>
              <a:t>显示</a:t>
            </a:r>
            <a:r>
              <a:rPr lang="en-US" altLang="zh-CN" sz="3200" dirty="0" err="1" smtClean="0">
                <a:latin typeface="华文楷体" panose="02010600040101010101" pitchFamily="2" charset="-122"/>
                <a:ea typeface="华文楷体" panose="02010600040101010101" pitchFamily="2" charset="-122"/>
              </a:rPr>
              <a:t>io</a:t>
            </a:r>
            <a:r>
              <a:rPr lang="zh-CN" altLang="en-US" sz="3200" dirty="0" smtClean="0">
                <a:latin typeface="华文楷体" panose="02010600040101010101" pitchFamily="2" charset="-122"/>
                <a:ea typeface="华文楷体" panose="02010600040101010101" pitchFamily="2" charset="-122"/>
              </a:rPr>
              <a:t>线程和</a:t>
            </a:r>
            <a:r>
              <a:rPr lang="en-US" altLang="zh-CN" sz="3200" dirty="0" err="1" smtClean="0">
                <a:latin typeface="华文楷体" panose="02010600040101010101" pitchFamily="2" charset="-122"/>
                <a:ea typeface="华文楷体" panose="02010600040101010101" pitchFamily="2" charset="-122"/>
              </a:rPr>
              <a:t>sql</a:t>
            </a:r>
            <a:r>
              <a:rPr lang="zh-CN" altLang="en-US" sz="3200" dirty="0" smtClean="0">
                <a:latin typeface="华文楷体" panose="02010600040101010101" pitchFamily="2" charset="-122"/>
                <a:ea typeface="华文楷体" panose="02010600040101010101" pitchFamily="2" charset="-122"/>
              </a:rPr>
              <a:t>线程正常</a:t>
            </a:r>
            <a:endParaRPr lang="en-US" altLang="zh-CN" sz="3200" dirty="0" smtClean="0">
              <a:latin typeface="华文楷体" panose="02010600040101010101" pitchFamily="2" charset="-122"/>
              <a:ea typeface="华文楷体" panose="02010600040101010101" pitchFamily="2" charset="-122"/>
            </a:endParaRPr>
          </a:p>
          <a:p>
            <a:r>
              <a:rPr lang="en-US" altLang="zh-CN" sz="32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Slave_IO_Running</a:t>
            </a:r>
            <a:r>
              <a:rPr lang="en-US" altLang="zh-CN" sz="2000" dirty="0">
                <a:latin typeface="华文楷体" panose="02010600040101010101" pitchFamily="2" charset="-122"/>
                <a:ea typeface="华文楷体" panose="02010600040101010101" pitchFamily="2" charset="-122"/>
              </a:rPr>
              <a:t>: </a:t>
            </a:r>
            <a:r>
              <a:rPr lang="en-US" altLang="zh-CN" sz="2000" dirty="0" smtClean="0">
                <a:latin typeface="华文楷体" panose="02010600040101010101" pitchFamily="2" charset="-122"/>
                <a:ea typeface="华文楷体" panose="02010600040101010101" pitchFamily="2" charset="-122"/>
              </a:rPr>
              <a:t>Yes</a:t>
            </a:r>
          </a:p>
          <a:p>
            <a:r>
              <a:rPr lang="en-US" altLang="zh-CN" sz="2000" dirty="0" err="1">
                <a:latin typeface="华文楷体" panose="02010600040101010101" pitchFamily="2" charset="-122"/>
                <a:ea typeface="华文楷体" panose="02010600040101010101" pitchFamily="2" charset="-122"/>
              </a:rPr>
              <a:t>Slave_SQL_Running</a:t>
            </a:r>
            <a:r>
              <a:rPr lang="en-US" altLang="zh-CN" sz="2000" dirty="0">
                <a:latin typeface="华文楷体" panose="02010600040101010101" pitchFamily="2" charset="-122"/>
                <a:ea typeface="华文楷体" panose="02010600040101010101" pitchFamily="2" charset="-122"/>
              </a:rPr>
              <a:t>: </a:t>
            </a:r>
            <a:r>
              <a:rPr lang="en-US" altLang="zh-CN" sz="2000" dirty="0" smtClean="0">
                <a:latin typeface="华文楷体" panose="02010600040101010101" pitchFamily="2" charset="-122"/>
                <a:ea typeface="华文楷体" panose="02010600040101010101" pitchFamily="2" charset="-122"/>
              </a:rPr>
              <a:t>Yes</a:t>
            </a:r>
          </a:p>
          <a:p>
            <a:r>
              <a:rPr lang="en-US" altLang="zh-CN" sz="2000" dirty="0" smtClean="0">
                <a:latin typeface="华文楷体" panose="02010600040101010101" pitchFamily="2" charset="-122"/>
                <a:ea typeface="华文楷体" panose="02010600040101010101" pitchFamily="2" charset="-122"/>
              </a:rPr>
              <a:t>2</a:t>
            </a:r>
            <a:r>
              <a:rPr lang="zh-CN" altLang="en-US" sz="2000" dirty="0" smtClean="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 </a:t>
            </a:r>
            <a:r>
              <a:rPr lang="en-US" altLang="zh-CN" sz="2000" dirty="0" err="1" smtClean="0">
                <a:latin typeface="华文楷体" panose="02010600040101010101" pitchFamily="2" charset="-122"/>
                <a:ea typeface="华文楷体" panose="02010600040101010101" pitchFamily="2" charset="-122"/>
              </a:rPr>
              <a:t>Master_Log_File</a:t>
            </a:r>
            <a:r>
              <a:rPr lang="zh-CN" altLang="en-US" sz="2000" dirty="0" smtClean="0">
                <a:latin typeface="华文楷体" panose="02010600040101010101" pitchFamily="2" charset="-122"/>
                <a:ea typeface="华文楷体" panose="02010600040101010101" pitchFamily="2" charset="-122"/>
              </a:rPr>
              <a:t>的值与</a:t>
            </a:r>
            <a:r>
              <a:rPr lang="en-US" altLang="zh-CN" sz="2000" dirty="0" err="1" smtClean="0">
                <a:latin typeface="华文楷体" panose="02010600040101010101" pitchFamily="2" charset="-122"/>
                <a:ea typeface="华文楷体" panose="02010600040101010101" pitchFamily="2" charset="-122"/>
              </a:rPr>
              <a:t>Relay_Master_Log_File</a:t>
            </a:r>
            <a:r>
              <a:rPr lang="zh-CN" altLang="en-US" sz="2000" dirty="0" smtClean="0">
                <a:latin typeface="华文楷体" panose="02010600040101010101" pitchFamily="2" charset="-122"/>
                <a:ea typeface="华文楷体" panose="02010600040101010101" pitchFamily="2" charset="-122"/>
              </a:rPr>
              <a:t>相同，并且</a:t>
            </a:r>
            <a:r>
              <a:rPr lang="en-US" altLang="zh-CN" sz="2000" dirty="0" err="1" smtClean="0">
                <a:latin typeface="华文楷体" panose="02010600040101010101" pitchFamily="2" charset="-122"/>
                <a:ea typeface="华文楷体" panose="02010600040101010101" pitchFamily="2" charset="-122"/>
              </a:rPr>
              <a:t>Read_Master_Log_Pos</a:t>
            </a:r>
            <a:r>
              <a:rPr lang="zh-CN" altLang="en-US" sz="2000" dirty="0" smtClean="0">
                <a:latin typeface="华文楷体" panose="02010600040101010101" pitchFamily="2" charset="-122"/>
                <a:ea typeface="华文楷体" panose="02010600040101010101" pitchFamily="2" charset="-122"/>
              </a:rPr>
              <a:t>与</a:t>
            </a:r>
            <a:r>
              <a:rPr lang="en-US" altLang="zh-CN" sz="2000" dirty="0" err="1" smtClean="0">
                <a:latin typeface="华文楷体" panose="02010600040101010101" pitchFamily="2" charset="-122"/>
                <a:ea typeface="华文楷体" panose="02010600040101010101" pitchFamily="2" charset="-122"/>
              </a:rPr>
              <a:t>Exec_Master_Log_Pos</a:t>
            </a:r>
            <a:r>
              <a:rPr lang="zh-CN" altLang="en-US" sz="2000" dirty="0" smtClean="0">
                <a:latin typeface="华文楷体" panose="02010600040101010101" pitchFamily="2" charset="-122"/>
                <a:ea typeface="华文楷体" panose="02010600040101010101" pitchFamily="2" charset="-122"/>
              </a:rPr>
              <a:t>相同</a:t>
            </a:r>
            <a:endParaRPr lang="en-US" altLang="zh-CN" sz="2000" dirty="0" smtClean="0">
              <a:latin typeface="华文楷体" panose="02010600040101010101" pitchFamily="2" charset="-122"/>
              <a:ea typeface="华文楷体" panose="02010600040101010101" pitchFamily="2" charset="-122"/>
            </a:endParaRPr>
          </a:p>
          <a:p>
            <a:r>
              <a:rPr lang="en-US" altLang="zh-CN" sz="2000" dirty="0" err="1">
                <a:latin typeface="华文楷体" panose="02010600040101010101" pitchFamily="2" charset="-122"/>
                <a:ea typeface="华文楷体" panose="02010600040101010101" pitchFamily="2" charset="-122"/>
              </a:rPr>
              <a:t>Master_Log_File</a:t>
            </a:r>
            <a:r>
              <a:rPr lang="en-US" altLang="zh-CN" sz="2000" dirty="0">
                <a:latin typeface="华文楷体" panose="02010600040101010101" pitchFamily="2" charset="-122"/>
                <a:ea typeface="华文楷体" panose="02010600040101010101" pitchFamily="2" charset="-122"/>
              </a:rPr>
              <a:t>: </a:t>
            </a:r>
            <a:r>
              <a:rPr lang="en-US" altLang="zh-CN" sz="2000" dirty="0" smtClean="0">
                <a:latin typeface="华文楷体" panose="02010600040101010101" pitchFamily="2" charset="-122"/>
                <a:ea typeface="华文楷体" panose="02010600040101010101" pitchFamily="2" charset="-122"/>
              </a:rPr>
              <a:t>mybinlog.000039</a:t>
            </a:r>
          </a:p>
          <a:p>
            <a:r>
              <a:rPr lang="en-US" altLang="zh-CN" sz="2000" dirty="0" err="1">
                <a:latin typeface="华文楷体" panose="02010600040101010101" pitchFamily="2" charset="-122"/>
                <a:ea typeface="华文楷体" panose="02010600040101010101" pitchFamily="2" charset="-122"/>
              </a:rPr>
              <a:t>Read_Master_Log_Pos</a:t>
            </a:r>
            <a:r>
              <a:rPr lang="en-US" altLang="zh-CN" sz="2000" dirty="0">
                <a:latin typeface="华文楷体" panose="02010600040101010101" pitchFamily="2" charset="-122"/>
                <a:ea typeface="华文楷体" panose="02010600040101010101" pitchFamily="2" charset="-122"/>
              </a:rPr>
              <a:t>: </a:t>
            </a:r>
            <a:r>
              <a:rPr lang="en-US" altLang="zh-CN" sz="2000" dirty="0" smtClean="0">
                <a:latin typeface="华文楷体" panose="02010600040101010101" pitchFamily="2" charset="-122"/>
                <a:ea typeface="华文楷体" panose="02010600040101010101" pitchFamily="2" charset="-122"/>
              </a:rPr>
              <a:t>1203</a:t>
            </a:r>
          </a:p>
          <a:p>
            <a:r>
              <a:rPr lang="en-US" altLang="zh-CN" sz="2000" dirty="0" err="1">
                <a:latin typeface="华文楷体" panose="02010600040101010101" pitchFamily="2" charset="-122"/>
                <a:ea typeface="华文楷体" panose="02010600040101010101" pitchFamily="2" charset="-122"/>
              </a:rPr>
              <a:t>Relay_Master_Log_File</a:t>
            </a:r>
            <a:r>
              <a:rPr lang="en-US" altLang="zh-CN" sz="2000" dirty="0">
                <a:latin typeface="华文楷体" panose="02010600040101010101" pitchFamily="2" charset="-122"/>
                <a:ea typeface="华文楷体" panose="02010600040101010101" pitchFamily="2" charset="-122"/>
              </a:rPr>
              <a:t>: </a:t>
            </a:r>
            <a:r>
              <a:rPr lang="en-US" altLang="zh-CN" sz="2000" dirty="0" smtClean="0">
                <a:latin typeface="华文楷体" panose="02010600040101010101" pitchFamily="2" charset="-122"/>
                <a:ea typeface="华文楷体" panose="02010600040101010101" pitchFamily="2" charset="-122"/>
              </a:rPr>
              <a:t>mybinlog.000039</a:t>
            </a:r>
          </a:p>
          <a:p>
            <a:r>
              <a:rPr lang="en-US" altLang="zh-CN" sz="2000" dirty="0" err="1">
                <a:latin typeface="华文楷体" panose="02010600040101010101" pitchFamily="2" charset="-122"/>
                <a:ea typeface="华文楷体" panose="02010600040101010101" pitchFamily="2" charset="-122"/>
              </a:rPr>
              <a:t>Exec_Master_Log_Pos</a:t>
            </a:r>
            <a:r>
              <a:rPr lang="en-US" altLang="zh-CN" sz="2000" dirty="0">
                <a:latin typeface="华文楷体" panose="02010600040101010101" pitchFamily="2" charset="-122"/>
                <a:ea typeface="华文楷体" panose="02010600040101010101" pitchFamily="2" charset="-122"/>
              </a:rPr>
              <a:t>: </a:t>
            </a:r>
            <a:r>
              <a:rPr lang="en-US" altLang="zh-CN" sz="2000" dirty="0" smtClean="0">
                <a:latin typeface="华文楷体" panose="02010600040101010101" pitchFamily="2" charset="-122"/>
                <a:ea typeface="华文楷体" panose="02010600040101010101" pitchFamily="2" charset="-122"/>
              </a:rPr>
              <a:t>1203</a:t>
            </a:r>
          </a:p>
          <a:p>
            <a:r>
              <a:rPr lang="en-US" altLang="zh-CN" sz="2000" dirty="0" smtClean="0">
                <a:latin typeface="华文楷体" panose="02010600040101010101" pitchFamily="2" charset="-122"/>
                <a:ea typeface="华文楷体" panose="02010600040101010101" pitchFamily="2" charset="-122"/>
              </a:rPr>
              <a:t>3</a:t>
            </a:r>
            <a:r>
              <a:rPr lang="zh-CN" altLang="en-US" sz="2000" dirty="0" smtClean="0">
                <a:latin typeface="华文楷体" panose="02010600040101010101" pitchFamily="2" charset="-122"/>
                <a:ea typeface="华文楷体" panose="02010600040101010101" pitchFamily="2" charset="-122"/>
              </a:rPr>
              <a:t>，显示从库落后于主库的秒数为</a:t>
            </a:r>
            <a:r>
              <a:rPr lang="en-US" altLang="zh-CN" sz="2000" dirty="0" smtClean="0">
                <a:latin typeface="华文楷体" panose="02010600040101010101" pitchFamily="2" charset="-122"/>
                <a:ea typeface="华文楷体" panose="02010600040101010101" pitchFamily="2" charset="-122"/>
              </a:rPr>
              <a:t>0</a:t>
            </a:r>
          </a:p>
          <a:p>
            <a:r>
              <a:rPr lang="en-US" altLang="zh-CN" sz="2000" dirty="0" err="1">
                <a:latin typeface="华文楷体" panose="02010600040101010101" pitchFamily="2" charset="-122"/>
                <a:ea typeface="华文楷体" panose="02010600040101010101" pitchFamily="2" charset="-122"/>
              </a:rPr>
              <a:t>Seconds_Behind_Master</a:t>
            </a:r>
            <a:r>
              <a:rPr lang="en-US" altLang="zh-CN" sz="2000" dirty="0">
                <a:latin typeface="华文楷体" panose="02010600040101010101" pitchFamily="2" charset="-122"/>
                <a:ea typeface="华文楷体" panose="02010600040101010101" pitchFamily="2" charset="-122"/>
              </a:rPr>
              <a:t>: 0</a:t>
            </a:r>
            <a:endParaRPr lang="en-US" altLang="zh-CN" sz="20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45715691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610954" y="551405"/>
            <a:ext cx="11449982" cy="1877437"/>
          </a:xfrm>
          <a:prstGeom prst="rect">
            <a:avLst/>
          </a:prstGeom>
          <a:noFill/>
        </p:spPr>
        <p:txBody>
          <a:bodyPr wrap="square" rtlCol="0">
            <a:spAutoFit/>
          </a:bodyPr>
          <a:lstStyle/>
          <a:p>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主从同步</a:t>
            </a:r>
            <a:endParaRPr lang="en-US" altLang="zh-CN" sz="3200" dirty="0" smtClean="0">
              <a:latin typeface="华文楷体" panose="02010600040101010101" pitchFamily="2" charset="-122"/>
              <a:ea typeface="华文楷体" panose="02010600040101010101" pitchFamily="2" charset="-122"/>
            </a:endParaRPr>
          </a:p>
          <a:p>
            <a:r>
              <a:rPr lang="en-US" altLang="zh-CN" sz="3200" dirty="0" err="1" smtClean="0">
                <a:latin typeface="华文楷体" panose="02010600040101010101" pitchFamily="2" charset="-122"/>
                <a:ea typeface="华文楷体" panose="02010600040101010101" pitchFamily="2" charset="-122"/>
              </a:rPr>
              <a:t>GTID:global</a:t>
            </a:r>
            <a:r>
              <a:rPr lang="en-US" altLang="zh-CN" sz="3200" dirty="0" smtClean="0">
                <a:latin typeface="华文楷体" panose="02010600040101010101" pitchFamily="2" charset="-122"/>
                <a:ea typeface="华文楷体" panose="02010600040101010101" pitchFamily="2" charset="-122"/>
              </a:rPr>
              <a:t> transaction identifier;</a:t>
            </a:r>
          </a:p>
          <a:p>
            <a:endParaRPr lang="en-US" altLang="zh-CN" sz="20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0765910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2336"/>
            <a:ext cx="12191999" cy="6858000"/>
          </a:xfrm>
          <a:prstGeom prst="rect">
            <a:avLst/>
          </a:prstGeom>
        </p:spPr>
      </p:pic>
      <p:sp>
        <p:nvSpPr>
          <p:cNvPr id="5" name="文本框 4"/>
          <p:cNvSpPr txBox="1"/>
          <p:nvPr/>
        </p:nvSpPr>
        <p:spPr>
          <a:xfrm>
            <a:off x="0" y="174410"/>
            <a:ext cx="11449982" cy="1077218"/>
          </a:xfrm>
          <a:prstGeom prst="rect">
            <a:avLst/>
          </a:prstGeom>
          <a:noFill/>
        </p:spPr>
        <p:txBody>
          <a:bodyPr wrap="square" rtlCol="0">
            <a:spAutoFit/>
          </a:bodyPr>
          <a:lstStyle/>
          <a:p>
            <a:r>
              <a:rPr lang="en-US" altLang="zh-CN" sz="3200" dirty="0" smtClean="0">
                <a:latin typeface="华文楷体" panose="02010600040101010101" pitchFamily="2" charset="-122"/>
                <a:ea typeface="华文楷体" panose="02010600040101010101" pitchFamily="2" charset="-122"/>
              </a:rPr>
              <a:t>MHA</a:t>
            </a:r>
            <a:r>
              <a:rPr lang="zh-CN" altLang="en-US" sz="3200" dirty="0" smtClean="0">
                <a:latin typeface="华文楷体" panose="02010600040101010101" pitchFamily="2" charset="-122"/>
                <a:ea typeface="华文楷体" panose="02010600040101010101" pitchFamily="2" charset="-122"/>
              </a:rPr>
              <a:t>架构：</a:t>
            </a:r>
            <a:endParaRPr lang="en-US" altLang="zh-CN" sz="3200" dirty="0" smtClean="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10814613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0" y="174410"/>
            <a:ext cx="11449982" cy="584775"/>
          </a:xfrm>
          <a:prstGeom prst="rect">
            <a:avLst/>
          </a:prstGeom>
          <a:noFill/>
        </p:spPr>
        <p:txBody>
          <a:bodyPr wrap="square" rtlCol="0">
            <a:spAutoFit/>
          </a:bodyPr>
          <a:lstStyle/>
          <a:p>
            <a:r>
              <a:rPr lang="en-US" altLang="zh-CN" sz="3200" dirty="0" err="1" smtClean="0">
                <a:latin typeface="华文楷体" panose="02010600040101010101" pitchFamily="2" charset="-122"/>
                <a:ea typeface="华文楷体" panose="02010600040101010101" pitchFamily="2" charset="-122"/>
              </a:rPr>
              <a:t>Mycat</a:t>
            </a:r>
            <a:r>
              <a:rPr lang="zh-CN" altLang="en-US" sz="3200" dirty="0" smtClean="0">
                <a:latin typeface="华文楷体" panose="02010600040101010101" pitchFamily="2" charset="-122"/>
                <a:ea typeface="华文楷体" panose="02010600040101010101" pitchFamily="2" charset="-122"/>
              </a:rPr>
              <a:t>读写分离：</a:t>
            </a: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8018542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99152" y="172550"/>
            <a:ext cx="11449982" cy="3970318"/>
          </a:xfrm>
          <a:prstGeom prst="rect">
            <a:avLst/>
          </a:prstGeom>
          <a:noFill/>
        </p:spPr>
        <p:txBody>
          <a:bodyPr wrap="square" rtlCol="0">
            <a:spAutoFit/>
          </a:bodyPr>
          <a:lstStyle/>
          <a:p>
            <a:r>
              <a:rPr lang="en-US" altLang="zh-CN" sz="2000" dirty="0" err="1" smtClean="0">
                <a:latin typeface="华文楷体" panose="02010600040101010101" pitchFamily="2" charset="-122"/>
                <a:ea typeface="华文楷体" panose="02010600040101010101" pitchFamily="2" charset="-122"/>
              </a:rPr>
              <a:t>My.cnf</a:t>
            </a:r>
            <a:r>
              <a:rPr lang="zh-CN" altLang="en-US" sz="2000" dirty="0" smtClean="0">
                <a:latin typeface="华文楷体" panose="02010600040101010101" pitchFamily="2" charset="-122"/>
                <a:ea typeface="华文楷体" panose="02010600040101010101" pitchFamily="2" charset="-122"/>
              </a:rPr>
              <a:t>参数重要解析：</a:t>
            </a:r>
            <a:endParaRPr lang="en-US" altLang="zh-CN" sz="2000" dirty="0" smtClean="0">
              <a:latin typeface="华文楷体" panose="02010600040101010101" pitchFamily="2" charset="-122"/>
              <a:ea typeface="华文楷体" panose="02010600040101010101" pitchFamily="2" charset="-122"/>
            </a:endParaRPr>
          </a:p>
          <a:p>
            <a:r>
              <a:rPr lang="en-US" altLang="zh-CN" sz="2000" dirty="0" err="1" smtClean="0">
                <a:latin typeface="华文楷体" panose="02010600040101010101" pitchFamily="2" charset="-122"/>
                <a:ea typeface="华文楷体" panose="02010600040101010101" pitchFamily="2" charset="-122"/>
              </a:rPr>
              <a:t>Lower_case_table_name</a:t>
            </a:r>
            <a:r>
              <a:rPr lang="zh-CN" altLang="en-US" sz="2000" dirty="0" smtClean="0">
                <a:latin typeface="华文楷体" panose="02010600040101010101" pitchFamily="2" charset="-122"/>
                <a:ea typeface="华文楷体" panose="02010600040101010101" pitchFamily="2" charset="-122"/>
              </a:rPr>
              <a:t>：是否对大小写敏感，</a:t>
            </a:r>
            <a:r>
              <a:rPr lang="en-US" altLang="zh-CN" sz="2000" dirty="0" smtClean="0">
                <a:latin typeface="华文楷体" panose="02010600040101010101" pitchFamily="2" charset="-122"/>
                <a:ea typeface="华文楷体" panose="02010600040101010101" pitchFamily="2" charset="-122"/>
              </a:rPr>
              <a:t>0</a:t>
            </a:r>
            <a:r>
              <a:rPr lang="zh-CN" altLang="en-US" sz="2000" dirty="0" smtClean="0">
                <a:latin typeface="华文楷体" panose="02010600040101010101" pitchFamily="2" charset="-122"/>
                <a:ea typeface="华文楷体" panose="02010600040101010101" pitchFamily="2" charset="-122"/>
              </a:rPr>
              <a:t>区分大小写，</a:t>
            </a:r>
            <a:r>
              <a:rPr lang="en-US" altLang="zh-CN" sz="2000" dirty="0" smtClean="0">
                <a:latin typeface="华文楷体" panose="02010600040101010101" pitchFamily="2" charset="-122"/>
                <a:ea typeface="华文楷体" panose="02010600040101010101" pitchFamily="2" charset="-122"/>
              </a:rPr>
              <a:t>1</a:t>
            </a:r>
            <a:r>
              <a:rPr lang="zh-CN" altLang="en-US" sz="2000" dirty="0" smtClean="0">
                <a:latin typeface="华文楷体" panose="02010600040101010101" pitchFamily="2" charset="-122"/>
                <a:ea typeface="华文楷体" panose="02010600040101010101" pitchFamily="2" charset="-122"/>
              </a:rPr>
              <a:t>不区分大小写</a:t>
            </a:r>
            <a:endParaRPr lang="en-US" altLang="zh-CN" sz="2000" dirty="0" smtClean="0">
              <a:latin typeface="华文楷体" panose="02010600040101010101" pitchFamily="2" charset="-122"/>
              <a:ea typeface="华文楷体" panose="02010600040101010101" pitchFamily="2" charset="-122"/>
            </a:endParaRPr>
          </a:p>
          <a:p>
            <a:r>
              <a:rPr lang="en-US" altLang="zh-CN" sz="1600" dirty="0" err="1">
                <a:latin typeface="华文楷体" panose="02010600040101010101" pitchFamily="2" charset="-122"/>
                <a:ea typeface="华文楷体" panose="02010600040101010101" pitchFamily="2" charset="-122"/>
              </a:rPr>
              <a:t>root@localhost:mysql.sock</a:t>
            </a:r>
            <a:r>
              <a:rPr lang="en-US" altLang="zh-CN" sz="1600" dirty="0">
                <a:latin typeface="华文楷体" panose="02010600040101010101" pitchFamily="2" charset="-122"/>
                <a:ea typeface="华文楷体" panose="02010600040101010101" pitchFamily="2" charset="-122"/>
              </a:rPr>
              <a:t>  13:30:24 [(none)]&gt;show variables like '</a:t>
            </a:r>
            <a:r>
              <a:rPr lang="en-US" altLang="zh-CN" sz="1600" dirty="0" err="1">
                <a:latin typeface="华文楷体" panose="02010600040101010101" pitchFamily="2" charset="-122"/>
                <a:ea typeface="华文楷体" panose="02010600040101010101" pitchFamily="2" charset="-122"/>
              </a:rPr>
              <a:t>lower_case_table_names</a:t>
            </a:r>
            <a:r>
              <a:rPr lang="en-US" altLang="zh-CN" sz="1600" dirty="0">
                <a:latin typeface="华文楷体" panose="02010600040101010101" pitchFamily="2" charset="-122"/>
                <a:ea typeface="华文楷体" panose="02010600040101010101" pitchFamily="2" charset="-122"/>
              </a:rPr>
              <a:t>';</a:t>
            </a:r>
          </a:p>
          <a:p>
            <a:r>
              <a:rPr lang="en-US" altLang="zh-CN" sz="1600" dirty="0">
                <a:latin typeface="华文楷体" panose="02010600040101010101" pitchFamily="2" charset="-122"/>
                <a:ea typeface="华文楷体" panose="02010600040101010101" pitchFamily="2" charset="-122"/>
              </a:rPr>
              <a:t>+------------------------+-------+</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Variable_name</a:t>
            </a:r>
            <a:r>
              <a:rPr lang="en-US" altLang="zh-CN" sz="1600" dirty="0">
                <a:latin typeface="华文楷体" panose="02010600040101010101" pitchFamily="2" charset="-122"/>
                <a:ea typeface="华文楷体" panose="02010600040101010101" pitchFamily="2" charset="-122"/>
              </a:rPr>
              <a:t>          | Value |</a:t>
            </a:r>
          </a:p>
          <a:p>
            <a:r>
              <a:rPr lang="en-US" altLang="zh-CN" sz="1600" dirty="0">
                <a:latin typeface="华文楷体" panose="02010600040101010101" pitchFamily="2" charset="-122"/>
                <a:ea typeface="华文楷体" panose="02010600040101010101" pitchFamily="2" charset="-122"/>
              </a:rPr>
              <a:t>+------------------------+-------+</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lower_case_table_names</a:t>
            </a:r>
            <a:r>
              <a:rPr lang="en-US" altLang="zh-CN" sz="1600" dirty="0">
                <a:latin typeface="华文楷体" panose="02010600040101010101" pitchFamily="2" charset="-122"/>
                <a:ea typeface="华文楷体" panose="02010600040101010101" pitchFamily="2" charset="-122"/>
              </a:rPr>
              <a:t> | 1     |</a:t>
            </a:r>
          </a:p>
          <a:p>
            <a:r>
              <a:rPr lang="en-US" altLang="zh-CN" sz="1600" dirty="0">
                <a:latin typeface="华文楷体" panose="02010600040101010101" pitchFamily="2" charset="-122"/>
                <a:ea typeface="华文楷体" panose="02010600040101010101" pitchFamily="2" charset="-122"/>
              </a:rPr>
              <a:t>+------------------------+-------+</a:t>
            </a:r>
          </a:p>
          <a:p>
            <a:r>
              <a:rPr lang="en-US" altLang="zh-CN" sz="1600" dirty="0">
                <a:latin typeface="华文楷体" panose="02010600040101010101" pitchFamily="2" charset="-122"/>
                <a:ea typeface="华文楷体" panose="02010600040101010101" pitchFamily="2" charset="-122"/>
              </a:rPr>
              <a:t>1 row in set (0.00 sec</a:t>
            </a:r>
            <a:r>
              <a:rPr lang="en-US" altLang="zh-CN" sz="1600" dirty="0" smtClean="0">
                <a:latin typeface="华文楷体" panose="02010600040101010101" pitchFamily="2" charset="-122"/>
                <a:ea typeface="华文楷体" panose="02010600040101010101" pitchFamily="2" charset="-122"/>
              </a:rPr>
              <a:t>)</a:t>
            </a:r>
          </a:p>
          <a:p>
            <a:endParaRPr lang="en-US" altLang="zh-CN" sz="1600" dirty="0">
              <a:latin typeface="华文楷体" panose="02010600040101010101" pitchFamily="2" charset="-122"/>
              <a:ea typeface="华文楷体" panose="02010600040101010101" pitchFamily="2" charset="-122"/>
            </a:endParaRPr>
          </a:p>
          <a:p>
            <a:endParaRPr lang="en-US" altLang="zh-CN" sz="2000" dirty="0">
              <a:latin typeface="华文楷体" panose="02010600040101010101" pitchFamily="2" charset="-122"/>
              <a:ea typeface="华文楷体" panose="02010600040101010101" pitchFamily="2" charset="-122"/>
            </a:endParaRPr>
          </a:p>
          <a:p>
            <a:endParaRPr lang="en-US" altLang="zh-CN" sz="3200" dirty="0" smtClean="0"/>
          </a:p>
          <a:p>
            <a:pPr marL="685800" indent="-685800">
              <a:buFont typeface="Wingdings" panose="05000000000000000000" pitchFamily="2" charset="2"/>
              <a:buChar char="l"/>
            </a:pPr>
            <a:endParaRPr lang="en-US" altLang="zh-CN" sz="3200" dirty="0" smtClean="0"/>
          </a:p>
        </p:txBody>
      </p:sp>
    </p:spTree>
    <p:extLst>
      <p:ext uri="{BB962C8B-B14F-4D97-AF65-F5344CB8AC3E}">
        <p14:creationId xmlns:p14="http://schemas.microsoft.com/office/powerpoint/2010/main" val="2564422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80602" y="174410"/>
            <a:ext cx="11449982" cy="2769989"/>
          </a:xfrm>
          <a:prstGeom prst="rect">
            <a:avLst/>
          </a:prstGeom>
          <a:noFill/>
        </p:spPr>
        <p:txBody>
          <a:bodyPr wrap="square" rtlCol="0">
            <a:spAutoFit/>
          </a:bodyPr>
          <a:lstStyle/>
          <a:p>
            <a:r>
              <a:rPr lang="zh-CN" altLang="en-US" sz="3200" dirty="0" smtClean="0">
                <a:latin typeface="华文楷体" panose="02010600040101010101" pitchFamily="2" charset="-122"/>
                <a:ea typeface="华文楷体" panose="02010600040101010101" pitchFamily="2" charset="-122"/>
              </a:rPr>
              <a:t>一键安装</a:t>
            </a:r>
            <a:r>
              <a:rPr lang="en-US" altLang="zh-CN" sz="3200" dirty="0" err="1" smtClean="0">
                <a:latin typeface="华文楷体" panose="02010600040101010101" pitchFamily="2" charset="-122"/>
                <a:ea typeface="华文楷体" panose="02010600040101010101" pitchFamily="2" charset="-122"/>
              </a:rPr>
              <a:t>mysql</a:t>
            </a:r>
            <a:endParaRPr lang="en-US" altLang="zh-CN" sz="3200" dirty="0">
              <a:latin typeface="华文楷体" panose="02010600040101010101" pitchFamily="2" charset="-122"/>
              <a:ea typeface="华文楷体" panose="02010600040101010101" pitchFamily="2" charset="-122"/>
            </a:endParaRPr>
          </a:p>
          <a:p>
            <a:r>
              <a:rPr lang="zh-CN" altLang="en-US" sz="1400" dirty="0">
                <a:latin typeface="华文楷体" panose="02010600040101010101" pitchFamily="2" charset="-122"/>
                <a:ea typeface="华文楷体" panose="02010600040101010101" pitchFamily="2" charset="-122"/>
              </a:rPr>
              <a:t>给</a:t>
            </a:r>
            <a:r>
              <a:rPr lang="zh-CN" altLang="en-US" sz="1400" dirty="0" smtClean="0">
                <a:latin typeface="华文楷体" panose="02010600040101010101" pitchFamily="2" charset="-122"/>
                <a:ea typeface="华文楷体" panose="02010600040101010101" pitchFamily="2" charset="-122"/>
              </a:rPr>
              <a:t>出软件，和安装方法。</a:t>
            </a:r>
            <a:endParaRPr lang="en-US" altLang="zh-CN" sz="1400" dirty="0" smtClean="0">
              <a:latin typeface="华文楷体" panose="02010600040101010101" pitchFamily="2" charset="-122"/>
              <a:ea typeface="华文楷体" panose="02010600040101010101" pitchFamily="2" charset="-122"/>
            </a:endParaRPr>
          </a:p>
          <a:p>
            <a:endParaRPr lang="en-US" altLang="zh-CN" sz="3200" dirty="0">
              <a:latin typeface="华文楷体" panose="02010600040101010101" pitchFamily="2" charset="-122"/>
              <a:ea typeface="华文楷体" panose="02010600040101010101" pitchFamily="2" charset="-122"/>
            </a:endParaRPr>
          </a:p>
          <a:p>
            <a:r>
              <a:rPr lang="zh-CN" altLang="en-US" sz="3200" dirty="0" smtClean="0">
                <a:latin typeface="华文楷体" panose="02010600040101010101" pitchFamily="2" charset="-122"/>
                <a:ea typeface="华文楷体" panose="02010600040101010101" pitchFamily="2" charset="-122"/>
              </a:rPr>
              <a:t>配合</a:t>
            </a:r>
            <a:r>
              <a:rPr lang="en-US" altLang="zh-CN" sz="3200" dirty="0" err="1" smtClean="0">
                <a:latin typeface="华文楷体" panose="02010600040101010101" pitchFamily="2" charset="-122"/>
                <a:ea typeface="华文楷体" panose="02010600040101010101" pitchFamily="2" charset="-122"/>
              </a:rPr>
              <a:t>ansible</a:t>
            </a:r>
            <a:r>
              <a:rPr lang="zh-CN" altLang="en-US" sz="3200" dirty="0" smtClean="0">
                <a:latin typeface="华文楷体" panose="02010600040101010101" pitchFamily="2" charset="-122"/>
                <a:ea typeface="华文楷体" panose="02010600040101010101" pitchFamily="2" charset="-122"/>
              </a:rPr>
              <a:t>多台机器同时安装</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p>
          <a:p>
            <a:pPr marL="685800" indent="-685800">
              <a:buFont typeface="Wingdings" panose="05000000000000000000" pitchFamily="2" charset="2"/>
              <a:buChar char="l"/>
            </a:pPr>
            <a:endParaRPr lang="en-US" altLang="zh-CN" sz="3200" dirty="0" smtClean="0"/>
          </a:p>
        </p:txBody>
      </p:sp>
    </p:spTree>
    <p:extLst>
      <p:ext uri="{BB962C8B-B14F-4D97-AF65-F5344CB8AC3E}">
        <p14:creationId xmlns:p14="http://schemas.microsoft.com/office/powerpoint/2010/main" val="10731582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10370" y="636964"/>
            <a:ext cx="11449982" cy="5693866"/>
          </a:xfrm>
          <a:prstGeom prst="rect">
            <a:avLst/>
          </a:prstGeom>
          <a:noFill/>
        </p:spPr>
        <p:txBody>
          <a:bodyPr wrap="square" rtlCol="0">
            <a:spAutoFit/>
          </a:bodyPr>
          <a:lstStyle/>
          <a:p>
            <a:r>
              <a:rPr lang="en-US" altLang="zh-CN" sz="3200" err="1" smtClean="0">
                <a:latin typeface="华文楷体" panose="02010600040101010101" pitchFamily="2" charset="-122"/>
                <a:ea typeface="华文楷体" panose="02010600040101010101" pitchFamily="2" charset="-122"/>
              </a:rPr>
              <a:t>Mysql</a:t>
            </a:r>
            <a:r>
              <a:rPr lang="en-US" altLang="zh-CN" sz="3200" smtClean="0">
                <a:latin typeface="华文楷体" panose="02010600040101010101" pitchFamily="2" charset="-122"/>
                <a:ea typeface="华文楷体" panose="02010600040101010101" pitchFamily="2" charset="-122"/>
              </a:rPr>
              <a:t> </a:t>
            </a:r>
            <a:r>
              <a:rPr lang="zh-CN" altLang="en-US" sz="3200" smtClean="0">
                <a:latin typeface="华文楷体" panose="02010600040101010101" pitchFamily="2" charset="-122"/>
                <a:ea typeface="华文楷体" panose="02010600040101010101" pitchFamily="2" charset="-122"/>
              </a:rPr>
              <a:t>日志系统</a:t>
            </a:r>
            <a:endParaRPr lang="en-US" altLang="zh-CN" sz="3200" smtClean="0">
              <a:latin typeface="华文楷体" panose="02010600040101010101" pitchFamily="2" charset="-122"/>
              <a:ea typeface="华文楷体" panose="02010600040101010101" pitchFamily="2" charset="-122"/>
            </a:endParaRPr>
          </a:p>
          <a:p>
            <a:r>
              <a:rPr lang="en-US" altLang="zh-CN" sz="3200">
                <a:latin typeface="华文楷体" panose="02010600040101010101" pitchFamily="2" charset="-122"/>
                <a:ea typeface="华文楷体" panose="02010600040101010101" pitchFamily="2" charset="-122"/>
              </a:rPr>
              <a:t> </a:t>
            </a:r>
            <a:r>
              <a:rPr lang="en-US" altLang="zh-CN" sz="3200" smtClean="0">
                <a:latin typeface="华文楷体" panose="02010600040101010101" pitchFamily="2" charset="-122"/>
                <a:ea typeface="华文楷体" panose="02010600040101010101" pitchFamily="2" charset="-122"/>
              </a:rPr>
              <a:t>      </a:t>
            </a:r>
            <a:r>
              <a:rPr lang="zh-CN" altLang="en-US" sz="3200" smtClean="0">
                <a:latin typeface="华文楷体" panose="02010600040101010101" pitchFamily="2" charset="-122"/>
                <a:ea typeface="华文楷体" panose="02010600040101010101" pitchFamily="2" charset="-122"/>
              </a:rPr>
              <a:t>系统日志：错误日志，慢查询日志，综合查询日志</a:t>
            </a:r>
            <a:endParaRPr lang="en-US" altLang="zh-CN" sz="3200" smtClean="0">
              <a:latin typeface="华文楷体" panose="02010600040101010101" pitchFamily="2" charset="-122"/>
              <a:ea typeface="华文楷体" panose="02010600040101010101" pitchFamily="2" charset="-122"/>
            </a:endParaRPr>
          </a:p>
          <a:p>
            <a:r>
              <a:rPr lang="en-US" altLang="zh-CN" sz="3200">
                <a:latin typeface="华文楷体" panose="02010600040101010101" pitchFamily="2" charset="-122"/>
                <a:ea typeface="华文楷体" panose="02010600040101010101" pitchFamily="2" charset="-122"/>
              </a:rPr>
              <a:t> </a:t>
            </a:r>
            <a:r>
              <a:rPr lang="en-US" altLang="zh-CN" sz="3200" smtClean="0">
                <a:latin typeface="华文楷体" panose="02010600040101010101" pitchFamily="2" charset="-122"/>
                <a:ea typeface="华文楷体" panose="02010600040101010101" pitchFamily="2" charset="-122"/>
              </a:rPr>
              <a:t>       </a:t>
            </a:r>
          </a:p>
          <a:p>
            <a:r>
              <a:rPr lang="zh-CN" altLang="en-US" sz="2400" smtClean="0">
                <a:latin typeface="华文楷体" panose="02010600040101010101" pitchFamily="2" charset="-122"/>
                <a:ea typeface="华文楷体" panose="02010600040101010101" pitchFamily="2" charset="-122"/>
              </a:rPr>
              <a:t>错误日志：数据库无法正常启动时，首先要查看这个日志</a:t>
            </a:r>
            <a:endParaRPr lang="en-US" altLang="zh-CN" sz="2400" smtClean="0">
              <a:latin typeface="华文楷体" panose="02010600040101010101" pitchFamily="2" charset="-122"/>
              <a:ea typeface="华文楷体" panose="02010600040101010101" pitchFamily="2" charset="-122"/>
            </a:endParaRPr>
          </a:p>
          <a:p>
            <a:r>
              <a:rPr lang="en-US" altLang="zh-CN" sz="2000" err="1">
                <a:latin typeface="华文楷体" panose="02010600040101010101" pitchFamily="2" charset="-122"/>
                <a:ea typeface="华文楷体" panose="02010600040101010101" pitchFamily="2" charset="-122"/>
              </a:rPr>
              <a:t>root@localhost:mysql.sock</a:t>
            </a:r>
            <a:r>
              <a:rPr lang="en-US" altLang="zh-CN" sz="2000">
                <a:latin typeface="华文楷体" panose="02010600040101010101" pitchFamily="2" charset="-122"/>
                <a:ea typeface="华文楷体" panose="02010600040101010101" pitchFamily="2" charset="-122"/>
              </a:rPr>
              <a:t>  11:21:28 [(none)]&gt;show variables like '</a:t>
            </a:r>
            <a:r>
              <a:rPr lang="en-US" altLang="zh-CN" sz="2000" err="1">
                <a:latin typeface="华文楷体" panose="02010600040101010101" pitchFamily="2" charset="-122"/>
                <a:ea typeface="华文楷体" panose="02010600040101010101" pitchFamily="2" charset="-122"/>
              </a:rPr>
              <a:t>log_error</a:t>
            </a:r>
            <a:r>
              <a:rPr lang="en-US" altLang="zh-CN" sz="2000">
                <a:latin typeface="华文楷体" panose="02010600040101010101" pitchFamily="2" charset="-122"/>
                <a:ea typeface="华文楷体" panose="02010600040101010101" pitchFamily="2" charset="-122"/>
              </a:rPr>
              <a:t>';</a:t>
            </a:r>
          </a:p>
          <a:p>
            <a:r>
              <a:rPr lang="en-US" altLang="zh-CN" sz="2000">
                <a:latin typeface="华文楷体" panose="02010600040101010101" pitchFamily="2" charset="-122"/>
                <a:ea typeface="华文楷体" panose="02010600040101010101" pitchFamily="2" charset="-122"/>
              </a:rPr>
              <a:t>+---------------+---------------------------+</a:t>
            </a:r>
          </a:p>
          <a:p>
            <a:r>
              <a:rPr lang="en-US" altLang="zh-CN" sz="2000">
                <a:latin typeface="华文楷体" panose="02010600040101010101" pitchFamily="2" charset="-122"/>
                <a:ea typeface="华文楷体" panose="02010600040101010101" pitchFamily="2" charset="-122"/>
              </a:rPr>
              <a:t>| </a:t>
            </a:r>
            <a:r>
              <a:rPr lang="en-US" altLang="zh-CN" sz="2000" err="1">
                <a:latin typeface="华文楷体" panose="02010600040101010101" pitchFamily="2" charset="-122"/>
                <a:ea typeface="华文楷体" panose="02010600040101010101" pitchFamily="2" charset="-122"/>
              </a:rPr>
              <a:t>Variable_name</a:t>
            </a:r>
            <a:r>
              <a:rPr lang="en-US" altLang="zh-CN" sz="2000">
                <a:latin typeface="华文楷体" panose="02010600040101010101" pitchFamily="2" charset="-122"/>
                <a:ea typeface="华文楷体" panose="02010600040101010101" pitchFamily="2" charset="-122"/>
              </a:rPr>
              <a:t> | Value                     |</a:t>
            </a:r>
          </a:p>
          <a:p>
            <a:r>
              <a:rPr lang="en-US" altLang="zh-CN" sz="2000">
                <a:latin typeface="华文楷体" panose="02010600040101010101" pitchFamily="2" charset="-122"/>
                <a:ea typeface="华文楷体" panose="02010600040101010101" pitchFamily="2" charset="-122"/>
              </a:rPr>
              <a:t>+---------------+---------------------------+</a:t>
            </a:r>
          </a:p>
          <a:p>
            <a:r>
              <a:rPr lang="en-US" altLang="zh-CN" sz="2000">
                <a:latin typeface="华文楷体" panose="02010600040101010101" pitchFamily="2" charset="-122"/>
                <a:ea typeface="华文楷体" panose="02010600040101010101" pitchFamily="2" charset="-122"/>
              </a:rPr>
              <a:t>| </a:t>
            </a:r>
            <a:r>
              <a:rPr lang="en-US" altLang="zh-CN" sz="2000" err="1">
                <a:latin typeface="华文楷体" panose="02010600040101010101" pitchFamily="2" charset="-122"/>
                <a:ea typeface="华文楷体" panose="02010600040101010101" pitchFamily="2" charset="-122"/>
              </a:rPr>
              <a:t>log_error</a:t>
            </a:r>
            <a:r>
              <a:rPr lang="en-US" altLang="zh-CN" sz="2000">
                <a:latin typeface="华文楷体" panose="02010600040101010101" pitchFamily="2" charset="-122"/>
                <a:ea typeface="华文楷体" panose="02010600040101010101" pitchFamily="2" charset="-122"/>
              </a:rPr>
              <a:t>     | /opt/</a:t>
            </a:r>
            <a:r>
              <a:rPr lang="en-US" altLang="zh-CN" sz="2000" err="1">
                <a:latin typeface="华文楷体" panose="02010600040101010101" pitchFamily="2" charset="-122"/>
                <a:ea typeface="华文楷体" panose="02010600040101010101" pitchFamily="2" charset="-122"/>
              </a:rPr>
              <a:t>mysql</a:t>
            </a:r>
            <a:r>
              <a:rPr lang="en-US" altLang="zh-CN" sz="2000">
                <a:latin typeface="华文楷体" panose="02010600040101010101" pitchFamily="2" charset="-122"/>
                <a:ea typeface="华文楷体" panose="02010600040101010101" pitchFamily="2" charset="-122"/>
              </a:rPr>
              <a:t>/data/error.log |</a:t>
            </a:r>
          </a:p>
          <a:p>
            <a:r>
              <a:rPr lang="en-US" altLang="zh-CN" sz="2000">
                <a:latin typeface="华文楷体" panose="02010600040101010101" pitchFamily="2" charset="-122"/>
                <a:ea typeface="华文楷体" panose="02010600040101010101" pitchFamily="2" charset="-122"/>
              </a:rPr>
              <a:t>+---------------+---------------------------+</a:t>
            </a:r>
          </a:p>
          <a:p>
            <a:r>
              <a:rPr lang="en-US" altLang="zh-CN" sz="2000">
                <a:latin typeface="华文楷体" panose="02010600040101010101" pitchFamily="2" charset="-122"/>
                <a:ea typeface="华文楷体" panose="02010600040101010101" pitchFamily="2" charset="-122"/>
              </a:rPr>
              <a:t>1 row in set (0.00 sec)</a:t>
            </a:r>
          </a:p>
          <a:p>
            <a:endParaRPr lang="en-US" altLang="zh-CN" sz="3200">
              <a:latin typeface="华文楷体" panose="02010600040101010101" pitchFamily="2" charset="-122"/>
              <a:ea typeface="华文楷体" panose="02010600040101010101" pitchFamily="2" charset="-122"/>
            </a:endParaRPr>
          </a:p>
          <a:p>
            <a:endParaRPr lang="en-US" altLang="zh-CN" sz="3200" smtClean="0"/>
          </a:p>
          <a:p>
            <a:pPr marL="685800" indent="-685800">
              <a:buFont typeface="Wingdings" panose="05000000000000000000" pitchFamily="2" charset="2"/>
              <a:buChar char="l"/>
            </a:pPr>
            <a:endParaRPr lang="en-US" altLang="zh-CN" sz="3200" smtClean="0"/>
          </a:p>
        </p:txBody>
      </p:sp>
    </p:spTree>
    <p:extLst>
      <p:ext uri="{BB962C8B-B14F-4D97-AF65-F5344CB8AC3E}">
        <p14:creationId xmlns:p14="http://schemas.microsoft.com/office/powerpoint/2010/main" val="23349017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10370" y="636964"/>
            <a:ext cx="11449982" cy="6124754"/>
          </a:xfrm>
          <a:prstGeom prst="rect">
            <a:avLst/>
          </a:prstGeom>
          <a:noFill/>
        </p:spPr>
        <p:txBody>
          <a:bodyPr wrap="square" rtlCol="0">
            <a:spAutoFit/>
          </a:bodyPr>
          <a:lstStyle/>
          <a:p>
            <a:r>
              <a:rPr lang="en-US" altLang="zh-CN" sz="3200" err="1" smtClean="0">
                <a:latin typeface="华文楷体" panose="02010600040101010101" pitchFamily="2" charset="-122"/>
                <a:ea typeface="华文楷体" panose="02010600040101010101" pitchFamily="2" charset="-122"/>
              </a:rPr>
              <a:t>Mysql</a:t>
            </a:r>
            <a:r>
              <a:rPr lang="en-US" altLang="zh-CN" sz="3200" smtClean="0">
                <a:latin typeface="华文楷体" panose="02010600040101010101" pitchFamily="2" charset="-122"/>
                <a:ea typeface="华文楷体" panose="02010600040101010101" pitchFamily="2" charset="-122"/>
              </a:rPr>
              <a:t> </a:t>
            </a:r>
            <a:r>
              <a:rPr lang="zh-CN" altLang="en-US" sz="3200" smtClean="0">
                <a:latin typeface="华文楷体" panose="02010600040101010101" pitchFamily="2" charset="-122"/>
                <a:ea typeface="华文楷体" panose="02010600040101010101" pitchFamily="2" charset="-122"/>
              </a:rPr>
              <a:t>日志系统</a:t>
            </a:r>
            <a:endParaRPr lang="en-US" altLang="zh-CN" sz="3200" smtClean="0">
              <a:latin typeface="华文楷体" panose="02010600040101010101" pitchFamily="2" charset="-122"/>
              <a:ea typeface="华文楷体" panose="02010600040101010101" pitchFamily="2" charset="-122"/>
            </a:endParaRPr>
          </a:p>
          <a:p>
            <a:r>
              <a:rPr lang="en-US" altLang="zh-CN" sz="3200">
                <a:latin typeface="华文楷体" panose="02010600040101010101" pitchFamily="2" charset="-122"/>
                <a:ea typeface="华文楷体" panose="02010600040101010101" pitchFamily="2" charset="-122"/>
              </a:rPr>
              <a:t> </a:t>
            </a:r>
            <a:r>
              <a:rPr lang="en-US" altLang="zh-CN" sz="3200" smtClean="0">
                <a:latin typeface="华文楷体" panose="02010600040101010101" pitchFamily="2" charset="-122"/>
                <a:ea typeface="华文楷体" panose="02010600040101010101" pitchFamily="2" charset="-122"/>
              </a:rPr>
              <a:t>      </a:t>
            </a:r>
            <a:r>
              <a:rPr lang="zh-CN" altLang="en-US" sz="3200" smtClean="0">
                <a:latin typeface="华文楷体" panose="02010600040101010101" pitchFamily="2" charset="-122"/>
                <a:ea typeface="华文楷体" panose="02010600040101010101" pitchFamily="2" charset="-122"/>
              </a:rPr>
              <a:t>系统日志：错误日志，慢查询日志，综合查询日志</a:t>
            </a:r>
            <a:endParaRPr lang="en-US" altLang="zh-CN" sz="3200" smtClean="0">
              <a:latin typeface="华文楷体" panose="02010600040101010101" pitchFamily="2" charset="-122"/>
              <a:ea typeface="华文楷体" panose="02010600040101010101" pitchFamily="2" charset="-122"/>
            </a:endParaRPr>
          </a:p>
          <a:p>
            <a:r>
              <a:rPr lang="zh-CN" altLang="en-US" sz="2400">
                <a:latin typeface="华文楷体" panose="02010600040101010101" pitchFamily="2" charset="-122"/>
                <a:ea typeface="华文楷体" panose="02010600040101010101" pitchFamily="2" charset="-122"/>
              </a:rPr>
              <a:t>慢查询</a:t>
            </a:r>
            <a:r>
              <a:rPr lang="zh-CN" altLang="en-US" sz="2400" smtClean="0">
                <a:latin typeface="华文楷体" panose="02010600040101010101" pitchFamily="2" charset="-122"/>
                <a:ea typeface="华文楷体" panose="02010600040101010101" pitchFamily="2" charset="-122"/>
              </a:rPr>
              <a:t>日志：记录执行时间超过一定阈值的</a:t>
            </a:r>
            <a:r>
              <a:rPr lang="en-US" altLang="zh-CN" sz="2400" err="1" smtClean="0">
                <a:latin typeface="华文楷体" panose="02010600040101010101" pitchFamily="2" charset="-122"/>
                <a:ea typeface="华文楷体" panose="02010600040101010101" pitchFamily="2" charset="-122"/>
              </a:rPr>
              <a:t>sql</a:t>
            </a:r>
            <a:r>
              <a:rPr lang="zh-CN" altLang="en-US" sz="2400" smtClean="0">
                <a:latin typeface="华文楷体" panose="02010600040101010101" pitchFamily="2" charset="-122"/>
                <a:ea typeface="华文楷体" panose="02010600040101010101" pitchFamily="2" charset="-122"/>
              </a:rPr>
              <a:t>语句</a:t>
            </a:r>
            <a:endParaRPr lang="en-US" altLang="zh-CN" sz="2400" smtClean="0">
              <a:latin typeface="华文楷体" panose="02010600040101010101" pitchFamily="2" charset="-122"/>
              <a:ea typeface="华文楷体" panose="02010600040101010101" pitchFamily="2" charset="-122"/>
            </a:endParaRPr>
          </a:p>
          <a:p>
            <a:r>
              <a:rPr lang="en-US" altLang="zh-CN" sz="2000" err="1">
                <a:latin typeface="华文楷体" panose="02010600040101010101" pitchFamily="2" charset="-122"/>
                <a:ea typeface="华文楷体" panose="02010600040101010101" pitchFamily="2" charset="-122"/>
              </a:rPr>
              <a:t>root@localhost:mysql.sock</a:t>
            </a:r>
            <a:r>
              <a:rPr lang="en-US" altLang="zh-CN" sz="2000">
                <a:latin typeface="华文楷体" panose="02010600040101010101" pitchFamily="2" charset="-122"/>
                <a:ea typeface="华文楷体" panose="02010600040101010101" pitchFamily="2" charset="-122"/>
              </a:rPr>
              <a:t>  12:21:15 [(none)]&gt;show variables like '%query%';</a:t>
            </a:r>
          </a:p>
          <a:p>
            <a:r>
              <a:rPr lang="en-US" altLang="zh-CN" sz="1400">
                <a:latin typeface="华文楷体" panose="02010600040101010101" pitchFamily="2" charset="-122"/>
                <a:ea typeface="华文楷体" panose="02010600040101010101" pitchFamily="2" charset="-122"/>
              </a:rPr>
              <a:t>+------------------------------+----------+</a:t>
            </a:r>
          </a:p>
          <a:p>
            <a:r>
              <a:rPr lang="en-US" altLang="zh-CN" sz="1400">
                <a:latin typeface="华文楷体" panose="02010600040101010101" pitchFamily="2" charset="-122"/>
                <a:ea typeface="华文楷体" panose="02010600040101010101" pitchFamily="2" charset="-122"/>
              </a:rPr>
              <a:t>| </a:t>
            </a:r>
            <a:r>
              <a:rPr lang="en-US" altLang="zh-CN" sz="1400" err="1">
                <a:latin typeface="华文楷体" panose="02010600040101010101" pitchFamily="2" charset="-122"/>
                <a:ea typeface="华文楷体" panose="02010600040101010101" pitchFamily="2" charset="-122"/>
              </a:rPr>
              <a:t>Variable_name</a:t>
            </a:r>
            <a:r>
              <a:rPr lang="en-US" altLang="zh-CN" sz="1400">
                <a:latin typeface="华文楷体" panose="02010600040101010101" pitchFamily="2" charset="-122"/>
                <a:ea typeface="华文楷体" panose="02010600040101010101" pitchFamily="2" charset="-122"/>
              </a:rPr>
              <a:t>                | Value    |</a:t>
            </a:r>
          </a:p>
          <a:p>
            <a:r>
              <a:rPr lang="en-US" altLang="zh-CN" sz="1400">
                <a:latin typeface="华文楷体" panose="02010600040101010101" pitchFamily="2" charset="-122"/>
                <a:ea typeface="华文楷体" panose="02010600040101010101" pitchFamily="2" charset="-122"/>
              </a:rPr>
              <a:t>+------------------------------+----------+</a:t>
            </a:r>
          </a:p>
          <a:p>
            <a:r>
              <a:rPr lang="en-US" altLang="zh-CN" sz="1400">
                <a:latin typeface="华文楷体" panose="02010600040101010101" pitchFamily="2" charset="-122"/>
                <a:ea typeface="华文楷体" panose="02010600040101010101" pitchFamily="2" charset="-122"/>
              </a:rPr>
              <a:t>| </a:t>
            </a:r>
            <a:r>
              <a:rPr lang="en-US" altLang="zh-CN" sz="1400" err="1">
                <a:latin typeface="华文楷体" panose="02010600040101010101" pitchFamily="2" charset="-122"/>
                <a:ea typeface="华文楷体" panose="02010600040101010101" pitchFamily="2" charset="-122"/>
              </a:rPr>
              <a:t>binlog_rows_query_log_events</a:t>
            </a:r>
            <a:r>
              <a:rPr lang="en-US" altLang="zh-CN" sz="1400">
                <a:latin typeface="华文楷体" panose="02010600040101010101" pitchFamily="2" charset="-122"/>
                <a:ea typeface="华文楷体" panose="02010600040101010101" pitchFamily="2" charset="-122"/>
              </a:rPr>
              <a:t> | OFF      |</a:t>
            </a:r>
          </a:p>
          <a:p>
            <a:r>
              <a:rPr lang="en-US" altLang="zh-CN" sz="1400">
                <a:latin typeface="华文楷体" panose="02010600040101010101" pitchFamily="2" charset="-122"/>
                <a:ea typeface="华文楷体" panose="02010600040101010101" pitchFamily="2" charset="-122"/>
              </a:rPr>
              <a:t>| </a:t>
            </a:r>
            <a:r>
              <a:rPr lang="en-US" altLang="zh-CN" sz="1400" err="1">
                <a:latin typeface="华文楷体" panose="02010600040101010101" pitchFamily="2" charset="-122"/>
                <a:ea typeface="华文楷体" panose="02010600040101010101" pitchFamily="2" charset="-122"/>
              </a:rPr>
              <a:t>ft_query_expansion_limit</a:t>
            </a:r>
            <a:r>
              <a:rPr lang="en-US" altLang="zh-CN" sz="1400">
                <a:latin typeface="华文楷体" panose="02010600040101010101" pitchFamily="2" charset="-122"/>
                <a:ea typeface="华文楷体" panose="02010600040101010101" pitchFamily="2" charset="-122"/>
              </a:rPr>
              <a:t>     | 20       |</a:t>
            </a:r>
          </a:p>
          <a:p>
            <a:r>
              <a:rPr lang="en-US" altLang="zh-CN" sz="1400">
                <a:latin typeface="华文楷体" panose="02010600040101010101" pitchFamily="2" charset="-122"/>
                <a:ea typeface="华文楷体" panose="02010600040101010101" pitchFamily="2" charset="-122"/>
              </a:rPr>
              <a:t>| </a:t>
            </a:r>
            <a:r>
              <a:rPr lang="en-US" altLang="zh-CN" sz="1400" err="1">
                <a:latin typeface="华文楷体" panose="02010600040101010101" pitchFamily="2" charset="-122"/>
                <a:ea typeface="华文楷体" panose="02010600040101010101" pitchFamily="2" charset="-122"/>
              </a:rPr>
              <a:t>have_query_cache</a:t>
            </a:r>
            <a:r>
              <a:rPr lang="en-US" altLang="zh-CN" sz="1400">
                <a:latin typeface="华文楷体" panose="02010600040101010101" pitchFamily="2" charset="-122"/>
                <a:ea typeface="华文楷体" panose="02010600040101010101" pitchFamily="2" charset="-122"/>
              </a:rPr>
              <a:t>             | YES      |</a:t>
            </a:r>
          </a:p>
          <a:p>
            <a:r>
              <a:rPr lang="en-US" altLang="zh-CN" sz="1400">
                <a:latin typeface="华文楷体" panose="02010600040101010101" pitchFamily="2" charset="-122"/>
                <a:ea typeface="华文楷体" panose="02010600040101010101" pitchFamily="2" charset="-122"/>
              </a:rPr>
              <a:t>| </a:t>
            </a:r>
            <a:r>
              <a:rPr lang="en-US" altLang="zh-CN" sz="1400" err="1">
                <a:latin typeface="华文楷体" panose="02010600040101010101" pitchFamily="2" charset="-122"/>
                <a:ea typeface="华文楷体" panose="02010600040101010101" pitchFamily="2" charset="-122"/>
              </a:rPr>
              <a:t>long_query_time</a:t>
            </a:r>
            <a:r>
              <a:rPr lang="en-US" altLang="zh-CN" sz="1400">
                <a:latin typeface="华文楷体" panose="02010600040101010101" pitchFamily="2" charset="-122"/>
                <a:ea typeface="华文楷体" panose="02010600040101010101" pitchFamily="2" charset="-122"/>
              </a:rPr>
              <a:t>              | 1.000000 |</a:t>
            </a:r>
          </a:p>
          <a:p>
            <a:r>
              <a:rPr lang="en-US" altLang="zh-CN" sz="1400">
                <a:latin typeface="华文楷体" panose="02010600040101010101" pitchFamily="2" charset="-122"/>
                <a:ea typeface="华文楷体" panose="02010600040101010101" pitchFamily="2" charset="-122"/>
              </a:rPr>
              <a:t>| </a:t>
            </a:r>
            <a:r>
              <a:rPr lang="en-US" altLang="zh-CN" sz="1400" err="1">
                <a:latin typeface="华文楷体" panose="02010600040101010101" pitchFamily="2" charset="-122"/>
                <a:ea typeface="华文楷体" panose="02010600040101010101" pitchFamily="2" charset="-122"/>
              </a:rPr>
              <a:t>query_alloc_block_size</a:t>
            </a:r>
            <a:r>
              <a:rPr lang="en-US" altLang="zh-CN" sz="1400">
                <a:latin typeface="华文楷体" panose="02010600040101010101" pitchFamily="2" charset="-122"/>
                <a:ea typeface="华文楷体" panose="02010600040101010101" pitchFamily="2" charset="-122"/>
              </a:rPr>
              <a:t>       | 8192     |</a:t>
            </a:r>
          </a:p>
          <a:p>
            <a:r>
              <a:rPr lang="en-US" altLang="zh-CN" sz="1400">
                <a:latin typeface="华文楷体" panose="02010600040101010101" pitchFamily="2" charset="-122"/>
                <a:ea typeface="华文楷体" panose="02010600040101010101" pitchFamily="2" charset="-122"/>
              </a:rPr>
              <a:t>| </a:t>
            </a:r>
            <a:r>
              <a:rPr lang="en-US" altLang="zh-CN" sz="1400" err="1">
                <a:latin typeface="华文楷体" panose="02010600040101010101" pitchFamily="2" charset="-122"/>
                <a:ea typeface="华文楷体" panose="02010600040101010101" pitchFamily="2" charset="-122"/>
              </a:rPr>
              <a:t>query_cache_limit</a:t>
            </a:r>
            <a:r>
              <a:rPr lang="en-US" altLang="zh-CN" sz="1400">
                <a:latin typeface="华文楷体" panose="02010600040101010101" pitchFamily="2" charset="-122"/>
                <a:ea typeface="华文楷体" panose="02010600040101010101" pitchFamily="2" charset="-122"/>
              </a:rPr>
              <a:t>            | 262144   |</a:t>
            </a:r>
          </a:p>
          <a:p>
            <a:r>
              <a:rPr lang="en-US" altLang="zh-CN" sz="1400">
                <a:latin typeface="华文楷体" panose="02010600040101010101" pitchFamily="2" charset="-122"/>
                <a:ea typeface="华文楷体" panose="02010600040101010101" pitchFamily="2" charset="-122"/>
              </a:rPr>
              <a:t>| </a:t>
            </a:r>
            <a:r>
              <a:rPr lang="en-US" altLang="zh-CN" sz="1400" err="1">
                <a:latin typeface="华文楷体" panose="02010600040101010101" pitchFamily="2" charset="-122"/>
                <a:ea typeface="华文楷体" panose="02010600040101010101" pitchFamily="2" charset="-122"/>
              </a:rPr>
              <a:t>query_cache_min_res_unit</a:t>
            </a:r>
            <a:r>
              <a:rPr lang="en-US" altLang="zh-CN" sz="1400">
                <a:latin typeface="华文楷体" panose="02010600040101010101" pitchFamily="2" charset="-122"/>
                <a:ea typeface="华文楷体" panose="02010600040101010101" pitchFamily="2" charset="-122"/>
              </a:rPr>
              <a:t>     | 512      |</a:t>
            </a:r>
          </a:p>
          <a:p>
            <a:r>
              <a:rPr lang="en-US" altLang="zh-CN" sz="1400">
                <a:latin typeface="华文楷体" panose="02010600040101010101" pitchFamily="2" charset="-122"/>
                <a:ea typeface="华文楷体" panose="02010600040101010101" pitchFamily="2" charset="-122"/>
              </a:rPr>
              <a:t>| </a:t>
            </a:r>
            <a:r>
              <a:rPr lang="en-US" altLang="zh-CN" sz="1400" err="1">
                <a:latin typeface="华文楷体" panose="02010600040101010101" pitchFamily="2" charset="-122"/>
                <a:ea typeface="华文楷体" panose="02010600040101010101" pitchFamily="2" charset="-122"/>
              </a:rPr>
              <a:t>query_cache_size</a:t>
            </a:r>
            <a:r>
              <a:rPr lang="en-US" altLang="zh-CN" sz="1400">
                <a:latin typeface="华文楷体" panose="02010600040101010101" pitchFamily="2" charset="-122"/>
                <a:ea typeface="华文楷体" panose="02010600040101010101" pitchFamily="2" charset="-122"/>
              </a:rPr>
              <a:t>             | 0        |</a:t>
            </a:r>
          </a:p>
          <a:p>
            <a:r>
              <a:rPr lang="en-US" altLang="zh-CN" sz="1400">
                <a:latin typeface="华文楷体" panose="02010600040101010101" pitchFamily="2" charset="-122"/>
                <a:ea typeface="华文楷体" panose="02010600040101010101" pitchFamily="2" charset="-122"/>
              </a:rPr>
              <a:t>| </a:t>
            </a:r>
            <a:r>
              <a:rPr lang="en-US" altLang="zh-CN" sz="1400" err="1">
                <a:latin typeface="华文楷体" panose="02010600040101010101" pitchFamily="2" charset="-122"/>
                <a:ea typeface="华文楷体" panose="02010600040101010101" pitchFamily="2" charset="-122"/>
              </a:rPr>
              <a:t>query_cache_type</a:t>
            </a:r>
            <a:r>
              <a:rPr lang="en-US" altLang="zh-CN" sz="1400">
                <a:latin typeface="华文楷体" panose="02010600040101010101" pitchFamily="2" charset="-122"/>
                <a:ea typeface="华文楷体" panose="02010600040101010101" pitchFamily="2" charset="-122"/>
              </a:rPr>
              <a:t>             | OFF      |</a:t>
            </a:r>
          </a:p>
          <a:p>
            <a:r>
              <a:rPr lang="en-US" altLang="zh-CN" sz="1400">
                <a:latin typeface="华文楷体" panose="02010600040101010101" pitchFamily="2" charset="-122"/>
                <a:ea typeface="华文楷体" panose="02010600040101010101" pitchFamily="2" charset="-122"/>
              </a:rPr>
              <a:t>| </a:t>
            </a:r>
            <a:r>
              <a:rPr lang="en-US" altLang="zh-CN" sz="1400" err="1">
                <a:latin typeface="华文楷体" panose="02010600040101010101" pitchFamily="2" charset="-122"/>
                <a:ea typeface="华文楷体" panose="02010600040101010101" pitchFamily="2" charset="-122"/>
              </a:rPr>
              <a:t>query_cache_wlock_invalidate</a:t>
            </a:r>
            <a:r>
              <a:rPr lang="en-US" altLang="zh-CN" sz="1400">
                <a:latin typeface="华文楷体" panose="02010600040101010101" pitchFamily="2" charset="-122"/>
                <a:ea typeface="华文楷体" panose="02010600040101010101" pitchFamily="2" charset="-122"/>
              </a:rPr>
              <a:t> | OFF      |</a:t>
            </a:r>
          </a:p>
          <a:p>
            <a:r>
              <a:rPr lang="en-US" altLang="zh-CN" sz="1400">
                <a:latin typeface="华文楷体" panose="02010600040101010101" pitchFamily="2" charset="-122"/>
                <a:ea typeface="华文楷体" panose="02010600040101010101" pitchFamily="2" charset="-122"/>
              </a:rPr>
              <a:t>| </a:t>
            </a:r>
            <a:r>
              <a:rPr lang="en-US" altLang="zh-CN" sz="1400" err="1">
                <a:latin typeface="华文楷体" panose="02010600040101010101" pitchFamily="2" charset="-122"/>
                <a:ea typeface="华文楷体" panose="02010600040101010101" pitchFamily="2" charset="-122"/>
              </a:rPr>
              <a:t>query_prealloc_size</a:t>
            </a:r>
            <a:r>
              <a:rPr lang="en-US" altLang="zh-CN" sz="1400">
                <a:latin typeface="华文楷体" panose="02010600040101010101" pitchFamily="2" charset="-122"/>
                <a:ea typeface="华文楷体" panose="02010600040101010101" pitchFamily="2" charset="-122"/>
              </a:rPr>
              <a:t>          | 8192     |</a:t>
            </a:r>
          </a:p>
          <a:p>
            <a:r>
              <a:rPr lang="en-US" altLang="zh-CN" sz="1400">
                <a:latin typeface="华文楷体" panose="02010600040101010101" pitchFamily="2" charset="-122"/>
                <a:ea typeface="华文楷体" panose="02010600040101010101" pitchFamily="2" charset="-122"/>
              </a:rPr>
              <a:t>| </a:t>
            </a:r>
            <a:r>
              <a:rPr lang="en-US" altLang="zh-CN" sz="1400" err="1">
                <a:latin typeface="华文楷体" panose="02010600040101010101" pitchFamily="2" charset="-122"/>
                <a:ea typeface="华文楷体" panose="02010600040101010101" pitchFamily="2" charset="-122"/>
              </a:rPr>
              <a:t>slow_query_log</a:t>
            </a:r>
            <a:r>
              <a:rPr lang="en-US" altLang="zh-CN" sz="1400">
                <a:latin typeface="华文楷体" panose="02010600040101010101" pitchFamily="2" charset="-122"/>
                <a:ea typeface="华文楷体" panose="02010600040101010101" pitchFamily="2" charset="-122"/>
              </a:rPr>
              <a:t>               | ON       |</a:t>
            </a:r>
          </a:p>
          <a:p>
            <a:r>
              <a:rPr lang="en-US" altLang="zh-CN" sz="1400">
                <a:latin typeface="华文楷体" panose="02010600040101010101" pitchFamily="2" charset="-122"/>
                <a:ea typeface="华文楷体" panose="02010600040101010101" pitchFamily="2" charset="-122"/>
              </a:rPr>
              <a:t>| </a:t>
            </a:r>
            <a:r>
              <a:rPr lang="en-US" altLang="zh-CN" sz="1400" err="1">
                <a:latin typeface="华文楷体" panose="02010600040101010101" pitchFamily="2" charset="-122"/>
                <a:ea typeface="华文楷体" panose="02010600040101010101" pitchFamily="2" charset="-122"/>
              </a:rPr>
              <a:t>slow_query_log_file</a:t>
            </a:r>
            <a:r>
              <a:rPr lang="en-US" altLang="zh-CN" sz="1400">
                <a:latin typeface="华文楷体" panose="02010600040101010101" pitchFamily="2" charset="-122"/>
                <a:ea typeface="华文楷体" panose="02010600040101010101" pitchFamily="2" charset="-122"/>
              </a:rPr>
              <a:t>          | slow.log |</a:t>
            </a:r>
          </a:p>
          <a:p>
            <a:r>
              <a:rPr lang="en-US" altLang="zh-CN" sz="1400">
                <a:latin typeface="华文楷体" panose="02010600040101010101" pitchFamily="2" charset="-122"/>
                <a:ea typeface="华文楷体" panose="02010600040101010101" pitchFamily="2" charset="-122"/>
              </a:rPr>
              <a:t>+------------------------------+----------+</a:t>
            </a:r>
          </a:p>
          <a:p>
            <a:r>
              <a:rPr lang="en-US" altLang="zh-CN" sz="1400">
                <a:latin typeface="华文楷体" panose="02010600040101010101" pitchFamily="2" charset="-122"/>
                <a:ea typeface="华文楷体" panose="02010600040101010101" pitchFamily="2" charset="-122"/>
              </a:rPr>
              <a:t>13 rows in set (0.00 sec)</a:t>
            </a:r>
            <a:endParaRPr lang="en-US" altLang="zh-CN" sz="1400" smtClean="0"/>
          </a:p>
          <a:p>
            <a:pPr marL="685800" indent="-685800">
              <a:buFont typeface="Wingdings" panose="05000000000000000000" pitchFamily="2" charset="2"/>
              <a:buChar char="l"/>
            </a:pPr>
            <a:endParaRPr lang="en-US" altLang="zh-CN" sz="3200" smtClean="0"/>
          </a:p>
        </p:txBody>
      </p:sp>
    </p:spTree>
    <p:extLst>
      <p:ext uri="{BB962C8B-B14F-4D97-AF65-F5344CB8AC3E}">
        <p14:creationId xmlns:p14="http://schemas.microsoft.com/office/powerpoint/2010/main" val="35535921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10370" y="636964"/>
            <a:ext cx="11449982" cy="5262979"/>
          </a:xfrm>
          <a:prstGeom prst="rect">
            <a:avLst/>
          </a:prstGeom>
          <a:noFill/>
        </p:spPr>
        <p:txBody>
          <a:bodyPr wrap="square" rtlCol="0">
            <a:spAutoFit/>
          </a:bodyPr>
          <a:lstStyle/>
          <a:p>
            <a:r>
              <a:rPr lang="en-US" altLang="zh-CN" sz="2400" err="1">
                <a:latin typeface="华文楷体" panose="02010600040101010101" pitchFamily="2" charset="-122"/>
                <a:ea typeface="华文楷体" panose="02010600040101010101" pitchFamily="2" charset="-122"/>
              </a:rPr>
              <a:t>Mysql</a:t>
            </a:r>
            <a:r>
              <a:rPr lang="zh-CN" altLang="en-US" sz="2400">
                <a:latin typeface="华文楷体" panose="02010600040101010101" pitchFamily="2" charset="-122"/>
                <a:ea typeface="华文楷体" panose="02010600040101010101" pitchFamily="2" charset="-122"/>
              </a:rPr>
              <a:t>索引</a:t>
            </a:r>
            <a:r>
              <a:rPr lang="zh-CN" altLang="en-US" sz="2400" smtClean="0">
                <a:latin typeface="华文楷体" panose="02010600040101010101" pitchFamily="2" charset="-122"/>
                <a:ea typeface="华文楷体" panose="02010600040101010101" pitchFamily="2" charset="-122"/>
              </a:rPr>
              <a:t>：</a:t>
            </a:r>
            <a:endParaRPr lang="en-US" altLang="zh-CN" sz="2400" smtClean="0">
              <a:latin typeface="华文楷体" panose="02010600040101010101" pitchFamily="2" charset="-122"/>
              <a:ea typeface="华文楷体" panose="02010600040101010101" pitchFamily="2" charset="-122"/>
            </a:endParaRPr>
          </a:p>
          <a:p>
            <a:r>
              <a:rPr lang="en-US" altLang="zh-CN" sz="2400">
                <a:latin typeface="华文楷体" panose="02010600040101010101" pitchFamily="2" charset="-122"/>
                <a:ea typeface="华文楷体" panose="02010600040101010101" pitchFamily="2" charset="-122"/>
              </a:rPr>
              <a:t> </a:t>
            </a:r>
            <a:r>
              <a:rPr lang="en-US" altLang="zh-CN" sz="2400" smtClean="0">
                <a:latin typeface="华文楷体" panose="02010600040101010101" pitchFamily="2" charset="-122"/>
                <a:ea typeface="华文楷体" panose="02010600040101010101" pitchFamily="2" charset="-122"/>
              </a:rPr>
              <a:t>        1</a:t>
            </a:r>
            <a:r>
              <a:rPr lang="zh-CN" altLang="en-US" sz="2400" smtClean="0">
                <a:latin typeface="华文楷体" panose="02010600040101010101" pitchFamily="2" charset="-122"/>
                <a:ea typeface="华文楷体" panose="02010600040101010101" pitchFamily="2" charset="-122"/>
              </a:rPr>
              <a:t>，执行计划是什么？如何查看一条</a:t>
            </a:r>
            <a:r>
              <a:rPr lang="en-US" altLang="zh-CN" sz="2400" err="1" smtClean="0">
                <a:latin typeface="华文楷体" panose="02010600040101010101" pitchFamily="2" charset="-122"/>
                <a:ea typeface="华文楷体" panose="02010600040101010101" pitchFamily="2" charset="-122"/>
              </a:rPr>
              <a:t>sql</a:t>
            </a:r>
            <a:r>
              <a:rPr lang="zh-CN" altLang="en-US" sz="2400" smtClean="0">
                <a:latin typeface="华文楷体" panose="02010600040101010101" pitchFamily="2" charset="-122"/>
                <a:ea typeface="华文楷体" panose="02010600040101010101" pitchFamily="2" charset="-122"/>
              </a:rPr>
              <a:t>语句的执行计划</a:t>
            </a:r>
            <a:endParaRPr lang="en-US" altLang="zh-CN" sz="2400" smtClean="0">
              <a:latin typeface="华文楷体" panose="02010600040101010101" pitchFamily="2" charset="-122"/>
              <a:ea typeface="华文楷体" panose="02010600040101010101" pitchFamily="2" charset="-122"/>
            </a:endParaRPr>
          </a:p>
          <a:p>
            <a:endParaRPr lang="en-US" altLang="zh-CN" sz="2400">
              <a:latin typeface="华文楷体" panose="02010600040101010101" pitchFamily="2" charset="-122"/>
              <a:ea typeface="华文楷体" panose="02010600040101010101" pitchFamily="2" charset="-122"/>
            </a:endParaRPr>
          </a:p>
          <a:p>
            <a:r>
              <a:rPr lang="en-US" altLang="zh-CN" sz="2400">
                <a:latin typeface="华文楷体" panose="02010600040101010101" pitchFamily="2" charset="-122"/>
                <a:ea typeface="华文楷体" panose="02010600040101010101" pitchFamily="2" charset="-122"/>
              </a:rPr>
              <a:t>         </a:t>
            </a:r>
            <a:r>
              <a:rPr lang="en-US" altLang="zh-CN" sz="2400" smtClean="0">
                <a:latin typeface="华文楷体" panose="02010600040101010101" pitchFamily="2" charset="-122"/>
                <a:ea typeface="华文楷体" panose="02010600040101010101" pitchFamily="2" charset="-122"/>
              </a:rPr>
              <a:t>2</a:t>
            </a:r>
            <a:r>
              <a:rPr lang="zh-CN" altLang="en-US" sz="2400" smtClean="0">
                <a:latin typeface="华文楷体" panose="02010600040101010101" pitchFamily="2" charset="-122"/>
                <a:ea typeface="华文楷体" panose="02010600040101010101" pitchFamily="2" charset="-122"/>
              </a:rPr>
              <a:t>，</a:t>
            </a:r>
            <a:r>
              <a:rPr lang="zh-CN" altLang="en-US" sz="2400">
                <a:latin typeface="华文楷体" panose="02010600040101010101" pitchFamily="2" charset="-122"/>
                <a:ea typeface="华文楷体" panose="02010600040101010101" pitchFamily="2" charset="-122"/>
              </a:rPr>
              <a:t>在工作中遇到的</a:t>
            </a:r>
            <a:r>
              <a:rPr lang="en-US" altLang="zh-CN" sz="2400" err="1">
                <a:latin typeface="华文楷体" panose="02010600040101010101" pitchFamily="2" charset="-122"/>
                <a:ea typeface="华文楷体" panose="02010600040101010101" pitchFamily="2" charset="-122"/>
              </a:rPr>
              <a:t>sql</a:t>
            </a:r>
            <a:r>
              <a:rPr lang="zh-CN" altLang="en-US" sz="2400">
                <a:latin typeface="华文楷体" panose="02010600040101010101" pitchFamily="2" charset="-122"/>
                <a:ea typeface="华文楷体" panose="02010600040101010101" pitchFamily="2" charset="-122"/>
              </a:rPr>
              <a:t>性能问题绝大部分是由于缺少索引或者不当索引导致</a:t>
            </a:r>
            <a:r>
              <a:rPr lang="zh-CN" altLang="en-US" sz="2400" smtClean="0">
                <a:latin typeface="华文楷体" panose="02010600040101010101" pitchFamily="2" charset="-122"/>
                <a:ea typeface="华文楷体" panose="02010600040101010101" pitchFamily="2" charset="-122"/>
              </a:rPr>
              <a:t>。</a:t>
            </a:r>
            <a:endParaRPr lang="en-US" altLang="zh-CN" sz="2400" smtClean="0">
              <a:latin typeface="华文楷体" panose="02010600040101010101" pitchFamily="2" charset="-122"/>
              <a:ea typeface="华文楷体" panose="02010600040101010101" pitchFamily="2" charset="-122"/>
            </a:endParaRPr>
          </a:p>
          <a:p>
            <a:endParaRPr lang="en-US" altLang="zh-CN" sz="2400">
              <a:latin typeface="华文楷体" panose="02010600040101010101" pitchFamily="2" charset="-122"/>
              <a:ea typeface="华文楷体" panose="02010600040101010101" pitchFamily="2" charset="-122"/>
            </a:endParaRPr>
          </a:p>
          <a:p>
            <a:r>
              <a:rPr lang="en-US" altLang="zh-CN" sz="2400">
                <a:latin typeface="华文楷体" panose="02010600040101010101" pitchFamily="2" charset="-122"/>
                <a:ea typeface="华文楷体" panose="02010600040101010101" pitchFamily="2" charset="-122"/>
              </a:rPr>
              <a:t>         </a:t>
            </a:r>
            <a:r>
              <a:rPr lang="en-US" altLang="zh-CN" sz="2400" smtClean="0">
                <a:latin typeface="华文楷体" panose="02010600040101010101" pitchFamily="2" charset="-122"/>
                <a:ea typeface="华文楷体" panose="02010600040101010101" pitchFamily="2" charset="-122"/>
              </a:rPr>
              <a:t>3</a:t>
            </a:r>
            <a:r>
              <a:rPr lang="zh-CN" altLang="en-US" sz="2400" smtClean="0">
                <a:latin typeface="华文楷体" panose="02010600040101010101" pitchFamily="2" charset="-122"/>
                <a:ea typeface="华文楷体" panose="02010600040101010101" pitchFamily="2" charset="-122"/>
              </a:rPr>
              <a:t>，</a:t>
            </a:r>
            <a:r>
              <a:rPr lang="zh-CN" altLang="en-US" sz="2400">
                <a:latin typeface="华文楷体" panose="02010600040101010101" pitchFamily="2" charset="-122"/>
                <a:ea typeface="华文楷体" panose="02010600040101010101" pitchFamily="2" charset="-122"/>
              </a:rPr>
              <a:t>什么是索引</a:t>
            </a:r>
            <a:r>
              <a:rPr lang="zh-CN" altLang="en-US" sz="2400" smtClean="0">
                <a:latin typeface="华文楷体" panose="02010600040101010101" pitchFamily="2" charset="-122"/>
                <a:ea typeface="华文楷体" panose="02010600040101010101" pitchFamily="2" charset="-122"/>
              </a:rPr>
              <a:t>？</a:t>
            </a:r>
            <a:endParaRPr lang="en-US" altLang="zh-CN" sz="2400" smtClean="0">
              <a:latin typeface="华文楷体" panose="02010600040101010101" pitchFamily="2" charset="-122"/>
              <a:ea typeface="华文楷体" panose="02010600040101010101" pitchFamily="2" charset="-122"/>
            </a:endParaRPr>
          </a:p>
          <a:p>
            <a:endParaRPr lang="en-US" altLang="zh-CN" sz="2400">
              <a:latin typeface="华文楷体" panose="02010600040101010101" pitchFamily="2" charset="-122"/>
              <a:ea typeface="华文楷体" panose="02010600040101010101" pitchFamily="2" charset="-122"/>
            </a:endParaRPr>
          </a:p>
          <a:p>
            <a:r>
              <a:rPr lang="en-US" altLang="zh-CN" sz="2400">
                <a:latin typeface="华文楷体" panose="02010600040101010101" pitchFamily="2" charset="-122"/>
                <a:ea typeface="华文楷体" panose="02010600040101010101" pitchFamily="2" charset="-122"/>
              </a:rPr>
              <a:t>         </a:t>
            </a:r>
            <a:r>
              <a:rPr lang="en-US" altLang="zh-CN" sz="2400" smtClean="0">
                <a:latin typeface="华文楷体" panose="02010600040101010101" pitchFamily="2" charset="-122"/>
                <a:ea typeface="华文楷体" panose="02010600040101010101" pitchFamily="2" charset="-122"/>
              </a:rPr>
              <a:t>4</a:t>
            </a:r>
            <a:r>
              <a:rPr lang="zh-CN" altLang="en-US" sz="2400" smtClean="0">
                <a:latin typeface="华文楷体" panose="02010600040101010101" pitchFamily="2" charset="-122"/>
                <a:ea typeface="华文楷体" panose="02010600040101010101" pitchFamily="2" charset="-122"/>
              </a:rPr>
              <a:t>，</a:t>
            </a:r>
            <a:r>
              <a:rPr lang="zh-CN" altLang="en-US" sz="2400">
                <a:latin typeface="华文楷体" panose="02010600040101010101" pitchFamily="2" charset="-122"/>
                <a:ea typeface="华文楷体" panose="02010600040101010101" pitchFamily="2" charset="-122"/>
              </a:rPr>
              <a:t>对于一张大表怎么进行索引创建</a:t>
            </a:r>
            <a:r>
              <a:rPr lang="zh-CN" altLang="en-US" sz="2400" smtClean="0">
                <a:latin typeface="华文楷体" panose="02010600040101010101" pitchFamily="2" charset="-122"/>
                <a:ea typeface="华文楷体" panose="02010600040101010101" pitchFamily="2" charset="-122"/>
              </a:rPr>
              <a:t>。</a:t>
            </a:r>
            <a:endParaRPr lang="en-US" altLang="zh-CN" sz="2400" smtClean="0">
              <a:latin typeface="华文楷体" panose="02010600040101010101" pitchFamily="2" charset="-122"/>
              <a:ea typeface="华文楷体" panose="02010600040101010101" pitchFamily="2" charset="-122"/>
            </a:endParaRPr>
          </a:p>
          <a:p>
            <a:r>
              <a:rPr lang="en-US" altLang="zh-CN" sz="2400">
                <a:latin typeface="华文楷体" panose="02010600040101010101" pitchFamily="2" charset="-122"/>
                <a:ea typeface="华文楷体" panose="02010600040101010101" pitchFamily="2" charset="-122"/>
              </a:rPr>
              <a:t> </a:t>
            </a:r>
            <a:r>
              <a:rPr lang="en-US" altLang="zh-CN" sz="2400" smtClean="0">
                <a:latin typeface="华文楷体" panose="02010600040101010101" pitchFamily="2" charset="-122"/>
                <a:ea typeface="华文楷体" panose="02010600040101010101" pitchFamily="2" charset="-122"/>
              </a:rPr>
              <a:t>        </a:t>
            </a:r>
            <a:endParaRPr lang="en-US" altLang="zh-CN" sz="2400">
              <a:latin typeface="华文楷体" panose="02010600040101010101" pitchFamily="2" charset="-122"/>
              <a:ea typeface="华文楷体" panose="02010600040101010101" pitchFamily="2" charset="-122"/>
            </a:endParaRPr>
          </a:p>
          <a:p>
            <a:r>
              <a:rPr lang="en-US" altLang="zh-CN" sz="2400">
                <a:latin typeface="华文楷体" panose="02010600040101010101" pitchFamily="2" charset="-122"/>
                <a:ea typeface="华文楷体" panose="02010600040101010101" pitchFamily="2" charset="-122"/>
              </a:rPr>
              <a:t>         </a:t>
            </a:r>
          </a:p>
          <a:p>
            <a:r>
              <a:rPr lang="en-US" altLang="zh-CN" sz="3200">
                <a:latin typeface="华文楷体" panose="02010600040101010101" pitchFamily="2" charset="-122"/>
                <a:ea typeface="华文楷体" panose="02010600040101010101" pitchFamily="2" charset="-122"/>
              </a:rPr>
              <a:t> </a:t>
            </a:r>
            <a:r>
              <a:rPr lang="en-US" altLang="zh-CN" sz="3200" smtClean="0">
                <a:latin typeface="华文楷体" panose="02010600040101010101" pitchFamily="2" charset="-122"/>
                <a:ea typeface="华文楷体" panose="02010600040101010101" pitchFamily="2" charset="-122"/>
              </a:rPr>
              <a:t>        </a:t>
            </a:r>
            <a:endParaRPr lang="en-US" altLang="zh-CN" sz="3200">
              <a:latin typeface="华文楷体" panose="02010600040101010101" pitchFamily="2" charset="-122"/>
              <a:ea typeface="华文楷体" panose="02010600040101010101" pitchFamily="2" charset="-122"/>
            </a:endParaRPr>
          </a:p>
          <a:p>
            <a:endParaRPr lang="en-US" altLang="zh-CN" sz="320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9641545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10370" y="636964"/>
            <a:ext cx="11449982" cy="3416320"/>
          </a:xfrm>
          <a:prstGeom prst="rect">
            <a:avLst/>
          </a:prstGeom>
          <a:noFill/>
        </p:spPr>
        <p:txBody>
          <a:bodyPr wrap="square" rtlCol="0">
            <a:spAutoFit/>
          </a:bodyPr>
          <a:lstStyle/>
          <a:p>
            <a:r>
              <a:rPr lang="zh-CN" altLang="en-US" sz="2400" smtClean="0">
                <a:latin typeface="华文楷体" panose="02010600040101010101" pitchFamily="2" charset="-122"/>
                <a:ea typeface="华文楷体" panose="02010600040101010101" pitchFamily="2" charset="-122"/>
              </a:rPr>
              <a:t>怎样查看</a:t>
            </a:r>
            <a:r>
              <a:rPr lang="en-US" altLang="zh-CN" sz="2400" err="1" smtClean="0">
                <a:latin typeface="华文楷体" panose="02010600040101010101" pitchFamily="2" charset="-122"/>
                <a:ea typeface="华文楷体" panose="02010600040101010101" pitchFamily="2" charset="-122"/>
              </a:rPr>
              <a:t>mysql</a:t>
            </a:r>
            <a:r>
              <a:rPr lang="zh-CN" altLang="en-US" sz="2400" smtClean="0">
                <a:latin typeface="华文楷体" panose="02010600040101010101" pitchFamily="2" charset="-122"/>
                <a:ea typeface="华文楷体" panose="02010600040101010101" pitchFamily="2" charset="-122"/>
              </a:rPr>
              <a:t>的执行计划</a:t>
            </a:r>
            <a:endParaRPr lang="en-US" altLang="zh-CN" sz="2400" smtClean="0">
              <a:latin typeface="华文楷体" panose="02010600040101010101" pitchFamily="2" charset="-122"/>
              <a:ea typeface="华文楷体" panose="02010600040101010101" pitchFamily="2" charset="-122"/>
            </a:endParaRPr>
          </a:p>
          <a:p>
            <a:pPr marL="457200" indent="-457200">
              <a:buFont typeface="+mj-lt"/>
              <a:buAutoNum type="arabicPeriod"/>
            </a:pPr>
            <a:r>
              <a:rPr lang="zh-CN" altLang="en-US" sz="2400" smtClean="0">
                <a:latin typeface="华文楷体" panose="02010600040101010101" pitchFamily="2" charset="-122"/>
                <a:ea typeface="华文楷体" panose="02010600040101010101" pitchFamily="2" charset="-122"/>
              </a:rPr>
              <a:t>最快捷的方法是使用</a:t>
            </a:r>
            <a:r>
              <a:rPr lang="en-US" altLang="zh-CN" sz="2400" smtClean="0">
                <a:latin typeface="华文楷体" panose="02010600040101010101" pitchFamily="2" charset="-122"/>
                <a:ea typeface="华文楷体" panose="02010600040101010101" pitchFamily="2" charset="-122"/>
              </a:rPr>
              <a:t>explain</a:t>
            </a:r>
            <a:endParaRPr lang="en-US" altLang="zh-CN" sz="2400">
              <a:latin typeface="华文楷体" panose="02010600040101010101" pitchFamily="2" charset="-122"/>
              <a:ea typeface="华文楷体" panose="02010600040101010101" pitchFamily="2" charset="-122"/>
            </a:endParaRPr>
          </a:p>
          <a:p>
            <a:endParaRPr lang="en-US" altLang="zh-CN" sz="2400" smtClean="0">
              <a:latin typeface="华文楷体" panose="02010600040101010101" pitchFamily="2" charset="-122"/>
              <a:ea typeface="华文楷体" panose="02010600040101010101" pitchFamily="2" charset="-122"/>
            </a:endParaRPr>
          </a:p>
          <a:p>
            <a:r>
              <a:rPr lang="en-US" altLang="zh-CN" sz="2400" smtClean="0">
                <a:latin typeface="华文楷体" panose="02010600040101010101" pitchFamily="2" charset="-122"/>
                <a:ea typeface="华文楷体" panose="02010600040101010101" pitchFamily="2" charset="-122"/>
              </a:rPr>
              <a:t>2.    </a:t>
            </a:r>
            <a:r>
              <a:rPr lang="zh-CN" altLang="en-US" sz="2400" smtClean="0">
                <a:latin typeface="华文楷体" panose="02010600040101010101" pitchFamily="2" charset="-122"/>
                <a:ea typeface="华文楷体" panose="02010600040101010101" pitchFamily="2" charset="-122"/>
              </a:rPr>
              <a:t>使用</a:t>
            </a:r>
            <a:r>
              <a:rPr lang="en-US" altLang="zh-CN" sz="2400" err="1" smtClean="0">
                <a:latin typeface="华文楷体" panose="02010600040101010101" pitchFamily="2" charset="-122"/>
                <a:ea typeface="华文楷体" panose="02010600040101010101" pitchFamily="2" charset="-122"/>
              </a:rPr>
              <a:t>pt</a:t>
            </a:r>
            <a:r>
              <a:rPr lang="en-US" altLang="zh-CN" sz="2400" smtClean="0">
                <a:latin typeface="华文楷体" panose="02010600040101010101" pitchFamily="2" charset="-122"/>
                <a:ea typeface="华文楷体" panose="02010600040101010101" pitchFamily="2" charset="-122"/>
              </a:rPr>
              <a:t>-query-digest</a:t>
            </a:r>
            <a:r>
              <a:rPr lang="zh-CN" altLang="en-US" sz="2400" smtClean="0">
                <a:latin typeface="华文楷体" panose="02010600040101010101" pitchFamily="2" charset="-122"/>
                <a:ea typeface="华文楷体" panose="02010600040101010101" pitchFamily="2" charset="-122"/>
              </a:rPr>
              <a:t>进行分析</a:t>
            </a:r>
            <a:r>
              <a:rPr lang="en-US" altLang="zh-CN" sz="2400" smtClean="0">
                <a:latin typeface="华文楷体" panose="02010600040101010101" pitchFamily="2" charset="-122"/>
                <a:ea typeface="华文楷体" panose="02010600040101010101" pitchFamily="2" charset="-122"/>
              </a:rPr>
              <a:t>         </a:t>
            </a:r>
            <a:endParaRPr lang="en-US" altLang="zh-CN" sz="2400">
              <a:latin typeface="华文楷体" panose="02010600040101010101" pitchFamily="2" charset="-122"/>
              <a:ea typeface="华文楷体" panose="02010600040101010101" pitchFamily="2" charset="-122"/>
            </a:endParaRPr>
          </a:p>
          <a:p>
            <a:r>
              <a:rPr lang="en-US" altLang="zh-CN" sz="2400">
                <a:latin typeface="华文楷体" panose="02010600040101010101" pitchFamily="2" charset="-122"/>
                <a:ea typeface="华文楷体" panose="02010600040101010101" pitchFamily="2" charset="-122"/>
              </a:rPr>
              <a:t>         </a:t>
            </a:r>
          </a:p>
          <a:p>
            <a:r>
              <a:rPr lang="en-US" altLang="zh-CN" sz="3200">
                <a:latin typeface="华文楷体" panose="02010600040101010101" pitchFamily="2" charset="-122"/>
                <a:ea typeface="华文楷体" panose="02010600040101010101" pitchFamily="2" charset="-122"/>
              </a:rPr>
              <a:t> </a:t>
            </a:r>
            <a:r>
              <a:rPr lang="en-US" altLang="zh-CN" sz="3200" smtClean="0">
                <a:latin typeface="华文楷体" panose="02010600040101010101" pitchFamily="2" charset="-122"/>
                <a:ea typeface="华文楷体" panose="02010600040101010101" pitchFamily="2" charset="-122"/>
              </a:rPr>
              <a:t>        </a:t>
            </a:r>
            <a:endParaRPr lang="en-US" altLang="zh-CN" sz="3200">
              <a:latin typeface="华文楷体" panose="02010600040101010101" pitchFamily="2" charset="-122"/>
              <a:ea typeface="华文楷体" panose="02010600040101010101" pitchFamily="2" charset="-122"/>
            </a:endParaRPr>
          </a:p>
          <a:p>
            <a:endParaRPr lang="en-US" altLang="zh-CN" sz="320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37848807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环保">
  <a:themeElements>
    <a:clrScheme name="环保">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环保">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环保">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1658</TotalTime>
  <Words>2439</Words>
  <Application>Microsoft Office PowerPoint</Application>
  <PresentationFormat>宽屏</PresentationFormat>
  <Paragraphs>496</Paragraphs>
  <Slides>34</Slides>
  <Notes>33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34</vt:i4>
      </vt:variant>
    </vt:vector>
  </HeadingPairs>
  <TitlesOfParts>
    <vt:vector size="43" baseType="lpstr">
      <vt:lpstr>Arial Unicode MS</vt:lpstr>
      <vt:lpstr>方正舒体</vt:lpstr>
      <vt:lpstr>华文楷体</vt:lpstr>
      <vt:lpstr>宋体</vt:lpstr>
      <vt:lpstr>Arial</vt:lpstr>
      <vt:lpstr>Calibri</vt:lpstr>
      <vt:lpstr>Garamond</vt:lpstr>
      <vt:lpstr>Wingdings</vt:lpstr>
      <vt:lpstr>环保</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ronghuaihai</dc:creator>
  <cp:lastModifiedBy>ronghuaihai</cp:lastModifiedBy>
  <cp:revision>55</cp:revision>
  <dcterms:created xsi:type="dcterms:W3CDTF">2016-10-02T03:45:55Z</dcterms:created>
  <dcterms:modified xsi:type="dcterms:W3CDTF">2016-10-17T14:59:43Z</dcterms:modified>
</cp:coreProperties>
</file>