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71"/>
  </p:notesMasterIdLst>
  <p:sldIdLst>
    <p:sldId id="256" r:id="rId2"/>
    <p:sldId id="257" r:id="rId3"/>
    <p:sldId id="295" r:id="rId4"/>
    <p:sldId id="305" r:id="rId5"/>
    <p:sldId id="327" r:id="rId6"/>
    <p:sldId id="335" r:id="rId7"/>
    <p:sldId id="328" r:id="rId8"/>
    <p:sldId id="338" r:id="rId9"/>
    <p:sldId id="330" r:id="rId10"/>
    <p:sldId id="306" r:id="rId11"/>
    <p:sldId id="296" r:id="rId12"/>
    <p:sldId id="304" r:id="rId13"/>
    <p:sldId id="337" r:id="rId14"/>
    <p:sldId id="336" r:id="rId15"/>
    <p:sldId id="329" r:id="rId16"/>
    <p:sldId id="339" r:id="rId17"/>
    <p:sldId id="340" r:id="rId18"/>
    <p:sldId id="317" r:id="rId19"/>
    <p:sldId id="259" r:id="rId20"/>
    <p:sldId id="316" r:id="rId21"/>
    <p:sldId id="307" r:id="rId22"/>
    <p:sldId id="309" r:id="rId23"/>
    <p:sldId id="310" r:id="rId24"/>
    <p:sldId id="308" r:id="rId25"/>
    <p:sldId id="311" r:id="rId26"/>
    <p:sldId id="331" r:id="rId27"/>
    <p:sldId id="332" r:id="rId28"/>
    <p:sldId id="333" r:id="rId29"/>
    <p:sldId id="334" r:id="rId30"/>
    <p:sldId id="270" r:id="rId31"/>
    <p:sldId id="274" r:id="rId32"/>
    <p:sldId id="282" r:id="rId33"/>
    <p:sldId id="281" r:id="rId34"/>
    <p:sldId id="284" r:id="rId35"/>
    <p:sldId id="312" r:id="rId36"/>
    <p:sldId id="313" r:id="rId37"/>
    <p:sldId id="314" r:id="rId38"/>
    <p:sldId id="286" r:id="rId39"/>
    <p:sldId id="315" r:id="rId40"/>
    <p:sldId id="275" r:id="rId41"/>
    <p:sldId id="318" r:id="rId42"/>
    <p:sldId id="319" r:id="rId43"/>
    <p:sldId id="320" r:id="rId44"/>
    <p:sldId id="321" r:id="rId45"/>
    <p:sldId id="322" r:id="rId46"/>
    <p:sldId id="323" r:id="rId47"/>
    <p:sldId id="324" r:id="rId48"/>
    <p:sldId id="325" r:id="rId49"/>
    <p:sldId id="326" r:id="rId50"/>
    <p:sldId id="264" r:id="rId51"/>
    <p:sldId id="265" r:id="rId52"/>
    <p:sldId id="266" r:id="rId53"/>
    <p:sldId id="277" r:id="rId54"/>
    <p:sldId id="278" r:id="rId55"/>
    <p:sldId id="276" r:id="rId56"/>
    <p:sldId id="302" r:id="rId57"/>
    <p:sldId id="279" r:id="rId58"/>
    <p:sldId id="280" r:id="rId59"/>
    <p:sldId id="267" r:id="rId60"/>
    <p:sldId id="271" r:id="rId61"/>
    <p:sldId id="291" r:id="rId62"/>
    <p:sldId id="292" r:id="rId63"/>
    <p:sldId id="293" r:id="rId64"/>
    <p:sldId id="272" r:id="rId65"/>
    <p:sldId id="273" r:id="rId66"/>
    <p:sldId id="288" r:id="rId67"/>
    <p:sldId id="287" r:id="rId68"/>
    <p:sldId id="290" r:id="rId69"/>
    <p:sldId id="289"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94622" autoAdjust="0"/>
  </p:normalViewPr>
  <p:slideViewPr>
    <p:cSldViewPr snapToGrid="0">
      <p:cViewPr varScale="1">
        <p:scale>
          <a:sx n="61" d="100"/>
          <a:sy n="61" d="100"/>
        </p:scale>
        <p:origin x="108" y="60"/>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119730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4265588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386574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2611031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17642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104219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2739888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274767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252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319436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3375649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1209131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3674843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4184812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453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782876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3031250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3955088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3624505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16088095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282477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4068692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26965660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1735695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21009202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4263280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261672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29377795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1697726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3483043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50</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51</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18140926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52</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53</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54</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55</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56</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57</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58</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59</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60</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61</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8627411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62</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63</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64</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65</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66</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67</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68</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69</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84772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3549541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2016/10/22</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tmp"/></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0.tmp"/><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tmp"/><Relationship Id="rId4" Type="http://schemas.openxmlformats.org/officeDocument/2006/relationships/image" Target="../media/image18.tmp"/></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tmp"/><Relationship Id="rId4" Type="http://schemas.openxmlformats.org/officeDocument/2006/relationships/image" Target="../media/image9.tmp"/></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tmp"/></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5.tmp"/><Relationship Id="rId4" Type="http://schemas.openxmlformats.org/officeDocument/2006/relationships/image" Target="../media/image24.tmp"/></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6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6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01755" y="1728257"/>
            <a:ext cx="7196328" cy="830997"/>
          </a:xfrm>
          <a:prstGeom prst="rect">
            <a:avLst/>
          </a:prstGeom>
          <a:noFill/>
        </p:spPr>
        <p:txBody>
          <a:bodyPr wrap="square" rtlCol="0">
            <a:spAutoFit/>
          </a:bodyPr>
          <a:lstStyle/>
          <a:p>
            <a:pPr algn="ctr"/>
            <a:r>
              <a:rPr lang="en-US" altLang="zh-CN" sz="4800" dirty="0" err="1">
                <a:latin typeface="+mn-ea"/>
              </a:rPr>
              <a:t>mysql</a:t>
            </a:r>
            <a:r>
              <a:rPr lang="zh-CN" altLang="en-US" sz="4800" dirty="0" smtClean="0">
                <a:latin typeface="+mn-ea"/>
              </a:rPr>
              <a:t>数据库</a:t>
            </a:r>
            <a:r>
              <a:rPr lang="zh-CN" altLang="en-US" sz="4800" dirty="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
        <p:nvSpPr>
          <p:cNvPr id="7" name="文本框 6"/>
          <p:cNvSpPr txBox="1"/>
          <p:nvPr/>
        </p:nvSpPr>
        <p:spPr>
          <a:xfrm>
            <a:off x="286439" y="517792"/>
            <a:ext cx="5629619" cy="3139321"/>
          </a:xfrm>
          <a:prstGeom prst="rect">
            <a:avLst/>
          </a:prstGeom>
          <a:noFill/>
        </p:spPr>
        <p:txBody>
          <a:bodyPr wrap="square" rtlCol="0">
            <a:spAutoFit/>
          </a:bodyPr>
          <a:lstStyle/>
          <a:p>
            <a:r>
              <a:rPr lang="zh-CN" altLang="en-US" dirty="0" smtClean="0"/>
              <a:t>后台进程：</a:t>
            </a:r>
            <a:endParaRPr lang="en-US" altLang="zh-CN" dirty="0" smtClean="0"/>
          </a:p>
          <a:p>
            <a:r>
              <a:rPr lang="en-US" altLang="zh-CN" dirty="0" smtClean="0"/>
              <a:t>1</a:t>
            </a:r>
            <a:r>
              <a:rPr lang="zh-CN" altLang="en-US" dirty="0" smtClean="0"/>
              <a:t>，</a:t>
            </a:r>
            <a:r>
              <a:rPr lang="en-US" altLang="zh-CN" dirty="0" smtClean="0"/>
              <a:t>master thread</a:t>
            </a:r>
            <a:r>
              <a:rPr lang="zh-CN" altLang="en-US" dirty="0" smtClean="0"/>
              <a:t>：将缓冲池数据刷新到磁盘上。</a:t>
            </a:r>
            <a:endParaRPr lang="en-US" altLang="zh-CN" dirty="0" smtClean="0"/>
          </a:p>
          <a:p>
            <a:endParaRPr lang="en-US" altLang="zh-CN" dirty="0"/>
          </a:p>
          <a:p>
            <a:r>
              <a:rPr lang="en-US" altLang="zh-CN" dirty="0" smtClean="0"/>
              <a:t>2</a:t>
            </a:r>
            <a:r>
              <a:rPr lang="zh-CN" altLang="en-US" dirty="0" smtClean="0"/>
              <a:t>，</a:t>
            </a:r>
            <a:r>
              <a:rPr lang="en-US" altLang="zh-CN" dirty="0" err="1" smtClean="0"/>
              <a:t>io</a:t>
            </a:r>
            <a:r>
              <a:rPr lang="en-US" altLang="zh-CN" dirty="0" smtClean="0"/>
              <a:t> thread</a:t>
            </a:r>
            <a:r>
              <a:rPr lang="zh-CN" altLang="en-US" dirty="0" smtClean="0"/>
              <a:t>：</a:t>
            </a:r>
            <a:r>
              <a:rPr lang="en-US" altLang="zh-CN" dirty="0" smtClean="0"/>
              <a:t>write </a:t>
            </a:r>
            <a:r>
              <a:rPr lang="zh-CN" altLang="en-US" dirty="0" smtClean="0"/>
              <a:t>，</a:t>
            </a:r>
            <a:r>
              <a:rPr lang="en-US" altLang="zh-CN" dirty="0" smtClean="0"/>
              <a:t>read</a:t>
            </a:r>
            <a:r>
              <a:rPr lang="zh-CN" altLang="en-US" dirty="0" smtClean="0"/>
              <a:t>，</a:t>
            </a:r>
            <a:r>
              <a:rPr lang="en-US" altLang="zh-CN" dirty="0" smtClean="0"/>
              <a:t>insert buffer </a:t>
            </a:r>
            <a:r>
              <a:rPr lang="zh-CN" altLang="en-US" dirty="0" smtClean="0"/>
              <a:t>，</a:t>
            </a:r>
            <a:r>
              <a:rPr lang="en-US" altLang="zh-CN" dirty="0" smtClean="0"/>
              <a:t>log </a:t>
            </a:r>
            <a:r>
              <a:rPr lang="en-US" altLang="zh-CN" dirty="0" err="1" smtClean="0"/>
              <a:t>io</a:t>
            </a:r>
            <a:r>
              <a:rPr lang="en-US" altLang="zh-CN" dirty="0" smtClean="0"/>
              <a:t> thread</a:t>
            </a:r>
          </a:p>
          <a:p>
            <a:endParaRPr lang="en-US" altLang="zh-CN" dirty="0"/>
          </a:p>
          <a:p>
            <a:r>
              <a:rPr lang="en-US" altLang="zh-CN" dirty="0" smtClean="0"/>
              <a:t>3</a:t>
            </a:r>
            <a:r>
              <a:rPr lang="zh-CN" altLang="en-US" dirty="0" smtClean="0"/>
              <a:t>，</a:t>
            </a:r>
            <a:r>
              <a:rPr lang="en-US" altLang="zh-CN" dirty="0" smtClean="0"/>
              <a:t>purge thread</a:t>
            </a:r>
            <a:r>
              <a:rPr lang="zh-CN" altLang="en-US" dirty="0" smtClean="0"/>
              <a:t>：回收</a:t>
            </a:r>
            <a:r>
              <a:rPr lang="en-US" altLang="zh-CN" dirty="0" err="1" smtClean="0"/>
              <a:t>undolog</a:t>
            </a:r>
            <a:endParaRPr lang="en-US" altLang="zh-CN" dirty="0" smtClean="0"/>
          </a:p>
          <a:p>
            <a:endParaRPr lang="en-US" altLang="zh-CN" dirty="0"/>
          </a:p>
          <a:p>
            <a:r>
              <a:rPr lang="en-US" altLang="zh-CN" dirty="0" smtClean="0"/>
              <a:t>4</a:t>
            </a:r>
            <a:r>
              <a:rPr lang="zh-CN" altLang="en-US" dirty="0" smtClean="0"/>
              <a:t>，</a:t>
            </a:r>
            <a:r>
              <a:rPr lang="en-US" altLang="zh-CN" dirty="0" smtClean="0"/>
              <a:t>page cleaner thread</a:t>
            </a:r>
          </a:p>
          <a:p>
            <a:endParaRPr lang="en-US" altLang="zh-CN" dirty="0"/>
          </a:p>
          <a:p>
            <a:endParaRPr lang="zh-CN" altLang="en-US" dirty="0"/>
          </a:p>
        </p:txBody>
      </p:sp>
    </p:spTree>
    <p:extLst>
      <p:ext uri="{BB962C8B-B14F-4D97-AF65-F5344CB8AC3E}">
        <p14:creationId xmlns:p14="http://schemas.microsoft.com/office/powerpoint/2010/main" val="4219868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71008" y="350579"/>
            <a:ext cx="11449982" cy="4031873"/>
          </a:xfrm>
          <a:prstGeom prst="rect">
            <a:avLst/>
          </a:prstGeom>
          <a:noFill/>
        </p:spPr>
        <p:txBody>
          <a:bodyPr wrap="square" rtlCol="0">
            <a:spAutoFit/>
          </a:bodyPr>
          <a:lstStyle/>
          <a:p>
            <a:r>
              <a:rPr lang="zh-CN" altLang="en-US" sz="3200" dirty="0" smtClean="0"/>
              <a:t>自适应哈希索引</a:t>
            </a:r>
            <a:endParaRPr lang="en-US" altLang="zh-CN" sz="3200" dirty="0" smtClean="0"/>
          </a:p>
          <a:p>
            <a:r>
              <a:rPr lang="en-US" altLang="zh-CN" sz="3200" dirty="0" smtClean="0"/>
              <a:t>1</a:t>
            </a:r>
            <a:r>
              <a:rPr lang="zh-CN" altLang="en-US" sz="3200" dirty="0" smtClean="0"/>
              <a:t>，时间复杂度</a:t>
            </a:r>
            <a:r>
              <a:rPr lang="en-US" altLang="zh-CN" sz="3200" dirty="0" smtClean="0"/>
              <a:t>O(1)</a:t>
            </a:r>
          </a:p>
          <a:p>
            <a:r>
              <a:rPr lang="en-US" altLang="zh-CN" sz="3200" dirty="0" smtClean="0"/>
              <a:t>2,    </a:t>
            </a:r>
            <a:r>
              <a:rPr lang="zh-CN" altLang="en-US" sz="3200" dirty="0" smtClean="0"/>
              <a:t>要求访问具有连续性一致</a:t>
            </a:r>
            <a:endParaRPr lang="en-US" altLang="zh-CN" sz="3200" dirty="0" smtClean="0"/>
          </a:p>
          <a:p>
            <a:r>
              <a:rPr lang="en-US" altLang="zh-CN" sz="3200" dirty="0"/>
              <a:t> </a:t>
            </a:r>
            <a:r>
              <a:rPr lang="en-US" altLang="zh-CN" sz="3200" dirty="0" smtClean="0"/>
              <a:t>       </a:t>
            </a:r>
            <a:r>
              <a:rPr lang="zh-CN" altLang="en-US" sz="3200" dirty="0" smtClean="0"/>
              <a:t>（</a:t>
            </a:r>
            <a:r>
              <a:rPr lang="en-US" altLang="zh-CN" sz="3200" dirty="0" err="1" smtClean="0"/>
              <a:t>a,b</a:t>
            </a:r>
            <a:r>
              <a:rPr lang="en-US" altLang="zh-CN" sz="3200" dirty="0" smtClean="0"/>
              <a:t>)  </a:t>
            </a:r>
            <a:r>
              <a:rPr lang="zh-CN" altLang="en-US" sz="3200" dirty="0" smtClean="0"/>
              <a:t>联合索引</a:t>
            </a:r>
            <a:r>
              <a:rPr lang="en-US" altLang="zh-CN" sz="3200" dirty="0" smtClean="0"/>
              <a:t>where a=  where a= b= </a:t>
            </a:r>
            <a:r>
              <a:rPr lang="zh-CN" altLang="en-US" sz="3200" dirty="0" smtClean="0"/>
              <a:t>交替，则不能建立</a:t>
            </a:r>
            <a:endParaRPr lang="en-US" altLang="zh-CN" sz="3200" dirty="0" smtClean="0"/>
          </a:p>
          <a:p>
            <a:r>
              <a:rPr lang="en-US" altLang="zh-CN" sz="3200" dirty="0" smtClean="0"/>
              <a:t>3,100</a:t>
            </a:r>
            <a:r>
              <a:rPr lang="zh-CN" altLang="en-US" sz="3200" dirty="0" smtClean="0"/>
              <a:t>次</a:t>
            </a:r>
            <a:endParaRPr lang="en-US" altLang="zh-CN" sz="3200" dirty="0" smtClean="0"/>
          </a:p>
          <a:p>
            <a:r>
              <a:rPr lang="en-US" altLang="zh-CN" sz="3200" dirty="0" smtClean="0"/>
              <a:t>4</a:t>
            </a:r>
            <a:r>
              <a:rPr lang="zh-CN" altLang="en-US" sz="3200" dirty="0" smtClean="0"/>
              <a:t>，无需手工介入</a:t>
            </a:r>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70718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71008" y="632488"/>
            <a:ext cx="11449982" cy="1077218"/>
          </a:xfrm>
          <a:prstGeom prst="rect">
            <a:avLst/>
          </a:prstGeom>
          <a:noFill/>
        </p:spPr>
        <p:txBody>
          <a:bodyPr wrap="square" rtlCol="0">
            <a:spAutoFit/>
          </a:bodyPr>
          <a:lstStyle/>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stretch>
            <a:fillRect/>
          </a:stretch>
        </p:blipFill>
        <p:spPr>
          <a:xfrm>
            <a:off x="0" y="-195263"/>
            <a:ext cx="12017372" cy="7144703"/>
          </a:xfrm>
          <a:prstGeom prst="rect">
            <a:avLst/>
          </a:prstGeom>
        </p:spPr>
      </p:pic>
    </p:spTree>
    <p:extLst>
      <p:ext uri="{BB962C8B-B14F-4D97-AF65-F5344CB8AC3E}">
        <p14:creationId xmlns:p14="http://schemas.microsoft.com/office/powerpoint/2010/main" val="3618831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71008" y="632488"/>
            <a:ext cx="11449982" cy="1077218"/>
          </a:xfrm>
          <a:prstGeom prst="rect">
            <a:avLst/>
          </a:prstGeom>
          <a:noFill/>
        </p:spPr>
        <p:txBody>
          <a:bodyPr wrap="square" rtlCol="0">
            <a:spAutoFit/>
          </a:bodyPr>
          <a:lstStyle/>
          <a:p>
            <a:endParaRPr lang="en-US" altLang="zh-CN" sz="3200" dirty="0" smtClean="0"/>
          </a:p>
          <a:p>
            <a:pPr marL="685800" indent="-685800">
              <a:buFont typeface="Wingdings" panose="05000000000000000000" pitchFamily="2" charset="2"/>
              <a:buChar char="l"/>
            </a:pPr>
            <a:endParaRPr lang="en-US" altLang="zh-CN" sz="3200" dirty="0" smtClean="0"/>
          </a:p>
        </p:txBody>
      </p:sp>
      <p:sp>
        <p:nvSpPr>
          <p:cNvPr id="7" name="文本框 6"/>
          <p:cNvSpPr txBox="1"/>
          <p:nvPr/>
        </p:nvSpPr>
        <p:spPr>
          <a:xfrm>
            <a:off x="371008" y="330506"/>
            <a:ext cx="7616221" cy="923330"/>
          </a:xfrm>
          <a:prstGeom prst="rect">
            <a:avLst/>
          </a:prstGeom>
          <a:noFill/>
        </p:spPr>
        <p:txBody>
          <a:bodyPr wrap="square" rtlCol="0">
            <a:spAutoFit/>
          </a:bodyPr>
          <a:lstStyle/>
          <a:p>
            <a:r>
              <a:rPr lang="en-US" altLang="zh-CN" dirty="0" err="1" smtClean="0"/>
              <a:t>Innodb_flush_logs_at_transactions_commit</a:t>
            </a:r>
            <a:endParaRPr lang="en-US" altLang="zh-CN" dirty="0" smtClean="0"/>
          </a:p>
          <a:p>
            <a:endParaRPr lang="en-US" altLang="zh-CN" dirty="0"/>
          </a:p>
          <a:p>
            <a:r>
              <a:rPr lang="en-US" altLang="zh-CN" dirty="0" err="1" smtClean="0"/>
              <a:t>Sync_binlog</a:t>
            </a:r>
            <a:endParaRPr lang="zh-CN" altLang="en-US" dirty="0"/>
          </a:p>
        </p:txBody>
      </p:sp>
      <p:sp>
        <p:nvSpPr>
          <p:cNvPr id="8" name="文本框 7"/>
          <p:cNvSpPr txBox="1"/>
          <p:nvPr/>
        </p:nvSpPr>
        <p:spPr>
          <a:xfrm flipH="1">
            <a:off x="695713" y="1806766"/>
            <a:ext cx="4878821" cy="1200329"/>
          </a:xfrm>
          <a:prstGeom prst="rect">
            <a:avLst/>
          </a:prstGeom>
          <a:noFill/>
        </p:spPr>
        <p:txBody>
          <a:bodyPr wrap="square" rtlCol="0">
            <a:spAutoFit/>
          </a:bodyPr>
          <a:lstStyle/>
          <a:p>
            <a:r>
              <a:rPr lang="en-US" altLang="zh-CN" dirty="0" err="1" smtClean="0"/>
              <a:t>Checckpoint</a:t>
            </a:r>
            <a:r>
              <a:rPr lang="en-US" altLang="zh-CN" dirty="0" smtClean="0"/>
              <a:t> </a:t>
            </a:r>
            <a:r>
              <a:rPr lang="zh-CN" altLang="en-US" dirty="0" smtClean="0"/>
              <a:t>技术，刷脏页到磁盘</a:t>
            </a:r>
            <a:endParaRPr lang="en-US" altLang="zh-CN" dirty="0" smtClean="0"/>
          </a:p>
          <a:p>
            <a:endParaRPr lang="en-US" altLang="zh-CN" dirty="0"/>
          </a:p>
          <a:p>
            <a:r>
              <a:rPr lang="zh-CN" altLang="en-US" dirty="0" smtClean="0"/>
              <a:t>先 记 后 写</a:t>
            </a:r>
            <a:endParaRPr lang="en-US" altLang="zh-CN" dirty="0" smtClean="0"/>
          </a:p>
          <a:p>
            <a:r>
              <a:rPr lang="zh-CN" altLang="en-US" dirty="0" smtClean="0"/>
              <a:t>恢复时间， 缓冲池，重做日志，</a:t>
            </a:r>
            <a:r>
              <a:rPr lang="en-US" altLang="zh-CN" dirty="0" smtClean="0"/>
              <a:t>LSN</a:t>
            </a:r>
          </a:p>
        </p:txBody>
      </p:sp>
    </p:spTree>
    <p:extLst>
      <p:ext uri="{BB962C8B-B14F-4D97-AF65-F5344CB8AC3E}">
        <p14:creationId xmlns:p14="http://schemas.microsoft.com/office/powerpoint/2010/main" val="336658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71008" y="632488"/>
            <a:ext cx="11449982" cy="1077218"/>
          </a:xfrm>
          <a:prstGeom prst="rect">
            <a:avLst/>
          </a:prstGeom>
          <a:noFill/>
        </p:spPr>
        <p:txBody>
          <a:bodyPr wrap="square" rtlCol="0">
            <a:spAutoFit/>
          </a:bodyPr>
          <a:lstStyle/>
          <a:p>
            <a:endParaRPr lang="en-US" altLang="zh-CN" sz="3200" dirty="0" smtClean="0"/>
          </a:p>
          <a:p>
            <a:pPr marL="685800" indent="-685800">
              <a:buFont typeface="Wingdings" panose="05000000000000000000" pitchFamily="2" charset="2"/>
              <a:buChar char="l"/>
            </a:pPr>
            <a:endParaRPr lang="en-US" altLang="zh-CN" sz="3200" dirty="0" smtClean="0"/>
          </a:p>
        </p:txBody>
      </p:sp>
      <p:sp>
        <p:nvSpPr>
          <p:cNvPr id="7" name="文本框 6"/>
          <p:cNvSpPr txBox="1"/>
          <p:nvPr/>
        </p:nvSpPr>
        <p:spPr>
          <a:xfrm>
            <a:off x="1255975" y="1894900"/>
            <a:ext cx="12171063" cy="541507"/>
          </a:xfrm>
          <a:prstGeom prst="rect">
            <a:avLst/>
          </a:prstGeom>
          <a:noFill/>
        </p:spPr>
        <p:txBody>
          <a:bodyPr wrap="square" rtlCol="0">
            <a:spAutoFit/>
          </a:bodyPr>
          <a:lstStyle/>
          <a:p>
            <a:endParaRPr lang="zh-CN" altLang="en-US" dirty="0"/>
          </a:p>
        </p:txBody>
      </p:sp>
      <p:sp>
        <p:nvSpPr>
          <p:cNvPr id="8" name="文本框 7"/>
          <p:cNvSpPr txBox="1"/>
          <p:nvPr/>
        </p:nvSpPr>
        <p:spPr>
          <a:xfrm flipH="1">
            <a:off x="695713" y="1806766"/>
            <a:ext cx="4878821" cy="369332"/>
          </a:xfrm>
          <a:prstGeom prst="rect">
            <a:avLst/>
          </a:prstGeom>
          <a:noFill/>
        </p:spPr>
        <p:txBody>
          <a:bodyPr wrap="square" rtlCol="0">
            <a:spAutoFit/>
          </a:bodyPr>
          <a:lstStyle/>
          <a:p>
            <a:endParaRPr lang="en-US" altLang="zh-CN" dirty="0" smtClean="0"/>
          </a:p>
        </p:txBody>
      </p:sp>
      <p:pic>
        <p:nvPicPr>
          <p:cNvPr id="1025" name="Picture 1" descr="C:\Users\Administrator.09-201404280097\AppData\Local\YNote\data\ronghuaihai@126.com\9c420e57607a4e6887b47d1678bce018\a4c08006349.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967" y="1564395"/>
            <a:ext cx="6408200" cy="418587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95713" y="407624"/>
            <a:ext cx="3009157" cy="369332"/>
          </a:xfrm>
          <a:prstGeom prst="rect">
            <a:avLst/>
          </a:prstGeom>
          <a:noFill/>
        </p:spPr>
        <p:txBody>
          <a:bodyPr wrap="none" rtlCol="0">
            <a:spAutoFit/>
          </a:bodyPr>
          <a:lstStyle/>
          <a:p>
            <a:r>
              <a:rPr lang="en-US" altLang="zh-CN" dirty="0" err="1" smtClean="0"/>
              <a:t>Innodb</a:t>
            </a:r>
            <a:r>
              <a:rPr lang="en-US" altLang="zh-CN" dirty="0" smtClean="0"/>
              <a:t> </a:t>
            </a:r>
            <a:r>
              <a:rPr lang="zh-CN" altLang="en-US" dirty="0" smtClean="0"/>
              <a:t>引擎的表空间结构图</a:t>
            </a:r>
            <a:endParaRPr lang="zh-CN" altLang="en-US" dirty="0"/>
          </a:p>
        </p:txBody>
      </p:sp>
      <p:sp>
        <p:nvSpPr>
          <p:cNvPr id="9" name="文本框 8"/>
          <p:cNvSpPr txBox="1"/>
          <p:nvPr/>
        </p:nvSpPr>
        <p:spPr>
          <a:xfrm>
            <a:off x="1035586" y="6235547"/>
            <a:ext cx="7151701" cy="646331"/>
          </a:xfrm>
          <a:prstGeom prst="rect">
            <a:avLst/>
          </a:prstGeom>
          <a:noFill/>
        </p:spPr>
        <p:txBody>
          <a:bodyPr wrap="none" rtlCol="0">
            <a:spAutoFit/>
          </a:bodyPr>
          <a:lstStyle/>
          <a:p>
            <a:r>
              <a:rPr lang="zh-CN" altLang="en-US" dirty="0"/>
              <a:t>独立表空间：在配置文件（</a:t>
            </a:r>
            <a:r>
              <a:rPr lang="en-US" altLang="zh-CN" dirty="0" err="1"/>
              <a:t>my.cnf</a:t>
            </a:r>
            <a:r>
              <a:rPr lang="zh-CN" altLang="en-US" dirty="0"/>
              <a:t>）中设置： </a:t>
            </a:r>
            <a:r>
              <a:rPr lang="en-US" altLang="zh-CN" dirty="0" err="1"/>
              <a:t>innodb_file_per_table</a:t>
            </a:r>
            <a:endParaRPr lang="en-US" altLang="zh-CN" dirty="0"/>
          </a:p>
          <a:p>
            <a:endParaRPr lang="zh-CN" altLang="en-US" dirty="0"/>
          </a:p>
        </p:txBody>
      </p:sp>
    </p:spTree>
    <p:extLst>
      <p:ext uri="{BB962C8B-B14F-4D97-AF65-F5344CB8AC3E}">
        <p14:creationId xmlns:p14="http://schemas.microsoft.com/office/powerpoint/2010/main" val="2196743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4557187" y="2381627"/>
            <a:ext cx="15211963" cy="193899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http://dl2.iteye.com/upload/attachment/0102/8513/b643e438-7da3-3127-a6bc-bdd3b57b7e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393" y="0"/>
            <a:ext cx="799807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0" y="0"/>
            <a:ext cx="4007556" cy="6740307"/>
          </a:xfrm>
          <a:prstGeom prst="rect">
            <a:avLst/>
          </a:prstGeom>
          <a:noFill/>
        </p:spPr>
        <p:txBody>
          <a:bodyPr wrap="square" rtlCol="0">
            <a:spAutoFit/>
          </a:bodyPr>
          <a:lstStyle/>
          <a:p>
            <a:r>
              <a:rPr lang="en-US" altLang="zh-CN" dirty="0" err="1" smtClean="0"/>
              <a:t>Mysql</a:t>
            </a:r>
            <a:r>
              <a:rPr lang="zh-CN" altLang="en-US" dirty="0" smtClean="0"/>
              <a:t>客户端与服务器通信</a:t>
            </a:r>
            <a:endParaRPr lang="en-US" altLang="zh-CN" dirty="0" smtClean="0"/>
          </a:p>
          <a:p>
            <a:r>
              <a:rPr lang="zh-CN" altLang="en-US" b="1" dirty="0"/>
              <a:t>查询</a:t>
            </a:r>
            <a:r>
              <a:rPr lang="zh-CN" altLang="en-US" b="1" dirty="0" smtClean="0"/>
              <a:t>状态：</a:t>
            </a:r>
            <a:endParaRPr lang="en-US" altLang="zh-CN" b="1" dirty="0" smtClean="0"/>
          </a:p>
          <a:p>
            <a:r>
              <a:rPr lang="en-US" altLang="zh-CN" b="1" dirty="0"/>
              <a:t> </a:t>
            </a:r>
            <a:r>
              <a:rPr lang="en-US" altLang="zh-CN" b="1" dirty="0" smtClean="0"/>
              <a:t>   1</a:t>
            </a:r>
            <a:r>
              <a:rPr lang="zh-CN" altLang="en-US" b="1" dirty="0" smtClean="0"/>
              <a:t>，</a:t>
            </a:r>
            <a:r>
              <a:rPr lang="en-US" altLang="zh-CN" b="1" dirty="0" smtClean="0"/>
              <a:t>sleep</a:t>
            </a:r>
          </a:p>
          <a:p>
            <a:r>
              <a:rPr lang="en-US" altLang="zh-CN" b="1" dirty="0"/>
              <a:t> </a:t>
            </a:r>
            <a:r>
              <a:rPr lang="en-US" altLang="zh-CN" b="1" dirty="0" smtClean="0"/>
              <a:t>   2</a:t>
            </a:r>
            <a:r>
              <a:rPr lang="zh-CN" altLang="en-US" b="1" dirty="0" smtClean="0"/>
              <a:t>，</a:t>
            </a:r>
            <a:r>
              <a:rPr lang="en-US" altLang="zh-CN" b="1" dirty="0" smtClean="0"/>
              <a:t>query</a:t>
            </a:r>
          </a:p>
          <a:p>
            <a:r>
              <a:rPr lang="en-US" altLang="zh-CN" b="1" dirty="0"/>
              <a:t> </a:t>
            </a:r>
            <a:r>
              <a:rPr lang="en-US" altLang="zh-CN" b="1" dirty="0" smtClean="0"/>
              <a:t>   3</a:t>
            </a:r>
            <a:r>
              <a:rPr lang="zh-CN" altLang="en-US" b="1" dirty="0" smtClean="0"/>
              <a:t>，</a:t>
            </a:r>
            <a:r>
              <a:rPr lang="en-US" altLang="zh-CN" b="1" dirty="0" smtClean="0"/>
              <a:t>locked</a:t>
            </a:r>
          </a:p>
          <a:p>
            <a:r>
              <a:rPr lang="en-US" altLang="zh-CN" b="1" dirty="0"/>
              <a:t> </a:t>
            </a:r>
            <a:r>
              <a:rPr lang="en-US" altLang="zh-CN" b="1" dirty="0" smtClean="0"/>
              <a:t>   4</a:t>
            </a:r>
            <a:r>
              <a:rPr lang="zh-CN" altLang="en-US" b="1" dirty="0" smtClean="0"/>
              <a:t>，</a:t>
            </a:r>
            <a:r>
              <a:rPr lang="en-US" altLang="zh-CN" b="1" dirty="0" smtClean="0"/>
              <a:t>analyzing and statistics</a:t>
            </a:r>
          </a:p>
          <a:p>
            <a:r>
              <a:rPr lang="en-US" altLang="zh-CN" b="1" dirty="0"/>
              <a:t> </a:t>
            </a:r>
            <a:r>
              <a:rPr lang="en-US" altLang="zh-CN" b="1" dirty="0" smtClean="0"/>
              <a:t>   5</a:t>
            </a:r>
            <a:r>
              <a:rPr lang="zh-CN" altLang="en-US" b="1" dirty="0" smtClean="0"/>
              <a:t>，</a:t>
            </a:r>
            <a:r>
              <a:rPr lang="en-US" altLang="zh-CN" b="1" dirty="0" smtClean="0"/>
              <a:t>copying to </a:t>
            </a:r>
            <a:r>
              <a:rPr lang="en-US" altLang="zh-CN" b="1" dirty="0" err="1" smtClean="0"/>
              <a:t>tmp</a:t>
            </a:r>
            <a:r>
              <a:rPr lang="en-US" altLang="zh-CN" b="1" dirty="0" smtClean="0"/>
              <a:t> table</a:t>
            </a:r>
          </a:p>
          <a:p>
            <a:r>
              <a:rPr lang="en-US" altLang="zh-CN" b="1" dirty="0"/>
              <a:t> </a:t>
            </a:r>
            <a:r>
              <a:rPr lang="en-US" altLang="zh-CN" b="1" dirty="0" smtClean="0"/>
              <a:t>   6</a:t>
            </a:r>
            <a:r>
              <a:rPr lang="zh-CN" altLang="en-US" b="1" dirty="0" smtClean="0"/>
              <a:t>，</a:t>
            </a:r>
            <a:r>
              <a:rPr lang="en-US" altLang="zh-CN" b="1" dirty="0" smtClean="0"/>
              <a:t>sorting Result</a:t>
            </a:r>
          </a:p>
          <a:p>
            <a:r>
              <a:rPr lang="en-US" altLang="zh-CN" b="1" dirty="0"/>
              <a:t> </a:t>
            </a:r>
            <a:r>
              <a:rPr lang="en-US" altLang="zh-CN" b="1" dirty="0" smtClean="0"/>
              <a:t>   7</a:t>
            </a:r>
            <a:r>
              <a:rPr lang="zh-CN" altLang="en-US" b="1" dirty="0" smtClean="0"/>
              <a:t>，</a:t>
            </a:r>
            <a:r>
              <a:rPr lang="en-US" altLang="zh-CN" b="1" dirty="0" smtClean="0"/>
              <a:t>sending data</a:t>
            </a:r>
            <a:endParaRPr lang="en-US" altLang="zh-CN" b="1" dirty="0"/>
          </a:p>
          <a:p>
            <a:endParaRPr lang="en-US" altLang="zh-CN" b="1" dirty="0" smtClean="0"/>
          </a:p>
          <a:p>
            <a:endParaRPr lang="en-US" altLang="zh-CN" b="1" dirty="0"/>
          </a:p>
          <a:p>
            <a:r>
              <a:rPr lang="zh-CN" altLang="en-US" b="1" dirty="0" smtClean="0"/>
              <a:t>查询缓存</a:t>
            </a:r>
            <a:endParaRPr lang="en-US" altLang="zh-CN" b="1" dirty="0" smtClean="0"/>
          </a:p>
          <a:p>
            <a:endParaRPr lang="en-US" altLang="zh-CN" b="1" dirty="0"/>
          </a:p>
          <a:p>
            <a:r>
              <a:rPr lang="zh-CN" altLang="en-US" b="1" dirty="0" smtClean="0"/>
              <a:t>查询优化器优化</a:t>
            </a:r>
            <a:endParaRPr lang="en-US" altLang="zh-CN" b="1" dirty="0" smtClean="0"/>
          </a:p>
          <a:p>
            <a:r>
              <a:rPr lang="en-US" altLang="zh-CN" b="1" dirty="0"/>
              <a:t> </a:t>
            </a:r>
            <a:r>
              <a:rPr lang="en-US" altLang="zh-CN" b="1" dirty="0" smtClean="0"/>
              <a:t>    1</a:t>
            </a:r>
            <a:r>
              <a:rPr lang="zh-CN" altLang="en-US" b="1" dirty="0" smtClean="0"/>
              <a:t>，语法解析和预处理</a:t>
            </a:r>
            <a:endParaRPr lang="en-US" altLang="zh-CN" b="1" dirty="0" smtClean="0"/>
          </a:p>
          <a:p>
            <a:r>
              <a:rPr lang="en-US" altLang="zh-CN" b="1" dirty="0"/>
              <a:t> </a:t>
            </a:r>
            <a:r>
              <a:rPr lang="en-US" altLang="zh-CN" b="1" dirty="0" smtClean="0"/>
              <a:t>    2</a:t>
            </a:r>
            <a:r>
              <a:rPr lang="zh-CN" altLang="en-US" b="1" dirty="0" smtClean="0"/>
              <a:t>，查询优化器</a:t>
            </a:r>
            <a:endParaRPr lang="en-US" altLang="zh-CN" b="1" dirty="0" smtClean="0"/>
          </a:p>
          <a:p>
            <a:r>
              <a:rPr lang="en-US" altLang="zh-CN" b="1" dirty="0"/>
              <a:t> </a:t>
            </a:r>
            <a:r>
              <a:rPr lang="en-US" altLang="zh-CN" b="1" dirty="0" smtClean="0"/>
              <a:t>    3</a:t>
            </a:r>
            <a:r>
              <a:rPr lang="zh-CN" altLang="en-US" b="1" dirty="0" smtClean="0"/>
              <a:t>，执行计划</a:t>
            </a:r>
            <a:endParaRPr lang="en-US" altLang="zh-CN" b="1" dirty="0" smtClean="0"/>
          </a:p>
          <a:p>
            <a:endParaRPr lang="en-US" altLang="zh-CN" b="1" dirty="0"/>
          </a:p>
          <a:p>
            <a:r>
              <a:rPr lang="zh-CN" altLang="en-US" b="1" dirty="0" smtClean="0"/>
              <a:t>返回结果给客户端</a:t>
            </a:r>
            <a:endParaRPr lang="en-US" altLang="zh-CN" b="1" dirty="0" smtClean="0"/>
          </a:p>
          <a:p>
            <a:endParaRPr lang="en-US" altLang="zh-CN" b="1"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01219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dirty="0" err="1">
                <a:latin typeface="华文楷体" panose="02010600040101010101" pitchFamily="2" charset="-122"/>
                <a:ea typeface="华文楷体" panose="02010600040101010101" pitchFamily="2" charset="-122"/>
              </a:rPr>
              <a:t>Mysql</a:t>
            </a:r>
            <a:r>
              <a:rPr lang="zh-CN" altLang="en-US" sz="2400" dirty="0">
                <a:latin typeface="华文楷体" panose="02010600040101010101" pitchFamily="2" charset="-122"/>
                <a:ea typeface="华文楷体" panose="02010600040101010101" pitchFamily="2" charset="-122"/>
              </a:rPr>
              <a:t>索引</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1</a:t>
            </a:r>
            <a:r>
              <a:rPr lang="zh-CN" altLang="en-US" sz="2400" dirty="0" smtClean="0">
                <a:latin typeface="华文楷体" panose="02010600040101010101" pitchFamily="2" charset="-122"/>
                <a:ea typeface="华文楷体" panose="02010600040101010101" pitchFamily="2" charset="-122"/>
              </a:rPr>
              <a:t>，执行计划是什么？如何查看一条</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在工作中遇到的</a:t>
            </a:r>
            <a:r>
              <a:rPr lang="en-US" altLang="zh-CN" sz="2400" dirty="0" err="1">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性能问题绝大部分是由于缺少</a:t>
            </a:r>
            <a:r>
              <a:rPr lang="zh-CN" altLang="en-US" sz="2400" dirty="0">
                <a:latin typeface="华文楷体" panose="02010600040101010101" pitchFamily="2" charset="-122"/>
                <a:ea typeface="华文楷体" panose="02010600040101010101" pitchFamily="2" charset="-122"/>
              </a:rPr>
              <a:t>索引或者不当索引导致</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什么是索引</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对于一张大表怎么进行索引创建</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基础知识介绍</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Innodb</a:t>
            </a:r>
            <a:r>
              <a:rPr lang="zh-CN" altLang="en-US" sz="3200" dirty="0" smtClean="0">
                <a:latin typeface="华文楷体" panose="02010600040101010101" pitchFamily="2" charset="-122"/>
                <a:ea typeface="华文楷体" panose="02010600040101010101" pitchFamily="2" charset="-122"/>
              </a:rPr>
              <a:t>体系结构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日常操作 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797" y="405610"/>
            <a:ext cx="11449982" cy="3046988"/>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基于成本的优化器</a:t>
            </a:r>
            <a:r>
              <a:rPr lang="en-US" altLang="zh-CN" sz="2400" dirty="0" smtClean="0">
                <a:latin typeface="华文楷体" panose="02010600040101010101" pitchFamily="2" charset="-122"/>
                <a:ea typeface="华文楷体" panose="02010600040101010101" pitchFamily="2" charset="-122"/>
              </a:rPr>
              <a:t>CBO</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获取相同的数据有很多种方式，优化器会选择</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8635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14855"/>
            <a:ext cx="11455658" cy="10086403"/>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二分查找法：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14" name="矩形 13"/>
          <p:cNvSpPr/>
          <p:nvPr/>
        </p:nvSpPr>
        <p:spPr>
          <a:xfrm>
            <a:off x="6378762" y="1417318"/>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start</a:t>
            </a:r>
            <a:endParaRPr lang="zh-CN" altLang="en-US" dirty="0"/>
          </a:p>
        </p:txBody>
      </p:sp>
      <p:sp>
        <p:nvSpPr>
          <p:cNvPr id="17" name="矩形 16"/>
          <p:cNvSpPr/>
          <p:nvPr/>
        </p:nvSpPr>
        <p:spPr>
          <a:xfrm>
            <a:off x="5734275" y="2884405"/>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H-M</a:t>
            </a:r>
            <a:endParaRPr lang="zh-CN" altLang="en-US" dirty="0"/>
          </a:p>
        </p:txBody>
      </p:sp>
      <p:sp>
        <p:nvSpPr>
          <p:cNvPr id="18" name="矩形 17"/>
          <p:cNvSpPr/>
          <p:nvPr/>
        </p:nvSpPr>
        <p:spPr>
          <a:xfrm>
            <a:off x="3657415" y="291774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A-G</a:t>
            </a:r>
            <a:endParaRPr lang="zh-CN" altLang="en-US" dirty="0"/>
          </a:p>
        </p:txBody>
      </p:sp>
      <p:sp>
        <p:nvSpPr>
          <p:cNvPr id="19" name="矩形 18"/>
          <p:cNvSpPr/>
          <p:nvPr/>
        </p:nvSpPr>
        <p:spPr>
          <a:xfrm>
            <a:off x="7844864"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N-Z</a:t>
            </a:r>
            <a:endParaRPr lang="zh-CN" altLang="en-US" dirty="0"/>
          </a:p>
        </p:txBody>
      </p:sp>
      <p:sp>
        <p:nvSpPr>
          <p:cNvPr id="20" name="矩形 19"/>
          <p:cNvSpPr/>
          <p:nvPr/>
        </p:nvSpPr>
        <p:spPr>
          <a:xfrm>
            <a:off x="4946388"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a:t>
            </a:r>
            <a:endParaRPr lang="zh-CN" altLang="en-US" dirty="0"/>
          </a:p>
        </p:txBody>
      </p:sp>
      <p:sp>
        <p:nvSpPr>
          <p:cNvPr id="21" name="矩形 20"/>
          <p:cNvSpPr/>
          <p:nvPr/>
        </p:nvSpPr>
        <p:spPr>
          <a:xfrm>
            <a:off x="3433552" y="3562284"/>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ABCD</a:t>
            </a:r>
            <a:endParaRPr lang="zh-CN" altLang="en-US" dirty="0"/>
          </a:p>
        </p:txBody>
      </p:sp>
      <p:sp>
        <p:nvSpPr>
          <p:cNvPr id="22" name="矩形 21"/>
          <p:cNvSpPr/>
          <p:nvPr/>
        </p:nvSpPr>
        <p:spPr>
          <a:xfrm>
            <a:off x="5113472" y="3551977"/>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EFG</a:t>
            </a:r>
            <a:endParaRPr lang="zh-CN" altLang="en-US" dirty="0"/>
          </a:p>
        </p:txBody>
      </p:sp>
      <p:cxnSp>
        <p:nvCxnSpPr>
          <p:cNvPr id="16" name="直接箭头连接符 15"/>
          <p:cNvCxnSpPr/>
          <p:nvPr/>
        </p:nvCxnSpPr>
        <p:spPr>
          <a:xfrm flipH="1">
            <a:off x="5870399" y="1798774"/>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H="1">
            <a:off x="4505899" y="2514578"/>
            <a:ext cx="482649" cy="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6103055" y="2486008"/>
            <a:ext cx="132306" cy="405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4111215" y="3286816"/>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7555294" y="1791016"/>
            <a:ext cx="727436" cy="296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a:off x="3349128" y="3943740"/>
            <a:ext cx="574310" cy="29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952215" y="3350682"/>
            <a:ext cx="402832" cy="24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4242641785"/>
              </p:ext>
            </p:extLst>
          </p:nvPr>
        </p:nvGraphicFramePr>
        <p:xfrm>
          <a:off x="5321300" y="4019550"/>
          <a:ext cx="1549400" cy="1141728"/>
        </p:xfrm>
        <a:graphic>
          <a:graphicData uri="http://schemas.openxmlformats.org/drawingml/2006/table">
            <a:tbl>
              <a:tblPr/>
              <a:tblGrid>
                <a:gridCol w="774700"/>
                <a:gridCol w="774700"/>
              </a:tblGrid>
              <a:tr h="285432">
                <a:tc>
                  <a:txBody>
                    <a:bodyPr/>
                    <a:lstStyle/>
                    <a:p>
                      <a:endParaRPr lang="zh-CN" altLang="en-US" dirty="0"/>
                    </a:p>
                  </a:txBody>
                  <a:tcPr marL="9525" marR="9525" marT="9525" marB="0" anchor="b">
                    <a:lnL>
                      <a:noFill/>
                    </a:lnL>
                    <a:lnR>
                      <a:noFill/>
                    </a:lnR>
                    <a:lnT>
                      <a:noFill/>
                    </a:lnT>
                    <a:lnB>
                      <a:noFill/>
                    </a:lnB>
                  </a:tcPr>
                </a:tc>
                <a:tc>
                  <a:txBody>
                    <a:bodyPr/>
                    <a:lstStyle/>
                    <a:p>
                      <a:endParaRPr lang="zh-CN" altLang="en-US" dirty="0"/>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dirty="0"/>
                    </a:p>
                  </a:txBody>
                  <a:tcPr marL="9525" marR="9525" marT="9525" marB="0" anchor="b">
                    <a:lnL>
                      <a:noFill/>
                    </a:lnL>
                    <a:lnR>
                      <a:noFill/>
                    </a:lnR>
                    <a:lnT>
                      <a:noFill/>
                    </a:lnT>
                    <a:lnB>
                      <a:noFill/>
                    </a:lnB>
                  </a:tcPr>
                </a:tc>
              </a:tr>
            </a:tbl>
          </a:graphicData>
        </a:graphic>
      </p:graphicFrame>
      <p:sp>
        <p:nvSpPr>
          <p:cNvPr id="38" name="矩形 37"/>
          <p:cNvSpPr/>
          <p:nvPr/>
        </p:nvSpPr>
        <p:spPr>
          <a:xfrm>
            <a:off x="2634465" y="4242547"/>
            <a:ext cx="1288973" cy="1207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6" name="表格 35"/>
          <p:cNvGraphicFramePr>
            <a:graphicFrameLocks noGrp="1"/>
          </p:cNvGraphicFramePr>
          <p:nvPr>
            <p:extLst>
              <p:ext uri="{D42A27DB-BD31-4B8C-83A1-F6EECF244321}">
                <p14:modId xmlns:p14="http://schemas.microsoft.com/office/powerpoint/2010/main" val="2083275197"/>
              </p:ext>
            </p:extLst>
          </p:nvPr>
        </p:nvGraphicFramePr>
        <p:xfrm>
          <a:off x="2767712" y="4483617"/>
          <a:ext cx="1155726" cy="809625"/>
        </p:xfrm>
        <a:graphic>
          <a:graphicData uri="http://schemas.openxmlformats.org/drawingml/2006/table">
            <a:tbl>
              <a:tblPr/>
              <a:tblGrid>
                <a:gridCol w="577863"/>
                <a:gridCol w="577863"/>
              </a:tblGrid>
              <a:tr h="161925">
                <a:tc>
                  <a:txBody>
                    <a:bodyPr/>
                    <a:lstStyle/>
                    <a:p>
                      <a:pPr algn="l" fontAlgn="b"/>
                      <a:r>
                        <a:rPr lang="en-US" sz="1000" b="0" i="0" u="none" strike="noStrike" dirty="0" err="1">
                          <a:effectLst/>
                          <a:latin typeface="Arial" panose="020B0604020202020204" pitchFamily="34" charset="0"/>
                        </a:rPr>
                        <a:t>aser</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11</a:t>
                      </a:r>
                    </a:p>
                  </a:txBody>
                  <a:tcPr marL="9525" marR="9525" marT="9525" marB="0" anchor="b">
                    <a:lnL>
                      <a:noFill/>
                    </a:lnL>
                    <a:lnR>
                      <a:noFill/>
                    </a:lnR>
                    <a:lnT>
                      <a:noFill/>
                    </a:lnT>
                    <a:lnB>
                      <a:noFill/>
                    </a:lnB>
                  </a:tcPr>
                </a:tc>
              </a:tr>
              <a:tr h="161925">
                <a:tc>
                  <a:txBody>
                    <a:bodyPr/>
                    <a:lstStyle/>
                    <a:p>
                      <a:pPr algn="l" fontAlgn="b"/>
                      <a:r>
                        <a:rPr lang="en-US" sz="1000" b="0" i="0" u="none" strike="noStrike" dirty="0" err="1">
                          <a:effectLst/>
                          <a:latin typeface="Arial" panose="020B0604020202020204" pitchFamily="34" charset="0"/>
                        </a:rPr>
                        <a:t>carmy</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cat</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21</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dage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darlun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10</a:t>
                      </a:r>
                    </a:p>
                  </a:txBody>
                  <a:tcPr marL="9525" marR="9525" marT="9525" marB="0" anchor="b">
                    <a:lnL>
                      <a:noFill/>
                    </a:lnL>
                    <a:lnR>
                      <a:noFill/>
                    </a:lnR>
                    <a:lnT>
                      <a:noFill/>
                    </a:lnT>
                    <a:lnB>
                      <a:noFill/>
                    </a:lnB>
                  </a:tcPr>
                </a:tc>
              </a:tr>
            </a:tbl>
          </a:graphicData>
        </a:graphic>
      </p:graphicFrame>
      <p:sp>
        <p:nvSpPr>
          <p:cNvPr id="40" name="矩形 39"/>
          <p:cNvSpPr/>
          <p:nvPr/>
        </p:nvSpPr>
        <p:spPr>
          <a:xfrm>
            <a:off x="5225912" y="4299178"/>
            <a:ext cx="1288973" cy="1104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7" name="表格 36"/>
          <p:cNvGraphicFramePr>
            <a:graphicFrameLocks noGrp="1"/>
          </p:cNvGraphicFramePr>
          <p:nvPr>
            <p:extLst>
              <p:ext uri="{D42A27DB-BD31-4B8C-83A1-F6EECF244321}">
                <p14:modId xmlns:p14="http://schemas.microsoft.com/office/powerpoint/2010/main" val="4118375329"/>
              </p:ext>
            </p:extLst>
          </p:nvPr>
        </p:nvGraphicFramePr>
        <p:xfrm>
          <a:off x="5460661" y="4558699"/>
          <a:ext cx="1549400" cy="647700"/>
        </p:xfrm>
        <a:graphic>
          <a:graphicData uri="http://schemas.openxmlformats.org/drawingml/2006/table">
            <a:tbl>
              <a:tblPr/>
              <a:tblGrid>
                <a:gridCol w="774700"/>
                <a:gridCol w="774700"/>
              </a:tblGrid>
              <a:tr h="161925">
                <a:tc>
                  <a:txBody>
                    <a:bodyPr/>
                    <a:lstStyle/>
                    <a:p>
                      <a:pPr algn="l" fontAlgn="b"/>
                      <a:r>
                        <a:rPr lang="en-US" sz="1000" b="0" i="0" u="none" strike="noStrike">
                          <a:effectLst/>
                          <a:latin typeface="Arial" panose="020B0604020202020204" pitchFamily="34" charset="0"/>
                        </a:rPr>
                        <a:t>emay</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emi</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5</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future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23</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glun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24</a:t>
                      </a:r>
                    </a:p>
                  </a:txBody>
                  <a:tcPr marL="9525" marR="9525" marT="9525" marB="0" anchor="b">
                    <a:lnL>
                      <a:noFill/>
                    </a:lnL>
                    <a:lnR>
                      <a:noFill/>
                    </a:lnR>
                    <a:lnT>
                      <a:noFill/>
                    </a:lnT>
                    <a:lnB>
                      <a:noFill/>
                    </a:lnB>
                  </a:tcPr>
                </a:tc>
              </a:tr>
            </a:tbl>
          </a:graphicData>
        </a:graphic>
      </p:graphicFrame>
      <p:cxnSp>
        <p:nvCxnSpPr>
          <p:cNvPr id="42" name="直接箭头连接符 41"/>
          <p:cNvCxnSpPr>
            <a:endCxn id="40" idx="0"/>
          </p:cNvCxnSpPr>
          <p:nvPr/>
        </p:nvCxnSpPr>
        <p:spPr>
          <a:xfrm>
            <a:off x="5734275" y="3943740"/>
            <a:ext cx="136124" cy="35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图片 2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0865" y="171846"/>
            <a:ext cx="4429009" cy="14428241"/>
          </a:xfrm>
          <a:prstGeom prst="rect">
            <a:avLst/>
          </a:prstGeom>
        </p:spPr>
      </p:pic>
    </p:spTree>
    <p:extLst>
      <p:ext uri="{BB962C8B-B14F-4D97-AF65-F5344CB8AC3E}">
        <p14:creationId xmlns:p14="http://schemas.microsoft.com/office/powerpoint/2010/main" val="2344369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en-US" altLang="zh-CN" sz="2400" dirty="0" smtClean="0">
                <a:latin typeface="华文楷体" panose="02010600040101010101" pitchFamily="2" charset="-122"/>
              </a:rPr>
              <a:t>B</a:t>
            </a:r>
            <a:r>
              <a:rPr lang="en-US" altLang="zh-CN" sz="2400" dirty="0">
                <a:latin typeface="华文楷体" panose="02010600040101010101" pitchFamily="2" charset="-122"/>
              </a:rPr>
              <a:t>+</a:t>
            </a:r>
            <a:r>
              <a:rPr lang="zh-CN" altLang="en-US" sz="2400" dirty="0">
                <a:latin typeface="华文楷体" panose="02010600040101010101" pitchFamily="2" charset="-122"/>
              </a:rPr>
              <a:t>树的数据结构</a:t>
            </a:r>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MySQL索引背后的数据结构及算法原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256" y="2628897"/>
            <a:ext cx="7115561" cy="391644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833" y="1385596"/>
            <a:ext cx="5910597" cy="9405090"/>
          </a:xfrm>
          <a:prstGeom prst="rect">
            <a:avLst/>
          </a:prstGeom>
        </p:spPr>
      </p:pic>
    </p:spTree>
    <p:extLst>
      <p:ext uri="{BB962C8B-B14F-4D97-AF65-F5344CB8AC3E}">
        <p14:creationId xmlns:p14="http://schemas.microsoft.com/office/powerpoint/2010/main" val="1167821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zh-CN" altLang="en-US" sz="2400" dirty="0" smtClean="0">
                <a:latin typeface="华文楷体" panose="02010600040101010101" pitchFamily="2" charset="-122"/>
              </a:rPr>
              <a:t>实际环境中并不会严格的分一次加一层：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611" y="1871131"/>
            <a:ext cx="7002137" cy="4986869"/>
          </a:xfrm>
          <a:prstGeom prst="rect">
            <a:avLst/>
          </a:prstGeom>
        </p:spPr>
      </p:pic>
    </p:spTree>
    <p:extLst>
      <p:ext uri="{BB962C8B-B14F-4D97-AF65-F5344CB8AC3E}">
        <p14:creationId xmlns:p14="http://schemas.microsoft.com/office/powerpoint/2010/main" val="3401388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586966"/>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数据库里的两种方式：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全表扫描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索引查找</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树的数据结构：</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548" y="1175180"/>
            <a:ext cx="1552792" cy="5058481"/>
          </a:xfrm>
          <a:prstGeom prst="rect">
            <a:avLst/>
          </a:prstGeom>
        </p:spPr>
      </p:pic>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236" y="2474588"/>
            <a:ext cx="3155038" cy="5020376"/>
          </a:xfrm>
          <a:prstGeom prst="rect">
            <a:avLst/>
          </a:prstGeom>
        </p:spPr>
      </p:pic>
    </p:spTree>
    <p:extLst>
      <p:ext uri="{BB962C8B-B14F-4D97-AF65-F5344CB8AC3E}">
        <p14:creationId xmlns:p14="http://schemas.microsoft.com/office/powerpoint/2010/main" val="1582770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802957"/>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创建索引：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create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 on test_user2(username</a:t>
            </a:r>
            <a:r>
              <a:rPr lang="en-US" altLang="zh-CN" sz="2400" dirty="0" smtClean="0">
                <a:latin typeface="华文楷体" panose="02010600040101010101" pitchFamily="2" charset="-122"/>
              </a:rPr>
              <a:t>);</a:t>
            </a:r>
          </a:p>
          <a:p>
            <a:r>
              <a:rPr lang="zh-CN" altLang="en-US" sz="2400" dirty="0" smtClean="0">
                <a:latin typeface="华文楷体" panose="02010600040101010101" pitchFamily="2" charset="-122"/>
                <a:ea typeface="华文楷体" panose="02010600040101010101" pitchFamily="2" charset="-122"/>
              </a:rPr>
              <a:t>或者</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alter table test_user2 add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(username</a:t>
            </a:r>
            <a:r>
              <a:rPr lang="en-US" altLang="zh-CN" sz="2400" dirty="0" smtClean="0">
                <a:latin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索引的类型：</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普通单列索引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唯一索引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主</a:t>
            </a:r>
            <a:r>
              <a:rPr lang="zh-CN" altLang="en-US" sz="2400" dirty="0" smtClean="0">
                <a:latin typeface="华文楷体" panose="02010600040101010101" pitchFamily="2" charset="-122"/>
                <a:ea typeface="华文楷体" panose="02010600040101010101" pitchFamily="2" charset="-122"/>
              </a:rPr>
              <a:t>键索引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外键索引</a:t>
            </a:r>
            <a:endParaRPr lang="en-US" altLang="zh-CN" sz="2400" b="1"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前缀索引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多列索引（又称复合索引）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哈希索引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全文索引</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8343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06663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606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a:t>
            </a:r>
            <a:r>
              <a:rPr lang="zh-CN" altLang="en-US" sz="2400" dirty="0" smtClean="0">
                <a:latin typeface="华文楷体" panose="02010600040101010101" pitchFamily="2" charset="-122"/>
                <a:ea typeface="华文楷体" panose="02010600040101010101" pitchFamily="2" charset="-122"/>
              </a:rPr>
              <a:t>字段</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indx</a:t>
            </a:r>
            <a:r>
              <a:rPr lang="en-US" altLang="zh-CN" sz="2400" dirty="0" smtClean="0">
                <a:latin typeface="华文楷体" panose="02010600040101010101" pitchFamily="2" charset="-122"/>
                <a:ea typeface="华文楷体" panose="02010600040101010101" pitchFamily="2" charset="-122"/>
              </a:rPr>
              <a:t>(</a:t>
            </a:r>
            <a:r>
              <a:rPr lang="en-US" altLang="zh-CN" sz="2400" dirty="0" err="1" smtClean="0">
                <a:latin typeface="华文楷体" panose="02010600040101010101" pitchFamily="2" charset="-122"/>
                <a:ea typeface="华文楷体" panose="02010600040101010101" pitchFamily="2" charset="-122"/>
              </a:rPr>
              <a:t>a,b,c</a:t>
            </a:r>
            <a:r>
              <a:rPr lang="en-US" altLang="zh-CN" sz="2400" dirty="0" smtClean="0">
                <a:latin typeface="华文楷体" panose="02010600040101010101" pitchFamily="2" charset="-122"/>
                <a:ea typeface="华文楷体" panose="02010600040101010101" pitchFamily="2" charset="-122"/>
              </a:rPr>
              <a:t>)    where b= ,c= </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8193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960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433625"/>
          </a:xfrm>
          <a:prstGeom prst="rect">
            <a:avLst/>
          </a:prstGeom>
          <a:noFill/>
        </p:spPr>
        <p:txBody>
          <a:bodyPr wrap="square" rtlCol="0">
            <a:spAutoFit/>
          </a:bodyPr>
          <a:lstStyle/>
          <a:p>
            <a:r>
              <a:rPr lang="zh-CN" altLang="en-US" sz="3200" dirty="0" smtClean="0"/>
              <a:t>并发控制：</a:t>
            </a:r>
            <a:endParaRPr lang="en-US" altLang="zh-CN" sz="3200" dirty="0" smtClean="0"/>
          </a:p>
          <a:p>
            <a:r>
              <a:rPr lang="en-US" altLang="zh-CN" sz="3200" dirty="0" smtClean="0"/>
              <a:t>     1</a:t>
            </a:r>
            <a:r>
              <a:rPr lang="zh-CN" altLang="en-US" sz="3200" dirty="0" smtClean="0"/>
              <a:t>，读写锁</a:t>
            </a:r>
            <a:endParaRPr lang="en-US" altLang="zh-CN" sz="3200" dirty="0" smtClean="0"/>
          </a:p>
          <a:p>
            <a:r>
              <a:rPr lang="en-US" altLang="zh-CN" sz="3200" dirty="0"/>
              <a:t> </a:t>
            </a:r>
            <a:r>
              <a:rPr lang="en-US" altLang="zh-CN" sz="3200" dirty="0" smtClean="0"/>
              <a:t>         </a:t>
            </a:r>
            <a:r>
              <a:rPr lang="zh-CN" altLang="en-US" sz="3200" dirty="0" smtClean="0"/>
              <a:t>读锁（</a:t>
            </a:r>
            <a:r>
              <a:rPr lang="en-US" altLang="zh-CN" sz="3200" dirty="0" smtClean="0"/>
              <a:t>share lock</a:t>
            </a:r>
            <a:r>
              <a:rPr lang="zh-CN" altLang="en-US" sz="3200" dirty="0" smtClean="0"/>
              <a:t>）</a:t>
            </a:r>
            <a:endParaRPr lang="en-US" altLang="zh-CN" sz="3200" dirty="0" smtClean="0"/>
          </a:p>
          <a:p>
            <a:r>
              <a:rPr lang="en-US" altLang="zh-CN" sz="3200" dirty="0"/>
              <a:t> </a:t>
            </a:r>
            <a:r>
              <a:rPr lang="en-US" altLang="zh-CN" sz="3200" dirty="0" smtClean="0"/>
              <a:t>      </a:t>
            </a:r>
          </a:p>
          <a:p>
            <a:r>
              <a:rPr lang="en-US" altLang="zh-CN" sz="3200" dirty="0"/>
              <a:t> </a:t>
            </a:r>
            <a:r>
              <a:rPr lang="en-US" altLang="zh-CN" sz="3200" dirty="0" smtClean="0"/>
              <a:t>         </a:t>
            </a:r>
            <a:r>
              <a:rPr lang="zh-CN" altLang="en-US" sz="3200" dirty="0" smtClean="0"/>
              <a:t>写锁 （</a:t>
            </a:r>
            <a:r>
              <a:rPr lang="en-US" altLang="zh-CN" sz="3200" dirty="0" smtClean="0"/>
              <a:t>exclusive lock</a:t>
            </a:r>
            <a:r>
              <a:rPr lang="zh-CN" altLang="en-US" sz="3200" dirty="0" smtClean="0"/>
              <a:t>）</a:t>
            </a:r>
            <a:endParaRPr lang="en-US" altLang="zh-CN" sz="3200" dirty="0" smtClean="0"/>
          </a:p>
          <a:p>
            <a:endParaRPr lang="en-US" altLang="zh-CN" sz="3200" dirty="0" smtClean="0"/>
          </a:p>
          <a:p>
            <a:r>
              <a:rPr lang="en-US" altLang="zh-CN" sz="3200" dirty="0"/>
              <a:t> </a:t>
            </a:r>
            <a:r>
              <a:rPr lang="en-US" altLang="zh-CN" sz="3200" dirty="0" smtClean="0"/>
              <a:t>    2</a:t>
            </a:r>
            <a:r>
              <a:rPr lang="zh-CN" altLang="en-US" sz="3200" dirty="0" smtClean="0"/>
              <a:t>，锁粒度</a:t>
            </a:r>
            <a:endParaRPr lang="en-US" altLang="zh-CN" sz="3200" dirty="0" smtClean="0"/>
          </a:p>
          <a:p>
            <a:r>
              <a:rPr lang="en-US" altLang="zh-CN" sz="3200" dirty="0"/>
              <a:t> </a:t>
            </a:r>
            <a:r>
              <a:rPr lang="en-US" altLang="zh-CN" sz="3200" dirty="0" smtClean="0"/>
              <a:t>           </a:t>
            </a:r>
            <a:r>
              <a:rPr lang="zh-CN" altLang="en-US" sz="3200" dirty="0" smtClean="0"/>
              <a:t>表锁</a:t>
            </a:r>
            <a:endParaRPr lang="en-US" altLang="zh-CN" sz="3200" dirty="0" smtClean="0"/>
          </a:p>
          <a:p>
            <a:r>
              <a:rPr lang="en-US" altLang="zh-CN" sz="3200" dirty="0"/>
              <a:t> </a:t>
            </a:r>
            <a:r>
              <a:rPr lang="en-US" altLang="zh-CN" sz="3200" dirty="0" smtClean="0"/>
              <a:t> </a:t>
            </a:r>
          </a:p>
          <a:p>
            <a:r>
              <a:rPr lang="en-US" altLang="zh-CN" sz="3200" dirty="0"/>
              <a:t> </a:t>
            </a:r>
            <a:r>
              <a:rPr lang="en-US" altLang="zh-CN" sz="3200" dirty="0" smtClean="0"/>
              <a:t>           </a:t>
            </a:r>
            <a:r>
              <a:rPr lang="zh-CN" altLang="en-US" sz="3200" dirty="0" smtClean="0"/>
              <a:t>行级锁</a:t>
            </a:r>
            <a:endParaRPr lang="en-US" altLang="zh-CN" sz="3200" dirty="0" smtClean="0"/>
          </a:p>
          <a:p>
            <a:endParaRPr lang="en-US" altLang="zh-CN" sz="3200" dirty="0"/>
          </a:p>
          <a:p>
            <a:r>
              <a:rPr lang="en-US" altLang="zh-CN" sz="3200" dirty="0" smtClean="0"/>
              <a:t>     3</a:t>
            </a:r>
            <a:r>
              <a:rPr lang="zh-CN" altLang="en-US" sz="3200" dirty="0" smtClean="0"/>
              <a:t>，隐式锁，显示</a:t>
            </a:r>
            <a:r>
              <a:rPr lang="zh-CN" altLang="en-US" sz="3200" dirty="0" smtClean="0"/>
              <a:t>锁</a:t>
            </a:r>
            <a:endParaRPr lang="en-US" altLang="zh-CN" sz="3200" dirty="0" smtClean="0"/>
          </a:p>
          <a:p>
            <a:r>
              <a:rPr lang="en-US" altLang="zh-CN" sz="3200" dirty="0"/>
              <a:t> </a:t>
            </a:r>
            <a:r>
              <a:rPr lang="en-US" altLang="zh-CN" sz="3200" dirty="0" smtClean="0"/>
              <a:t>  select</a:t>
            </a:r>
            <a:r>
              <a:rPr lang="zh-CN" altLang="en-US" sz="3200" dirty="0" smtClean="0"/>
              <a:t>* </a:t>
            </a:r>
            <a:r>
              <a:rPr lang="en-US" altLang="zh-CN" sz="3200" dirty="0" smtClean="0"/>
              <a:t>from </a:t>
            </a:r>
            <a:r>
              <a:rPr lang="en-US" altLang="zh-CN" sz="3200" dirty="0" err="1" smtClean="0"/>
              <a:t>tabname</a:t>
            </a:r>
            <a:r>
              <a:rPr lang="en-US" altLang="zh-CN" sz="3200" dirty="0" smtClean="0"/>
              <a:t> for update;</a:t>
            </a:r>
          </a:p>
          <a:p>
            <a:endParaRPr lang="en-US" altLang="zh-CN" sz="3200" dirty="0" smtClean="0"/>
          </a:p>
          <a:p>
            <a:endParaRPr lang="en-US" altLang="zh-CN" sz="3200" dirty="0"/>
          </a:p>
          <a:p>
            <a:endParaRPr lang="en-US" altLang="zh-CN" sz="3200" dirty="0"/>
          </a:p>
          <a:p>
            <a:endParaRPr lang="en-US" altLang="zh-CN" sz="3200" dirty="0" smtClean="0"/>
          </a:p>
          <a:p>
            <a:endParaRPr lang="en-US" altLang="zh-CN" sz="3200" dirty="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4524315"/>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怎样查看</a:t>
            </a:r>
            <a:r>
              <a:rPr lang="en-US" altLang="zh-CN" sz="2400" dirty="0" err="1" smtClean="0">
                <a:latin typeface="华文楷体" panose="02010600040101010101" pitchFamily="2" charset="-122"/>
                <a:ea typeface="华文楷体" panose="02010600040101010101" pitchFamily="2" charset="-122"/>
              </a:rPr>
              <a:t>mysql</a:t>
            </a:r>
            <a:r>
              <a:rPr lang="zh-CN" altLang="en-US" sz="2400" dirty="0" smtClean="0">
                <a:latin typeface="华文楷体" panose="02010600040101010101" pitchFamily="2" charset="-122"/>
                <a:ea typeface="华文楷体" panose="02010600040101010101" pitchFamily="2" charset="-122"/>
              </a:rPr>
              <a:t>的执行计划</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最快捷的方法是使用</a:t>
            </a:r>
            <a:r>
              <a:rPr lang="en-US" altLang="zh-CN" sz="2400" dirty="0" smtClean="0">
                <a:latin typeface="华文楷体" panose="02010600040101010101" pitchFamily="2" charset="-122"/>
                <a:ea typeface="华文楷体" panose="02010600040101010101" pitchFamily="2" charset="-122"/>
              </a:rPr>
              <a:t>explain</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pPr marL="457200" indent="-457200">
              <a:buAutoNum type="arabicPeriod" startAt="2"/>
            </a:pPr>
            <a:r>
              <a:rPr lang="zh-CN" altLang="en-US" sz="2400" dirty="0" smtClean="0">
                <a:latin typeface="华文楷体" panose="02010600040101010101" pitchFamily="2" charset="-122"/>
                <a:ea typeface="华文楷体" panose="02010600040101010101" pitchFamily="2" charset="-122"/>
              </a:rPr>
              <a:t>使用</a:t>
            </a:r>
            <a:r>
              <a:rPr lang="en-US" altLang="zh-CN" sz="2400" dirty="0" err="1" smtClean="0">
                <a:latin typeface="华文楷体" panose="02010600040101010101" pitchFamily="2" charset="-122"/>
                <a:ea typeface="华文楷体" panose="02010600040101010101" pitchFamily="2" charset="-122"/>
              </a:rPr>
              <a:t>pt</a:t>
            </a:r>
            <a:r>
              <a:rPr lang="en-US" altLang="zh-CN" sz="2400" dirty="0" smtClean="0">
                <a:latin typeface="华文楷体" panose="02010600040101010101" pitchFamily="2" charset="-122"/>
                <a:ea typeface="华文楷体" panose="02010600040101010101" pitchFamily="2" charset="-122"/>
              </a:rPr>
              <a:t>-query-digest</a:t>
            </a:r>
            <a:r>
              <a:rPr lang="zh-CN" altLang="en-US" sz="2400" dirty="0" smtClean="0">
                <a:latin typeface="华文楷体" panose="02010600040101010101" pitchFamily="2" charset="-122"/>
                <a:ea typeface="华文楷体" panose="02010600040101010101" pitchFamily="2" charset="-122"/>
              </a:rPr>
              <a:t>进行</a:t>
            </a:r>
            <a:r>
              <a:rPr lang="zh-CN" altLang="en-US" sz="2400" dirty="0" smtClean="0">
                <a:latin typeface="华文楷体" panose="02010600040101010101" pitchFamily="2" charset="-122"/>
                <a:ea typeface="华文楷体" panose="02010600040101010101" pitchFamily="2" charset="-122"/>
              </a:rPr>
              <a:t>分析</a:t>
            </a:r>
            <a:endParaRPr lang="en-US" altLang="zh-CN" sz="2400" dirty="0" smtClean="0">
              <a:latin typeface="华文楷体" panose="02010600040101010101" pitchFamily="2" charset="-122"/>
              <a:ea typeface="华文楷体" panose="02010600040101010101" pitchFamily="2" charset="-122"/>
            </a:endParaRPr>
          </a:p>
          <a:p>
            <a:pPr marL="457200" indent="-457200">
              <a:buAutoNum type="arabicPeriod" startAt="2"/>
            </a:pPr>
            <a:endParaRPr lang="en-US" altLang="zh-CN" sz="2400" dirty="0">
              <a:latin typeface="华文楷体" panose="02010600040101010101" pitchFamily="2" charset="-122"/>
              <a:ea typeface="华文楷体" panose="02010600040101010101" pitchFamily="2" charset="-122"/>
            </a:endParaRPr>
          </a:p>
          <a:p>
            <a:pPr marL="457200" indent="-457200">
              <a:buAutoNum type="arabicPeriod" startAt="2"/>
            </a:pPr>
            <a:r>
              <a:rPr lang="en-US" altLang="zh-CN" sz="2400" dirty="0" smtClean="0">
                <a:latin typeface="华文楷体" panose="02010600040101010101" pitchFamily="2" charset="-122"/>
                <a:ea typeface="华文楷体" panose="02010600040101010101" pitchFamily="2" charset="-122"/>
              </a:rPr>
              <a:t>Pt-query-digest </a:t>
            </a: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a:t>
            </a:r>
            <a:r>
              <a:rPr lang="en-US" altLang="zh-CN" dirty="0" smtClean="0">
                <a:latin typeface="华文楷体" panose="02010600040101010101" pitchFamily="2" charset="-122"/>
                <a:ea typeface="华文楷体" panose="02010600040101010101" pitchFamily="2" charset="-122"/>
              </a:rPr>
              <a:t>–execute</a:t>
            </a:r>
          </a:p>
          <a:p>
            <a:r>
              <a:rPr lang="en-US" altLang="zh-CN" dirty="0" smtClean="0">
                <a:latin typeface="华文楷体" panose="02010600040101010101" pitchFamily="2" charset="-122"/>
                <a:ea typeface="华文楷体" panose="02010600040101010101" pitchFamily="2" charset="-122"/>
              </a:rPr>
              <a:t>Operation</a:t>
            </a:r>
            <a:r>
              <a:rPr lang="en-US" altLang="zh-CN" dirty="0">
                <a:latin typeface="华文楷体" panose="02010600040101010101" pitchFamily="2" charset="-122"/>
                <a:ea typeface="华文楷体" panose="02010600040101010101" pitchFamily="2" charset="-122"/>
              </a:rPr>
              <a:t>,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04808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2400" dirty="0">
                <a:latin typeface="华文楷体" panose="02010600040101010101" pitchFamily="2" charset="-122"/>
                <a:ea typeface="华文楷体" panose="02010600040101010101" pitchFamily="2" charset="-122"/>
              </a:rPr>
              <a:t>           id: 1</a:t>
            </a:r>
          </a:p>
          <a:p>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select_type</a:t>
            </a:r>
            <a:r>
              <a:rPr lang="en-US" altLang="zh-CN" sz="2400" dirty="0">
                <a:latin typeface="华文楷体" panose="02010600040101010101" pitchFamily="2" charset="-122"/>
                <a:ea typeface="华文楷体" panose="02010600040101010101" pitchFamily="2" charset="-122"/>
              </a:rPr>
              <a:t>: SIMPLE</a:t>
            </a:r>
          </a:p>
          <a:p>
            <a:r>
              <a:rPr lang="en-US" altLang="zh-CN" sz="2400" dirty="0">
                <a:latin typeface="华文楷体" panose="02010600040101010101" pitchFamily="2" charset="-122"/>
                <a:ea typeface="华文楷体" panose="02010600040101010101" pitchFamily="2" charset="-122"/>
              </a:rPr>
              <a:t>        table: account</a:t>
            </a:r>
          </a:p>
          <a:p>
            <a:r>
              <a:rPr lang="en-US" altLang="zh-CN" sz="2400" dirty="0">
                <a:latin typeface="华文楷体" panose="02010600040101010101" pitchFamily="2" charset="-122"/>
                <a:ea typeface="华文楷体" panose="02010600040101010101" pitchFamily="2" charset="-122"/>
              </a:rPr>
              <a:t>         type: </a:t>
            </a:r>
            <a:r>
              <a:rPr lang="en-US" altLang="zh-CN" sz="2400" dirty="0" err="1">
                <a:latin typeface="华文楷体" panose="02010600040101010101" pitchFamily="2" charset="-122"/>
                <a:ea typeface="华文楷体" panose="02010600040101010101" pitchFamily="2" charset="-122"/>
              </a:rPr>
              <a:t>const</a:t>
            </a:r>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possible_keys</a:t>
            </a:r>
            <a:r>
              <a:rPr lang="en-US" altLang="zh-CN" sz="2400" dirty="0">
                <a:latin typeface="华文楷体" panose="02010600040101010101" pitchFamily="2" charset="-122"/>
                <a:ea typeface="华文楷体" panose="02010600040101010101" pitchFamily="2" charset="-122"/>
              </a:rPr>
              <a:t>: PRIMARY</a:t>
            </a:r>
          </a:p>
          <a:p>
            <a:r>
              <a:rPr lang="en-US" altLang="zh-CN" sz="2400" dirty="0">
                <a:latin typeface="华文楷体" panose="02010600040101010101" pitchFamily="2" charset="-122"/>
                <a:ea typeface="华文楷体" panose="02010600040101010101" pitchFamily="2" charset="-122"/>
              </a:rPr>
              <a:t>          key: PRIMARY</a:t>
            </a:r>
          </a:p>
          <a:p>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key_len</a:t>
            </a:r>
            <a:r>
              <a:rPr lang="en-US" altLang="zh-CN" sz="2400" dirty="0">
                <a:latin typeface="华文楷体" panose="02010600040101010101" pitchFamily="2" charset="-122"/>
                <a:ea typeface="华文楷体" panose="02010600040101010101" pitchFamily="2" charset="-122"/>
              </a:rPr>
              <a:t>: 4</a:t>
            </a:r>
          </a:p>
          <a:p>
            <a:r>
              <a:rPr lang="en-US" altLang="zh-CN" sz="2400" dirty="0">
                <a:latin typeface="华文楷体" panose="02010600040101010101" pitchFamily="2" charset="-122"/>
                <a:ea typeface="华文楷体" panose="02010600040101010101" pitchFamily="2" charset="-122"/>
              </a:rPr>
              <a:t>          ref: </a:t>
            </a:r>
            <a:r>
              <a:rPr lang="en-US" altLang="zh-CN" sz="2400" dirty="0" err="1">
                <a:latin typeface="华文楷体" panose="02010600040101010101" pitchFamily="2" charset="-122"/>
                <a:ea typeface="华文楷体" panose="02010600040101010101" pitchFamily="2" charset="-122"/>
              </a:rPr>
              <a:t>const</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rows: 1</a:t>
            </a:r>
          </a:p>
          <a:p>
            <a:r>
              <a:rPr lang="en-US" altLang="zh-CN" sz="2400" dirty="0">
                <a:latin typeface="华文楷体" panose="02010600040101010101" pitchFamily="2" charset="-122"/>
                <a:ea typeface="华文楷体" panose="02010600040101010101" pitchFamily="2" charset="-122"/>
              </a:rPr>
              <a:t>     filtered: 100.00</a:t>
            </a:r>
          </a:p>
          <a:p>
            <a:r>
              <a:rPr lang="en-US" altLang="zh-CN" sz="2400" dirty="0">
                <a:latin typeface="华文楷体" panose="02010600040101010101" pitchFamily="2" charset="-122"/>
                <a:ea typeface="华文楷体" panose="02010600040101010101" pitchFamily="2" charset="-122"/>
              </a:rPr>
              <a:t>        Extra: NULL</a:t>
            </a:r>
          </a:p>
          <a:p>
            <a:r>
              <a:rPr lang="en-US" altLang="zh-CN" sz="2400" dirty="0">
                <a:latin typeface="华文楷体" panose="02010600040101010101" pitchFamily="2" charset="-122"/>
                <a:ea typeface="华文楷体" panose="02010600040101010101" pitchFamily="2" charset="-122"/>
              </a:rPr>
              <a:t>1 row in set, 1 warning (0.00 sec</a:t>
            </a:r>
            <a:r>
              <a:rPr lang="en-US" altLang="zh-CN"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600164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Id:</a:t>
            </a:r>
            <a:r>
              <a:rPr lang="zh-CN" altLang="en-US" sz="2000" dirty="0"/>
              <a:t>每个</a:t>
            </a:r>
            <a:r>
              <a:rPr lang="en-US" altLang="zh-CN" sz="2000" dirty="0"/>
              <a:t>select</a:t>
            </a:r>
            <a:r>
              <a:rPr lang="zh-CN" altLang="en-US" sz="2000" dirty="0"/>
              <a:t>子句的标识</a:t>
            </a:r>
            <a:r>
              <a:rPr lang="en-US" altLang="zh-CN" sz="2000" dirty="0" smtClean="0"/>
              <a:t>id</a:t>
            </a:r>
          </a:p>
          <a:p>
            <a:r>
              <a:rPr lang="en-US" altLang="zh-CN" sz="2000" dirty="0" err="1" smtClean="0">
                <a:latin typeface="华文楷体" panose="02010600040101010101" pitchFamily="2" charset="-122"/>
                <a:ea typeface="华文楷体" panose="02010600040101010101" pitchFamily="2" charset="-122"/>
              </a:rPr>
              <a:t>Select_type:select</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语句的类型（具体类型后面介绍）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Table</a:t>
            </a:r>
            <a:r>
              <a:rPr lang="zh-CN" altLang="en-US" sz="2000" dirty="0" smtClean="0">
                <a:latin typeface="华文楷体" panose="02010600040101010101" pitchFamily="2" charset="-122"/>
                <a:ea typeface="华文楷体" panose="02010600040101010101" pitchFamily="2" charset="-122"/>
              </a:rPr>
              <a:t>：当前表名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Type:</a:t>
            </a:r>
            <a:r>
              <a:rPr lang="zh-CN" altLang="en-US" sz="2000" dirty="0" smtClean="0">
                <a:latin typeface="华文楷体" panose="02010600040101010101" pitchFamily="2" charset="-122"/>
                <a:ea typeface="华文楷体" panose="02010600040101010101" pitchFamily="2" charset="-122"/>
              </a:rPr>
              <a:t>当前表内的访问方式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经过</a:t>
            </a:r>
            <a:r>
              <a:rPr lang="zh-CN" altLang="en-US" sz="2000" dirty="0" smtClean="0">
                <a:latin typeface="华文楷体" panose="02010600040101010101" pitchFamily="2" charset="-122"/>
                <a:ea typeface="华文楷体" panose="02010600040101010101" pitchFamily="2" charset="-122"/>
              </a:rPr>
              <a:t>优化器评估最终选择使用的索引。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Key_length</a:t>
            </a:r>
            <a:r>
              <a:rPr lang="en-US" altLang="zh-CN" sz="2000" dirty="0" smtClean="0">
                <a:latin typeface="华文楷体" panose="02010600040101010101" pitchFamily="2" charset="-122"/>
                <a:ea typeface="华文楷体" panose="02010600040101010101" pitchFamily="2" charset="-122"/>
              </a:rPr>
              <a:t>:</a:t>
            </a:r>
            <a:r>
              <a:rPr lang="zh-CN" altLang="en-US" sz="2000" dirty="0"/>
              <a:t>使用到的索引</a:t>
            </a:r>
            <a:r>
              <a:rPr lang="zh-CN" altLang="en-US" sz="2000" dirty="0" smtClean="0"/>
              <a:t>长度</a:t>
            </a:r>
            <a:endParaRPr lang="en-US" altLang="zh-CN" sz="2000" dirty="0" smtClean="0"/>
          </a:p>
          <a:p>
            <a:r>
              <a:rPr lang="en-US" altLang="zh-CN" sz="2000" dirty="0">
                <a:latin typeface="华文楷体" panose="02010600040101010101" pitchFamily="2" charset="-122"/>
                <a:ea typeface="华文楷体" panose="02010600040101010101" pitchFamily="2" charset="-122"/>
              </a:rPr>
              <a:t>Ref:</a:t>
            </a:r>
            <a:r>
              <a:rPr lang="zh-CN" altLang="en-US" sz="2000" dirty="0">
                <a:latin typeface="华文楷体" panose="02010600040101010101" pitchFamily="2" charset="-122"/>
                <a:ea typeface="华文楷体" panose="02010600040101010101" pitchFamily="2" charset="-122"/>
              </a:rPr>
              <a:t>引用到的上一</a:t>
            </a:r>
            <a:r>
              <a:rPr lang="zh-CN" altLang="en-US" sz="2000" dirty="0"/>
              <a:t>个表的</a:t>
            </a:r>
            <a:r>
              <a:rPr lang="zh-CN" altLang="en-US" sz="2000" dirty="0" smtClean="0"/>
              <a:t>列</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：得到最终记录要扫描的记录数，提供了试图分析所有存在于累计结果集中的行数目的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Extra: </a:t>
            </a:r>
            <a:r>
              <a:rPr lang="zh-CN" altLang="en-US" sz="2000" dirty="0" smtClean="0"/>
              <a:t>额外</a:t>
            </a:r>
            <a:r>
              <a:rPr lang="zh-CN" altLang="en-US" sz="2000" dirty="0"/>
              <a:t>的信息说明</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8848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smtClean="0">
                <a:latin typeface="华文楷体" panose="02010600040101010101" pitchFamily="2" charset="-122"/>
                <a:ea typeface="华文楷体" panose="02010600040101010101" pitchFamily="2" charset="-122"/>
              </a:rPr>
              <a:t>Select type</a:t>
            </a:r>
            <a:r>
              <a:rPr lang="zh-CN" altLang="en-US" sz="2800" dirty="0" smtClean="0">
                <a:latin typeface="华文楷体" panose="02010600040101010101" pitchFamily="2" charset="-122"/>
                <a:ea typeface="华文楷体" panose="02010600040101010101" pitchFamily="2" charset="-122"/>
              </a:rPr>
              <a:t>各项解析</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Picture 2"/>
          <p:cNvPicPr>
            <a:picLocks noChangeAspect="1" noChangeArrowheads="1"/>
          </p:cNvPicPr>
          <p:nvPr/>
        </p:nvPicPr>
        <p:blipFill>
          <a:blip r:embed="rId4"/>
          <a:srcRect/>
          <a:stretch>
            <a:fillRect/>
          </a:stretch>
        </p:blipFill>
        <p:spPr bwMode="auto">
          <a:xfrm>
            <a:off x="569846" y="870333"/>
            <a:ext cx="11070466" cy="5715627"/>
          </a:xfrm>
          <a:prstGeom prst="rect">
            <a:avLst/>
          </a:prstGeom>
          <a:noFill/>
          <a:ln w="9525">
            <a:noFill/>
            <a:miter lim="800000"/>
            <a:headEnd/>
            <a:tailEnd/>
          </a:ln>
          <a:effectLst/>
        </p:spPr>
      </p:pic>
    </p:spTree>
    <p:extLst>
      <p:ext uri="{BB962C8B-B14F-4D97-AF65-F5344CB8AC3E}">
        <p14:creationId xmlns:p14="http://schemas.microsoft.com/office/powerpoint/2010/main" val="1599368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245"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a:latin typeface="+mn-ea"/>
              </a:rPr>
              <a:t>type</a:t>
            </a:r>
            <a:r>
              <a:rPr lang="zh-CN" altLang="en-US" sz="2800" dirty="0">
                <a:latin typeface="+mn-ea"/>
              </a:rPr>
              <a:t>说明</a:t>
            </a:r>
            <a:endParaRPr lang="en-US" altLang="zh-CN" sz="2800" dirty="0">
              <a:latin typeface="+mn-ea"/>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135246" y="836038"/>
            <a:ext cx="12056754" cy="6021962"/>
          </a:xfrm>
          <a:prstGeom prst="rect">
            <a:avLst/>
          </a:prstGeom>
        </p:spPr>
        <p:txBody>
          <a:bodyPr vert="horz" lIns="91440" tIns="45720" rIns="91440" bIns="45720" rtlCol="0" anchor="t">
            <a:normAutofit fontScale="3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zh-CN" altLang="en-US" sz="6200" dirty="0" smtClean="0"/>
              <a:t>性能由好到坏排序：</a:t>
            </a:r>
            <a:endParaRPr lang="en-US" altLang="zh-CN" sz="6200" dirty="0" smtClean="0"/>
          </a:p>
          <a:p>
            <a:pPr algn="l"/>
            <a:r>
              <a:rPr lang="en-US" altLang="zh-CN" sz="6200" dirty="0" smtClean="0">
                <a:latin typeface="+mn-ea"/>
              </a:rPr>
              <a:t>1.system:</a:t>
            </a:r>
            <a:r>
              <a:rPr lang="zh-CN" altLang="en-US" sz="6200" dirty="0" smtClean="0">
                <a:latin typeface="+mn-ea"/>
              </a:rPr>
              <a:t>表中只有一行</a:t>
            </a:r>
            <a:endParaRPr lang="en-US" altLang="zh-CN" sz="6200" dirty="0" smtClean="0">
              <a:latin typeface="+mn-ea"/>
            </a:endParaRPr>
          </a:p>
          <a:p>
            <a:pPr algn="l"/>
            <a:r>
              <a:rPr lang="en-US" altLang="zh-CN" sz="6200" dirty="0" smtClean="0">
                <a:latin typeface="+mn-ea"/>
              </a:rPr>
              <a:t>2.const</a:t>
            </a:r>
            <a:r>
              <a:rPr lang="zh-CN" altLang="en-US" sz="6200" dirty="0" smtClean="0">
                <a:latin typeface="+mn-ea"/>
              </a:rPr>
              <a:t>：单表中最多有一个匹配行，</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3.eq_ref</a:t>
            </a:r>
            <a:r>
              <a:rPr lang="zh-CN" altLang="en-US" sz="6200" dirty="0" smtClean="0">
                <a:latin typeface="+mn-ea"/>
              </a:rPr>
              <a:t>：多表连接中被驱动表的连接列上有</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4.ref</a:t>
            </a:r>
            <a:r>
              <a:rPr lang="zh-CN" altLang="en-US" sz="6200" dirty="0" smtClean="0">
                <a:latin typeface="+mn-ea"/>
              </a:rPr>
              <a:t>：     与</a:t>
            </a:r>
            <a:r>
              <a:rPr lang="en-US" altLang="zh-CN" sz="6200" dirty="0" err="1" smtClean="0">
                <a:latin typeface="+mn-ea"/>
              </a:rPr>
              <a:t>eq_ref</a:t>
            </a:r>
            <a:r>
              <a:rPr lang="zh-CN" altLang="en-US" sz="6200" dirty="0" smtClean="0">
                <a:latin typeface="+mn-ea"/>
              </a:rPr>
              <a:t>类似，但不是使用</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，而是普通索引。</a:t>
            </a:r>
            <a:endParaRPr lang="en-US" altLang="zh-CN" sz="6200" dirty="0" smtClean="0">
              <a:latin typeface="+mn-ea"/>
            </a:endParaRPr>
          </a:p>
          <a:p>
            <a:pPr algn="l"/>
            <a:r>
              <a:rPr lang="en-US" altLang="zh-CN" sz="6200" dirty="0">
                <a:latin typeface="+mn-ea"/>
              </a:rPr>
              <a:t> </a:t>
            </a:r>
            <a:r>
              <a:rPr lang="en-US" altLang="zh-CN" sz="6200" dirty="0" smtClean="0">
                <a:latin typeface="+mn-ea"/>
              </a:rPr>
              <a:t>               </a:t>
            </a:r>
            <a:r>
              <a:rPr lang="zh-CN" altLang="en-US" sz="6200" dirty="0" smtClean="0">
                <a:latin typeface="+mn-ea"/>
              </a:rPr>
              <a:t>也可以是单表上</a:t>
            </a:r>
            <a:r>
              <a:rPr lang="en-US" altLang="zh-CN" sz="6200" dirty="0" smtClean="0">
                <a:latin typeface="+mn-ea"/>
              </a:rPr>
              <a:t>non-unique</a:t>
            </a:r>
            <a:r>
              <a:rPr lang="zh-CN" altLang="en-US" sz="6200" dirty="0" smtClean="0">
                <a:latin typeface="+mn-ea"/>
              </a:rPr>
              <a:t>索引检索</a:t>
            </a:r>
            <a:endParaRPr lang="en-US" altLang="zh-CN" sz="6200" dirty="0" smtClean="0">
              <a:latin typeface="+mn-ea"/>
            </a:endParaRPr>
          </a:p>
          <a:p>
            <a:pPr algn="l"/>
            <a:r>
              <a:rPr lang="en-US" altLang="zh-CN" sz="6200" dirty="0" smtClean="0">
                <a:latin typeface="+mn-ea"/>
              </a:rPr>
              <a:t>5.ref_or_null</a:t>
            </a:r>
            <a:r>
              <a:rPr lang="zh-CN" altLang="en-US" sz="6200" dirty="0" smtClean="0">
                <a:latin typeface="+mn-ea"/>
              </a:rPr>
              <a:t>：与</a:t>
            </a:r>
            <a:r>
              <a:rPr lang="en-US" altLang="zh-CN" sz="6200" dirty="0" smtClean="0">
                <a:latin typeface="+mn-ea"/>
              </a:rPr>
              <a:t>ref</a:t>
            </a:r>
            <a:r>
              <a:rPr lang="zh-CN" altLang="en-US" sz="6200" dirty="0" smtClean="0">
                <a:latin typeface="+mn-ea"/>
              </a:rPr>
              <a:t>类似，区别在于条件中包含对</a:t>
            </a:r>
            <a:r>
              <a:rPr lang="en-US" altLang="zh-CN" sz="6200" dirty="0" smtClean="0">
                <a:latin typeface="+mn-ea"/>
              </a:rPr>
              <a:t>NULL</a:t>
            </a:r>
            <a:r>
              <a:rPr lang="zh-CN" altLang="en-US" sz="6200" dirty="0" smtClean="0">
                <a:latin typeface="+mn-ea"/>
              </a:rPr>
              <a:t>的查询</a:t>
            </a:r>
            <a:endParaRPr lang="en-US" altLang="zh-CN" sz="6200" dirty="0" smtClean="0">
              <a:latin typeface="+mn-ea"/>
            </a:endParaRPr>
          </a:p>
          <a:p>
            <a:pPr algn="l"/>
            <a:r>
              <a:rPr lang="en-US" altLang="zh-CN" sz="6200" dirty="0">
                <a:latin typeface="+mn-ea"/>
              </a:rPr>
              <a:t>6.index_merge</a:t>
            </a:r>
            <a:r>
              <a:rPr lang="zh-CN" altLang="en-US" sz="6200" dirty="0">
                <a:latin typeface="+mn-ea"/>
              </a:rPr>
              <a:t>：索引合并优化，利用一个表里的</a:t>
            </a:r>
            <a:r>
              <a:rPr lang="en-US" altLang="zh-CN" sz="6200" dirty="0">
                <a:latin typeface="+mn-ea"/>
              </a:rPr>
              <a:t>N</a:t>
            </a:r>
            <a:r>
              <a:rPr lang="zh-CN" altLang="en-US" sz="6200" dirty="0">
                <a:latin typeface="+mn-ea"/>
              </a:rPr>
              <a:t>个索引查询</a:t>
            </a:r>
            <a:r>
              <a:rPr lang="en-US" altLang="zh-CN" sz="6200" dirty="0">
                <a:latin typeface="+mn-ea"/>
              </a:rPr>
              <a:t>,</a:t>
            </a:r>
            <a:r>
              <a:rPr lang="en-US" altLang="zh-CN" sz="6200" dirty="0" err="1">
                <a:latin typeface="+mn-ea"/>
              </a:rPr>
              <a:t>key_len</a:t>
            </a:r>
            <a:r>
              <a:rPr lang="zh-CN" altLang="en-US" sz="6200" dirty="0">
                <a:latin typeface="+mn-ea"/>
              </a:rPr>
              <a:t>表示这些索引键的和最长长度。</a:t>
            </a:r>
            <a:endParaRPr lang="en-US" altLang="zh-CN" sz="6200" dirty="0">
              <a:latin typeface="+mn-ea"/>
            </a:endParaRPr>
          </a:p>
          <a:p>
            <a:pPr algn="l"/>
            <a:r>
              <a:rPr lang="en-US" altLang="zh-CN" sz="6200" dirty="0">
                <a:latin typeface="+mn-ea"/>
              </a:rPr>
              <a:t>7.unique_subquery</a:t>
            </a:r>
            <a:r>
              <a:rPr lang="zh-CN" altLang="en-US" sz="6200" dirty="0">
                <a:latin typeface="+mn-ea"/>
              </a:rPr>
              <a:t>：</a:t>
            </a:r>
            <a:r>
              <a:rPr lang="en-US" altLang="zh-CN" sz="6200" dirty="0">
                <a:latin typeface="+mn-ea"/>
              </a:rPr>
              <a:t>in</a:t>
            </a:r>
            <a:r>
              <a:rPr lang="zh-CN" altLang="en-US" sz="6200" dirty="0">
                <a:latin typeface="+mn-ea"/>
              </a:rPr>
              <a:t>的后面是一个查询</a:t>
            </a:r>
            <a:r>
              <a:rPr lang="en-US" altLang="zh-CN" sz="6200" dirty="0">
                <a:latin typeface="+mn-ea"/>
              </a:rPr>
              <a:t>primary key\unique</a:t>
            </a:r>
            <a:r>
              <a:rPr lang="zh-CN" altLang="en-US" sz="6200" dirty="0">
                <a:latin typeface="+mn-ea"/>
              </a:rPr>
              <a:t>字段的子查询</a:t>
            </a:r>
            <a:endParaRPr lang="en-US" altLang="zh-CN" sz="6200" dirty="0">
              <a:latin typeface="+mn-ea"/>
            </a:endParaRPr>
          </a:p>
          <a:p>
            <a:pPr algn="l"/>
            <a:r>
              <a:rPr lang="en-US" altLang="zh-CN" sz="6200" dirty="0">
                <a:latin typeface="+mn-ea"/>
              </a:rPr>
              <a:t>8.index_subquery</a:t>
            </a:r>
            <a:r>
              <a:rPr lang="zh-CN" altLang="en-US" sz="6200" dirty="0">
                <a:latin typeface="+mn-ea"/>
              </a:rPr>
              <a:t>：</a:t>
            </a:r>
            <a:r>
              <a:rPr lang="en-US" altLang="zh-CN" sz="6200" dirty="0">
                <a:latin typeface="+mn-ea"/>
              </a:rPr>
              <a:t>in</a:t>
            </a:r>
            <a:r>
              <a:rPr lang="zh-CN" altLang="en-US" sz="6200" dirty="0">
                <a:latin typeface="+mn-ea"/>
              </a:rPr>
              <a:t>的后面是一个查询普通</a:t>
            </a:r>
            <a:r>
              <a:rPr lang="en-US" altLang="zh-CN" sz="6200" dirty="0">
                <a:latin typeface="+mn-ea"/>
              </a:rPr>
              <a:t>index</a:t>
            </a:r>
            <a:r>
              <a:rPr lang="zh-CN" altLang="en-US" sz="6200" dirty="0">
                <a:latin typeface="+mn-ea"/>
              </a:rPr>
              <a:t>字段的子查询</a:t>
            </a:r>
            <a:endParaRPr lang="en-US" altLang="zh-CN" sz="6200" dirty="0">
              <a:latin typeface="+mn-ea"/>
            </a:endParaRPr>
          </a:p>
          <a:p>
            <a:pPr algn="l"/>
            <a:r>
              <a:rPr lang="en-US" altLang="zh-CN" sz="6200" dirty="0">
                <a:latin typeface="+mn-ea"/>
              </a:rPr>
              <a:t>9.range</a:t>
            </a:r>
            <a:r>
              <a:rPr lang="zh-CN" altLang="en-US" sz="6200" dirty="0">
                <a:latin typeface="+mn-ea"/>
              </a:rPr>
              <a:t>：单表索引中的范围查询</a:t>
            </a:r>
            <a:r>
              <a:rPr lang="en-US" altLang="zh-CN" sz="6200" dirty="0">
                <a:latin typeface="+mn-ea"/>
              </a:rPr>
              <a:t>,</a:t>
            </a:r>
            <a:r>
              <a:rPr lang="zh-CN" altLang="en-US" sz="6200" dirty="0">
                <a:latin typeface="+mn-ea"/>
              </a:rPr>
              <a:t>使用索引查询出单个表中的一些行数据。</a:t>
            </a:r>
            <a:r>
              <a:rPr lang="en-US" altLang="zh-CN" sz="6200" dirty="0">
                <a:latin typeface="+mn-ea"/>
              </a:rPr>
              <a:t>ref</a:t>
            </a:r>
            <a:r>
              <a:rPr lang="zh-CN" altLang="en-US" sz="6200" dirty="0">
                <a:latin typeface="+mn-ea"/>
              </a:rPr>
              <a:t>列会变为</a:t>
            </a:r>
            <a:r>
              <a:rPr lang="en-US" altLang="zh-CN" sz="6200" dirty="0">
                <a:latin typeface="+mn-ea"/>
              </a:rPr>
              <a:t>null</a:t>
            </a:r>
          </a:p>
          <a:p>
            <a:pPr algn="l"/>
            <a:r>
              <a:rPr lang="en-US" altLang="zh-CN" sz="6200" dirty="0">
                <a:latin typeface="+mn-ea"/>
              </a:rPr>
              <a:t>10.index</a:t>
            </a:r>
            <a:r>
              <a:rPr lang="zh-CN" altLang="en-US" sz="6200" dirty="0">
                <a:latin typeface="+mn-ea"/>
              </a:rPr>
              <a:t>：等于</a:t>
            </a:r>
            <a:r>
              <a:rPr lang="en-US" altLang="zh-CN" sz="6200" dirty="0">
                <a:latin typeface="+mn-ea"/>
              </a:rPr>
              <a:t>ALL</a:t>
            </a:r>
            <a:r>
              <a:rPr lang="zh-CN" altLang="en-US" sz="6200" dirty="0">
                <a:latin typeface="+mn-ea"/>
              </a:rPr>
              <a:t>。它有两种情况：</a:t>
            </a:r>
            <a:endParaRPr lang="en-US" altLang="zh-CN" sz="6200" dirty="0">
              <a:latin typeface="+mn-ea"/>
            </a:endParaRPr>
          </a:p>
          <a:p>
            <a:pPr algn="l"/>
            <a:r>
              <a:rPr lang="en-US" altLang="zh-CN" sz="6200" dirty="0">
                <a:latin typeface="+mn-ea"/>
              </a:rPr>
              <a:t>(1)</a:t>
            </a:r>
            <a:r>
              <a:rPr lang="zh-CN" altLang="en-US" sz="6200" dirty="0">
                <a:latin typeface="+mn-ea"/>
              </a:rPr>
              <a:t>覆盖索引</a:t>
            </a:r>
          </a:p>
          <a:p>
            <a:pPr algn="l"/>
            <a:r>
              <a:rPr lang="en-US" altLang="zh-CN" sz="6200" dirty="0">
                <a:latin typeface="+mn-ea"/>
              </a:rPr>
              <a:t>(2)</a:t>
            </a:r>
            <a:r>
              <a:rPr lang="zh-CN" altLang="en-US" sz="6200" dirty="0">
                <a:latin typeface="+mn-ea"/>
              </a:rPr>
              <a:t>用索引的顺序做一个全部数据的扫描。</a:t>
            </a:r>
            <a:endParaRPr lang="en-US" altLang="zh-CN" sz="6200" dirty="0">
              <a:latin typeface="+mn-ea"/>
            </a:endParaRPr>
          </a:p>
          <a:p>
            <a:pPr algn="l"/>
            <a:r>
              <a:rPr lang="en-US" altLang="zh-CN" sz="6200" dirty="0">
                <a:latin typeface="+mn-ea"/>
              </a:rPr>
              <a:t>11.all</a:t>
            </a:r>
            <a:r>
              <a:rPr lang="zh-CN" altLang="en-US" sz="6200" dirty="0">
                <a:latin typeface="+mn-ea"/>
              </a:rPr>
              <a:t>：全表扫描</a:t>
            </a:r>
            <a:endParaRPr lang="en-US" altLang="zh-CN" sz="6200" dirty="0">
              <a:latin typeface="+mn-ea"/>
            </a:endParaRPr>
          </a:p>
          <a:p>
            <a:pPr algn="l"/>
            <a:endParaRPr lang="en-US" altLang="zh-CN" sz="2000" dirty="0" smtClean="0">
              <a:latin typeface="+mn-ea"/>
            </a:endParaRPr>
          </a:p>
          <a:p>
            <a:pPr algn="l"/>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2255463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29" y="0"/>
            <a:ext cx="11884157" cy="640175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a:t>
            </a:r>
            <a:r>
              <a:rPr lang="en-US" altLang="zh-CN" sz="2000" dirty="0" smtClean="0"/>
              <a:t>VARCHAR(30)  </a:t>
            </a:r>
            <a:r>
              <a:rPr lang="en-US" altLang="zh-CN" sz="2000" dirty="0" smtClean="0"/>
              <a:t>NOT NULL CHARSET=utf8</a:t>
            </a:r>
          </a:p>
          <a:p>
            <a:pPr lvl="2"/>
            <a:endParaRPr lang="en-US" altLang="zh-CN" sz="2000" dirty="0"/>
          </a:p>
          <a:p>
            <a:pPr lvl="2"/>
            <a:endParaRPr lang="en-US" altLang="zh-CN" sz="2000" dirty="0" smtClean="0"/>
          </a:p>
          <a:p>
            <a:r>
              <a:rPr lang="zh-CN" altLang="en-US" dirty="0"/>
              <a:t>当索引字段为定长数据类型，比如</a:t>
            </a:r>
            <a:r>
              <a:rPr lang="en-US" altLang="zh-CN" dirty="0"/>
              <a:t>char</a:t>
            </a:r>
            <a:r>
              <a:rPr lang="zh-CN" altLang="en-US" dirty="0"/>
              <a:t>，</a:t>
            </a:r>
            <a:r>
              <a:rPr lang="en-US" altLang="zh-CN" dirty="0" err="1"/>
              <a:t>int</a:t>
            </a:r>
            <a:r>
              <a:rPr lang="zh-CN" altLang="en-US" dirty="0"/>
              <a:t>，</a:t>
            </a:r>
            <a:r>
              <a:rPr lang="en-US" altLang="zh-CN" dirty="0" err="1"/>
              <a:t>datetime</a:t>
            </a:r>
            <a:r>
              <a:rPr lang="zh-CN" altLang="en-US" dirty="0"/>
              <a:t>，如果有是否为</a:t>
            </a:r>
            <a:r>
              <a:rPr lang="en-US" altLang="zh-CN" dirty="0"/>
              <a:t>NULL</a:t>
            </a:r>
            <a:r>
              <a:rPr lang="zh-CN" altLang="en-US" dirty="0"/>
              <a:t>的标记，这个标记需要占用</a:t>
            </a:r>
            <a:r>
              <a:rPr lang="en-US" altLang="zh-CN" dirty="0"/>
              <a:t>1</a:t>
            </a:r>
            <a:r>
              <a:rPr lang="zh-CN" altLang="en-US" dirty="0"/>
              <a:t>个字节。对于变长数据类型，比如：</a:t>
            </a:r>
            <a:r>
              <a:rPr lang="en-US" altLang="zh-CN" dirty="0" err="1"/>
              <a:t>varchar</a:t>
            </a:r>
            <a:r>
              <a:rPr lang="zh-CN" altLang="en-US" dirty="0"/>
              <a:t>，除了是否为</a:t>
            </a:r>
            <a:r>
              <a:rPr lang="en-US" altLang="zh-CN" dirty="0"/>
              <a:t>NULL</a:t>
            </a:r>
            <a:r>
              <a:rPr lang="zh-CN" altLang="en-US" dirty="0"/>
              <a:t>的标记外，还需要有长度信息，需要占用</a:t>
            </a:r>
            <a:r>
              <a:rPr lang="en-US" altLang="zh-CN" dirty="0"/>
              <a:t>2</a:t>
            </a:r>
            <a:r>
              <a:rPr lang="zh-CN" altLang="en-US" dirty="0"/>
              <a:t>个字节。</a:t>
            </a:r>
            <a:r>
              <a:rPr lang="en-US" altLang="zh-CN" dirty="0"/>
              <a:t>(</a:t>
            </a:r>
            <a:r>
              <a:rPr lang="zh-CN" altLang="en-US" dirty="0"/>
              <a:t>当字段定义为</a:t>
            </a:r>
            <a:r>
              <a:rPr lang="en-US" altLang="zh-CN" dirty="0"/>
              <a:t>NOT NULL</a:t>
            </a:r>
            <a:r>
              <a:rPr lang="zh-CN" altLang="en-US" dirty="0"/>
              <a:t>的时候，是否为</a:t>
            </a:r>
            <a:r>
              <a:rPr lang="en-US" altLang="zh-CN" dirty="0"/>
              <a:t>NULL</a:t>
            </a:r>
            <a:r>
              <a:rPr lang="zh-CN" altLang="en-US" dirty="0"/>
              <a:t>的标记将不占用字节</a:t>
            </a:r>
            <a:r>
              <a:rPr lang="en-US" altLang="zh-CN" dirty="0"/>
              <a:t>)</a:t>
            </a:r>
            <a:r>
              <a:rPr lang="zh-CN" altLang="en-US" dirty="0"/>
              <a:t>。</a:t>
            </a:r>
          </a:p>
          <a:p>
            <a:r>
              <a:rPr lang="zh-CN" altLang="en-US" dirty="0"/>
              <a:t>不同的字符集，</a:t>
            </a:r>
            <a:r>
              <a:rPr lang="en-US" altLang="zh-CN" dirty="0"/>
              <a:t>latin1</a:t>
            </a:r>
            <a:r>
              <a:rPr lang="zh-CN" altLang="en-US" dirty="0"/>
              <a:t>编码一个字符一个字节，</a:t>
            </a:r>
            <a:r>
              <a:rPr lang="en-US" altLang="zh-CN" dirty="0" err="1"/>
              <a:t>gbk</a:t>
            </a:r>
            <a:r>
              <a:rPr lang="zh-CN" altLang="en-US" dirty="0"/>
              <a:t>编码的为一个字符</a:t>
            </a:r>
            <a:r>
              <a:rPr lang="en-US" altLang="zh-CN" dirty="0"/>
              <a:t>2</a:t>
            </a:r>
            <a:r>
              <a:rPr lang="zh-CN" altLang="en-US" dirty="0"/>
              <a:t>个字节，</a:t>
            </a:r>
            <a:r>
              <a:rPr lang="en-US" altLang="zh-CN" dirty="0"/>
              <a:t>utf8</a:t>
            </a:r>
            <a:r>
              <a:rPr lang="zh-CN" altLang="en-US" dirty="0"/>
              <a:t>编码的一个字符</a:t>
            </a:r>
            <a:r>
              <a:rPr lang="en-US" altLang="zh-CN" dirty="0"/>
              <a:t>3</a:t>
            </a:r>
            <a:r>
              <a:rPr lang="zh-CN" altLang="en-US" dirty="0"/>
              <a:t>个字节。</a:t>
            </a:r>
          </a:p>
          <a:p>
            <a:r>
              <a:rPr lang="zh-CN" altLang="en-US" dirty="0"/>
              <a:t>创建索引的时候可以指定索引的长度，例如：</a:t>
            </a:r>
            <a:br>
              <a:rPr lang="zh-CN" altLang="en-US" dirty="0"/>
            </a:br>
            <a:r>
              <a:rPr lang="en-US" altLang="zh-CN" dirty="0"/>
              <a:t>alter table test add index </a:t>
            </a:r>
            <a:r>
              <a:rPr lang="en-US" altLang="zh-CN" dirty="0" err="1"/>
              <a:t>uri</a:t>
            </a:r>
            <a:r>
              <a:rPr lang="en-US" altLang="zh-CN" dirty="0"/>
              <a:t>(</a:t>
            </a:r>
            <a:r>
              <a:rPr lang="en-US" altLang="zh-CN" dirty="0" err="1"/>
              <a:t>uri</a:t>
            </a:r>
            <a:r>
              <a:rPr lang="en-US" altLang="zh-CN" dirty="0"/>
              <a:t>(30));</a:t>
            </a:r>
            <a:br>
              <a:rPr lang="en-US" altLang="zh-CN" dirty="0"/>
            </a:br>
            <a:r>
              <a:rPr lang="zh-CN" altLang="en-US" dirty="0"/>
              <a:t>长度</a:t>
            </a:r>
            <a:r>
              <a:rPr lang="en-US" altLang="zh-CN" dirty="0"/>
              <a:t>30</a:t>
            </a:r>
            <a:r>
              <a:rPr lang="zh-CN" altLang="en-US" dirty="0"/>
              <a:t>指的是字符的个数，如果为</a:t>
            </a:r>
            <a:r>
              <a:rPr lang="en-US" altLang="zh-CN" dirty="0"/>
              <a:t>utf8</a:t>
            </a:r>
            <a:r>
              <a:rPr lang="zh-CN" altLang="en-US" dirty="0"/>
              <a:t>编码</a:t>
            </a:r>
            <a:r>
              <a:rPr lang="en-US" altLang="zh-CN" dirty="0" err="1" smtClean="0"/>
              <a:t>varchar</a:t>
            </a:r>
            <a:r>
              <a:rPr lang="en-US" altLang="zh-CN" dirty="0" smtClean="0"/>
              <a:t>(30)</a:t>
            </a:r>
            <a:r>
              <a:rPr lang="zh-CN" altLang="en-US" dirty="0"/>
              <a:t>，</a:t>
            </a:r>
            <a:r>
              <a:rPr lang="en-US" altLang="zh-CN" dirty="0" err="1"/>
              <a:t>key_length</a:t>
            </a:r>
            <a:r>
              <a:rPr lang="en-US" altLang="zh-CN" dirty="0"/>
              <a:t>=30*3+2=92</a:t>
            </a:r>
            <a:r>
              <a:rPr lang="zh-CN" altLang="en-US" dirty="0"/>
              <a:t>个字节。</a:t>
            </a:r>
          </a:p>
          <a:p>
            <a:pPr lvl="2"/>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pic>
        <p:nvPicPr>
          <p:cNvPr id="6" name="Picture 3"/>
          <p:cNvPicPr>
            <a:picLocks noChangeAspect="1" noChangeArrowheads="1"/>
          </p:cNvPicPr>
          <p:nvPr/>
        </p:nvPicPr>
        <p:blipFill>
          <a:blip r:embed="rId4"/>
          <a:srcRect/>
          <a:stretch>
            <a:fillRect/>
          </a:stretch>
        </p:blipFill>
        <p:spPr bwMode="auto">
          <a:xfrm>
            <a:off x="9508066" y="634539"/>
            <a:ext cx="1775012" cy="2473184"/>
          </a:xfrm>
          <a:prstGeom prst="rect">
            <a:avLst/>
          </a:prstGeom>
          <a:noFill/>
          <a:ln w="9525">
            <a:noFill/>
            <a:miter lim="800000"/>
            <a:headEnd/>
            <a:tailEnd/>
          </a:ln>
          <a:effectLst/>
        </p:spPr>
      </p:pic>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文本框 6"/>
          <p:cNvSpPr txBox="1"/>
          <p:nvPr/>
        </p:nvSpPr>
        <p:spPr>
          <a:xfrm>
            <a:off x="440675" y="363557"/>
            <a:ext cx="10113484" cy="5663089"/>
          </a:xfrm>
          <a:prstGeom prst="rect">
            <a:avLst/>
          </a:prstGeom>
          <a:noFill/>
        </p:spPr>
        <p:txBody>
          <a:bodyPr wrap="square" rtlCol="0">
            <a:spAutoFit/>
          </a:bodyPr>
          <a:lstStyle/>
          <a:p>
            <a:r>
              <a:rPr lang="en-US" altLang="zh-CN" sz="2800" dirty="0">
                <a:latin typeface="+mn-ea"/>
              </a:rPr>
              <a:t>Extra</a:t>
            </a:r>
            <a:r>
              <a:rPr lang="zh-CN" altLang="en-US" sz="2800" dirty="0" smtClean="0">
                <a:latin typeface="+mn-ea"/>
              </a:rPr>
              <a:t>说明</a:t>
            </a:r>
            <a:endParaRPr lang="en-US" altLang="zh-CN" sz="2800" dirty="0" smtClean="0">
              <a:latin typeface="+mn-ea"/>
            </a:endParaRPr>
          </a:p>
          <a:p>
            <a:endParaRPr lang="en-US" altLang="zh-CN" sz="2800" dirty="0" smtClean="0">
              <a:latin typeface="+mn-ea"/>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8" name="内容占位符 2"/>
          <p:cNvSpPr txBox="1">
            <a:spLocks/>
          </p:cNvSpPr>
          <p:nvPr/>
        </p:nvSpPr>
        <p:spPr>
          <a:xfrm>
            <a:off x="457199" y="1142984"/>
            <a:ext cx="11132545" cy="5214974"/>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mn-ea"/>
              </a:rPr>
              <a:t>no matching row in </a:t>
            </a:r>
            <a:r>
              <a:rPr lang="en-US" dirty="0" err="1" smtClean="0">
                <a:latin typeface="+mn-ea"/>
              </a:rPr>
              <a:t>const</a:t>
            </a:r>
            <a:r>
              <a:rPr lang="en-US" dirty="0" smtClean="0">
                <a:latin typeface="+mn-ea"/>
              </a:rPr>
              <a:t> table</a:t>
            </a:r>
            <a:r>
              <a:rPr lang="zh-CN" altLang="en-US" dirty="0" smtClean="0">
                <a:latin typeface="+mn-ea"/>
              </a:rPr>
              <a:t>：当前</a:t>
            </a:r>
            <a:r>
              <a:rPr lang="en-US" altLang="zh-CN" dirty="0" smtClean="0">
                <a:latin typeface="+mn-ea"/>
              </a:rPr>
              <a:t>join</a:t>
            </a:r>
            <a:r>
              <a:rPr lang="zh-CN" altLang="en-US" dirty="0" smtClean="0">
                <a:latin typeface="+mn-ea"/>
              </a:rPr>
              <a:t>的表为</a:t>
            </a:r>
            <a:r>
              <a:rPr lang="en-US" altLang="zh-CN" dirty="0" err="1" smtClean="0">
                <a:latin typeface="+mn-ea"/>
              </a:rPr>
              <a:t>const</a:t>
            </a:r>
            <a:r>
              <a:rPr lang="zh-CN" altLang="en-US" dirty="0" smtClean="0">
                <a:latin typeface="+mn-ea"/>
              </a:rPr>
              <a:t>表，不能匹配</a:t>
            </a:r>
            <a:endParaRPr lang="en-US" altLang="zh-CN" dirty="0" smtClean="0">
              <a:latin typeface="+mn-ea"/>
            </a:endParaRPr>
          </a:p>
          <a:p>
            <a:pPr algn="l"/>
            <a:r>
              <a:rPr lang="en-US" dirty="0" smtClean="0">
                <a:latin typeface="+mn-ea"/>
              </a:rPr>
              <a:t>Not exists</a:t>
            </a:r>
            <a:r>
              <a:rPr lang="zh-CN" altLang="en-US" dirty="0" smtClean="0">
                <a:latin typeface="+mn-ea"/>
              </a:rPr>
              <a:t>：优化器发现内表记录不可能满足</a:t>
            </a:r>
            <a:r>
              <a:rPr lang="en-US" altLang="zh-CN" dirty="0" smtClean="0">
                <a:latin typeface="+mn-ea"/>
              </a:rPr>
              <a:t>where</a:t>
            </a:r>
            <a:r>
              <a:rPr lang="zh-CN" altLang="en-US" dirty="0" smtClean="0">
                <a:latin typeface="+mn-ea"/>
              </a:rPr>
              <a:t>条件</a:t>
            </a:r>
            <a:endParaRPr lang="en-US" altLang="zh-CN" dirty="0" smtClean="0">
              <a:latin typeface="+mn-ea"/>
            </a:endParaRPr>
          </a:p>
          <a:p>
            <a:pPr algn="l"/>
            <a:r>
              <a:rPr lang="en-US" dirty="0" smtClean="0">
                <a:latin typeface="+mn-ea"/>
              </a:rPr>
              <a:t>Select tables optimized away</a:t>
            </a:r>
            <a:r>
              <a:rPr lang="zh-CN" altLang="en-US" dirty="0" smtClean="0">
                <a:latin typeface="+mn-ea"/>
              </a:rPr>
              <a:t>：在没有</a:t>
            </a:r>
            <a:r>
              <a:rPr lang="en-US" altLang="zh-CN" dirty="0" smtClean="0">
                <a:latin typeface="+mn-ea"/>
              </a:rPr>
              <a:t>group by</a:t>
            </a:r>
            <a:r>
              <a:rPr lang="zh-CN" altLang="en-US" dirty="0" smtClean="0">
                <a:latin typeface="+mn-ea"/>
              </a:rPr>
              <a:t>子句时，对于</a:t>
            </a:r>
            <a:r>
              <a:rPr lang="en-US" altLang="zh-CN" dirty="0" err="1" smtClean="0">
                <a:latin typeface="+mn-ea"/>
              </a:rPr>
              <a:t>MyISAM</a:t>
            </a:r>
            <a:r>
              <a:rPr lang="zh-CN" altLang="en-US" dirty="0" smtClean="0">
                <a:latin typeface="+mn-ea"/>
              </a:rPr>
              <a:t>的</a:t>
            </a:r>
            <a:r>
              <a:rPr lang="en-US" altLang="zh-CN" dirty="0" smtClean="0">
                <a:latin typeface="+mn-ea"/>
              </a:rPr>
              <a:t>select count(*)</a:t>
            </a:r>
            <a:r>
              <a:rPr lang="zh-CN" altLang="en-US" dirty="0" smtClean="0">
                <a:latin typeface="+mn-ea"/>
              </a:rPr>
              <a:t>操作，或者当对于</a:t>
            </a:r>
            <a:r>
              <a:rPr lang="en-US" altLang="zh-CN" dirty="0" smtClean="0">
                <a:latin typeface="+mn-ea"/>
              </a:rPr>
              <a:t>min(),max()</a:t>
            </a:r>
            <a:r>
              <a:rPr lang="zh-CN" altLang="en-US" dirty="0" smtClean="0">
                <a:latin typeface="+mn-ea"/>
              </a:rPr>
              <a:t>的操作可以利用索引优化，优化器发现只会返回一行。</a:t>
            </a:r>
            <a:endParaRPr lang="en-US" altLang="zh-CN" dirty="0" smtClean="0">
              <a:latin typeface="+mn-ea"/>
            </a:endParaRPr>
          </a:p>
          <a:p>
            <a:pPr algn="l"/>
            <a:r>
              <a:rPr lang="en-US" altLang="zh-CN" b="1" dirty="0" smtClean="0">
                <a:latin typeface="+mn-ea"/>
              </a:rPr>
              <a:t>Using </a:t>
            </a:r>
            <a:r>
              <a:rPr lang="en-US" altLang="zh-CN" b="1" dirty="0" err="1" smtClean="0">
                <a:latin typeface="+mn-ea"/>
              </a:rPr>
              <a:t>filesort</a:t>
            </a:r>
            <a:r>
              <a:rPr lang="zh-CN" altLang="en-US" b="1" dirty="0" smtClean="0">
                <a:latin typeface="+mn-ea"/>
              </a:rPr>
              <a:t>：</a:t>
            </a:r>
            <a:r>
              <a:rPr lang="zh-CN" altLang="en-US" dirty="0" smtClean="0">
                <a:latin typeface="+mn-ea"/>
              </a:rPr>
              <a:t>使用</a:t>
            </a:r>
            <a:r>
              <a:rPr lang="en-US" altLang="zh-CN" dirty="0" err="1" smtClean="0">
                <a:latin typeface="+mn-ea"/>
              </a:rPr>
              <a:t>filesort</a:t>
            </a:r>
            <a:r>
              <a:rPr lang="zh-CN" altLang="en-US" dirty="0" smtClean="0">
                <a:latin typeface="+mn-ea"/>
              </a:rPr>
              <a:t>来进行</a:t>
            </a:r>
            <a:r>
              <a:rPr lang="en-US" altLang="zh-CN" dirty="0" smtClean="0">
                <a:latin typeface="+mn-ea"/>
              </a:rPr>
              <a:t>order by</a:t>
            </a:r>
            <a:r>
              <a:rPr lang="zh-CN" altLang="en-US" dirty="0" smtClean="0">
                <a:latin typeface="+mn-ea"/>
              </a:rPr>
              <a:t>操作</a:t>
            </a:r>
            <a:endParaRPr lang="en-US" altLang="zh-CN" dirty="0" smtClean="0">
              <a:latin typeface="+mn-ea"/>
            </a:endParaRPr>
          </a:p>
          <a:p>
            <a:pPr algn="l"/>
            <a:r>
              <a:rPr lang="en-US" altLang="zh-CN" b="1" dirty="0" smtClean="0">
                <a:latin typeface="+mn-ea"/>
              </a:rPr>
              <a:t>Using index</a:t>
            </a:r>
            <a:r>
              <a:rPr lang="zh-CN" altLang="en-US" b="1" dirty="0" smtClean="0">
                <a:latin typeface="+mn-ea"/>
              </a:rPr>
              <a:t>：</a:t>
            </a:r>
            <a:r>
              <a:rPr lang="zh-CN" altLang="en-US" dirty="0" smtClean="0">
                <a:latin typeface="+mn-ea"/>
              </a:rPr>
              <a:t>覆盖索引</a:t>
            </a:r>
            <a:endParaRPr lang="en-US" altLang="zh-CN" dirty="0" smtClean="0">
              <a:latin typeface="+mn-ea"/>
            </a:endParaRPr>
          </a:p>
          <a:p>
            <a:pPr algn="l"/>
            <a:r>
              <a:rPr lang="en-US" altLang="zh-CN" b="1" dirty="0" smtClean="0">
                <a:latin typeface="+mn-ea"/>
              </a:rPr>
              <a:t>Using index for group-by</a:t>
            </a:r>
            <a:r>
              <a:rPr lang="zh-CN" altLang="en-US" b="1" dirty="0" smtClean="0">
                <a:latin typeface="+mn-ea"/>
              </a:rPr>
              <a:t>：</a:t>
            </a:r>
            <a:r>
              <a:rPr lang="zh-CN" altLang="en-US" dirty="0" smtClean="0">
                <a:latin typeface="+mn-ea"/>
              </a:rPr>
              <a:t>对于</a:t>
            </a:r>
            <a:r>
              <a:rPr lang="en-US" altLang="zh-CN" dirty="0" smtClean="0">
                <a:latin typeface="+mn-ea"/>
              </a:rPr>
              <a:t>group by</a:t>
            </a:r>
            <a:r>
              <a:rPr lang="zh-CN" altLang="en-US" dirty="0" smtClean="0">
                <a:latin typeface="+mn-ea"/>
              </a:rPr>
              <a:t>列或者</a:t>
            </a:r>
            <a:r>
              <a:rPr lang="en-US" altLang="zh-CN" dirty="0" smtClean="0">
                <a:latin typeface="+mn-ea"/>
              </a:rPr>
              <a:t>distinct</a:t>
            </a:r>
            <a:r>
              <a:rPr lang="zh-CN" altLang="en-US" dirty="0" smtClean="0">
                <a:latin typeface="+mn-ea"/>
              </a:rPr>
              <a:t>列，可以利用索引检索出数据，而不需要去表里查数据、分组、排序、去重等等</a:t>
            </a:r>
            <a:endParaRPr lang="en-US" altLang="zh-CN" dirty="0" smtClean="0">
              <a:latin typeface="+mn-ea"/>
            </a:endParaRPr>
          </a:p>
          <a:p>
            <a:pPr algn="l"/>
            <a:r>
              <a:rPr lang="en-US" altLang="zh-CN" b="1" dirty="0" smtClean="0">
                <a:latin typeface="+mn-ea"/>
              </a:rPr>
              <a:t>Using join buffer</a:t>
            </a:r>
            <a:r>
              <a:rPr lang="zh-CN" altLang="en-US" b="1" dirty="0" smtClean="0">
                <a:latin typeface="+mn-ea"/>
              </a:rPr>
              <a:t>：</a:t>
            </a:r>
            <a:r>
              <a:rPr lang="zh-CN" altLang="en-US" dirty="0" smtClean="0">
                <a:latin typeface="+mn-ea"/>
              </a:rPr>
              <a:t>之前的表连接在</a:t>
            </a:r>
            <a:r>
              <a:rPr lang="en-US" altLang="zh-CN" dirty="0" smtClean="0">
                <a:latin typeface="+mn-ea"/>
              </a:rPr>
              <a:t>nested loop</a:t>
            </a:r>
            <a:r>
              <a:rPr lang="zh-CN" altLang="en-US" dirty="0" smtClean="0">
                <a:latin typeface="+mn-ea"/>
              </a:rPr>
              <a:t>之后放进</a:t>
            </a:r>
            <a:r>
              <a:rPr lang="en-US" altLang="zh-CN" dirty="0" smtClean="0">
                <a:latin typeface="+mn-ea"/>
              </a:rPr>
              <a:t>join buffer</a:t>
            </a:r>
            <a:r>
              <a:rPr lang="zh-CN" altLang="en-US" dirty="0" smtClean="0">
                <a:latin typeface="+mn-ea"/>
              </a:rPr>
              <a:t>，再来和本表进行</a:t>
            </a:r>
            <a:r>
              <a:rPr lang="en-US" altLang="zh-CN" dirty="0" smtClean="0">
                <a:latin typeface="+mn-ea"/>
              </a:rPr>
              <a:t>join</a:t>
            </a:r>
            <a:r>
              <a:rPr lang="zh-CN" altLang="en-US" dirty="0" smtClean="0">
                <a:latin typeface="+mn-ea"/>
              </a:rPr>
              <a:t>。适用于本表的访问</a:t>
            </a:r>
            <a:r>
              <a:rPr lang="en-US" altLang="zh-CN" dirty="0" smtClean="0">
                <a:latin typeface="+mn-ea"/>
              </a:rPr>
              <a:t>type</a:t>
            </a:r>
            <a:r>
              <a:rPr lang="zh-CN" altLang="en-US" dirty="0" smtClean="0">
                <a:latin typeface="+mn-ea"/>
              </a:rPr>
              <a:t>为</a:t>
            </a:r>
            <a:r>
              <a:rPr lang="en-US" altLang="zh-CN" dirty="0" smtClean="0">
                <a:latin typeface="+mn-ea"/>
              </a:rPr>
              <a:t>range</a:t>
            </a:r>
            <a:r>
              <a:rPr lang="zh-CN" altLang="en-US" dirty="0" smtClean="0">
                <a:latin typeface="+mn-ea"/>
              </a:rPr>
              <a:t>，</a:t>
            </a:r>
            <a:r>
              <a:rPr lang="en-US" altLang="zh-CN" dirty="0" smtClean="0">
                <a:latin typeface="+mn-ea"/>
              </a:rPr>
              <a:t>index</a:t>
            </a:r>
            <a:r>
              <a:rPr lang="zh-CN" altLang="en-US" dirty="0" smtClean="0">
                <a:latin typeface="+mn-ea"/>
              </a:rPr>
              <a:t>或</a:t>
            </a:r>
            <a:r>
              <a:rPr lang="en-US" altLang="zh-CN" dirty="0" smtClean="0">
                <a:latin typeface="+mn-ea"/>
              </a:rPr>
              <a:t>all</a:t>
            </a:r>
          </a:p>
          <a:p>
            <a:pPr algn="l"/>
            <a:r>
              <a:rPr lang="en-US" altLang="zh-CN" b="1" dirty="0"/>
              <a:t>Using </a:t>
            </a:r>
            <a:r>
              <a:rPr lang="en-US" altLang="zh-CN" b="1" dirty="0" err="1"/>
              <a:t>sort_union,using</a:t>
            </a:r>
            <a:r>
              <a:rPr lang="en-US" altLang="zh-CN" b="1" dirty="0"/>
              <a:t> </a:t>
            </a:r>
            <a:r>
              <a:rPr lang="en-US" altLang="zh-CN" b="1" dirty="0" err="1"/>
              <a:t>union,using</a:t>
            </a:r>
            <a:r>
              <a:rPr lang="en-US" altLang="zh-CN" b="1" dirty="0"/>
              <a:t> </a:t>
            </a:r>
            <a:r>
              <a:rPr lang="en-US" altLang="zh-CN" b="1" dirty="0" err="1"/>
              <a:t>intersect:index_merge</a:t>
            </a:r>
            <a:r>
              <a:rPr lang="zh-CN" altLang="en-US" dirty="0"/>
              <a:t>的三种情况</a:t>
            </a:r>
            <a:endParaRPr lang="en-US" altLang="zh-CN" dirty="0"/>
          </a:p>
          <a:p>
            <a:pPr algn="l"/>
            <a:r>
              <a:rPr lang="en-US" altLang="zh-CN" b="1" dirty="0"/>
              <a:t>Using temporary</a:t>
            </a:r>
            <a:r>
              <a:rPr lang="zh-CN" altLang="en-US" b="1" dirty="0"/>
              <a:t>：</a:t>
            </a:r>
            <a:r>
              <a:rPr lang="zh-CN" altLang="en-US" dirty="0"/>
              <a:t>使用了临时表来存储中间结果集，适用于</a:t>
            </a:r>
            <a:r>
              <a:rPr lang="en-US" altLang="zh-CN" dirty="0"/>
              <a:t>group by</a:t>
            </a:r>
            <a:r>
              <a:rPr lang="zh-CN" altLang="en-US" dirty="0"/>
              <a:t>，</a:t>
            </a:r>
            <a:r>
              <a:rPr lang="en-US" altLang="zh-CN" dirty="0"/>
              <a:t>distinct</a:t>
            </a:r>
            <a:r>
              <a:rPr lang="zh-CN" altLang="en-US" dirty="0"/>
              <a:t>，或</a:t>
            </a:r>
            <a:r>
              <a:rPr lang="en-US" altLang="zh-CN" dirty="0"/>
              <a:t>order by</a:t>
            </a:r>
            <a:r>
              <a:rPr lang="zh-CN" altLang="en-US" dirty="0"/>
              <a:t>列为不同表的列。</a:t>
            </a:r>
            <a:endParaRPr lang="en-US" altLang="zh-CN" dirty="0"/>
          </a:p>
          <a:p>
            <a:pPr algn="l"/>
            <a:r>
              <a:rPr lang="en-US" altLang="zh-CN" b="1" dirty="0"/>
              <a:t>Using where</a:t>
            </a:r>
            <a:r>
              <a:rPr lang="zh-CN" altLang="en-US" b="1" dirty="0"/>
              <a:t>：</a:t>
            </a:r>
            <a:r>
              <a:rPr lang="zh-CN" altLang="en-US" dirty="0"/>
              <a:t>在存储引擎层检索出记录后，在</a:t>
            </a:r>
            <a:r>
              <a:rPr lang="en-US" altLang="zh-CN" dirty="0"/>
              <a:t>server</a:t>
            </a:r>
            <a:r>
              <a:rPr lang="zh-CN" altLang="en-US" dirty="0"/>
              <a:t>利用</a:t>
            </a:r>
            <a:r>
              <a:rPr lang="en-US" altLang="zh-CN" dirty="0"/>
              <a:t>where</a:t>
            </a:r>
            <a:r>
              <a:rPr lang="zh-CN" altLang="en-US" dirty="0"/>
              <a:t>条件进行过滤，并返回给客户端</a:t>
            </a:r>
            <a:endParaRPr lang="en-US" altLang="zh-CN" dirty="0"/>
          </a:p>
          <a:p>
            <a:pPr algn="l"/>
            <a:endParaRPr lang="zh-CN" altLang="en-US" dirty="0">
              <a:latin typeface="+mn-ea"/>
            </a:endParaRPr>
          </a:p>
        </p:txBody>
      </p:sp>
    </p:spTree>
    <p:extLst>
      <p:ext uri="{BB962C8B-B14F-4D97-AF65-F5344CB8AC3E}">
        <p14:creationId xmlns:p14="http://schemas.microsoft.com/office/powerpoint/2010/main" val="1599764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74030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事务：</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，银行存款问题</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ACID</a:t>
            </a:r>
            <a:r>
              <a:rPr lang="zh-CN" altLang="en-US" sz="2400" dirty="0" smtClean="0">
                <a:latin typeface="华文楷体" panose="02010600040101010101" pitchFamily="2" charset="-122"/>
                <a:ea typeface="华文楷体" panose="02010600040101010101" pitchFamily="2" charset="-122"/>
              </a:rPr>
              <a:t>介绍</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947" y="1430596"/>
            <a:ext cx="3400900" cy="91452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485" y="2411668"/>
            <a:ext cx="6506483" cy="1362265"/>
          </a:xfrm>
          <a:prstGeom prst="rect">
            <a:avLst/>
          </a:prstGeom>
        </p:spPr>
      </p:pic>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565965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2996844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20432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72827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p>
          <a:p>
            <a:r>
              <a:rPr lang="zh-CN" altLang="en-US" sz="2400" dirty="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11:21:28 [(none)]&gt;show variables like '</a:t>
            </a:r>
            <a:r>
              <a:rPr lang="en-US" altLang="zh-CN" sz="2000" dirty="0" err="1">
                <a:latin typeface="华文楷体" panose="02010600040101010101" pitchFamily="2" charset="-122"/>
                <a:ea typeface="华文楷体" panose="02010600040101010101" pitchFamily="2" charset="-122"/>
              </a:rPr>
              <a:t>log_error</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Variable_name</a:t>
            </a:r>
            <a:r>
              <a:rPr lang="en-US" altLang="zh-CN" sz="2000" dirty="0">
                <a:latin typeface="华文楷体" panose="02010600040101010101" pitchFamily="2" charset="-122"/>
                <a:ea typeface="华文楷体" panose="02010600040101010101" pitchFamily="2" charset="-122"/>
              </a:rPr>
              <a:t> | Value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log_error</a:t>
            </a:r>
            <a:r>
              <a:rPr lang="en-US" altLang="zh-CN" sz="2000" dirty="0">
                <a:latin typeface="华文楷体" panose="02010600040101010101" pitchFamily="2" charset="-122"/>
                <a:ea typeface="华文楷体" panose="02010600040101010101" pitchFamily="2" charset="-122"/>
              </a:rPr>
              <a:t>     | /opt/</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/data/error.log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731854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64519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2655163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6824263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71008" y="335025"/>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982831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00164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隔离级别：</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1,READ UNCOMMITED</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2,READ COMMITED</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3,REPEATABLE </a:t>
            </a:r>
            <a:r>
              <a:rPr lang="en-US" altLang="zh-CN" sz="2400" dirty="0" smtClean="0">
                <a:latin typeface="华文楷体" panose="02010600040101010101" pitchFamily="2" charset="-122"/>
                <a:ea typeface="华文楷体" panose="02010600040101010101" pitchFamily="2" charset="-122"/>
              </a:rPr>
              <a:t>READ </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4,SERIALIZABLE(</a:t>
            </a:r>
            <a:r>
              <a:rPr lang="zh-CN" altLang="en-US" sz="2400" dirty="0" smtClean="0">
                <a:latin typeface="华文楷体" panose="02010600040101010101" pitchFamily="2" charset="-122"/>
                <a:ea typeface="华文楷体" panose="02010600040101010101" pitchFamily="2" charset="-122"/>
              </a:rPr>
              <a:t>可串行化读</a:t>
            </a:r>
            <a:r>
              <a:rPr lang="en-US" altLang="zh-CN" sz="2400" dirty="0" smtClean="0">
                <a:latin typeface="华文楷体" panose="02010600040101010101" pitchFamily="2" charset="-122"/>
                <a:ea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568" y="4264566"/>
            <a:ext cx="8290499" cy="1891018"/>
          </a:xfrm>
          <a:prstGeom prst="rect">
            <a:avLst/>
          </a:prstGeom>
        </p:spPr>
      </p:pic>
    </p:spTree>
    <p:extLst>
      <p:ext uri="{BB962C8B-B14F-4D97-AF65-F5344CB8AC3E}">
        <p14:creationId xmlns:p14="http://schemas.microsoft.com/office/powerpoint/2010/main" val="3201386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数据库导入导出命令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smtClean="0">
                <a:latin typeface="华文楷体" panose="02010600040101010101" pitchFamily="2" charset="-122"/>
                <a:ea typeface="华文楷体" panose="02010600040101010101" pitchFamily="2" charset="-122"/>
              </a:rPr>
              <a:t>Mysqldump</a:t>
            </a:r>
            <a:endParaRPr lang="en-US" altLang="zh-CN" sz="32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mysqldump</a:t>
            </a:r>
            <a:r>
              <a:rPr lang="en-US" altLang="zh-CN" sz="2400" dirty="0" smtClean="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uroot</a:t>
            </a:r>
            <a:r>
              <a:rPr lang="en-US" altLang="zh-CN" sz="2400" dirty="0">
                <a:latin typeface="华文楷体" panose="02010600040101010101" pitchFamily="2" charset="-122"/>
                <a:ea typeface="华文楷体" panose="02010600040101010101" pitchFamily="2" charset="-122"/>
              </a:rPr>
              <a:t> -p --single-transaction --opt </a:t>
            </a:r>
            <a:r>
              <a:rPr lang="en-US" altLang="zh-CN" sz="2400" dirty="0" err="1">
                <a:latin typeface="华文楷体" panose="02010600040101010101" pitchFamily="2" charset="-122"/>
                <a:ea typeface="华文楷体" panose="02010600040101010101" pitchFamily="2" charset="-122"/>
              </a:rPr>
              <a:t>prod_PHAPP</a:t>
            </a:r>
            <a:r>
              <a:rPr lang="en-US" altLang="zh-CN" sz="2400" dirty="0">
                <a:latin typeface="华文楷体" panose="02010600040101010101" pitchFamily="2" charset="-122"/>
                <a:ea typeface="华文楷体" panose="02010600040101010101" pitchFamily="2" charset="-122"/>
              </a:rPr>
              <a:t>      --set-</a:t>
            </a:r>
            <a:r>
              <a:rPr lang="en-US" altLang="zh-CN" sz="2400" dirty="0" err="1">
                <a:latin typeface="华文楷体" panose="02010600040101010101" pitchFamily="2" charset="-122"/>
                <a:ea typeface="华文楷体" panose="02010600040101010101" pitchFamily="2" charset="-122"/>
              </a:rPr>
              <a:t>gtid</a:t>
            </a:r>
            <a:r>
              <a:rPr lang="en-US" altLang="zh-CN" sz="2400" dirty="0">
                <a:latin typeface="华文楷体" panose="02010600040101010101" pitchFamily="2" charset="-122"/>
                <a:ea typeface="华文楷体" panose="02010600040101010101" pitchFamily="2" charset="-122"/>
              </a:rPr>
              <a:t>-purged=OFF &gt; /</a:t>
            </a:r>
            <a:r>
              <a:rPr lang="en-US" altLang="zh-CN" sz="2400" dirty="0" smtClean="0">
                <a:latin typeface="华文楷体" panose="02010600040101010101" pitchFamily="2" charset="-122"/>
                <a:ea typeface="华文楷体" panose="02010600040101010101" pitchFamily="2" charset="-122"/>
              </a:rPr>
              <a:t>disk4/</a:t>
            </a:r>
            <a:r>
              <a:rPr lang="en-US" altLang="zh-CN" sz="2400" dirty="0" err="1" smtClean="0">
                <a:latin typeface="华文楷体" panose="02010600040101010101" pitchFamily="2" charset="-122"/>
                <a:ea typeface="华文楷体" panose="02010600040101010101" pitchFamily="2" charset="-122"/>
              </a:rPr>
              <a:t>backup_dump</a:t>
            </a:r>
            <a:r>
              <a:rPr lang="en-US" altLang="zh-CN" sz="2400" dirty="0" smtClean="0">
                <a:latin typeface="华文楷体" panose="02010600040101010101" pitchFamily="2" charset="-122"/>
                <a:ea typeface="华文楷体" panose="02010600040101010101" pitchFamily="2" charset="-122"/>
              </a:rPr>
              <a:t>/prod_PHAPP201609291007bak.sql</a:t>
            </a: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mysqldump</a:t>
            </a:r>
            <a:r>
              <a:rPr lang="en-US" altLang="zh-CN" sz="2400" dirty="0" smtClean="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uroot</a:t>
            </a:r>
            <a:r>
              <a:rPr lang="en-US" altLang="zh-CN" sz="2400" dirty="0">
                <a:latin typeface="华文楷体" panose="02010600040101010101" pitchFamily="2" charset="-122"/>
                <a:ea typeface="华文楷体" panose="02010600040101010101" pitchFamily="2" charset="-122"/>
              </a:rPr>
              <a:t> -p --single-transaction --opt   --set-</a:t>
            </a:r>
            <a:r>
              <a:rPr lang="en-US" altLang="zh-CN" sz="2400" dirty="0" err="1">
                <a:latin typeface="华文楷体" panose="02010600040101010101" pitchFamily="2" charset="-122"/>
                <a:ea typeface="华文楷体" panose="02010600040101010101" pitchFamily="2" charset="-122"/>
              </a:rPr>
              <a:t>gtid</a:t>
            </a:r>
            <a:r>
              <a:rPr lang="en-US" altLang="zh-CN" sz="2400" dirty="0">
                <a:latin typeface="华文楷体" panose="02010600040101010101" pitchFamily="2" charset="-122"/>
                <a:ea typeface="华文楷体" panose="02010600040101010101" pitchFamily="2" charset="-122"/>
              </a:rPr>
              <a:t>-purged=OFF  --skip-add-drop-table    </a:t>
            </a:r>
            <a:r>
              <a:rPr lang="en-US" altLang="zh-CN" sz="2400" dirty="0" err="1">
                <a:latin typeface="华文楷体" panose="02010600040101010101" pitchFamily="2" charset="-122"/>
                <a:ea typeface="华文楷体" panose="02010600040101010101" pitchFamily="2" charset="-122"/>
              </a:rPr>
              <a:t>nasdaq</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h_transfer_record</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h_orders</a:t>
            </a:r>
            <a:r>
              <a:rPr lang="en-US" altLang="zh-CN" sz="2400" dirty="0">
                <a:latin typeface="华文楷体" panose="02010600040101010101" pitchFamily="2" charset="-122"/>
                <a:ea typeface="华文楷体" panose="02010600040101010101" pitchFamily="2" charset="-122"/>
              </a:rPr>
              <a:t>  &gt; nasdaq_twotabs201607191317.sql</a:t>
            </a:r>
          </a:p>
          <a:p>
            <a:endParaRPr lang="en-US" altLang="zh-CN" sz="24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602081"/>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隔离级别：</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rPr>
              <a:t>root@localhost:mysql.sock</a:t>
            </a:r>
            <a:r>
              <a:rPr lang="en-US" altLang="zh-CN" sz="2000" dirty="0">
                <a:latin typeface="华文楷体" panose="02010600040101010101" pitchFamily="2" charset="-122"/>
              </a:rPr>
              <a:t>  23:13:54 [(none)]&gt;show variables like '%isolation%';</a:t>
            </a:r>
          </a:p>
          <a:p>
            <a:r>
              <a:rPr lang="en-US" altLang="zh-CN" sz="2000" dirty="0">
                <a:latin typeface="华文楷体" panose="02010600040101010101" pitchFamily="2" charset="-122"/>
              </a:rPr>
              <a:t>+---------------+----------------+</a:t>
            </a:r>
          </a:p>
          <a:p>
            <a:r>
              <a:rPr lang="en-US" altLang="zh-CN" sz="2000" dirty="0">
                <a:latin typeface="华文楷体" panose="02010600040101010101" pitchFamily="2" charset="-122"/>
              </a:rPr>
              <a:t>| </a:t>
            </a:r>
            <a:r>
              <a:rPr lang="en-US" altLang="zh-CN" sz="2000" dirty="0" err="1">
                <a:latin typeface="华文楷体" panose="02010600040101010101" pitchFamily="2" charset="-122"/>
              </a:rPr>
              <a:t>Variable_name</a:t>
            </a:r>
            <a:r>
              <a:rPr lang="en-US" altLang="zh-CN" sz="2000" dirty="0">
                <a:latin typeface="华文楷体" panose="02010600040101010101" pitchFamily="2" charset="-122"/>
              </a:rPr>
              <a:t> | Value          |</a:t>
            </a:r>
          </a:p>
          <a:p>
            <a:r>
              <a:rPr lang="en-US" altLang="zh-CN" sz="2000" dirty="0">
                <a:latin typeface="华文楷体" panose="02010600040101010101" pitchFamily="2" charset="-122"/>
              </a:rPr>
              <a:t>+---------------+----------------+</a:t>
            </a:r>
          </a:p>
          <a:p>
            <a:r>
              <a:rPr lang="en-US" altLang="zh-CN" sz="2000" dirty="0">
                <a:latin typeface="华文楷体" panose="02010600040101010101" pitchFamily="2" charset="-122"/>
              </a:rPr>
              <a:t>| </a:t>
            </a:r>
            <a:r>
              <a:rPr lang="en-US" altLang="zh-CN" sz="2000" dirty="0" err="1">
                <a:latin typeface="华文楷体" panose="02010600040101010101" pitchFamily="2" charset="-122"/>
              </a:rPr>
              <a:t>tx_isolation</a:t>
            </a:r>
            <a:r>
              <a:rPr lang="en-US" altLang="zh-CN" sz="2000" dirty="0">
                <a:latin typeface="华文楷体" panose="02010600040101010101" pitchFamily="2" charset="-122"/>
              </a:rPr>
              <a:t>  | READ-COMMITTED |</a:t>
            </a:r>
          </a:p>
          <a:p>
            <a:r>
              <a:rPr lang="en-US" altLang="zh-CN" sz="2000" dirty="0">
                <a:latin typeface="华文楷体" panose="02010600040101010101" pitchFamily="2" charset="-122"/>
              </a:rPr>
              <a:t>+---------------+----------------+</a:t>
            </a:r>
          </a:p>
          <a:p>
            <a:r>
              <a:rPr lang="en-US" altLang="zh-CN" sz="2000" dirty="0">
                <a:latin typeface="华文楷体" panose="02010600040101010101" pitchFamily="2" charset="-122"/>
              </a:rPr>
              <a:t>1 row in set (0.00 sec)</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rPr>
              <a:t>root@localhost:mysql.sock</a:t>
            </a:r>
            <a:r>
              <a:rPr lang="en-US" altLang="zh-CN" sz="2000" dirty="0">
                <a:latin typeface="华文楷体" panose="02010600040101010101" pitchFamily="2" charset="-122"/>
              </a:rPr>
              <a:t>  23:21:20 [(none)]&gt;set session transaction isolation level REPEATABLE </a:t>
            </a:r>
            <a:r>
              <a:rPr lang="en-US" altLang="zh-CN" sz="2000" dirty="0" smtClean="0">
                <a:latin typeface="华文楷体" panose="02010600040101010101" pitchFamily="2" charset="-122"/>
              </a:rPr>
              <a:t>READ</a:t>
            </a:r>
            <a:r>
              <a:rPr lang="en-US" altLang="zh-CN" sz="2000" dirty="0" smtClean="0">
                <a:latin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rPr>
              <a:t>root@localhost:mysql.sock</a:t>
            </a:r>
            <a:r>
              <a:rPr lang="en-US" altLang="zh-CN" sz="2000" dirty="0">
                <a:latin typeface="华文楷体" panose="02010600040101010101" pitchFamily="2" charset="-122"/>
              </a:rPr>
              <a:t>  23:22:47 [(none)]&gt;show variables like '%isolation%';</a:t>
            </a:r>
          </a:p>
          <a:p>
            <a:r>
              <a:rPr lang="en-US" altLang="zh-CN" sz="2000" dirty="0">
                <a:latin typeface="华文楷体" panose="02010600040101010101" pitchFamily="2" charset="-122"/>
              </a:rPr>
              <a:t>+---------------+-----------------+</a:t>
            </a:r>
          </a:p>
          <a:p>
            <a:r>
              <a:rPr lang="en-US" altLang="zh-CN" sz="2000" dirty="0">
                <a:latin typeface="华文楷体" panose="02010600040101010101" pitchFamily="2" charset="-122"/>
              </a:rPr>
              <a:t>| </a:t>
            </a:r>
            <a:r>
              <a:rPr lang="en-US" altLang="zh-CN" sz="2000" dirty="0" err="1">
                <a:latin typeface="华文楷体" panose="02010600040101010101" pitchFamily="2" charset="-122"/>
              </a:rPr>
              <a:t>Variable_name</a:t>
            </a:r>
            <a:r>
              <a:rPr lang="en-US" altLang="zh-CN" sz="2000" dirty="0">
                <a:latin typeface="华文楷体" panose="02010600040101010101" pitchFamily="2" charset="-122"/>
              </a:rPr>
              <a:t> | Value           |</a:t>
            </a:r>
          </a:p>
          <a:p>
            <a:r>
              <a:rPr lang="en-US" altLang="zh-CN" sz="2000" dirty="0">
                <a:latin typeface="华文楷体" panose="02010600040101010101" pitchFamily="2" charset="-122"/>
              </a:rPr>
              <a:t>+---------------+-----------------+</a:t>
            </a:r>
          </a:p>
          <a:p>
            <a:r>
              <a:rPr lang="en-US" altLang="zh-CN" sz="2000" dirty="0">
                <a:latin typeface="华文楷体" panose="02010600040101010101" pitchFamily="2" charset="-122"/>
              </a:rPr>
              <a:t>| </a:t>
            </a:r>
            <a:r>
              <a:rPr lang="en-US" altLang="zh-CN" sz="2000" dirty="0" err="1">
                <a:latin typeface="华文楷体" panose="02010600040101010101" pitchFamily="2" charset="-122"/>
              </a:rPr>
              <a:t>tx_isolation</a:t>
            </a:r>
            <a:r>
              <a:rPr lang="en-US" altLang="zh-CN" sz="2000" dirty="0">
                <a:latin typeface="华文楷体" panose="02010600040101010101" pitchFamily="2" charset="-122"/>
              </a:rPr>
              <a:t>  | REPEATABLE-READ |</a:t>
            </a:r>
          </a:p>
          <a:p>
            <a:r>
              <a:rPr lang="en-US" altLang="zh-CN" sz="2000" dirty="0">
                <a:latin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828953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死锁</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552" y="1635602"/>
            <a:ext cx="9184430" cy="3240827"/>
          </a:xfrm>
          <a:prstGeom prst="rect">
            <a:avLst/>
          </a:prstGeom>
        </p:spPr>
      </p:pic>
    </p:spTree>
    <p:extLst>
      <p:ext uri="{BB962C8B-B14F-4D97-AF65-F5344CB8AC3E}">
        <p14:creationId xmlns:p14="http://schemas.microsoft.com/office/powerpoint/2010/main" val="12827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32311"/>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死锁</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t>innodb_trx</a:t>
            </a:r>
            <a:r>
              <a:rPr lang="en-US" altLang="zh-CN" sz="2400" dirty="0"/>
              <a:t> </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r>
              <a:rPr lang="en-US" altLang="zh-CN" sz="2400" dirty="0" err="1" smtClean="0"/>
              <a:t>innodb_locks</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r>
              <a:rPr lang="en-US" altLang="zh-CN" sz="2400" dirty="0" err="1"/>
              <a:t>innodb_lock_waits</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6575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47897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多版本并发控制</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系统版本号：每开始一个事务，系统版本号增加一</a:t>
            </a:r>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两个隐藏列：行版本号保留创建时间，行删除标识过期时间</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Select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，行的系统版本号小于或者等于事务的系统版本号</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2</a:t>
            </a:r>
            <a:r>
              <a:rPr lang="zh-CN" altLang="en-US" sz="2400" dirty="0" smtClean="0">
                <a:latin typeface="华文楷体" panose="02010600040101010101" pitchFamily="2" charset="-122"/>
                <a:ea typeface="华文楷体" panose="02010600040101010101" pitchFamily="2" charset="-122"/>
              </a:rPr>
              <a:t>，行的删除版本号要么未定义，要么大于当前事务版本号。</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insert</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delete</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update</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72390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4844</TotalTime>
  <Words>4684</Words>
  <Application>Microsoft Office PowerPoint</Application>
  <PresentationFormat>宽屏</PresentationFormat>
  <Paragraphs>1080</Paragraphs>
  <Slides>69</Slides>
  <Notes>67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195</cp:revision>
  <dcterms:created xsi:type="dcterms:W3CDTF">2016-10-02T03:45:55Z</dcterms:created>
  <dcterms:modified xsi:type="dcterms:W3CDTF">2016-10-22T07:59:47Z</dcterms:modified>
</cp:coreProperties>
</file>