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54"/>
  </p:notesMasterIdLst>
  <p:sldIdLst>
    <p:sldId id="256" r:id="rId2"/>
    <p:sldId id="257" r:id="rId3"/>
    <p:sldId id="258" r:id="rId4"/>
    <p:sldId id="306" r:id="rId5"/>
    <p:sldId id="296" r:id="rId6"/>
    <p:sldId id="304" r:id="rId7"/>
    <p:sldId id="295" r:id="rId8"/>
    <p:sldId id="303" r:id="rId9"/>
    <p:sldId id="285" r:id="rId10"/>
    <p:sldId id="283" r:id="rId11"/>
    <p:sldId id="301" r:id="rId12"/>
    <p:sldId id="268" r:id="rId13"/>
    <p:sldId id="269" r:id="rId14"/>
    <p:sldId id="294" r:id="rId15"/>
    <p:sldId id="299" r:id="rId16"/>
    <p:sldId id="300" r:id="rId17"/>
    <p:sldId id="305" r:id="rId18"/>
    <p:sldId id="259" r:id="rId19"/>
    <p:sldId id="307" r:id="rId20"/>
    <p:sldId id="270" r:id="rId21"/>
    <p:sldId id="274" r:id="rId22"/>
    <p:sldId id="282" r:id="rId23"/>
    <p:sldId id="281" r:id="rId24"/>
    <p:sldId id="284" r:id="rId25"/>
    <p:sldId id="286" r:id="rId26"/>
    <p:sldId id="275" r:id="rId27"/>
    <p:sldId id="260" r:id="rId28"/>
    <p:sldId id="261" r:id="rId29"/>
    <p:sldId id="262" r:id="rId30"/>
    <p:sldId id="263" r:id="rId31"/>
    <p:sldId id="264" r:id="rId32"/>
    <p:sldId id="265" r:id="rId33"/>
    <p:sldId id="266" r:id="rId34"/>
    <p:sldId id="277" r:id="rId35"/>
    <p:sldId id="278" r:id="rId36"/>
    <p:sldId id="276" r:id="rId37"/>
    <p:sldId id="302" r:id="rId38"/>
    <p:sldId id="279" r:id="rId39"/>
    <p:sldId id="280" r:id="rId40"/>
    <p:sldId id="267" r:id="rId41"/>
    <p:sldId id="271" r:id="rId42"/>
    <p:sldId id="291" r:id="rId43"/>
    <p:sldId id="292" r:id="rId44"/>
    <p:sldId id="293" r:id="rId45"/>
    <p:sldId id="272" r:id="rId46"/>
    <p:sldId id="273" r:id="rId47"/>
    <p:sldId id="288" r:id="rId48"/>
    <p:sldId id="287" r:id="rId49"/>
    <p:sldId id="290" r:id="rId50"/>
    <p:sldId id="289" r:id="rId51"/>
    <p:sldId id="297" r:id="rId52"/>
    <p:sldId id="298"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3" autoAdjust="0"/>
    <p:restoredTop sz="94622" autoAdjust="0"/>
  </p:normalViewPr>
  <p:slideViewPr>
    <p:cSldViewPr snapToGrid="0">
      <p:cViewPr varScale="1">
        <p:scale>
          <a:sx n="84" d="100"/>
          <a:sy n="84" d="100"/>
        </p:scale>
        <p:origin x="605" y="77"/>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407294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261249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78805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2026092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667883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455911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2747673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931444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3532474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3990835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2544820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2995745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3761193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35</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36</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37</a:t>
            </a:fld>
            <a:endParaRPr lang="zh-CN" altLang="en-US"/>
          </a:p>
        </p:txBody>
      </p:sp>
    </p:spTree>
    <p:extLst>
      <p:ext uri="{BB962C8B-B14F-4D97-AF65-F5344CB8AC3E}">
        <p14:creationId xmlns:p14="http://schemas.microsoft.com/office/powerpoint/2010/main" val="2085448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38</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39</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40</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41</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1693458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42</a:t>
            </a:fld>
            <a:endParaRPr lang="zh-CN" altLang="en-US"/>
          </a:p>
        </p:txBody>
      </p:sp>
    </p:spTree>
    <p:extLst>
      <p:ext uri="{BB962C8B-B14F-4D97-AF65-F5344CB8AC3E}">
        <p14:creationId xmlns:p14="http://schemas.microsoft.com/office/powerpoint/2010/main" val="2412154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43</a:t>
            </a:fld>
            <a:endParaRPr lang="zh-CN" altLang="en-US"/>
          </a:p>
        </p:txBody>
      </p:sp>
    </p:spTree>
    <p:extLst>
      <p:ext uri="{BB962C8B-B14F-4D97-AF65-F5344CB8AC3E}">
        <p14:creationId xmlns:p14="http://schemas.microsoft.com/office/powerpoint/2010/main" val="4194815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44</a:t>
            </a:fld>
            <a:endParaRPr lang="zh-CN" altLang="en-US"/>
          </a:p>
        </p:txBody>
      </p:sp>
    </p:spTree>
    <p:extLst>
      <p:ext uri="{BB962C8B-B14F-4D97-AF65-F5344CB8AC3E}">
        <p14:creationId xmlns:p14="http://schemas.microsoft.com/office/powerpoint/2010/main" val="3048071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45</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46</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47</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48</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49</a:t>
            </a:fld>
            <a:endParaRPr lang="zh-CN" altLang="en-US"/>
          </a:p>
        </p:txBody>
      </p:sp>
    </p:spTree>
    <p:extLst>
      <p:ext uri="{BB962C8B-B14F-4D97-AF65-F5344CB8AC3E}">
        <p14:creationId xmlns:p14="http://schemas.microsoft.com/office/powerpoint/2010/main" val="2162618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50</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122834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41992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21574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80202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13350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2016/10/19</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3.tmp"/><Relationship Id="rId4" Type="http://schemas.openxmlformats.org/officeDocument/2006/relationships/image" Target="../media/image12.tmp"/></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062103"/>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的</a:t>
            </a:r>
            <a:r>
              <a:rPr lang="en-US" altLang="zh-CN" sz="3200" dirty="0" err="1" smtClean="0">
                <a:latin typeface="华文楷体" panose="02010600040101010101" pitchFamily="2" charset="-122"/>
                <a:ea typeface="华文楷体" panose="02010600040101010101" pitchFamily="2" charset="-122"/>
              </a:rPr>
              <a:t>dml</a:t>
            </a:r>
            <a:r>
              <a:rPr lang="zh-CN" altLang="en-US" sz="3200" dirty="0" smtClean="0">
                <a:latin typeface="华文楷体" panose="02010600040101010101" pitchFamily="2" charset="-122"/>
                <a:ea typeface="华文楷体" panose="02010600040101010101" pitchFamily="2" charset="-122"/>
              </a:rPr>
              <a:t>语句记录到</a:t>
            </a:r>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日志中。</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073158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27754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985998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34901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日志系统</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系统日志：错误日志，慢查询日志，综合查询日志</a:t>
            </a:r>
            <a:endParaRPr lang="en-US" altLang="zh-CN" sz="3200" dirty="0" smtClean="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慢查询</a:t>
            </a:r>
            <a:r>
              <a:rPr lang="zh-CN" altLang="en-US" sz="2400" dirty="0" smtClean="0">
                <a:latin typeface="华文楷体" panose="02010600040101010101" pitchFamily="2" charset="-122"/>
                <a:ea typeface="华文楷体" panose="02010600040101010101" pitchFamily="2" charset="-122"/>
              </a:rPr>
              <a:t>日志：记录执行时间超过一定阈值的</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12:21:15 [(none)]&gt;show variables like '%query%';</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Variable_name</a:t>
            </a:r>
            <a:r>
              <a:rPr lang="en-US" altLang="zh-CN" sz="1400" dirty="0">
                <a:latin typeface="华文楷体" panose="02010600040101010101" pitchFamily="2" charset="-122"/>
                <a:ea typeface="华文楷体" panose="02010600040101010101" pitchFamily="2" charset="-122"/>
              </a:rPr>
              <a:t>                | Value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binlog_rows_query_log_events</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ft_query_expansion_limit</a:t>
            </a:r>
            <a:r>
              <a:rPr lang="en-US" altLang="zh-CN" sz="1400" dirty="0">
                <a:latin typeface="华文楷体" panose="02010600040101010101" pitchFamily="2" charset="-122"/>
                <a:ea typeface="华文楷体" panose="02010600040101010101" pitchFamily="2" charset="-122"/>
              </a:rPr>
              <a:t>     | 20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have_query_cache</a:t>
            </a:r>
            <a:r>
              <a:rPr lang="en-US" altLang="zh-CN" sz="1400" dirty="0">
                <a:latin typeface="华文楷体" panose="02010600040101010101" pitchFamily="2" charset="-122"/>
                <a:ea typeface="华文楷体" panose="02010600040101010101" pitchFamily="2" charset="-122"/>
              </a:rPr>
              <a:t>             | YES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long_query_time</a:t>
            </a:r>
            <a:r>
              <a:rPr lang="en-US" altLang="zh-CN" sz="1400" dirty="0">
                <a:latin typeface="华文楷体" panose="02010600040101010101" pitchFamily="2" charset="-122"/>
                <a:ea typeface="华文楷体" panose="02010600040101010101" pitchFamily="2" charset="-122"/>
              </a:rPr>
              <a:t>              | 1.000000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query_alloc_block_size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query_cache_limit</a:t>
            </a:r>
            <a:r>
              <a:rPr lang="en-US" altLang="zh-CN" sz="1400" dirty="0">
                <a:latin typeface="华文楷体" panose="02010600040101010101" pitchFamily="2" charset="-122"/>
                <a:ea typeface="华文楷体" panose="02010600040101010101" pitchFamily="2" charset="-122"/>
              </a:rPr>
              <a:t>            | 262144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query_cache_min_res_unit</a:t>
            </a:r>
            <a:r>
              <a:rPr lang="en-US" altLang="zh-CN" sz="1400" dirty="0">
                <a:latin typeface="华文楷体" panose="02010600040101010101" pitchFamily="2" charset="-122"/>
                <a:ea typeface="华文楷体" panose="02010600040101010101" pitchFamily="2" charset="-122"/>
              </a:rPr>
              <a:t>     | 512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query_cache_size</a:t>
            </a:r>
            <a:r>
              <a:rPr lang="en-US" altLang="zh-CN" sz="1400" dirty="0">
                <a:latin typeface="华文楷体" panose="02010600040101010101" pitchFamily="2" charset="-122"/>
                <a:ea typeface="华文楷体" panose="02010600040101010101" pitchFamily="2" charset="-122"/>
              </a:rPr>
              <a:t>             | 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query_cache_type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query_cache_wlock_invalidate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query_prealloc_size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a:t>
            </a:r>
            <a:r>
              <a:rPr lang="en-US" altLang="zh-CN" sz="1400" dirty="0">
                <a:latin typeface="华文楷体" panose="02010600040101010101" pitchFamily="2" charset="-122"/>
                <a:ea typeface="华文楷体" panose="02010600040101010101" pitchFamily="2" charset="-122"/>
              </a:rPr>
              <a:t>               | ON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slow_query_log_file</a:t>
            </a:r>
            <a:r>
              <a:rPr lang="en-US" altLang="zh-CN" sz="1400" dirty="0">
                <a:latin typeface="华文楷体" panose="02010600040101010101" pitchFamily="2" charset="-122"/>
                <a:ea typeface="华文楷体" panose="02010600040101010101" pitchFamily="2" charset="-122"/>
              </a:rPr>
              <a:t>          | slow.log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13 rows in set (0.00 sec)</a:t>
            </a:r>
            <a:endParaRPr lang="en-US" altLang="zh-CN" sz="14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553592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12588061"/>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a:t>数据备份和还原和执行</a:t>
            </a:r>
          </a:p>
          <a:p>
            <a:r>
              <a:rPr lang="zh-CN" altLang="en-US" sz="2000" dirty="0"/>
              <a:t>导出整个实例：</a:t>
            </a:r>
          </a:p>
          <a:p>
            <a:r>
              <a:rPr lang="en-US" altLang="zh-CN" sz="2000" dirty="0" err="1"/>
              <a:t>mysqldump</a:t>
            </a:r>
            <a:r>
              <a:rPr lang="en-US" altLang="zh-CN" sz="2000" dirty="0"/>
              <a:t> --defaults-file=/home/</a:t>
            </a:r>
            <a:r>
              <a:rPr lang="en-US" altLang="zh-CN" sz="2000" dirty="0" err="1"/>
              <a:t>mysql</a:t>
            </a:r>
            <a:r>
              <a:rPr lang="en-US" altLang="zh-CN" sz="2000" dirty="0"/>
              <a:t>/</a:t>
            </a:r>
            <a:r>
              <a:rPr lang="en-US" altLang="zh-CN" sz="2000" dirty="0" err="1"/>
              <a:t>mysql</a:t>
            </a:r>
            <a:r>
              <a:rPr lang="en-US" altLang="zh-CN" sz="2000" dirty="0"/>
              <a:t>${port}/</a:t>
            </a:r>
            <a:r>
              <a:rPr lang="en-US" altLang="zh-CN" sz="2000" dirty="0" err="1"/>
              <a:t>etc</a:t>
            </a:r>
            <a:r>
              <a:rPr lang="en-US" altLang="zh-CN" sz="2000" dirty="0"/>
              <a:t>/</a:t>
            </a:r>
            <a:r>
              <a:rPr lang="en-US" altLang="zh-CN" sz="2000" dirty="0" err="1"/>
              <a:t>root.cnf</a:t>
            </a:r>
            <a:r>
              <a:rPr lang="en-US" altLang="zh-CN" sz="2000" dirty="0"/>
              <a:t> --single-transaction --all-databases &gt; </a:t>
            </a:r>
            <a:r>
              <a:rPr lang="en-US" altLang="zh-CN" sz="2000" dirty="0" err="1"/>
              <a:t>filename.sql</a:t>
            </a:r>
            <a:endParaRPr lang="en-US" altLang="zh-CN" sz="2000" dirty="0"/>
          </a:p>
          <a:p>
            <a:r>
              <a:rPr lang="zh-CN" altLang="en-US" sz="2000" dirty="0"/>
              <a:t>导出的</a:t>
            </a:r>
            <a:r>
              <a:rPr lang="en-US" altLang="zh-CN" sz="2000" dirty="0" err="1"/>
              <a:t>sql</a:t>
            </a:r>
            <a:r>
              <a:rPr lang="zh-CN" altLang="en-US" sz="2000" dirty="0"/>
              <a:t>语句</a:t>
            </a:r>
            <a:r>
              <a:rPr lang="en-US" altLang="zh-CN" sz="2000" dirty="0"/>
              <a:t>insert</a:t>
            </a:r>
            <a:r>
              <a:rPr lang="zh-CN" altLang="en-US" sz="2000" dirty="0"/>
              <a:t>是一句：</a:t>
            </a:r>
          </a:p>
          <a:p>
            <a:r>
              <a:rPr lang="en-US" altLang="zh-CN" sz="2000" dirty="0" err="1"/>
              <a:t>mysqldump</a:t>
            </a:r>
            <a:r>
              <a:rPr lang="en-US" altLang="zh-CN" sz="2000" dirty="0"/>
              <a:t> --single-transaction --opt</a:t>
            </a:r>
          </a:p>
          <a:p>
            <a:r>
              <a:rPr lang="zh-CN" altLang="en-US" sz="2000" dirty="0"/>
              <a:t>只导出一个数据库的表结构</a:t>
            </a:r>
            <a:r>
              <a:rPr lang="en-US" altLang="zh-CN" sz="2000" dirty="0"/>
              <a:t>(--skip-add-drop-table )</a:t>
            </a:r>
            <a:r>
              <a:rPr lang="zh-CN" altLang="en-US" sz="2000" dirty="0"/>
              <a:t>：</a:t>
            </a:r>
          </a:p>
          <a:p>
            <a:r>
              <a:rPr lang="en-US" altLang="zh-CN" sz="2000" dirty="0" err="1"/>
              <a:t>mysqldump</a:t>
            </a:r>
            <a:r>
              <a:rPr lang="en-US" altLang="zh-CN" sz="2000" dirty="0"/>
              <a:t> -</a:t>
            </a:r>
            <a:r>
              <a:rPr lang="en-US" altLang="zh-CN" sz="2000" dirty="0" err="1"/>
              <a:t>uusername</a:t>
            </a:r>
            <a:r>
              <a:rPr lang="en-US" altLang="zh-CN" sz="2000" dirty="0"/>
              <a:t> -p    -d  --add-drop-table  --triggers=false  </a:t>
            </a:r>
            <a:r>
              <a:rPr lang="en-US" altLang="zh-CN" sz="2000" dirty="0" err="1"/>
              <a:t>databasename</a:t>
            </a:r>
            <a:r>
              <a:rPr lang="en-US" altLang="zh-CN" sz="2000" dirty="0"/>
              <a:t>  &gt; </a:t>
            </a:r>
            <a:r>
              <a:rPr lang="en-US" altLang="zh-CN" sz="2000" dirty="0" err="1"/>
              <a:t>dbname.sql</a:t>
            </a:r>
            <a:endParaRPr lang="en-US" altLang="zh-CN" sz="2000" dirty="0"/>
          </a:p>
          <a:p>
            <a:r>
              <a:rPr lang="en-US" altLang="zh-CN" sz="2000" dirty="0" err="1"/>
              <a:t>mysqldump</a:t>
            </a:r>
            <a:r>
              <a:rPr lang="en-US" altLang="zh-CN" sz="2000" dirty="0"/>
              <a:t> -u user -p --no-data [name-of-schema] &gt;</a:t>
            </a:r>
            <a:r>
              <a:rPr lang="en-US" altLang="zh-CN" sz="2000" dirty="0" err="1"/>
              <a:t>schema.sql</a:t>
            </a:r>
            <a:endParaRPr lang="en-US" altLang="zh-CN" sz="2000" dirty="0"/>
          </a:p>
          <a:p>
            <a:r>
              <a:rPr lang="zh-CN" altLang="en-US" sz="2000" dirty="0"/>
              <a:t>导出多个数据库的表结构：</a:t>
            </a:r>
          </a:p>
          <a:p>
            <a:r>
              <a:rPr lang="en-US" altLang="zh-CN" sz="2000" dirty="0" err="1"/>
              <a:t>mysqldump</a:t>
            </a:r>
            <a:r>
              <a:rPr lang="en-US" altLang="zh-CN" sz="2000" dirty="0"/>
              <a:t> --no-data  -databases databasename1 databasename2 databasename3 &gt; </a:t>
            </a:r>
            <a:r>
              <a:rPr lang="en-US" altLang="zh-CN" sz="2000" dirty="0" err="1"/>
              <a:t>structurebackupfile.sql</a:t>
            </a:r>
            <a:endParaRPr lang="en-US" altLang="zh-CN" sz="2000" dirty="0"/>
          </a:p>
          <a:p>
            <a:r>
              <a:rPr lang="zh-CN" altLang="en-US" sz="2000" dirty="0"/>
              <a:t>只导出存储过程：</a:t>
            </a:r>
          </a:p>
          <a:p>
            <a:r>
              <a:rPr lang="en-US" altLang="zh-CN" sz="2000" dirty="0" err="1"/>
              <a:t>mysqldump</a:t>
            </a:r>
            <a:r>
              <a:rPr lang="en-US" altLang="zh-CN" sz="2000" dirty="0"/>
              <a:t>  -f   -</a:t>
            </a:r>
            <a:r>
              <a:rPr lang="en-US" altLang="zh-CN" sz="2000" dirty="0" err="1"/>
              <a:t>Rtdn</a:t>
            </a:r>
            <a:r>
              <a:rPr lang="en-US" altLang="zh-CN" sz="2000" dirty="0"/>
              <a:t>   --triggers=false</a:t>
            </a:r>
          </a:p>
          <a:p>
            <a:r>
              <a:rPr lang="zh-CN" altLang="en-US" sz="2000" dirty="0"/>
              <a:t>只导出触发器：</a:t>
            </a:r>
          </a:p>
          <a:p>
            <a:r>
              <a:rPr lang="en-US" altLang="zh-CN" sz="2000" dirty="0" err="1"/>
              <a:t>mysqldump</a:t>
            </a:r>
            <a:r>
              <a:rPr lang="en-US" altLang="zh-CN" sz="2000" dirty="0"/>
              <a:t>  -f    -</a:t>
            </a:r>
            <a:r>
              <a:rPr lang="en-US" altLang="zh-CN" sz="2000" dirty="0" err="1"/>
              <a:t>tdn</a:t>
            </a:r>
            <a:r>
              <a:rPr lang="en-US" altLang="zh-CN" sz="2000" dirty="0"/>
              <a:t>   --triggers</a:t>
            </a:r>
          </a:p>
          <a:p>
            <a:r>
              <a:rPr lang="zh-CN" altLang="en-US" sz="2000" dirty="0"/>
              <a:t>只导出事件：</a:t>
            </a:r>
          </a:p>
          <a:p>
            <a:r>
              <a:rPr lang="en-US" altLang="zh-CN" sz="2000" dirty="0" err="1"/>
              <a:t>mysqldump</a:t>
            </a:r>
            <a:r>
              <a:rPr lang="en-US" altLang="zh-CN" sz="2000" dirty="0"/>
              <a:t>  -f    -</a:t>
            </a:r>
            <a:r>
              <a:rPr lang="en-US" altLang="zh-CN" sz="2000" dirty="0" err="1"/>
              <a:t>Etdn</a:t>
            </a:r>
            <a:r>
              <a:rPr lang="en-US" altLang="zh-CN" sz="2000" dirty="0"/>
              <a:t>   --triggers=false</a:t>
            </a:r>
          </a:p>
          <a:p>
            <a:r>
              <a:rPr lang="zh-CN" altLang="en-US" sz="2000" dirty="0"/>
              <a:t>只导出数据：</a:t>
            </a:r>
          </a:p>
          <a:p>
            <a:r>
              <a:rPr lang="en-US" altLang="zh-CN" sz="2000" dirty="0" err="1"/>
              <a:t>mysqldump</a:t>
            </a:r>
            <a:r>
              <a:rPr lang="en-US" altLang="zh-CN" sz="2000" dirty="0"/>
              <a:t>  -f  --single-transaction --triggers=false  -t</a:t>
            </a:r>
          </a:p>
          <a:p>
            <a:r>
              <a:rPr lang="zh-CN" altLang="en-US" sz="2000" dirty="0"/>
              <a:t>备份数据库的某几个表：</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specific_table1 specific_table2 &gt; </a:t>
            </a:r>
            <a:r>
              <a:rPr lang="en-US" altLang="zh-CN" sz="2000" dirty="0" err="1"/>
              <a:t>backupfile.sql</a:t>
            </a:r>
            <a:r>
              <a:rPr lang="zh-CN" altLang="en-US" sz="2000" dirty="0"/>
              <a:t>备份一个数据库：</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&gt; </a:t>
            </a:r>
            <a:r>
              <a:rPr lang="en-US" altLang="zh-CN" sz="2000" dirty="0" err="1"/>
              <a:t>backupfile.sql</a:t>
            </a:r>
            <a:endParaRPr lang="en-US" altLang="zh-CN" sz="2000" dirty="0"/>
          </a:p>
          <a:p>
            <a:r>
              <a:rPr lang="zh-CN" altLang="en-US" sz="2000" dirty="0"/>
              <a:t>同时备份多个</a:t>
            </a:r>
            <a:r>
              <a:rPr lang="en-US" altLang="zh-CN" sz="2000" dirty="0"/>
              <a:t>MySQL</a:t>
            </a:r>
            <a:r>
              <a:rPr lang="zh-CN" altLang="en-US" sz="2000" dirty="0"/>
              <a:t>数据库（注意要小于</a:t>
            </a:r>
            <a:r>
              <a:rPr lang="en-US" altLang="zh-CN" sz="2000" dirty="0"/>
              <a:t>6</a:t>
            </a:r>
            <a:r>
              <a:rPr lang="zh-CN" altLang="en-US" sz="2000" dirty="0"/>
              <a:t>个</a:t>
            </a:r>
            <a:r>
              <a:rPr lang="en-US" altLang="zh-CN" sz="2000" dirty="0"/>
              <a:t>G</a:t>
            </a:r>
            <a:r>
              <a:rPr lang="zh-CN" altLang="en-US" sz="2000" dirty="0"/>
              <a:t>，再多了要用</a:t>
            </a:r>
            <a:r>
              <a:rPr lang="en-US" altLang="zh-CN" sz="2000" dirty="0" err="1"/>
              <a:t>xtrabackup</a:t>
            </a:r>
            <a:r>
              <a:rPr lang="zh-CN" altLang="en-US" sz="2000" dirty="0"/>
              <a:t>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–databases databasename1 databasename2 databasename3 &gt; </a:t>
            </a:r>
            <a:r>
              <a:rPr lang="en-US" altLang="zh-CN" sz="2000" dirty="0" err="1"/>
              <a:t>multibackupfile.sql</a:t>
            </a:r>
            <a:endParaRPr lang="en-US" altLang="zh-CN" sz="2000" dirty="0"/>
          </a:p>
          <a:p>
            <a:r>
              <a:rPr lang="zh-CN" altLang="en-US" sz="2000" dirty="0"/>
              <a:t>直接将</a:t>
            </a:r>
            <a:r>
              <a:rPr lang="en-US" altLang="zh-CN" sz="2000" dirty="0"/>
              <a:t>MySQL</a:t>
            </a:r>
            <a:r>
              <a:rPr lang="zh-CN" altLang="en-US" sz="2000" dirty="0"/>
              <a:t>数据库压缩备份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-p  password </a:t>
            </a:r>
            <a:r>
              <a:rPr lang="en-US" altLang="zh-CN" sz="2000" dirty="0" err="1"/>
              <a:t>databasename</a:t>
            </a:r>
            <a:r>
              <a:rPr lang="en-US" altLang="zh-CN" sz="2000" dirty="0"/>
              <a:t> | </a:t>
            </a:r>
            <a:r>
              <a:rPr lang="en-US" altLang="zh-CN" sz="2000" dirty="0" err="1"/>
              <a:t>gzip</a:t>
            </a:r>
            <a:r>
              <a:rPr lang="en-US" altLang="zh-CN" sz="2000" dirty="0"/>
              <a:t> &gt; backupfile.sql.gz</a:t>
            </a:r>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987512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7355860"/>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对于增删改查，表结构的变更语句（略过）：</a:t>
            </a:r>
            <a:endParaRPr lang="en-US" altLang="zh-CN" sz="2000" dirty="0" smtClean="0"/>
          </a:p>
          <a:p>
            <a:r>
              <a:rPr lang="en-US" altLang="zh-CN" sz="2000" dirty="0" err="1">
                <a:latin typeface="+mn-ea"/>
              </a:rPr>
              <a:t>root@localhost:mysql.sock</a:t>
            </a:r>
            <a:r>
              <a:rPr lang="en-US" altLang="zh-CN" sz="2000" dirty="0">
                <a:latin typeface="+mn-ea"/>
              </a:rPr>
              <a:t>  13:48:50 [(none)]&gt;help alter table </a:t>
            </a:r>
            <a:r>
              <a:rPr lang="en-US" altLang="zh-CN" sz="2000" dirty="0" smtClean="0">
                <a:latin typeface="+mn-ea"/>
              </a:rPr>
              <a:t>;</a:t>
            </a:r>
          </a:p>
          <a:p>
            <a:r>
              <a:rPr lang="en-US" altLang="zh-CN" sz="2000" dirty="0" err="1">
                <a:latin typeface="+mn-ea"/>
              </a:rPr>
              <a:t>root@localhost:mysql.sock</a:t>
            </a:r>
            <a:r>
              <a:rPr lang="en-US" altLang="zh-CN" sz="2000" dirty="0">
                <a:latin typeface="+mn-ea"/>
              </a:rPr>
              <a:t>  13:50:10 [(none)]&gt;help show </a:t>
            </a:r>
            <a:r>
              <a:rPr lang="en-US" altLang="zh-CN" sz="2000" dirty="0" smtClean="0">
                <a:latin typeface="+mn-ea"/>
              </a:rPr>
              <a:t>;</a:t>
            </a:r>
            <a:endParaRPr lang="en-US" altLang="zh-CN" sz="2000" dirty="0" smtClean="0"/>
          </a:p>
          <a:p>
            <a:r>
              <a:rPr lang="zh-CN" altLang="en-US" sz="2000" dirty="0"/>
              <a:t>数据备份和还原和</a:t>
            </a:r>
            <a:r>
              <a:rPr lang="zh-CN" altLang="en-US" sz="2000" dirty="0" smtClean="0"/>
              <a:t>执行（详细解说）</a:t>
            </a:r>
            <a:endParaRPr lang="zh-CN" altLang="en-US" sz="2000" dirty="0"/>
          </a:p>
          <a:p>
            <a:r>
              <a:rPr lang="zh-CN" altLang="en-US" sz="2000" dirty="0" smtClean="0"/>
              <a:t>还原</a:t>
            </a:r>
            <a:r>
              <a:rPr lang="zh-CN" altLang="en-US" sz="2000" dirty="0"/>
              <a:t>数据库</a:t>
            </a:r>
          </a:p>
          <a:p>
            <a:r>
              <a:rPr lang="en-US" altLang="zh-CN" sz="2000" dirty="0" err="1"/>
              <a:t>mysql</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r>
              <a:rPr lang="en-US" altLang="zh-CN" sz="2000" dirty="0"/>
              <a:t> &lt; </a:t>
            </a:r>
            <a:r>
              <a:rPr lang="en-US" altLang="zh-CN" sz="2000" dirty="0" err="1"/>
              <a:t>backupfile.sql</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endParaRPr lang="en-US" altLang="zh-CN" sz="2000" dirty="0"/>
          </a:p>
          <a:p>
            <a:r>
              <a:rPr lang="zh-CN" altLang="en-US" sz="2000" dirty="0"/>
              <a:t>执行数据库脚本，导入</a:t>
            </a:r>
            <a:r>
              <a:rPr lang="en-US" altLang="zh-CN" sz="2000" dirty="0" err="1"/>
              <a:t>sql</a:t>
            </a:r>
            <a:endParaRPr lang="en-US" altLang="zh-CN" sz="2000" dirty="0"/>
          </a:p>
          <a:p>
            <a:r>
              <a:rPr lang="zh-CN" altLang="en-US" sz="2000" dirty="0"/>
              <a:t>执行</a:t>
            </a:r>
            <a:r>
              <a:rPr lang="en-US" altLang="zh-CN" sz="2000" dirty="0" err="1"/>
              <a:t>SQl</a:t>
            </a:r>
            <a:r>
              <a:rPr lang="zh-CN" altLang="en-US" sz="2000" dirty="0"/>
              <a:t>脚本：</a:t>
            </a:r>
          </a:p>
          <a:p>
            <a:r>
              <a:rPr lang="zh-CN" altLang="en-US" sz="2000" dirty="0"/>
              <a:t>第一种方式：在未连接数据库的情况下，输入 </a:t>
            </a:r>
            <a:r>
              <a:rPr lang="en-US" altLang="zh-CN" sz="2000" dirty="0" err="1"/>
              <a:t>mysql</a:t>
            </a:r>
            <a:r>
              <a:rPr lang="en-US" altLang="zh-CN" sz="2000" dirty="0"/>
              <a:t> -h localhost -u root -p 123456  &lt; d:\book.sql </a:t>
            </a:r>
            <a:r>
              <a:rPr lang="zh-CN" altLang="en-US" sz="2000" dirty="0"/>
              <a:t>回车即可；</a:t>
            </a:r>
          </a:p>
          <a:p>
            <a:r>
              <a:rPr lang="zh-CN" altLang="en-US" sz="2000" dirty="0"/>
              <a:t>                     </a:t>
            </a:r>
            <a:r>
              <a:rPr lang="en-US" altLang="zh-CN" sz="2000" dirty="0" err="1"/>
              <a:t>mysql</a:t>
            </a:r>
            <a:r>
              <a:rPr lang="en-US" altLang="zh-CN" sz="2000" dirty="0"/>
              <a:t> -u </a:t>
            </a:r>
            <a:r>
              <a:rPr lang="zh-CN" altLang="en-US" sz="2000" dirty="0"/>
              <a:t>用户名 </a:t>
            </a:r>
            <a:r>
              <a:rPr lang="en-US" altLang="zh-CN" sz="2000" dirty="0"/>
              <a:t>-p </a:t>
            </a:r>
            <a:r>
              <a:rPr lang="zh-CN" altLang="en-US" sz="2000" dirty="0"/>
              <a:t>数据库名称 </a:t>
            </a:r>
            <a:r>
              <a:rPr lang="en-US" altLang="zh-CN" sz="2000" dirty="0"/>
              <a:t>&lt; </a:t>
            </a:r>
            <a:r>
              <a:rPr lang="zh-CN" altLang="en-US" sz="2000" dirty="0"/>
              <a:t>数据库名</a:t>
            </a:r>
            <a:r>
              <a:rPr lang="en-US" altLang="zh-CN" sz="2000" dirty="0"/>
              <a:t>.</a:t>
            </a:r>
            <a:r>
              <a:rPr lang="en-US" altLang="zh-CN" sz="2000" dirty="0" err="1"/>
              <a:t>sql</a:t>
            </a:r>
            <a:r>
              <a:rPr lang="en-US" altLang="zh-CN" sz="2000" dirty="0"/>
              <a:t> </a:t>
            </a:r>
            <a:r>
              <a:rPr lang="zh-CN" altLang="en-US" sz="2000" dirty="0"/>
              <a:t>（指定</a:t>
            </a:r>
            <a:r>
              <a:rPr lang="en-US" altLang="zh-CN" sz="2000" dirty="0" err="1"/>
              <a:t>sql</a:t>
            </a:r>
            <a:r>
              <a:rPr lang="zh-CN" altLang="en-US" sz="2000" dirty="0"/>
              <a:t>文件存入的路径）</a:t>
            </a:r>
          </a:p>
          <a:p>
            <a:r>
              <a:rPr lang="zh-CN" altLang="en-US" sz="2000" dirty="0"/>
              <a:t>第二种方式：在已连接数据库的情况下，此时命令提示符为</a:t>
            </a:r>
            <a:r>
              <a:rPr lang="en-US" altLang="zh-CN" sz="2000" dirty="0" err="1"/>
              <a:t>mysql</a:t>
            </a:r>
            <a:r>
              <a:rPr lang="en-US" altLang="zh-CN" sz="2000" dirty="0"/>
              <a:t>&gt;</a:t>
            </a:r>
            <a:r>
              <a:rPr lang="zh-CN" altLang="en-US" sz="2000" dirty="0"/>
              <a:t>，输入 </a:t>
            </a:r>
            <a:r>
              <a:rPr lang="en-US" altLang="zh-CN" sz="2000" dirty="0"/>
              <a:t>source d:\book.sql </a:t>
            </a:r>
            <a:r>
              <a:rPr lang="zh-CN" altLang="en-US" sz="2000" dirty="0"/>
              <a:t>或者 </a:t>
            </a:r>
            <a:r>
              <a:rPr lang="en-US" altLang="zh-CN" sz="2000" dirty="0"/>
              <a:t>\. d:\book.sql </a:t>
            </a:r>
            <a:r>
              <a:rPr lang="zh-CN" altLang="en-US" sz="2000" dirty="0"/>
              <a:t>回车即可。</a:t>
            </a:r>
          </a:p>
          <a:p>
            <a:r>
              <a:rPr lang="zh-CN" altLang="en-US" sz="2000" dirty="0"/>
              <a:t>第三种方式：后台执行</a:t>
            </a:r>
            <a:r>
              <a:rPr lang="en-US" altLang="zh-CN" sz="2000" dirty="0" err="1"/>
              <a:t>sql</a:t>
            </a:r>
            <a:endParaRPr lang="en-US" altLang="zh-CN" sz="2000" dirty="0"/>
          </a:p>
          <a:p>
            <a:r>
              <a:rPr lang="en-US" altLang="zh-CN" sz="2000" dirty="0" err="1"/>
              <a:t>nohup</a:t>
            </a:r>
            <a:r>
              <a:rPr lang="en-US" altLang="zh-CN" sz="2000" dirty="0"/>
              <a:t>  </a:t>
            </a:r>
            <a:r>
              <a:rPr lang="en-US" altLang="zh-CN" sz="2000" dirty="0" err="1"/>
              <a:t>mysql</a:t>
            </a:r>
            <a:r>
              <a:rPr lang="en-US" altLang="zh-CN" sz="2000" dirty="0"/>
              <a:t> -</a:t>
            </a:r>
            <a:r>
              <a:rPr lang="en-US" altLang="zh-CN" sz="2000" dirty="0" err="1"/>
              <a:t>uaccounting</a:t>
            </a:r>
            <a:r>
              <a:rPr lang="en-US" altLang="zh-CN" sz="2000" dirty="0"/>
              <a:t>   -phg_2waRb  accounting &lt; /root/accounting_201604231744.sql  &amp;</a:t>
            </a:r>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2648164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5816977"/>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查询锁：</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zh-CN" altLang="en-US" sz="2000" dirty="0" smtClean="0"/>
              <a:t>批量杀会话：</a:t>
            </a:r>
            <a:endParaRPr lang="en-US" altLang="zh-CN" sz="2000" dirty="0" smtClean="0"/>
          </a:p>
          <a:p>
            <a:r>
              <a:rPr lang="en-US" altLang="zh-CN" sz="2000" dirty="0"/>
              <a:t>[root@DBWEBMYSQL7 ~]# cat kill_batch_sleep.sh </a:t>
            </a:r>
          </a:p>
          <a:p>
            <a:r>
              <a:rPr lang="en-US" altLang="zh-CN" sz="2000" dirty="0"/>
              <a:t>#!/bin/bash</a:t>
            </a:r>
          </a:p>
          <a:p>
            <a:r>
              <a:rPr lang="en-US" altLang="zh-CN" sz="2000" dirty="0" err="1"/>
              <a:t>mysql</a:t>
            </a:r>
            <a:r>
              <a:rPr lang="en-US" altLang="zh-CN" sz="2000" dirty="0"/>
              <a:t> -</a:t>
            </a:r>
            <a:r>
              <a:rPr lang="en-US" altLang="zh-CN" sz="2000" dirty="0" err="1"/>
              <a:t>uroot</a:t>
            </a:r>
            <a:r>
              <a:rPr lang="en-US" altLang="zh-CN" sz="2000" dirty="0"/>
              <a:t> -pHc2015# -e "show full </a:t>
            </a:r>
            <a:r>
              <a:rPr lang="en-US" altLang="zh-CN" sz="2000" dirty="0" err="1"/>
              <a:t>processlist</a:t>
            </a:r>
            <a:r>
              <a:rPr lang="en-US" altLang="zh-CN" sz="2000" dirty="0"/>
              <a:t>"|</a:t>
            </a:r>
            <a:r>
              <a:rPr lang="en-US" altLang="zh-CN" sz="2000" dirty="0" err="1"/>
              <a:t>grep</a:t>
            </a:r>
            <a:r>
              <a:rPr lang="en-US" altLang="zh-CN" sz="2000" dirty="0"/>
              <a:t> -</a:t>
            </a:r>
            <a:r>
              <a:rPr lang="en-US" altLang="zh-CN" sz="2000" dirty="0" err="1"/>
              <a:t>i</a:t>
            </a:r>
            <a:r>
              <a:rPr lang="en-US" altLang="zh-CN" sz="2000" dirty="0"/>
              <a:t> $1|awk -F' ' '{if ($5 == "Sleep")  print "kill "$1";" }'  &gt; /</a:t>
            </a:r>
            <a:r>
              <a:rPr lang="en-US" altLang="zh-CN" sz="2000" dirty="0" err="1"/>
              <a:t>tmp</a:t>
            </a:r>
            <a:r>
              <a:rPr lang="en-US" altLang="zh-CN" sz="2000" dirty="0"/>
              <a:t>/</a:t>
            </a:r>
            <a:r>
              <a:rPr lang="en-US" altLang="zh-CN" sz="2000" dirty="0" err="1"/>
              <a:t>killsql.sql</a:t>
            </a:r>
            <a:endParaRPr lang="en-US" altLang="zh-CN" sz="2000" dirty="0"/>
          </a:p>
          <a:p>
            <a:endParaRPr lang="en-US" altLang="zh-CN" sz="2000" dirty="0"/>
          </a:p>
          <a:p>
            <a:r>
              <a:rPr lang="en-US" altLang="zh-CN" sz="2000" dirty="0" err="1"/>
              <a:t>mysql</a:t>
            </a:r>
            <a:r>
              <a:rPr lang="en-US" altLang="zh-CN" sz="2000" dirty="0"/>
              <a:t> -</a:t>
            </a:r>
            <a:r>
              <a:rPr lang="en-US" altLang="zh-CN" sz="2000" dirty="0" err="1"/>
              <a:t>uroot</a:t>
            </a:r>
            <a:r>
              <a:rPr lang="en-US" altLang="zh-CN" sz="2000" dirty="0"/>
              <a:t> -pHc2015#  &lt;  /</a:t>
            </a:r>
            <a:r>
              <a:rPr lang="en-US" altLang="zh-CN" sz="2000" dirty="0" err="1"/>
              <a:t>tmp</a:t>
            </a:r>
            <a:r>
              <a:rPr lang="en-US" altLang="zh-CN" sz="2000" dirty="0"/>
              <a:t>/</a:t>
            </a:r>
            <a:r>
              <a:rPr lang="en-US" altLang="zh-CN" sz="2000" dirty="0" err="1"/>
              <a:t>killsql.sql</a:t>
            </a:r>
            <a:endParaRPr lang="en-US" altLang="zh-CN" sz="2000" dirty="0" smtClean="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51022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046988"/>
          </a:xfrm>
          <a:prstGeom prst="rect">
            <a:avLst/>
          </a:prstGeom>
          <a:noFill/>
        </p:spPr>
        <p:txBody>
          <a:bodyPr wrap="square" rtlCol="0">
            <a:spAutoFit/>
          </a:bodyPr>
          <a:lstStyle/>
          <a:p>
            <a:r>
              <a:rPr lang="en-US" altLang="zh-CN" sz="2400" dirty="0" err="1" smtClean="0">
                <a:latin typeface="华文楷体" panose="02010600040101010101" pitchFamily="2" charset="-122"/>
                <a:ea typeface="华文楷体" panose="02010600040101010101" pitchFamily="2" charset="-122"/>
              </a:rPr>
              <a:t>Gelijibie</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Suo</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suoyin</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464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046988"/>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44369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7971413"/>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数据库体系结构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开发规范</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数据库备份恢复</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语句优化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常用工具（</a:t>
            </a:r>
            <a:r>
              <a:rPr lang="en-US" altLang="zh-CN" sz="3200" dirty="0" err="1" smtClean="0">
                <a:latin typeface="华文楷体" panose="02010600040101010101" pitchFamily="2" charset="-122"/>
                <a:ea typeface="华文楷体" panose="02010600040101010101" pitchFamily="2" charset="-122"/>
              </a:rPr>
              <a:t>pttoolkit,xbackup</a:t>
            </a:r>
            <a:r>
              <a:rPr lang="zh-CN" altLang="en-US" sz="3200" dirty="0" smtClean="0">
                <a:latin typeface="华文楷体" panose="02010600040101010101" pitchFamily="2" charset="-122"/>
                <a:ea typeface="华文楷体" panose="02010600040101010101" pitchFamily="2" charset="-122"/>
              </a:rPr>
              <a:t>等）</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数据库高可用架构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a:latin typeface="华文楷体" panose="02010600040101010101" pitchFamily="2" charset="-122"/>
                <a:ea typeface="华文楷体" panose="02010600040101010101" pitchFamily="2" charset="-122"/>
              </a:rPr>
              <a:t>中间件</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mn-ea"/>
            </a:endParaRPr>
          </a:p>
          <a:p>
            <a:endParaRPr lang="en-US" altLang="zh-CN" sz="3200" dirty="0" smtClean="0">
              <a:latin typeface="+mn-ea"/>
            </a:endParaRPr>
          </a:p>
          <a:p>
            <a:pPr marL="685800" indent="-685800">
              <a:buFont typeface="Wingdings" panose="05000000000000000000" pitchFamily="2" charset="2"/>
              <a:buChar char="l"/>
            </a:pPr>
            <a:endParaRPr lang="en-US" altLang="zh-CN" sz="3200" dirty="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778674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：指出优化器选择使用的索引。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353943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NULL CHARSET=utf8</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22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5252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839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800767"/>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r>
              <a:rPr lang="en-US" altLang="zh-CN" sz="2000" dirty="0" err="1" smtClean="0"/>
              <a:t>Mysql</a:t>
            </a:r>
            <a:r>
              <a:rPr lang="zh-CN" altLang="en-US" sz="2000" dirty="0" smtClean="0"/>
              <a:t>开发规范，创建要求，索引，主键索引，唯一索引，二级索引，对比。</a:t>
            </a:r>
            <a:endParaRPr lang="en-US" altLang="zh-CN" sz="2000" dirty="0" smtClean="0"/>
          </a:p>
          <a:p>
            <a:r>
              <a:rPr lang="zh-CN" altLang="en-US" sz="2000" dirty="0" smtClean="0"/>
              <a:t>选择好数据类型，分别介绍下各个数据类型。锁。隔离类型。连接池配置：长连接短连接</a:t>
            </a:r>
            <a:endParaRPr lang="en-US" altLang="zh-CN" sz="2000" dirty="0" smtClean="0"/>
          </a:p>
          <a:p>
            <a:r>
              <a:rPr lang="en-US" altLang="zh-CN" sz="2000" dirty="0" smtClean="0"/>
              <a:t>In</a:t>
            </a:r>
            <a:r>
              <a:rPr lang="zh-CN" altLang="en-US" sz="2000" dirty="0" smtClean="0"/>
              <a:t>。</a:t>
            </a:r>
            <a:r>
              <a:rPr lang="en-US" altLang="zh-CN" sz="2000" dirty="0" smtClean="0"/>
              <a:t>like</a:t>
            </a:r>
            <a:endParaRPr lang="en-US" altLang="zh-CN" sz="2000" dirty="0"/>
          </a:p>
          <a:p>
            <a:r>
              <a:rPr lang="en-US" altLang="zh-CN" sz="2000" dirty="0" smtClean="0"/>
              <a:t>explain</a:t>
            </a:r>
            <a:endParaRPr lang="en-US" altLang="zh-CN" sz="20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1448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a:latin typeface="华文楷体" panose="02010600040101010101" pitchFamily="2" charset="-122"/>
                <a:ea typeface="华文楷体" panose="02010600040101010101" pitchFamily="2" charset="-122"/>
              </a:rPr>
              <a:t>mysqlbinlog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r>
              <a:rPr lang="en-US" altLang="zh-CN" sz="2400" dirty="0" err="1" smtClean="0"/>
              <a:t>mysqlbinlog</a:t>
            </a:r>
            <a:r>
              <a:rPr lang="en-US" altLang="zh-CN" sz="2400" dirty="0"/>
              <a:t> --base64-output='decode-rows' -</a:t>
            </a:r>
            <a:r>
              <a:rPr lang="en-US" altLang="zh-CN" sz="2400" dirty="0" err="1"/>
              <a:t>vv</a:t>
            </a:r>
            <a:r>
              <a:rPr lang="en-US" altLang="zh-CN" sz="2400" dirty="0"/>
              <a:t> --start-</a:t>
            </a:r>
            <a:r>
              <a:rPr lang="en-US" altLang="zh-CN" sz="2400" dirty="0" err="1"/>
              <a:t>datetime</a:t>
            </a:r>
            <a:r>
              <a:rPr lang="en-US" altLang="zh-CN" sz="2400" dirty="0"/>
              <a:t>="2016-04-15 8:08:01" --stop-</a:t>
            </a:r>
            <a:r>
              <a:rPr lang="en-US" altLang="zh-CN" sz="2400" dirty="0" err="1"/>
              <a:t>datetime</a:t>
            </a:r>
            <a:r>
              <a:rPr lang="en-US" altLang="zh-CN" sz="2400" dirty="0"/>
              <a:t>="2016-04-15 10:15:32"  -d </a:t>
            </a:r>
            <a:r>
              <a:rPr lang="en-US" altLang="zh-CN" sz="2400" dirty="0" err="1"/>
              <a:t>dev_capital</a:t>
            </a:r>
            <a:r>
              <a:rPr lang="en-US" altLang="zh-CN" sz="2400" dirty="0"/>
              <a:t> /opt/</a:t>
            </a:r>
            <a:r>
              <a:rPr lang="en-US" altLang="zh-CN" sz="2400" dirty="0" err="1"/>
              <a:t>mysql</a:t>
            </a:r>
            <a:r>
              <a:rPr lang="en-US" altLang="zh-CN" sz="2400" dirty="0"/>
              <a:t>/data/mysql-bin.000553 &gt; /opt/</a:t>
            </a:r>
            <a:r>
              <a:rPr lang="en-US" altLang="zh-CN" sz="2400" dirty="0" err="1"/>
              <a:t>mysql</a:t>
            </a:r>
            <a:r>
              <a:rPr lang="en-US" altLang="zh-CN" sz="2400" dirty="0"/>
              <a:t>/data/3.txt</a:t>
            </a:r>
            <a:endParaRPr lang="en-US" altLang="zh-CN" sz="24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17415"/>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47924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en-US" altLang="zh-CN" dirty="0" err="1" smtClean="0"/>
              <a:t>pt</a:t>
            </a:r>
            <a:r>
              <a:rPr lang="en-US" altLang="zh-CN" dirty="0" smtClean="0"/>
              <a:t>-online-schema-change</a:t>
            </a:r>
            <a:endParaRPr lang="en-US" altLang="zh-CN" dirty="0"/>
          </a:p>
          <a:p>
            <a:pPr lvl="1"/>
            <a:r>
              <a:rPr lang="zh-CN" altLang="en-US" dirty="0"/>
              <a:t>功能：在不长时间锁表的情况下</a:t>
            </a:r>
            <a:r>
              <a:rPr lang="en-US" altLang="zh-CN" dirty="0"/>
              <a:t>alter table</a:t>
            </a:r>
          </a:p>
          <a:p>
            <a:pPr lvl="1"/>
            <a:r>
              <a:rPr lang="zh-CN" altLang="en-US" dirty="0"/>
              <a:t>使用方式：</a:t>
            </a:r>
            <a:r>
              <a:rPr lang="en-US" altLang="zh-CN" dirty="0" err="1"/>
              <a:t>pt</a:t>
            </a:r>
            <a:r>
              <a:rPr lang="en-US" altLang="zh-CN" dirty="0"/>
              <a:t>-online-schema-change --</a:t>
            </a:r>
            <a:r>
              <a:rPr lang="en-US" altLang="zh-CN" dirty="0" err="1"/>
              <a:t>config</a:t>
            </a:r>
            <a:r>
              <a:rPr lang="en-US" altLang="zh-CN" dirty="0"/>
              <a:t> </a:t>
            </a:r>
            <a:r>
              <a:rPr lang="en-US" altLang="zh-CN" dirty="0" err="1"/>
              <a:t>osc.conf</a:t>
            </a:r>
            <a:r>
              <a:rPr lang="en-US" altLang="zh-CN" dirty="0"/>
              <a:t> h=10.211.55.6,P=3600,u=</a:t>
            </a:r>
            <a:r>
              <a:rPr lang="en-US" altLang="zh-CN" dirty="0" err="1"/>
              <a:t>dba,p</a:t>
            </a:r>
            <a:r>
              <a:rPr lang="en-US" altLang="zh-CN" dirty="0"/>
              <a:t>=</a:t>
            </a:r>
            <a:r>
              <a:rPr lang="en-US" altLang="zh-CN" dirty="0" err="1"/>
              <a:t>dba,D</a:t>
            </a:r>
            <a:r>
              <a:rPr lang="en-US" altLang="zh-CN" dirty="0"/>
              <a:t>=app1,t=t1</a:t>
            </a:r>
          </a:p>
          <a:p>
            <a:pPr lvl="1"/>
            <a:r>
              <a:rPr lang="zh-CN" altLang="en-US" dirty="0"/>
              <a:t>参数文件内容：</a:t>
            </a:r>
            <a:endParaRPr lang="en-US" altLang="zh-CN" dirty="0"/>
          </a:p>
          <a:p>
            <a:pPr lvl="2"/>
            <a:r>
              <a:rPr lang="en-US" altLang="zh-CN" dirty="0"/>
              <a:t>charset=utf8</a:t>
            </a:r>
          </a:p>
          <a:p>
            <a:pPr lvl="2"/>
            <a:r>
              <a:rPr lang="en-US" altLang="zh-CN" dirty="0"/>
              <a:t>statistics</a:t>
            </a:r>
          </a:p>
          <a:p>
            <a:pPr lvl="2"/>
            <a:r>
              <a:rPr lang="en-US" altLang="zh-CN" dirty="0"/>
              <a:t>recursion-method=</a:t>
            </a:r>
            <a:r>
              <a:rPr lang="en-US" altLang="zh-CN" dirty="0" err="1"/>
              <a:t>dsn</a:t>
            </a:r>
            <a:r>
              <a:rPr lang="en-US" altLang="zh-CN" dirty="0"/>
              <a:t>=h=10.211.55.6,D=</a:t>
            </a:r>
            <a:r>
              <a:rPr lang="en-US" altLang="zh-CN" dirty="0" err="1"/>
              <a:t>checksum,t</a:t>
            </a:r>
            <a:r>
              <a:rPr lang="en-US" altLang="zh-CN" dirty="0"/>
              <a:t>=</a:t>
            </a:r>
            <a:r>
              <a:rPr lang="en-US" altLang="zh-CN" dirty="0" err="1"/>
              <a:t>dsns</a:t>
            </a:r>
            <a:endParaRPr lang="en-US" altLang="zh-CN" dirty="0"/>
          </a:p>
          <a:p>
            <a:pPr lvl="2"/>
            <a:r>
              <a:rPr lang="en-US" altLang="zh-CN" dirty="0"/>
              <a:t>alter=engine=</a:t>
            </a:r>
            <a:r>
              <a:rPr lang="en-US" altLang="zh-CN" dirty="0" err="1"/>
              <a:t>innodb</a:t>
            </a:r>
            <a:endParaRPr lang="en-US" altLang="zh-CN" dirty="0"/>
          </a:p>
          <a:p>
            <a:pPr lvl="2"/>
            <a:r>
              <a:rPr lang="en-US" altLang="zh-CN" dirty="0"/>
              <a:t>print</a:t>
            </a:r>
          </a:p>
          <a:p>
            <a:pPr lvl="2"/>
            <a:r>
              <a:rPr lang="en-US" altLang="zh-CN" dirty="0"/>
              <a:t>#dry-run</a:t>
            </a:r>
          </a:p>
          <a:p>
            <a:pPr lvl="2"/>
            <a:r>
              <a:rPr lang="en-US" altLang="zh-CN" dirty="0"/>
              <a:t>execute</a:t>
            </a:r>
          </a:p>
          <a:p>
            <a:pPr lvl="1"/>
            <a:r>
              <a:rPr lang="zh-CN" altLang="en-US" sz="2900" dirty="0"/>
              <a:t>说明：</a:t>
            </a:r>
            <a:endParaRPr lang="en-US" altLang="zh-CN" sz="2900" dirty="0"/>
          </a:p>
          <a:p>
            <a:pPr marL="1371600" lvl="2" indent="-457200">
              <a:buAutoNum type="arabicPeriod"/>
            </a:pPr>
            <a:r>
              <a:rPr lang="zh-CN" altLang="en-US" dirty="0"/>
              <a:t>创建一张临时表与要修改后的表结构完全一致</a:t>
            </a:r>
            <a:endParaRPr lang="en-US" altLang="zh-CN" dirty="0"/>
          </a:p>
          <a:p>
            <a:pPr marL="1371600" lvl="2" indent="-457200">
              <a:buAutoNum type="arabicPeriod"/>
            </a:pPr>
            <a:r>
              <a:rPr lang="zh-CN" altLang="en-US" dirty="0"/>
              <a:t>在主库上针对要修改的表创建</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三个</a:t>
            </a:r>
            <a:r>
              <a:rPr lang="en-US" altLang="zh-CN" dirty="0"/>
              <a:t>trigger</a:t>
            </a:r>
            <a:r>
              <a:rPr lang="zh-CN" altLang="en-US" dirty="0"/>
              <a:t>，触发对临时表的写入</a:t>
            </a:r>
            <a:endParaRPr lang="en-US" altLang="zh-CN" dirty="0"/>
          </a:p>
          <a:p>
            <a:pPr marL="1371600" lvl="2" indent="-457200">
              <a:buFont typeface="Arial" panose="020B0604020202020204" pitchFamily="34" charset="0"/>
              <a:buAutoNum type="arabicPeriod"/>
            </a:pPr>
            <a:r>
              <a:rPr lang="zh-CN" altLang="en-US" dirty="0"/>
              <a:t>以</a:t>
            </a:r>
            <a:r>
              <a:rPr lang="en-US" altLang="zh-CN" dirty="0" err="1"/>
              <a:t>chunck</a:t>
            </a:r>
            <a:r>
              <a:rPr lang="zh-CN" altLang="en-US" dirty="0"/>
              <a:t>为单位，将原全部数据导入完成以后，将原表和临时表互换名字</a:t>
            </a:r>
            <a:endParaRPr lang="en-US" altLang="zh-CN" dirty="0"/>
          </a:p>
          <a:p>
            <a:pPr marL="1371600" lvl="2" indent="-457200">
              <a:buAutoNum type="arabicPeriod"/>
            </a:pPr>
            <a:r>
              <a:rPr lang="zh-CN" altLang="en-US" dirty="0"/>
              <a:t>表中的数据以</a:t>
            </a:r>
            <a:r>
              <a:rPr lang="en-US" altLang="zh-CN" dirty="0"/>
              <a:t>insert ignore</a:t>
            </a:r>
            <a:r>
              <a:rPr lang="zh-CN" altLang="en-US" dirty="0"/>
              <a:t>的形式导入临时表</a:t>
            </a:r>
            <a:endParaRPr lang="en-US" altLang="zh-CN" dirty="0"/>
          </a:p>
          <a:p>
            <a:pPr marL="1371600" lvl="2" indent="-457200">
              <a:buAutoNum type="arabicPeriod"/>
            </a:pPr>
            <a:r>
              <a:rPr lang="zh-CN" altLang="en-US" dirty="0"/>
              <a:t>删除互换后的旧表和</a:t>
            </a:r>
            <a:r>
              <a:rPr lang="en-US" altLang="zh-CN" dirty="0"/>
              <a:t>trigger</a:t>
            </a:r>
            <a:endParaRPr lang="zh-CN" altLang="zh-CN" dirty="0"/>
          </a:p>
          <a:p>
            <a:pPr marL="1371600" lvl="2" indent="-457200">
              <a:buAutoNum type="arabicPeriod"/>
            </a:pPr>
            <a:r>
              <a:rPr lang="zh-CN" altLang="en-US" dirty="0"/>
              <a:t>在导入过程中可以检查从库的延迟情况，跟据延迟控制导入速度</a:t>
            </a:r>
            <a:endParaRPr lang="en-US" altLang="zh-CN" dirty="0"/>
          </a:p>
          <a:p>
            <a:pPr marL="1371600" lvl="2" indent="-457200">
              <a:buAutoNum type="arabicPeriod"/>
            </a:pPr>
            <a:r>
              <a:rPr lang="zh-CN" altLang="en-US" dirty="0"/>
              <a:t>也可以根据负载情况动态调整导入速度</a:t>
            </a:r>
            <a:endParaRPr lang="en-US" altLang="zh-CN" dirty="0"/>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1795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71007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062103"/>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内容占位符 3"/>
          <p:cNvPicPr>
            <a:picLocks noChangeAspect="1"/>
          </p:cNvPicPr>
          <p:nvPr/>
        </p:nvPicPr>
        <p:blipFill>
          <a:blip r:embed="rId4"/>
          <a:stretch>
            <a:fillRect/>
          </a:stretch>
        </p:blipFill>
        <p:spPr>
          <a:xfrm>
            <a:off x="3914887" y="1961366"/>
            <a:ext cx="3527691" cy="4351338"/>
          </a:xfrm>
          <a:prstGeom prst="rect">
            <a:avLst/>
          </a:prstGeom>
        </p:spPr>
      </p:pic>
      <p:grpSp>
        <p:nvGrpSpPr>
          <p:cNvPr id="8" name="组合 7"/>
          <p:cNvGrpSpPr/>
          <p:nvPr/>
        </p:nvGrpSpPr>
        <p:grpSpPr>
          <a:xfrm>
            <a:off x="6709273" y="1488722"/>
            <a:ext cx="2798794" cy="1580573"/>
            <a:chOff x="6160240" y="1681668"/>
            <a:chExt cx="2693303" cy="1448736"/>
          </a:xfrm>
        </p:grpSpPr>
        <p:sp>
          <p:nvSpPr>
            <p:cNvPr id="9" name="文本框 8"/>
            <p:cNvSpPr txBox="1"/>
            <p:nvPr/>
          </p:nvSpPr>
          <p:spPr>
            <a:xfrm>
              <a:off x="7557326" y="1681668"/>
              <a:ext cx="1296217"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连接管理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线程管理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用户认证</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连接安全</a:t>
              </a:r>
              <a:endParaRPr lang="zh-CN" altLang="en-US" dirty="0">
                <a:latin typeface="华文楷体" panose="02010600040101010101" pitchFamily="2" charset="-122"/>
                <a:ea typeface="华文楷体" panose="02010600040101010101" pitchFamily="2" charset="-122"/>
              </a:endParaRPr>
            </a:p>
          </p:txBody>
        </p:sp>
        <p:cxnSp>
          <p:nvCxnSpPr>
            <p:cNvPr id="10" name="直接箭头连接符 9"/>
            <p:cNvCxnSpPr>
              <a:endCxn id="9" idx="1"/>
            </p:cNvCxnSpPr>
            <p:nvPr/>
          </p:nvCxnSpPr>
          <p:spPr>
            <a:xfrm flipV="1">
              <a:off x="6160240" y="2281833"/>
              <a:ext cx="1397086" cy="84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8385936" y="3081650"/>
            <a:ext cx="2967864"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解析</a:t>
            </a:r>
            <a:r>
              <a:rPr lang="en-US" altLang="zh-CN" dirty="0"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，生成解析树，</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预处理器检查表、列等语义信息，并检查权限</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最后交给优化器进行优化</a:t>
            </a:r>
            <a:endParaRPr lang="zh-CN" altLang="en-US" dirty="0">
              <a:latin typeface="华文楷体" panose="02010600040101010101" pitchFamily="2" charset="-122"/>
              <a:ea typeface="华文楷体" panose="02010600040101010101" pitchFamily="2" charset="-122"/>
            </a:endParaRPr>
          </a:p>
        </p:txBody>
      </p:sp>
      <p:cxnSp>
        <p:nvCxnSpPr>
          <p:cNvPr id="13" name="直接箭头连接符 12"/>
          <p:cNvCxnSpPr>
            <a:endCxn id="11" idx="1"/>
          </p:cNvCxnSpPr>
          <p:nvPr/>
        </p:nvCxnSpPr>
        <p:spPr>
          <a:xfrm flipV="1">
            <a:off x="6709273" y="3681815"/>
            <a:ext cx="1676663" cy="251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493731" y="4526510"/>
            <a:ext cx="2122230" cy="646331"/>
          </a:xfrm>
          <a:prstGeom prst="rect">
            <a:avLst/>
          </a:prstGeom>
          <a:noFill/>
        </p:spPr>
        <p:txBody>
          <a:bodyPr wrap="square" rtlCol="0">
            <a:spAutoFit/>
          </a:bodyPr>
          <a:lstStyle/>
          <a:p>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转换、重写查询</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p>
        </p:txBody>
      </p:sp>
      <p:cxnSp>
        <p:nvCxnSpPr>
          <p:cNvPr id="20" name="直接箭头连接符 19"/>
          <p:cNvCxnSpPr/>
          <p:nvPr/>
        </p:nvCxnSpPr>
        <p:spPr>
          <a:xfrm flipV="1">
            <a:off x="6709273" y="4777790"/>
            <a:ext cx="1784458"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8493731" y="5405810"/>
            <a:ext cx="2122230" cy="64633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数据存取</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事务控制</a:t>
            </a:r>
            <a:endParaRPr lang="en-US" altLang="zh-CN" dirty="0" smtClean="0">
              <a:latin typeface="华文楷体" panose="02010600040101010101" pitchFamily="2" charset="-122"/>
              <a:ea typeface="华文楷体" panose="02010600040101010101" pitchFamily="2" charset="-122"/>
            </a:endParaRPr>
          </a:p>
        </p:txBody>
      </p:sp>
      <p:cxnSp>
        <p:nvCxnSpPr>
          <p:cNvPr id="25" name="直接箭头连接符 24"/>
          <p:cNvCxnSpPr>
            <a:endCxn id="23" idx="1"/>
          </p:cNvCxnSpPr>
          <p:nvPr/>
        </p:nvCxnSpPr>
        <p:spPr>
          <a:xfrm>
            <a:off x="6917693" y="5728975"/>
            <a:ext cx="1576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595728" y="2896706"/>
            <a:ext cx="2140509"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缓存</a:t>
            </a:r>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select</a:t>
            </a:r>
            <a:r>
              <a:rPr lang="zh-CN" altLang="en-US" dirty="0" smtClean="0">
                <a:latin typeface="华文楷体" panose="02010600040101010101" pitchFamily="2" charset="-122"/>
                <a:ea typeface="华文楷体" panose="02010600040101010101" pitchFamily="2" charset="-122"/>
              </a:rPr>
              <a:t>结果</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严格匹配</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更新策略</a:t>
            </a:r>
            <a:endParaRPr lang="zh-CN" altLang="en-US"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flipV="1">
            <a:off x="2467778" y="3569465"/>
            <a:ext cx="2060155" cy="36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4629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602081"/>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分析数据库慢查询日志：</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Pt-query-digest</a:t>
            </a: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分析所有的日志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slowquery_2016091210.log &gt;</a:t>
            </a:r>
            <a:r>
              <a:rPr lang="en-US" altLang="zh-CN" sz="2000" dirty="0" smtClean="0">
                <a:latin typeface="华文楷体" panose="02010600040101010101" pitchFamily="2" charset="-122"/>
                <a:ea typeface="华文楷体" panose="02010600040101010101" pitchFamily="2" charset="-122"/>
              </a:rPr>
              <a:t>091210.sql</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a:t>
            </a:r>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小时内的慢查询日志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--since=12h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smtClean="0">
                <a:latin typeface="华文楷体" panose="02010600040101010101" pitchFamily="2" charset="-122"/>
                <a:ea typeface="华文楷体" panose="02010600040101010101" pitchFamily="2" charset="-122"/>
              </a:rPr>
              <a:t>tmp</a:t>
            </a:r>
            <a:r>
              <a:rPr lang="en-US" altLang="zh-CN" sz="2000" dirty="0" smtClean="0">
                <a:latin typeface="华文楷体" panose="02010600040101010101" pitchFamily="2" charset="-122"/>
                <a:ea typeface="华文楷体" panose="02010600040101010101" pitchFamily="2" charset="-122"/>
              </a:rPr>
              <a:t>/slow_report6.log</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分析单个用户的数据库的慢查询日志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a:latin typeface="华文楷体" panose="02010600040101010101" pitchFamily="2" charset="-122"/>
                <a:ea typeface="华文楷体" panose="02010600040101010101" pitchFamily="2" charset="-122"/>
              </a:rPr>
              <a:t>tmp</a:t>
            </a:r>
            <a:r>
              <a:rPr lang="en-US" altLang="zh-CN" sz="2000" dirty="0">
                <a:latin typeface="华文楷体" panose="02010600040101010101" pitchFamily="2" charset="-122"/>
                <a:ea typeface="华文楷体" panose="02010600040101010101" pitchFamily="2" charset="-122"/>
              </a:rPr>
              <a:t>/slowtest1.log</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主</a:t>
            </a:r>
            <a:r>
              <a:rPr lang="zh-CN" altLang="en-US" sz="2000" dirty="0" smtClean="0">
                <a:latin typeface="华文楷体" panose="02010600040101010101" pitchFamily="2" charset="-122"/>
                <a:ea typeface="华文楷体" panose="02010600040101010101" pitchFamily="2" charset="-122"/>
              </a:rPr>
              <a:t>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14:18:00 [(none)]&gt;show master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File: mybinlog.000039</a:t>
            </a:r>
          </a:p>
          <a:p>
            <a:r>
              <a:rPr lang="en-US" altLang="zh-CN" sz="2000" dirty="0">
                <a:latin typeface="华文楷体" panose="02010600040101010101" pitchFamily="2" charset="-122"/>
                <a:ea typeface="华文楷体" panose="02010600040101010101" pitchFamily="2" charset="-122"/>
              </a:rPr>
              <a:t>         Position: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Binlog_Ignore_DB</a:t>
            </a:r>
            <a:r>
              <a:rPr lang="en-US" altLang="zh-CN" sz="2000" dirty="0">
                <a:latin typeface="华文楷体" panose="02010600040101010101" pitchFamily="2" charset="-122"/>
                <a:ea typeface="华文楷体" panose="02010600040101010101" pitchFamily="2" charset="-122"/>
              </a:rPr>
              <a:t>: </a:t>
            </a:r>
          </a:p>
          <a:p>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1 row in set (0.00 sec</a:t>
            </a:r>
            <a:r>
              <a:rPr lang="en-US" altLang="zh-CN" sz="2000" dirty="0" smtClean="0">
                <a:latin typeface="华文楷体" panose="02010600040101010101" pitchFamily="2" charset="-122"/>
                <a:ea typeface="华文楷体" panose="02010600040101010101" pitchFamily="2" charset="-122"/>
              </a:rPr>
              <a:t>)</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53943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主从复制架构：一主一从</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716" y="1871130"/>
            <a:ext cx="7842074" cy="4507636"/>
          </a:xfrm>
          <a:prstGeom prst="rect">
            <a:avLst/>
          </a:prstGeom>
        </p:spPr>
      </p:pic>
    </p:spTree>
    <p:extLst>
      <p:ext uri="{BB962C8B-B14F-4D97-AF65-F5344CB8AC3E}">
        <p14:creationId xmlns:p14="http://schemas.microsoft.com/office/powerpoint/2010/main" val="6114910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04698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主从复制架构：一主多从</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264" y="1585289"/>
            <a:ext cx="7491470" cy="5524500"/>
          </a:xfrm>
          <a:prstGeom prst="rect">
            <a:avLst/>
          </a:prstGeom>
        </p:spPr>
      </p:pic>
    </p:spTree>
    <p:extLst>
      <p:ext uri="{BB962C8B-B14F-4D97-AF65-F5344CB8AC3E}">
        <p14:creationId xmlns:p14="http://schemas.microsoft.com/office/powerpoint/2010/main" val="42058717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55454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a:t>
            </a:r>
            <a:r>
              <a:rPr lang="en-US" altLang="zh-CN" sz="3200" dirty="0" smtClean="0">
                <a:latin typeface="华文楷体" panose="02010600040101010101" pitchFamily="2" charset="-122"/>
                <a:ea typeface="华文楷体" panose="02010600040101010101" pitchFamily="2" charset="-122"/>
              </a:rPr>
              <a:t>master-slave-slave</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276" y="2078053"/>
            <a:ext cx="9232135" cy="3929349"/>
          </a:xfrm>
          <a:prstGeom prst="rect">
            <a:avLst/>
          </a:prstGeom>
        </p:spPr>
      </p:pic>
    </p:spTree>
    <p:extLst>
      <p:ext uri="{BB962C8B-B14F-4D97-AF65-F5344CB8AC3E}">
        <p14:creationId xmlns:p14="http://schemas.microsoft.com/office/powerpoint/2010/main" val="2679083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86232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删除过多的</a:t>
            </a:r>
            <a:r>
              <a:rPr lang="en-US" altLang="zh-CN" sz="3200" dirty="0" err="1" smtClean="0">
                <a:latin typeface="华文楷体" panose="02010600040101010101" pitchFamily="2" charset="-122"/>
                <a:ea typeface="华文楷体" panose="02010600040101010101" pitchFamily="2" charset="-122"/>
              </a:rPr>
              <a:t>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Purge </a:t>
            </a: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569660"/>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endParaRPr lang="en-US" altLang="zh-CN" sz="3200" dirty="0" smtClean="0">
              <a:latin typeface="华文楷体" panose="02010600040101010101" pitchFamily="2" charset="-122"/>
              <a:ea typeface="华文楷体" panose="02010600040101010101" pitchFamily="2" charset="-122"/>
            </a:endParaRPr>
          </a:p>
        </p:txBody>
      </p:sp>
      <p:sp>
        <p:nvSpPr>
          <p:cNvPr id="8" name="矩形 7"/>
          <p:cNvSpPr/>
          <p:nvPr/>
        </p:nvSpPr>
        <p:spPr>
          <a:xfrm>
            <a:off x="692440" y="1744070"/>
            <a:ext cx="716096" cy="12008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76" y="29613"/>
            <a:ext cx="1194907" cy="127611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94" y="-42336"/>
            <a:ext cx="1194907" cy="127611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399" y="1972894"/>
            <a:ext cx="1194907" cy="127611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204" y="5282345"/>
            <a:ext cx="1194907" cy="127611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796" y="3673701"/>
            <a:ext cx="1194907" cy="127611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8" y="4270885"/>
            <a:ext cx="1194907" cy="1276114"/>
          </a:xfrm>
          <a:prstGeom prst="rect">
            <a:avLst/>
          </a:prstGeom>
        </p:spPr>
      </p:pic>
      <p:cxnSp>
        <p:nvCxnSpPr>
          <p:cNvPr id="16" name="直接箭头连接符 15"/>
          <p:cNvCxnSpPr>
            <a:stCxn id="9" idx="3"/>
          </p:cNvCxnSpPr>
          <p:nvPr/>
        </p:nvCxnSpPr>
        <p:spPr>
          <a:xfrm flipV="1">
            <a:off x="6444783" y="585066"/>
            <a:ext cx="1956511" cy="8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271533" y="1331188"/>
            <a:ext cx="1399356" cy="101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47539" y="1170040"/>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3" name="文本框 22"/>
          <p:cNvSpPr txBox="1"/>
          <p:nvPr/>
        </p:nvSpPr>
        <p:spPr>
          <a:xfrm>
            <a:off x="3584774" y="5477201"/>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4" name="文本框 23"/>
          <p:cNvSpPr txBox="1"/>
          <p:nvPr/>
        </p:nvSpPr>
        <p:spPr>
          <a:xfrm>
            <a:off x="8867306" y="1348754"/>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5" name="文本框 24"/>
          <p:cNvSpPr txBox="1"/>
          <p:nvPr/>
        </p:nvSpPr>
        <p:spPr>
          <a:xfrm>
            <a:off x="8012231" y="315522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6" name="文本框 25"/>
          <p:cNvSpPr txBox="1"/>
          <p:nvPr/>
        </p:nvSpPr>
        <p:spPr>
          <a:xfrm>
            <a:off x="7168984" y="482371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7" name="文本框 26"/>
          <p:cNvSpPr txBox="1"/>
          <p:nvPr/>
        </p:nvSpPr>
        <p:spPr>
          <a:xfrm>
            <a:off x="6697304" y="6462215"/>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8" name="文本框 27"/>
          <p:cNvSpPr txBox="1"/>
          <p:nvPr/>
        </p:nvSpPr>
        <p:spPr>
          <a:xfrm>
            <a:off x="583142" y="2985973"/>
            <a:ext cx="1467325" cy="369332"/>
          </a:xfrm>
          <a:prstGeom prst="rect">
            <a:avLst/>
          </a:prstGeom>
          <a:noFill/>
        </p:spPr>
        <p:txBody>
          <a:bodyPr wrap="none" rtlCol="0">
            <a:spAutoFit/>
          </a:bodyPr>
          <a:lstStyle/>
          <a:p>
            <a:r>
              <a:rPr lang="en-US" altLang="zh-CN" dirty="0" err="1" smtClean="0"/>
              <a:t>Mha_manager</a:t>
            </a:r>
            <a:endParaRPr lang="zh-CN" altLang="en-US" dirty="0"/>
          </a:p>
        </p:txBody>
      </p:sp>
      <p:cxnSp>
        <p:nvCxnSpPr>
          <p:cNvPr id="29" name="直接箭头连接符 28"/>
          <p:cNvCxnSpPr>
            <a:endCxn id="13" idx="1"/>
          </p:cNvCxnSpPr>
          <p:nvPr/>
        </p:nvCxnSpPr>
        <p:spPr>
          <a:xfrm flipV="1">
            <a:off x="4638804" y="4311758"/>
            <a:ext cx="2248992" cy="38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029675" y="454023"/>
            <a:ext cx="1143116"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34" name="直接箭头连接符 33"/>
          <p:cNvCxnSpPr>
            <a:endCxn id="12" idx="1"/>
          </p:cNvCxnSpPr>
          <p:nvPr/>
        </p:nvCxnSpPr>
        <p:spPr>
          <a:xfrm>
            <a:off x="4638804" y="5161279"/>
            <a:ext cx="1867400" cy="75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19993" y="4395730"/>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1" name="文本框 40"/>
          <p:cNvSpPr txBox="1"/>
          <p:nvPr/>
        </p:nvSpPr>
        <p:spPr>
          <a:xfrm>
            <a:off x="4973015" y="5356174"/>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2" name="文本框 41"/>
          <p:cNvSpPr txBox="1"/>
          <p:nvPr/>
        </p:nvSpPr>
        <p:spPr>
          <a:xfrm>
            <a:off x="6565017" y="1792079"/>
            <a:ext cx="1180238"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48" name="直接箭头连接符 47"/>
          <p:cNvCxnSpPr/>
          <p:nvPr/>
        </p:nvCxnSpPr>
        <p:spPr>
          <a:xfrm flipV="1">
            <a:off x="1634345" y="1864803"/>
            <a:ext cx="4871859" cy="55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634345" y="2883732"/>
            <a:ext cx="4044488" cy="150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42030" y="2130158"/>
            <a:ext cx="1283862" cy="369332"/>
          </a:xfrm>
          <a:prstGeom prst="rect">
            <a:avLst/>
          </a:prstGeom>
          <a:noFill/>
        </p:spPr>
        <p:txBody>
          <a:bodyPr wrap="square" rtlCol="0">
            <a:spAutoFit/>
          </a:bodyPr>
          <a:lstStyle/>
          <a:p>
            <a:r>
              <a:rPr lang="en-US" altLang="zh-CN" dirty="0" smtClean="0"/>
              <a:t>monitor</a:t>
            </a:r>
            <a:endParaRPr lang="zh-CN" altLang="en-US" dirty="0"/>
          </a:p>
        </p:txBody>
      </p:sp>
      <p:sp>
        <p:nvSpPr>
          <p:cNvPr id="53" name="文本框 52"/>
          <p:cNvSpPr txBox="1"/>
          <p:nvPr/>
        </p:nvSpPr>
        <p:spPr>
          <a:xfrm>
            <a:off x="3214066" y="3326967"/>
            <a:ext cx="1283862" cy="369332"/>
          </a:xfrm>
          <a:prstGeom prst="rect">
            <a:avLst/>
          </a:prstGeom>
          <a:noFill/>
        </p:spPr>
        <p:txBody>
          <a:bodyPr wrap="square" rtlCol="0">
            <a:spAutoFit/>
          </a:bodyPr>
          <a:lstStyle/>
          <a:p>
            <a:r>
              <a:rPr lang="en-US" altLang="zh-CN" dirty="0" smtClean="0"/>
              <a:t>monitor</a:t>
            </a:r>
            <a:endParaRPr lang="zh-CN" altLang="en-US" dirty="0"/>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42336"/>
            <a:ext cx="12191999" cy="6858000"/>
          </a:xfrm>
          <a:prstGeom prst="rect">
            <a:avLst/>
          </a:prstGeom>
        </p:spPr>
      </p:pic>
      <p:sp>
        <p:nvSpPr>
          <p:cNvPr id="5" name="文本框 4"/>
          <p:cNvSpPr txBox="1"/>
          <p:nvPr/>
        </p:nvSpPr>
        <p:spPr>
          <a:xfrm>
            <a:off x="0" y="174410"/>
            <a:ext cx="11449982" cy="797141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常用的维护脚本</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a:t>
            </a:r>
            <a:r>
              <a:rPr lang="en-US" altLang="zh-CN" sz="1600" dirty="0" err="1" smtClean="0">
                <a:latin typeface="华文楷体" panose="02010600040101010101" pitchFamily="2" charset="-122"/>
                <a:ea typeface="华文楷体" panose="02010600040101010101" pitchFamily="2" charset="-122"/>
              </a:rPr>
              <a:t>ssh</a:t>
            </a:r>
            <a:r>
              <a:rPr lang="zh-CN" altLang="en-US" sz="1600" dirty="0" smtClean="0">
                <a:latin typeface="华文楷体" panose="02010600040101010101" pitchFamily="2" charset="-122"/>
                <a:ea typeface="华文楷体" panose="02010600040101010101" pitchFamily="2" charset="-122"/>
              </a:rPr>
              <a:t>情况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masterha_check_ssh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检查主从复制状况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masterha_check_repl</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手动在线切换主从数据库（应用在数据库升级，更换主库硬件等情况，或者主库修复完毕以后恢复原有的主从复制关系）</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masterha_master_switch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a:t>
            </a:r>
            <a:r>
              <a:rPr lang="en-US" altLang="zh-CN" sz="1600" dirty="0" err="1">
                <a:latin typeface="华文楷体" panose="02010600040101010101" pitchFamily="2" charset="-122"/>
                <a:ea typeface="华文楷体" panose="02010600040101010101" pitchFamily="2" charset="-122"/>
              </a:rPr>
              <a:t>master_state</a:t>
            </a:r>
            <a:r>
              <a:rPr lang="en-US" altLang="zh-CN" sz="1600" dirty="0">
                <a:latin typeface="华文楷体" panose="02010600040101010101" pitchFamily="2" charset="-122"/>
                <a:ea typeface="华文楷体" panose="02010600040101010101" pitchFamily="2" charset="-122"/>
              </a:rPr>
              <a:t>=alive --</a:t>
            </a:r>
            <a:r>
              <a:rPr lang="en-US" altLang="zh-CN" sz="1600" dirty="0" err="1">
                <a:latin typeface="华文楷体" panose="02010600040101010101" pitchFamily="2" charset="-122"/>
                <a:ea typeface="华文楷体" panose="02010600040101010101" pitchFamily="2" charset="-122"/>
              </a:rPr>
              <a:t>new_master_host</a:t>
            </a:r>
            <a:r>
              <a:rPr lang="en-US" altLang="zh-CN" sz="1600" dirty="0">
                <a:latin typeface="华文楷体" panose="02010600040101010101" pitchFamily="2" charset="-122"/>
                <a:ea typeface="华文楷体" panose="02010600040101010101" pitchFamily="2" charset="-122"/>
              </a:rPr>
              <a:t>=10.150.21.162 --</a:t>
            </a:r>
            <a:r>
              <a:rPr lang="en-US" altLang="zh-CN" sz="1600" dirty="0" err="1">
                <a:latin typeface="华文楷体" panose="02010600040101010101" pitchFamily="2" charset="-122"/>
                <a:ea typeface="华文楷体" panose="02010600040101010101" pitchFamily="2" charset="-122"/>
              </a:rPr>
              <a:t>new_master_port</a:t>
            </a:r>
            <a:r>
              <a:rPr lang="en-US" altLang="zh-CN" sz="1600" dirty="0">
                <a:latin typeface="华文楷体" panose="02010600040101010101" pitchFamily="2" charset="-122"/>
                <a:ea typeface="华文楷体" panose="02010600040101010101" pitchFamily="2" charset="-122"/>
              </a:rPr>
              <a:t>=3306  --</a:t>
            </a:r>
            <a:r>
              <a:rPr lang="en-US" altLang="zh-CN" sz="1600" dirty="0" err="1">
                <a:latin typeface="华文楷体" panose="02010600040101010101" pitchFamily="2" charset="-122"/>
                <a:ea typeface="华文楷体" panose="02010600040101010101" pitchFamily="2" charset="-122"/>
              </a:rPr>
              <a:t>orig_master_is_new_slave</a:t>
            </a:r>
            <a:r>
              <a:rPr lang="en-US" altLang="zh-CN" sz="1600" dirty="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running_updates_limit</a:t>
            </a:r>
            <a:r>
              <a:rPr lang="en-US" altLang="zh-CN" sz="1600" dirty="0" smtClean="0">
                <a:latin typeface="华文楷体" panose="02010600040101010101" pitchFamily="2" charset="-122"/>
                <a:ea typeface="华文楷体" panose="02010600040101010101" pitchFamily="2" charset="-122"/>
              </a:rPr>
              <a:t>=10000</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启动</a:t>
            </a:r>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监控</a:t>
            </a:r>
            <a:r>
              <a:rPr lang="en-US" altLang="zh-CN" sz="1600" dirty="0" err="1" smtClean="0">
                <a:latin typeface="华文楷体" panose="02010600040101010101" pitchFamily="2" charset="-122"/>
                <a:ea typeface="华文楷体" panose="02010600040101010101" pitchFamily="2" charset="-122"/>
              </a:rPr>
              <a:t>mysql</a:t>
            </a:r>
            <a:r>
              <a:rPr lang="zh-CN" altLang="en-US" sz="1600" dirty="0" smtClean="0">
                <a:latin typeface="华文楷体" panose="02010600040101010101" pitchFamily="2" charset="-122"/>
                <a:ea typeface="华文楷体" panose="02010600040101010101" pitchFamily="2" charset="-122"/>
              </a:rPr>
              <a:t>状态，</a:t>
            </a:r>
            <a:r>
              <a:rPr lang="en-US" altLang="zh-CN" sz="1600" dirty="0" smtClean="0">
                <a:latin typeface="华文楷体" panose="02010600040101010101" pitchFamily="2" charset="-122"/>
                <a:ea typeface="华文楷体" panose="02010600040101010101" pitchFamily="2" charset="-122"/>
              </a:rPr>
              <a:t>master</a:t>
            </a:r>
            <a:r>
              <a:rPr lang="zh-CN" altLang="en-US" sz="1600" dirty="0" smtClean="0">
                <a:latin typeface="华文楷体" panose="02010600040101010101" pitchFamily="2" charset="-122"/>
                <a:ea typeface="华文楷体" panose="02010600040101010101" pitchFamily="2" charset="-122"/>
              </a:rPr>
              <a:t>故障转移等</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nohup</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masterha_manager</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conf</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 &gt; /</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masterlogs</a:t>
            </a:r>
            <a:r>
              <a:rPr lang="en-US" altLang="zh-CN" sz="1600" dirty="0" smtClean="0">
                <a:latin typeface="华文楷体" panose="02010600040101010101" pitchFamily="2" charset="-122"/>
                <a:ea typeface="华文楷体" panose="02010600040101010101" pitchFamily="2" charset="-122"/>
              </a:rPr>
              <a:t>/manager_cnf1.log  2&gt;&amp;1 &amp;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管理进程是否还在，状态是否正常</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masterha_check_status</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关闭</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masterha_stop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开启</a:t>
            </a:r>
            <a:r>
              <a:rPr lang="en-US" altLang="zh-CN" sz="1600" dirty="0" err="1" smtClean="0">
                <a:latin typeface="华文楷体" panose="02010600040101010101" pitchFamily="2" charset="-122"/>
                <a:ea typeface="华文楷体" panose="02010600040101010101" pitchFamily="2" charset="-122"/>
              </a:rPr>
              <a:t>binlogserver</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mysqlbinlog</a:t>
            </a:r>
            <a:r>
              <a:rPr lang="en-US" altLang="zh-CN" sz="1600" dirty="0">
                <a:latin typeface="华文楷体" panose="02010600040101010101" pitchFamily="2" charset="-122"/>
                <a:ea typeface="华文楷体" panose="02010600040101010101" pitchFamily="2" charset="-122"/>
              </a:rPr>
              <a:t> -R --raw --host=10.150.21.161 --user='root' --password='root' --stop-never mybinlog.000039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演示下</a:t>
            </a:r>
            <a:r>
              <a:rPr lang="en-US" altLang="zh-CN" sz="1600" dirty="0" err="1" smtClean="0">
                <a:latin typeface="华文楷体" panose="02010600040101010101" pitchFamily="2" charset="-122"/>
                <a:ea typeface="华文楷体" panose="02010600040101010101" pitchFamily="2" charset="-122"/>
              </a:rPr>
              <a:t>failover_ip</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8182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5" name="内容占位符 3"/>
          <p:cNvPicPr>
            <a:picLocks noChangeAspect="1"/>
          </p:cNvPicPr>
          <p:nvPr/>
        </p:nvPicPr>
        <p:blipFill>
          <a:blip r:embed="rId2"/>
          <a:stretch>
            <a:fillRect/>
          </a:stretch>
        </p:blipFill>
        <p:spPr>
          <a:xfrm>
            <a:off x="3914887" y="1961366"/>
            <a:ext cx="3527691" cy="4351338"/>
          </a:xfrm>
          <a:prstGeom prst="rect">
            <a:avLst/>
          </a:prstGeom>
        </p:spPr>
      </p:pic>
      <p:sp>
        <p:nvSpPr>
          <p:cNvPr id="6" name="文本框 5"/>
          <p:cNvSpPr txBox="1"/>
          <p:nvPr/>
        </p:nvSpPr>
        <p:spPr>
          <a:xfrm>
            <a:off x="7791432" y="2087060"/>
            <a:ext cx="2757552"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连接打满</a:t>
            </a:r>
            <a:endParaRPr lang="en-US" altLang="zh-CN" dirty="0" smtClean="0"/>
          </a:p>
          <a:p>
            <a:pPr marL="342900" indent="-342900">
              <a:buFont typeface="Arial" panose="020B0604020202020204" pitchFamily="34" charset="0"/>
              <a:buChar char="•"/>
            </a:pPr>
            <a:r>
              <a:rPr lang="zh-CN" altLang="en-US" dirty="0"/>
              <a:t>空闲</a:t>
            </a:r>
            <a:r>
              <a:rPr lang="zh-CN" altLang="en-US" dirty="0" smtClean="0"/>
              <a:t>超时</a:t>
            </a:r>
            <a:endParaRPr lang="en-US" altLang="zh-CN" dirty="0"/>
          </a:p>
        </p:txBody>
      </p:sp>
      <p:cxnSp>
        <p:nvCxnSpPr>
          <p:cNvPr id="7" name="直接箭头连接符 6"/>
          <p:cNvCxnSpPr>
            <a:endCxn id="6" idx="1"/>
          </p:cNvCxnSpPr>
          <p:nvPr/>
        </p:nvCxnSpPr>
        <p:spPr>
          <a:xfrm flipV="1">
            <a:off x="6626711" y="2410226"/>
            <a:ext cx="1164721" cy="66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endCxn id="9" idx="3"/>
          </p:cNvCxnSpPr>
          <p:nvPr/>
        </p:nvCxnSpPr>
        <p:spPr>
          <a:xfrm flipH="1" flipV="1">
            <a:off x="3367143" y="3820314"/>
            <a:ext cx="1151070" cy="13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47854" y="3358649"/>
            <a:ext cx="2419289"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频繁更新</a:t>
            </a:r>
            <a:r>
              <a:rPr lang="en-US" altLang="zh-CN" dirty="0" smtClean="0">
                <a:latin typeface="华文楷体" panose="02010600040101010101" pitchFamily="2" charset="-122"/>
                <a:ea typeface="华文楷体" panose="02010600040101010101" pitchFamily="2" charset="-122"/>
              </a:rPr>
              <a:t>+QC</a:t>
            </a:r>
            <a:r>
              <a:rPr lang="zh-CN" altLang="en-US" dirty="0" smtClean="0">
                <a:latin typeface="华文楷体" panose="02010600040101010101" pitchFamily="2" charset="-122"/>
                <a:ea typeface="华文楷体" panose="02010600040101010101" pitchFamily="2" charset="-122"/>
              </a:rPr>
              <a:t>更新机制导致的性能下降</a:t>
            </a:r>
            <a:endParaRPr lang="en-US" altLang="zh-CN" dirty="0" smtClean="0">
              <a:latin typeface="华文楷体" panose="02010600040101010101" pitchFamily="2" charset="-122"/>
              <a:ea typeface="华文楷体" panose="02010600040101010101" pitchFamily="2" charset="-122"/>
            </a:endParaRPr>
          </a:p>
        </p:txBody>
      </p:sp>
      <p:sp>
        <p:nvSpPr>
          <p:cNvPr id="10" name="文本框 9"/>
          <p:cNvSpPr txBox="1"/>
          <p:nvPr/>
        </p:nvSpPr>
        <p:spPr>
          <a:xfrm>
            <a:off x="7728013" y="3156055"/>
            <a:ext cx="4092279"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不合理的高并发导致解析成本过高</a:t>
            </a:r>
            <a:endParaRPr lang="en-US" altLang="zh-CN" dirty="0" smtClean="0"/>
          </a:p>
        </p:txBody>
      </p:sp>
      <p:cxnSp>
        <p:nvCxnSpPr>
          <p:cNvPr id="11" name="直接箭头连接符 10"/>
          <p:cNvCxnSpPr>
            <a:endCxn id="10" idx="1"/>
          </p:cNvCxnSpPr>
          <p:nvPr/>
        </p:nvCxnSpPr>
        <p:spPr>
          <a:xfrm flipV="1">
            <a:off x="6653105" y="3340721"/>
            <a:ext cx="1074908" cy="546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754407" y="4407080"/>
            <a:ext cx="3947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低效的执行</a:t>
            </a:r>
            <a:r>
              <a:rPr lang="zh-CN" altLang="en-US" dirty="0"/>
              <a:t>计划</a:t>
            </a:r>
            <a:endParaRPr lang="en-US" altLang="zh-CN" dirty="0" smtClean="0"/>
          </a:p>
        </p:txBody>
      </p:sp>
      <p:cxnSp>
        <p:nvCxnSpPr>
          <p:cNvPr id="13" name="直接箭头连接符 12"/>
          <p:cNvCxnSpPr>
            <a:endCxn id="12" idx="1"/>
          </p:cNvCxnSpPr>
          <p:nvPr/>
        </p:nvCxnSpPr>
        <p:spPr>
          <a:xfrm flipV="1">
            <a:off x="6653105" y="4591746"/>
            <a:ext cx="1101302" cy="21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079532" y="5349775"/>
            <a:ext cx="300478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死锁导致的</a:t>
            </a:r>
            <a:r>
              <a:rPr lang="en-US" altLang="zh-CN" dirty="0" err="1" smtClean="0"/>
              <a:t>sql</a:t>
            </a:r>
            <a:r>
              <a:rPr lang="zh-CN" altLang="en-US" dirty="0" smtClean="0"/>
              <a:t>执行失败</a:t>
            </a:r>
            <a:endParaRPr lang="en-US" altLang="zh-CN" dirty="0" smtClean="0"/>
          </a:p>
        </p:txBody>
      </p:sp>
      <p:cxnSp>
        <p:nvCxnSpPr>
          <p:cNvPr id="15" name="直接箭头连接符 14"/>
          <p:cNvCxnSpPr>
            <a:endCxn id="14" idx="1"/>
          </p:cNvCxnSpPr>
          <p:nvPr/>
        </p:nvCxnSpPr>
        <p:spPr>
          <a:xfrm flipV="1">
            <a:off x="6813395" y="5534441"/>
            <a:ext cx="1266137"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626711" y="311213"/>
            <a:ext cx="4457601"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无效链接</a:t>
            </a:r>
            <a:endParaRPr lang="en-US" altLang="zh-CN" dirty="0" smtClean="0"/>
          </a:p>
          <a:p>
            <a:pPr marL="342900" indent="-342900">
              <a:buFont typeface="Arial" panose="020B0604020202020204" pitchFamily="34" charset="0"/>
              <a:buChar char="•"/>
            </a:pPr>
            <a:r>
              <a:rPr lang="zh-CN" altLang="en-US" dirty="0" smtClean="0"/>
              <a:t>连接超时</a:t>
            </a:r>
            <a:endParaRPr lang="en-US" altLang="zh-CN" dirty="0"/>
          </a:p>
        </p:txBody>
      </p:sp>
      <p:cxnSp>
        <p:nvCxnSpPr>
          <p:cNvPr id="17" name="直接箭头连接符 16"/>
          <p:cNvCxnSpPr>
            <a:endCxn id="16" idx="1"/>
          </p:cNvCxnSpPr>
          <p:nvPr/>
        </p:nvCxnSpPr>
        <p:spPr>
          <a:xfrm flipV="1">
            <a:off x="5642517" y="634379"/>
            <a:ext cx="984194" cy="1477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endCxn id="40" idx="3"/>
          </p:cNvCxnSpPr>
          <p:nvPr/>
        </p:nvCxnSpPr>
        <p:spPr>
          <a:xfrm flipH="1">
            <a:off x="3263613" y="4478127"/>
            <a:ext cx="1152270" cy="87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256478" y="4756412"/>
            <a:ext cx="300713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server</a:t>
            </a:r>
            <a:r>
              <a:rPr lang="zh-CN" altLang="en-US" dirty="0" smtClean="0"/>
              <a:t>端的其他类型问题</a:t>
            </a:r>
            <a:endParaRPr lang="en-US" altLang="zh-CN" dirty="0" smtClean="0"/>
          </a:p>
          <a:p>
            <a:pPr marL="800100" lvl="1" indent="-342900">
              <a:buFont typeface="Arial" panose="020B0604020202020204" pitchFamily="34" charset="0"/>
              <a:buChar char="•"/>
            </a:pPr>
            <a:r>
              <a:rPr lang="zh-CN" altLang="en-US" dirty="0" smtClean="0"/>
              <a:t>字符集编码</a:t>
            </a:r>
            <a:endParaRPr lang="en-US" altLang="zh-CN" dirty="0" smtClean="0"/>
          </a:p>
          <a:p>
            <a:pPr marL="800100" lvl="1" indent="-342900">
              <a:buFont typeface="Arial" panose="020B0604020202020204" pitchFamily="34" charset="0"/>
              <a:buChar char="•"/>
            </a:pPr>
            <a:r>
              <a:rPr lang="zh-CN" altLang="en-US" dirty="0"/>
              <a:t>临时</a:t>
            </a:r>
            <a:r>
              <a:rPr lang="zh-CN" altLang="en-US" dirty="0" smtClean="0"/>
              <a:t>表不够大导致的</a:t>
            </a:r>
            <a:r>
              <a:rPr lang="en-US" altLang="zh-CN" dirty="0" smtClean="0"/>
              <a:t>IO</a:t>
            </a:r>
            <a:r>
              <a:rPr lang="zh-CN" altLang="en-US" dirty="0" smtClean="0"/>
              <a:t>瓶颈等</a:t>
            </a:r>
            <a:endParaRPr lang="en-US" altLang="zh-CN" dirty="0" smtClean="0"/>
          </a:p>
        </p:txBody>
      </p:sp>
      <p:sp>
        <p:nvSpPr>
          <p:cNvPr id="20" name="标题 1"/>
          <p:cNvSpPr>
            <a:spLocks noGrp="1"/>
          </p:cNvSpPr>
          <p:nvPr>
            <p:ph type="title"/>
          </p:nvPr>
        </p:nvSpPr>
        <p:spPr>
          <a:xfrm>
            <a:off x="838200" y="365125"/>
            <a:ext cx="5173494" cy="1325563"/>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常见问题</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MySQL</a:t>
            </a:r>
            <a:r>
              <a:rPr lang="zh-CN" altLang="en-US" sz="2800" dirty="0" smtClean="0">
                <a:latin typeface="华文楷体" panose="02010600040101010101" pitchFamily="2" charset="-122"/>
                <a:ea typeface="华文楷体" panose="02010600040101010101" pitchFamily="2" charset="-122"/>
              </a:rPr>
              <a:t>逻辑架构</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832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3680110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946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36"/>
            <a:ext cx="12192000" cy="6862236"/>
          </a:xfrm>
          <a:prstGeom prst="rect">
            <a:avLst/>
          </a:prstGeom>
        </p:spPr>
      </p:pic>
    </p:spTree>
    <p:extLst>
      <p:ext uri="{BB962C8B-B14F-4D97-AF65-F5344CB8AC3E}">
        <p14:creationId xmlns:p14="http://schemas.microsoft.com/office/powerpoint/2010/main" val="725197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4648"/>
            <a:ext cx="12191999" cy="7962623"/>
          </a:xfrm>
          <a:prstGeom prst="rect">
            <a:avLst/>
          </a:prstGeom>
        </p:spPr>
      </p:pic>
    </p:spTree>
    <p:extLst>
      <p:ext uri="{BB962C8B-B14F-4D97-AF65-F5344CB8AC3E}">
        <p14:creationId xmlns:p14="http://schemas.microsoft.com/office/powerpoint/2010/main" val="316009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启动过程：</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usr</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62409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7663636"/>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rPr>
              <a:t>root@localhost:mysql.sock</a:t>
            </a:r>
            <a:r>
              <a:rPr lang="en-US" altLang="zh-CN" sz="1600" dirty="0">
                <a:latin typeface="华文楷体" panose="02010600040101010101" pitchFamily="2" charset="-122"/>
              </a:rPr>
              <a:t>  13:50:14 [(none)]&gt;show variables like '%char%';</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Variable_name</a:t>
            </a:r>
            <a:r>
              <a:rPr lang="en-US" altLang="zh-CN" sz="1600" dirty="0">
                <a:latin typeface="华文楷体" panose="02010600040101010101" pitchFamily="2" charset="-122"/>
              </a:rPr>
              <a:t>            | Value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character_set_client</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character_set_connection</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character_set_database</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character_set_filesystem</a:t>
            </a:r>
            <a:r>
              <a:rPr lang="en-US" altLang="zh-CN" sz="1600" dirty="0">
                <a:latin typeface="华文楷体" panose="02010600040101010101" pitchFamily="2" charset="-122"/>
              </a:rPr>
              <a:t> | binary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character_set_results</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character_set_server</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character_set_system</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character_sets_dir</a:t>
            </a:r>
            <a:r>
              <a:rPr lang="en-US" altLang="zh-CN" sz="1600" dirty="0">
                <a:latin typeface="华文楷体" panose="02010600040101010101" pitchFamily="2" charset="-122"/>
              </a:rPr>
              <a:t>       | /opt/</a:t>
            </a:r>
            <a:r>
              <a:rPr lang="en-US" altLang="zh-CN" sz="1600" dirty="0" err="1">
                <a:latin typeface="华文楷体" panose="02010600040101010101" pitchFamily="2" charset="-122"/>
              </a:rPr>
              <a:t>mysql</a:t>
            </a:r>
            <a:r>
              <a:rPr lang="en-US" altLang="zh-CN" sz="1600" dirty="0">
                <a:latin typeface="华文楷体" panose="02010600040101010101" pitchFamily="2" charset="-122"/>
              </a:rPr>
              <a:t>/share/charsets/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8 rows in set (0.00 sec)</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644224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2875</TotalTime>
  <Words>3348</Words>
  <Application>Microsoft Office PowerPoint</Application>
  <PresentationFormat>宽屏</PresentationFormat>
  <Paragraphs>724</Paragraphs>
  <Slides>52</Slides>
  <Notes>48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Arial Unicode MS</vt:lpstr>
      <vt:lpstr>华文楷体</vt:lpstr>
      <vt:lpstr>宋体</vt:lpstr>
      <vt:lpstr>Arial</vt:lpstr>
      <vt:lpstr>Calibri</vt:lpstr>
      <vt:lpstr>Candara</vt:lpstr>
      <vt:lpstr>Wingdings</vt:lpstr>
      <vt:lpstr>环保</vt:lpstr>
      <vt:lpstr>PowerPoint 演示文稿</vt:lpstr>
      <vt:lpstr>PowerPoint 演示文稿</vt:lpstr>
      <vt:lpstr>PowerPoint 演示文稿</vt:lpstr>
      <vt:lpstr>PowerPoint 演示文稿</vt:lpstr>
      <vt:lpstr>常见问题 --MySQL逻辑架构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ronghuaihai</cp:lastModifiedBy>
  <cp:revision>103</cp:revision>
  <dcterms:created xsi:type="dcterms:W3CDTF">2016-10-02T03:45:55Z</dcterms:created>
  <dcterms:modified xsi:type="dcterms:W3CDTF">2016-10-19T15:52:48Z</dcterms:modified>
</cp:coreProperties>
</file>