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7"/>
  </p:notesMasterIdLst>
  <p:handoutMasterIdLst>
    <p:handoutMasterId r:id="rId48"/>
  </p:handoutMasterIdLst>
  <p:sldIdLst>
    <p:sldId id="256" r:id="rId2"/>
    <p:sldId id="516" r:id="rId3"/>
    <p:sldId id="517" r:id="rId4"/>
    <p:sldId id="524" r:id="rId5"/>
    <p:sldId id="525" r:id="rId6"/>
    <p:sldId id="547" r:id="rId7"/>
    <p:sldId id="535" r:id="rId8"/>
    <p:sldId id="523" r:id="rId9"/>
    <p:sldId id="522" r:id="rId10"/>
    <p:sldId id="552" r:id="rId11"/>
    <p:sldId id="553" r:id="rId12"/>
    <p:sldId id="536" r:id="rId13"/>
    <p:sldId id="521" r:id="rId14"/>
    <p:sldId id="520" r:id="rId15"/>
    <p:sldId id="519" r:id="rId16"/>
    <p:sldId id="518" r:id="rId17"/>
    <p:sldId id="537" r:id="rId18"/>
    <p:sldId id="540" r:id="rId19"/>
    <p:sldId id="568" r:id="rId20"/>
    <p:sldId id="563" r:id="rId21"/>
    <p:sldId id="564" r:id="rId22"/>
    <p:sldId id="539" r:id="rId23"/>
    <p:sldId id="534" r:id="rId24"/>
    <p:sldId id="538" r:id="rId25"/>
    <p:sldId id="533" r:id="rId26"/>
    <p:sldId id="532" r:id="rId27"/>
    <p:sldId id="531" r:id="rId28"/>
    <p:sldId id="528" r:id="rId29"/>
    <p:sldId id="556" r:id="rId30"/>
    <p:sldId id="565" r:id="rId31"/>
    <p:sldId id="527" r:id="rId32"/>
    <p:sldId id="541" r:id="rId33"/>
    <p:sldId id="558" r:id="rId34"/>
    <p:sldId id="545" r:id="rId35"/>
    <p:sldId id="559" r:id="rId36"/>
    <p:sldId id="543" r:id="rId37"/>
    <p:sldId id="566" r:id="rId38"/>
    <p:sldId id="567" r:id="rId39"/>
    <p:sldId id="550" r:id="rId40"/>
    <p:sldId id="551" r:id="rId41"/>
    <p:sldId id="549" r:id="rId42"/>
    <p:sldId id="561" r:id="rId43"/>
    <p:sldId id="562" r:id="rId44"/>
    <p:sldId id="557" r:id="rId45"/>
    <p:sldId id="515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F66E60"/>
    <a:srgbClr val="F5B4A9"/>
    <a:srgbClr val="F4F456"/>
    <a:srgbClr val="0066FF"/>
    <a:srgbClr val="6699FF"/>
    <a:srgbClr val="FFFF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83363" autoAdjust="0"/>
  </p:normalViewPr>
  <p:slideViewPr>
    <p:cSldViewPr>
      <p:cViewPr varScale="1">
        <p:scale>
          <a:sx n="86" d="100"/>
          <a:sy n="86" d="100"/>
        </p:scale>
        <p:origin x="9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3194672-DDAD-4CCA-BAF8-D18F740B8C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953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D5FD6A1-3F0C-46FC-AD98-A22F03A529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859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37707-9861-40E7-82A4-9A589F0ABDD7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47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oundRect">
            <a:avLst>
              <a:gd name="adj" fmla="val 497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7"/>
          <p:cNvSpPr>
            <a:spLocks/>
          </p:cNvSpPr>
          <p:nvPr/>
        </p:nvSpPr>
        <p:spPr bwMode="auto">
          <a:xfrm>
            <a:off x="3744913" y="3451225"/>
            <a:ext cx="827087" cy="144463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8"/>
          <p:cNvSpPr>
            <a:spLocks/>
          </p:cNvSpPr>
          <p:nvPr/>
        </p:nvSpPr>
        <p:spPr bwMode="auto">
          <a:xfrm>
            <a:off x="4572000" y="3451225"/>
            <a:ext cx="827088" cy="144463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6" name="Picture 9" descr="logo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12319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900113" y="3451225"/>
            <a:ext cx="741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8" name="Picture 8" descr="logonew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1588" y="6227763"/>
            <a:ext cx="150177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742113"/>
            <a:ext cx="9144000" cy="115887"/>
            <a:chOff x="2359" y="4228"/>
            <a:chExt cx="1042" cy="96"/>
          </a:xfrm>
        </p:grpSpPr>
        <p:sp>
          <p:nvSpPr>
            <p:cNvPr id="9" name="Rectangle 13"/>
            <p:cNvSpPr>
              <a:spLocks/>
            </p:cNvSpPr>
            <p:nvPr/>
          </p:nvSpPr>
          <p:spPr bwMode="auto">
            <a:xfrm>
              <a:off x="2359" y="4228"/>
              <a:ext cx="521" cy="96"/>
            </a:xfrm>
            <a:prstGeom prst="rect">
              <a:avLst/>
            </a:prstGeom>
            <a:solidFill>
              <a:srgbClr val="FF0000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Rectangle 14"/>
            <p:cNvSpPr>
              <a:spLocks/>
            </p:cNvSpPr>
            <p:nvPr/>
          </p:nvSpPr>
          <p:spPr bwMode="auto">
            <a:xfrm>
              <a:off x="2880" y="4228"/>
              <a:ext cx="521" cy="96"/>
            </a:xfrm>
            <a:prstGeom prst="rect">
              <a:avLst/>
            </a:prstGeom>
            <a:solidFill>
              <a:srgbClr val="0000FF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951788" y="877888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B20C9209-515C-4DA6-8C65-82D683A53546}" type="slidenum">
              <a:rPr kumimoji="1" lang="en-US" altLang="zh-CN" sz="1600">
                <a:latin typeface="Verdana" pitchFamily="34" charset="0"/>
                <a:ea typeface="华文细黑" pitchFamily="2" charset="-122"/>
              </a:rPr>
              <a:pPr algn="ctr">
                <a:defRPr/>
              </a:pPr>
              <a:t>‹#›</a:t>
            </a:fld>
            <a:endParaRPr kumimoji="1" lang="en-US" altLang="zh-CN" sz="1600">
              <a:latin typeface="Verdana" pitchFamily="34" charset="0"/>
              <a:ea typeface="华文细黑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488363" y="1082675"/>
            <a:ext cx="115887" cy="69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6388" y="1154113"/>
            <a:ext cx="852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714348" y="3000372"/>
            <a:ext cx="7772400" cy="1298575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InnoDB</a:t>
            </a:r>
            <a:r>
              <a:rPr lang="zh-CN" altLang="en-US" sz="4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体系结构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事务控制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006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开启事务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begin;</a:t>
            </a:r>
          </a:p>
          <a:p>
            <a:pPr lvl="1"/>
            <a:r>
              <a:rPr lang="en-US" altLang="zh-CN" dirty="0" smtClean="0"/>
              <a:t>start transaction;</a:t>
            </a:r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 err="1" smtClean="0"/>
              <a:t>autocommit</a:t>
            </a:r>
            <a:r>
              <a:rPr lang="en-US" altLang="zh-CN" dirty="0" smtClean="0"/>
              <a:t>=0;</a:t>
            </a:r>
          </a:p>
          <a:p>
            <a:r>
              <a:rPr lang="zh-CN" altLang="en-US" dirty="0" smtClean="0"/>
              <a:t>结束事务：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commit;</a:t>
            </a:r>
          </a:p>
          <a:p>
            <a:pPr lvl="1"/>
            <a:r>
              <a:rPr lang="en-US" altLang="zh-CN" dirty="0" smtClean="0"/>
              <a:t>rollback;</a:t>
            </a:r>
          </a:p>
          <a:p>
            <a:r>
              <a:rPr lang="zh-CN" altLang="en-US" dirty="0" smtClean="0"/>
              <a:t>还原点：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savepoint</a:t>
            </a:r>
            <a:r>
              <a:rPr lang="en-US" altLang="zh-CN" dirty="0" smtClean="0"/>
              <a:t> p1;</a:t>
            </a:r>
          </a:p>
          <a:p>
            <a:pPr lvl="1"/>
            <a:r>
              <a:rPr lang="en-US" altLang="zh-CN" dirty="0" smtClean="0"/>
              <a:t>rollback to p1;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事务控制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innodb_lock_wait_timeout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等待锁超时时间</a:t>
            </a:r>
            <a:endParaRPr lang="en-US" altLang="zh-CN" dirty="0" smtClean="0"/>
          </a:p>
          <a:p>
            <a:r>
              <a:rPr lang="en-US" altLang="zh-CN" dirty="0" err="1" smtClean="0"/>
              <a:t>innodb_rollback_on_timeout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超时后是否回滚</a:t>
            </a:r>
            <a:endParaRPr lang="en-US" altLang="zh-CN" dirty="0" smtClean="0"/>
          </a:p>
          <a:p>
            <a:r>
              <a:rPr lang="en-US" altLang="zh-CN" dirty="0" err="1" smtClean="0"/>
              <a:t>tx_isolation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事务隔离级别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777875"/>
          </a:xfrm>
        </p:spPr>
        <p:txBody>
          <a:bodyPr/>
          <a:lstStyle/>
          <a:p>
            <a:pPr algn="ctr"/>
            <a:r>
              <a:rPr lang="en-US" altLang="zh-CN" dirty="0" err="1" smtClean="0"/>
              <a:t>Innodb</a:t>
            </a:r>
            <a:r>
              <a:rPr lang="zh-CN" altLang="en-US" dirty="0" smtClean="0"/>
              <a:t>表空间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表空间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38702"/>
          </a:xfrm>
        </p:spPr>
        <p:txBody>
          <a:bodyPr/>
          <a:lstStyle/>
          <a:p>
            <a:r>
              <a:rPr lang="en-US" altLang="zh-CN" dirty="0" err="1" smtClean="0"/>
              <a:t>innodb_data_home_dir</a:t>
            </a:r>
            <a:endParaRPr lang="en-US" altLang="zh-CN" dirty="0" smtClean="0"/>
          </a:p>
          <a:p>
            <a:r>
              <a:rPr lang="en-US" altLang="zh-CN" dirty="0" err="1" smtClean="0"/>
              <a:t>innodb_file_per_table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on</a:t>
            </a:r>
            <a:r>
              <a:rPr lang="zh-CN" altLang="en-US" dirty="0" smtClean="0"/>
              <a:t>：独占表空间模式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off</a:t>
            </a:r>
            <a:r>
              <a:rPr lang="zh-CN" altLang="en-US" dirty="0" smtClean="0"/>
              <a:t>：共享表空间模式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 err="1" smtClean="0"/>
              <a:t>mysqld</a:t>
            </a:r>
            <a:r>
              <a:rPr lang="en-US" sz="1800" dirty="0" smtClean="0"/>
              <a:t>]</a:t>
            </a:r>
          </a:p>
          <a:p>
            <a:pPr>
              <a:buNone/>
            </a:pPr>
            <a:r>
              <a:rPr lang="en-US" sz="1800" dirty="0" err="1" smtClean="0"/>
              <a:t>innodb_data_file_path</a:t>
            </a:r>
            <a:r>
              <a:rPr lang="en-US" sz="1800" dirty="0" smtClean="0"/>
              <a:t>=ibdata1:50M;ibdata2:50M:autoextend</a:t>
            </a:r>
          </a:p>
          <a:p>
            <a:pPr>
              <a:buNone/>
            </a:pPr>
            <a:r>
              <a:rPr lang="en-US" sz="1800" i="1" dirty="0" err="1" smtClean="0"/>
              <a:t>file_name</a:t>
            </a:r>
            <a:r>
              <a:rPr lang="en-US" sz="1800" dirty="0" err="1" smtClean="0"/>
              <a:t>:</a:t>
            </a:r>
            <a:r>
              <a:rPr lang="en-US" sz="1800" i="1" dirty="0" err="1" smtClean="0"/>
              <a:t>file_size</a:t>
            </a:r>
            <a:r>
              <a:rPr lang="en-US" sz="1800" dirty="0" smtClean="0"/>
              <a:t>[:</a:t>
            </a:r>
            <a:r>
              <a:rPr lang="en-US" sz="1800" dirty="0" err="1" smtClean="0"/>
              <a:t>autoextend</a:t>
            </a:r>
            <a:r>
              <a:rPr lang="en-US" sz="1800" dirty="0" smtClean="0"/>
              <a:t>[:</a:t>
            </a:r>
            <a:r>
              <a:rPr lang="en-US" sz="1800" dirty="0" err="1" smtClean="0"/>
              <a:t>max:</a:t>
            </a:r>
            <a:r>
              <a:rPr lang="en-US" sz="1800" i="1" dirty="0" err="1" smtClean="0"/>
              <a:t>max_file_size</a:t>
            </a:r>
            <a:r>
              <a:rPr lang="en-US" sz="1800" dirty="0" smtClean="0"/>
              <a:t>]]</a:t>
            </a:r>
            <a:endParaRPr lang="en-US" altLang="zh-CN" sz="1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24"/>
            <a:ext cx="9173110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8072494" cy="572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777875"/>
          </a:xfrm>
        </p:spPr>
        <p:txBody>
          <a:bodyPr/>
          <a:lstStyle/>
          <a:p>
            <a:pPr algn="ctr"/>
            <a:r>
              <a:rPr lang="zh-CN" altLang="en-US" dirty="0" smtClean="0"/>
              <a:t>表与索引结构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00660"/>
          </a:xfrm>
        </p:spPr>
        <p:txBody>
          <a:bodyPr/>
          <a:lstStyle/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O(log(n))</a:t>
            </a: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215238" cy="481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5531445"/>
            <a:ext cx="8229600" cy="777875"/>
          </a:xfrm>
        </p:spPr>
        <p:txBody>
          <a:bodyPr>
            <a:normAutofit/>
          </a:bodyPr>
          <a:lstStyle/>
          <a:p>
            <a:r>
              <a:rPr lang="en-US" altLang="zh-CN" sz="1400" dirty="0" smtClean="0"/>
              <a:t>1e+02=1</a:t>
            </a:r>
            <a:r>
              <a:rPr lang="zh-CN" altLang="en-US" sz="1400" dirty="0" smtClean="0"/>
              <a:t>乘以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的</a:t>
            </a:r>
            <a:r>
              <a:rPr lang="en-US" altLang="zh-CN" sz="1400" dirty="0"/>
              <a:t>2</a:t>
            </a:r>
            <a:r>
              <a:rPr lang="zh-CN" altLang="en-US" sz="1400" dirty="0" smtClean="0"/>
              <a:t>次方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4" y="188640"/>
            <a:ext cx="8201598" cy="534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75026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谁在使用</a:t>
            </a:r>
            <a:r>
              <a:rPr lang="en-US" altLang="zh-CN" dirty="0" err="1" smtClean="0"/>
              <a:t>InnoDB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801725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数据结构复习：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250033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平衡的多叉树，</a:t>
            </a:r>
            <a:r>
              <a:rPr lang="en-US" altLang="zh-CN" dirty="0" smtClean="0"/>
              <a:t>b=balanced</a:t>
            </a:r>
          </a:p>
          <a:p>
            <a:r>
              <a:rPr lang="zh-CN" altLang="en-US" dirty="0" smtClean="0"/>
              <a:t>每个节点包含：本节点所含关键字个数，指向父节点的指针，关键字，指向子节点的指针。</a:t>
            </a:r>
            <a:endParaRPr lang="en-US" altLang="zh-CN" dirty="0" smtClean="0"/>
          </a:p>
          <a:p>
            <a:r>
              <a:rPr lang="zh-CN" altLang="en-US" dirty="0" smtClean="0"/>
              <a:t>关键字集合分布在整棵树中。同一键值只会出现一次，可能存在于叶子或非叶子节点中</a:t>
            </a:r>
            <a:endParaRPr lang="en-US" altLang="zh-CN" dirty="0" smtClean="0"/>
          </a:p>
          <a:p>
            <a:r>
              <a:rPr lang="zh-CN" altLang="en-US" dirty="0" smtClean="0"/>
              <a:t>搜索时间复杂度</a:t>
            </a:r>
            <a:r>
              <a:rPr lang="en-US" altLang="zh-CN" dirty="0" smtClean="0"/>
              <a:t>==</a:t>
            </a:r>
            <a:r>
              <a:rPr lang="zh-CN" altLang="en-US" dirty="0" smtClean="0"/>
              <a:t>二分查找</a:t>
            </a:r>
            <a:endParaRPr lang="zh-CN" altLang="en-US" dirty="0"/>
          </a:p>
        </p:txBody>
      </p:sp>
      <p:pic>
        <p:nvPicPr>
          <p:cNvPr id="60418" name="Picture 2" descr="http://c.hiphotos.baidu.com/baike/c0%3Dbaike80%2C5%2C5%2C80%2C26/sign=26974128800a19d8df0e8c575293e9ee/a08b87d6277f9e2fed2005911f30e924b899f3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143380"/>
            <a:ext cx="7905750" cy="242887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1858962"/>
          </a:xfrm>
        </p:spPr>
        <p:txBody>
          <a:bodyPr/>
          <a:lstStyle/>
          <a:p>
            <a:r>
              <a:rPr lang="zh-CN" altLang="en-US" dirty="0" smtClean="0"/>
              <a:t>关键字一定在叶子节点，且为了保持平衡，有可能在非叶子节点重复出现（降低写入代价）</a:t>
            </a:r>
            <a:endParaRPr lang="en-US" altLang="zh-CN" dirty="0" smtClean="0"/>
          </a:p>
          <a:p>
            <a:r>
              <a:rPr lang="zh-CN" altLang="en-US" dirty="0" smtClean="0"/>
              <a:t>叶子节点之间有指针，组成双向链表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77875"/>
          </a:xfrm>
        </p:spPr>
        <p:txBody>
          <a:bodyPr/>
          <a:lstStyle/>
          <a:p>
            <a:r>
              <a:rPr lang="zh-CN" altLang="en-US" dirty="0" smtClean="0"/>
              <a:t>数据结构复习：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928934"/>
            <a:ext cx="7143800" cy="371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7875"/>
          </a:xfrm>
        </p:spPr>
        <p:txBody>
          <a:bodyPr/>
          <a:lstStyle/>
          <a:p>
            <a:r>
              <a:rPr lang="zh-CN" altLang="en-US" dirty="0" smtClean="0"/>
              <a:t>传统意义上的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树索引</a:t>
            </a:r>
            <a:endParaRPr lang="zh-CN" altLang="en-US" dirty="0"/>
          </a:p>
        </p:txBody>
      </p:sp>
      <p:pic>
        <p:nvPicPr>
          <p:cNvPr id="24578" name="Picture 2" descr="http://blog.itpub.net/attachment/201406/2/12679300_140171382827Z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64704"/>
            <a:ext cx="8358246" cy="5360181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457200" y="6289575"/>
            <a:ext cx="7787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索引范围扫描，每查一次就需要回一次表</a:t>
            </a:r>
            <a:endParaRPr lang="zh-CN" altLang="en-US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的两种索引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6921" y="746720"/>
            <a:ext cx="42195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4791476" cy="5384504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聚集索引与辅助索引</a:t>
            </a:r>
            <a:endParaRPr lang="en-US" altLang="zh-CN" sz="1600" dirty="0" smtClean="0"/>
          </a:p>
          <a:p>
            <a:pPr lvl="1"/>
            <a:r>
              <a:rPr lang="en-US" altLang="zh-CN" sz="1200" dirty="0" err="1" smtClean="0"/>
              <a:t>innodb</a:t>
            </a:r>
            <a:r>
              <a:rPr lang="zh-CN" altLang="en-US" sz="1200" dirty="0" smtClean="0"/>
              <a:t>表</a:t>
            </a:r>
            <a:r>
              <a:rPr lang="en-US" altLang="zh-CN" sz="1200" dirty="0" smtClean="0"/>
              <a:t>==</a:t>
            </a:r>
            <a:r>
              <a:rPr lang="zh-CN" altLang="en-US" sz="1200" dirty="0" smtClean="0"/>
              <a:t>聚集索引</a:t>
            </a:r>
            <a:endParaRPr lang="en-US" altLang="zh-CN" sz="1200" dirty="0" smtClean="0"/>
          </a:p>
          <a:p>
            <a:pPr lvl="1"/>
            <a:r>
              <a:rPr lang="en-US" altLang="zh-CN" sz="1200" dirty="0" err="1" smtClean="0"/>
              <a:t>innodb</a:t>
            </a:r>
            <a:r>
              <a:rPr lang="zh-CN" altLang="en-US" sz="1200" dirty="0" smtClean="0"/>
              <a:t>表</a:t>
            </a:r>
            <a:r>
              <a:rPr lang="en-US" altLang="zh-CN" sz="1200" dirty="0" smtClean="0"/>
              <a:t>==IOT</a:t>
            </a:r>
            <a:r>
              <a:rPr lang="zh-CN" altLang="en-US" sz="1200" dirty="0" smtClean="0"/>
              <a:t>表</a:t>
            </a:r>
            <a:endParaRPr lang="en-US" altLang="zh-CN" sz="1200" dirty="0" smtClean="0"/>
          </a:p>
          <a:p>
            <a:pPr lvl="1"/>
            <a:r>
              <a:rPr lang="en-US" altLang="zh-CN" sz="1200" dirty="0" err="1"/>
              <a:t>i</a:t>
            </a:r>
            <a:r>
              <a:rPr lang="en-US" altLang="zh-CN" sz="1200" dirty="0" err="1" smtClean="0"/>
              <a:t>nnodb</a:t>
            </a:r>
            <a:r>
              <a:rPr lang="zh-CN" altLang="en-US" sz="1200" dirty="0" smtClean="0"/>
              <a:t>表</a:t>
            </a:r>
            <a:r>
              <a:rPr lang="en-US" altLang="zh-CN" sz="1200" dirty="0" smtClean="0"/>
              <a:t>==</a:t>
            </a:r>
            <a:r>
              <a:rPr lang="zh-CN" altLang="en-US" sz="1200" smtClean="0"/>
              <a:t>主键索引</a:t>
            </a:r>
            <a:endParaRPr lang="en-US" altLang="zh-CN" sz="1200" dirty="0" smtClean="0"/>
          </a:p>
          <a:p>
            <a:r>
              <a:rPr lang="en-US" altLang="zh-CN" sz="1600" dirty="0"/>
              <a:t>1.Innodb</a:t>
            </a:r>
            <a:r>
              <a:rPr lang="zh-CN" altLang="en-US" sz="1600" dirty="0"/>
              <a:t>存储引擎的表就是索引组织表， 表中的数据按照主键顺序存放； 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/>
              <a:t>索引组织表每张表的主键构造一颗</a:t>
            </a:r>
            <a:r>
              <a:rPr lang="en-US" altLang="zh-CN" sz="1600" dirty="0"/>
              <a:t>B+ </a:t>
            </a:r>
            <a:r>
              <a:rPr lang="zh-CN" altLang="en-US" sz="1600" dirty="0"/>
              <a:t>树，在叶子节点中存放整张表的行记录； 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</a:t>
            </a:r>
            <a:r>
              <a:rPr lang="zh-CN" altLang="en-US" sz="1600" dirty="0"/>
              <a:t>所有叶子节点到根节点的高度</a:t>
            </a:r>
            <a:r>
              <a:rPr lang="en-US" altLang="zh-CN" sz="1600" dirty="0"/>
              <a:t>H</a:t>
            </a:r>
            <a:r>
              <a:rPr lang="zh-CN" altLang="en-US" sz="1600" dirty="0"/>
              <a:t>都相 </a:t>
            </a:r>
            <a:r>
              <a:rPr lang="zh-CN" altLang="en-US" sz="1600" dirty="0" smtClean="0"/>
              <a:t>同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</a:t>
            </a:r>
            <a:r>
              <a:rPr lang="zh-CN" altLang="en-US" sz="1600" dirty="0"/>
              <a:t>叶子节点的数据按照</a:t>
            </a:r>
            <a:r>
              <a:rPr lang="en-US" altLang="zh-CN" sz="1600" dirty="0"/>
              <a:t>key</a:t>
            </a:r>
            <a:r>
              <a:rPr lang="zh-CN" altLang="en-US" sz="1600" dirty="0"/>
              <a:t>升序排列， 节点间是一个双向链表；</a:t>
            </a:r>
            <a:endParaRPr lang="en-US" altLang="zh-CN" sz="16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聚集索引结构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832" y="1428736"/>
            <a:ext cx="8673886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非聚集索引结构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989" y="1500174"/>
            <a:ext cx="768522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数据页结构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文件头</a:t>
            </a:r>
            <a:endParaRPr lang="en-US" altLang="zh-CN" sz="1600" dirty="0" smtClean="0"/>
          </a:p>
          <a:p>
            <a:r>
              <a:rPr lang="zh-CN" altLang="en-US" sz="1600" dirty="0" smtClean="0"/>
              <a:t>页头</a:t>
            </a:r>
            <a:endParaRPr lang="en-US" altLang="zh-CN" sz="1600" dirty="0" smtClean="0"/>
          </a:p>
          <a:p>
            <a:r>
              <a:rPr lang="zh-CN" altLang="en-US" sz="1600" dirty="0" smtClean="0"/>
              <a:t>上确界，下确界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用户记录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空闲空间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数据页目录</a:t>
            </a:r>
            <a:endParaRPr lang="en-US" altLang="zh-CN" sz="1600" dirty="0" smtClean="0"/>
          </a:p>
          <a:p>
            <a:r>
              <a:rPr lang="zh-CN" altLang="en-US" sz="1600" dirty="0" smtClean="0"/>
              <a:t>页尾</a:t>
            </a:r>
            <a:endParaRPr lang="en-US" altLang="zh-CN" sz="16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071546"/>
            <a:ext cx="4729164" cy="5577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数据块结构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142984"/>
            <a:ext cx="3786214" cy="408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1155" y="1500175"/>
            <a:ext cx="3089341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en-US" altLang="zh-CN" dirty="0" smtClean="0"/>
              <a:t> Row Format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695806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5000636"/>
            <a:ext cx="6786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5.5: </a:t>
            </a:r>
            <a:r>
              <a:rPr lang="en-US" altLang="zh-CN" dirty="0" err="1" smtClean="0"/>
              <a:t>innodb_file_format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innodb-plugin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行格式种类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redundant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最老的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行格式</a:t>
            </a:r>
            <a:endParaRPr lang="en-US" altLang="zh-CN" dirty="0" smtClean="0"/>
          </a:p>
          <a:p>
            <a:r>
              <a:rPr lang="en-US" altLang="zh-CN" dirty="0" smtClean="0"/>
              <a:t>compact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5.0.3</a:t>
            </a:r>
            <a:r>
              <a:rPr lang="zh-CN" altLang="en-US" dirty="0" smtClean="0"/>
              <a:t>开始的默认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行格式。用位图和数字来分别代表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值和</a:t>
            </a:r>
            <a:r>
              <a:rPr lang="en-US" altLang="zh-CN" dirty="0" err="1" smtClean="0"/>
              <a:t>varchar</a:t>
            </a:r>
            <a:r>
              <a:rPr lang="zh-CN" altLang="en-US" dirty="0" smtClean="0"/>
              <a:t>等变长字段长度。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err="1" smtClean="0"/>
              <a:t>varchar</a:t>
            </a:r>
            <a:r>
              <a:rPr lang="zh-CN" altLang="en-US" dirty="0" smtClean="0"/>
              <a:t>列的长度字段，若列长度</a:t>
            </a:r>
            <a:r>
              <a:rPr lang="en-US" altLang="zh-CN" dirty="0" smtClean="0"/>
              <a:t>&lt;=255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用额外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字节保存；否则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varchar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等变长字段，将前</a:t>
            </a:r>
            <a:r>
              <a:rPr lang="en-US" altLang="zh-CN" dirty="0" smtClean="0"/>
              <a:t>768</a:t>
            </a:r>
            <a:r>
              <a:rPr lang="zh-CN" altLang="en-US" dirty="0" smtClean="0"/>
              <a:t>字节存储在原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中，剩余部分存储在溢出页。</a:t>
            </a:r>
            <a:endParaRPr lang="en-US" altLang="zh-CN" dirty="0" smtClean="0"/>
          </a:p>
          <a:p>
            <a:r>
              <a:rPr lang="en-US" altLang="zh-CN" dirty="0" smtClean="0"/>
              <a:t>dynamic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等大字段直接放在其他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只在原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中存储</a:t>
            </a:r>
            <a:r>
              <a:rPr lang="en-US" altLang="zh-CN" dirty="0" smtClean="0"/>
              <a:t>20</a:t>
            </a:r>
            <a:r>
              <a:rPr lang="zh-CN" altLang="en-US" dirty="0" smtClean="0"/>
              <a:t>字节指针</a:t>
            </a:r>
            <a:endParaRPr lang="en-US" altLang="zh-CN" dirty="0" smtClean="0"/>
          </a:p>
          <a:p>
            <a:r>
              <a:rPr lang="en-US" altLang="zh-CN" dirty="0" smtClean="0"/>
              <a:t>compress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把数据和索引从</a:t>
            </a:r>
            <a:r>
              <a:rPr lang="en-US" altLang="zh-CN" dirty="0" smtClean="0"/>
              <a:t>16KB</a:t>
            </a:r>
            <a:r>
              <a:rPr lang="zh-CN" altLang="en-US" dirty="0" smtClean="0"/>
              <a:t>压缩到指定大小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压缩效率</a:t>
            </a:r>
            <a:r>
              <a:rPr lang="en-US" altLang="zh-CN" dirty="0" smtClean="0"/>
              <a:t>50%</a:t>
            </a:r>
            <a:r>
              <a:rPr lang="zh-CN" altLang="en-US" dirty="0" smtClean="0"/>
              <a:t>以上</a:t>
            </a:r>
            <a:endParaRPr lang="en-US" altLang="zh-CN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8442994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经典面试问题：</a:t>
            </a:r>
            <a:r>
              <a:rPr lang="en-US" altLang="zh-CN" dirty="0" err="1" smtClean="0"/>
              <a:t>varchar</a:t>
            </a:r>
            <a:r>
              <a:rPr lang="zh-CN" altLang="en-US" dirty="0" smtClean="0"/>
              <a:t>占用空间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一个表</a:t>
            </a:r>
            <a:r>
              <a:rPr lang="en-US" altLang="zh-CN" dirty="0" err="1" smtClean="0"/>
              <a:t>varchar</a:t>
            </a:r>
            <a:r>
              <a:rPr lang="zh-CN" altLang="en-US" dirty="0" smtClean="0"/>
              <a:t>最大长度为</a:t>
            </a:r>
            <a:r>
              <a:rPr lang="en-US" altLang="zh-CN" dirty="0" smtClean="0"/>
              <a:t>65535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utf8</a:t>
            </a:r>
            <a:r>
              <a:rPr lang="zh-CN" altLang="en-US" dirty="0" smtClean="0"/>
              <a:t>字符集下最多可存多少中文字符？</a:t>
            </a:r>
            <a:endParaRPr lang="en-US" altLang="zh-CN" dirty="0" smtClean="0"/>
          </a:p>
          <a:p>
            <a:r>
              <a:rPr lang="en-US" altLang="zh-CN" dirty="0" err="1" smtClean="0"/>
              <a:t>varchar</a:t>
            </a:r>
            <a:r>
              <a:rPr lang="en-US" altLang="zh-CN" dirty="0" smtClean="0"/>
              <a:t>(10)</a:t>
            </a:r>
            <a:r>
              <a:rPr lang="zh-CN" altLang="en-US" dirty="0" smtClean="0"/>
              <a:t>列值为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latin1</a:t>
            </a:r>
            <a:r>
              <a:rPr lang="zh-CN" altLang="en-US" dirty="0" smtClean="0"/>
              <a:t>字符集下占用多少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char(500)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latin1</a:t>
            </a:r>
            <a:r>
              <a:rPr lang="zh-CN" altLang="en-US" dirty="0" smtClean="0"/>
              <a:t>字符集下占用多少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是先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再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如果是原地更新，则可以直接</a:t>
            </a:r>
            <a:r>
              <a:rPr lang="en-US" altLang="zh-CN" dirty="0" smtClean="0"/>
              <a:t>update</a:t>
            </a:r>
          </a:p>
          <a:p>
            <a:pPr lvl="1"/>
            <a:r>
              <a:rPr lang="zh-CN" altLang="en-US" dirty="0" smtClean="0"/>
              <a:t>如果不是原地更新，则需要先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再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。因为若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一个</a:t>
            </a:r>
            <a:r>
              <a:rPr lang="en-US" altLang="zh-CN" dirty="0" err="1" smtClean="0"/>
              <a:t>varchar</a:t>
            </a:r>
            <a:r>
              <a:rPr lang="zh-CN" altLang="en-US" dirty="0" smtClean="0"/>
              <a:t>字段，当前记录在</a:t>
            </a:r>
            <a:r>
              <a:rPr lang="en-US" altLang="zh-CN" dirty="0" smtClean="0"/>
              <a:t>offset  123</a:t>
            </a:r>
            <a:r>
              <a:rPr lang="zh-CN" altLang="en-US" dirty="0" smtClean="0"/>
              <a:t>，下一个记录在</a:t>
            </a:r>
            <a:r>
              <a:rPr lang="en-US" altLang="zh-CN" dirty="0" smtClean="0"/>
              <a:t>offset 130</a:t>
            </a:r>
            <a:r>
              <a:rPr lang="zh-CN" altLang="en-US" dirty="0" smtClean="0"/>
              <a:t>，该</a:t>
            </a:r>
            <a:r>
              <a:rPr lang="en-US" altLang="zh-CN" dirty="0" err="1" smtClean="0"/>
              <a:t>varchar</a:t>
            </a:r>
            <a:r>
              <a:rPr lang="zh-CN" altLang="en-US" dirty="0" smtClean="0"/>
              <a:t>字段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后会变长导致覆盖下一记录内容，导致数据错误。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981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777875"/>
          </a:xfrm>
        </p:spPr>
        <p:txBody>
          <a:bodyPr/>
          <a:lstStyle/>
          <a:p>
            <a:pPr algn="ctr"/>
            <a:r>
              <a:rPr lang="en-US" altLang="zh-CN" dirty="0" err="1" smtClean="0"/>
              <a:t>InnoDB</a:t>
            </a:r>
            <a:r>
              <a:rPr lang="zh-CN" altLang="en-US" dirty="0" smtClean="0"/>
              <a:t>日志记录系统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/>
          <a:lstStyle/>
          <a:p>
            <a:r>
              <a:rPr lang="en-US" altLang="zh-CN" dirty="0" smtClean="0"/>
              <a:t>Algorithm for Recovery and Isolation Exploiting Semantics</a:t>
            </a:r>
          </a:p>
          <a:p>
            <a:r>
              <a:rPr lang="zh-CN" altLang="en-US" dirty="0" smtClean="0"/>
              <a:t>当今所有关系型数据库系统使用最多的恢复算法。</a:t>
            </a:r>
            <a:endParaRPr lang="en-US" altLang="zh-CN" dirty="0" smtClean="0"/>
          </a:p>
          <a:p>
            <a:r>
              <a:rPr lang="en-US" altLang="zh-CN" dirty="0" smtClean="0"/>
              <a:t> ARIES</a:t>
            </a:r>
            <a:r>
              <a:rPr lang="zh-CN" altLang="en-US" dirty="0" smtClean="0"/>
              <a:t>包含三个基本原则：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 Ahead Logging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Redo</a:t>
            </a:r>
            <a:r>
              <a:rPr lang="zh-CN" altLang="en-US" dirty="0" smtClean="0"/>
              <a:t>来重做历史数据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Undo</a:t>
            </a:r>
            <a:r>
              <a:rPr lang="zh-CN" altLang="en-US" dirty="0" smtClean="0"/>
              <a:t>来记录变更信息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  <a:r>
              <a:rPr lang="zh-CN" altLang="en-US" dirty="0" smtClean="0"/>
              <a:t>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physical</a:t>
            </a:r>
            <a:r>
              <a:rPr lang="zh-CN" altLang="en-US" b="1" dirty="0" smtClean="0"/>
              <a:t>记录</a:t>
            </a:r>
            <a:r>
              <a:rPr lang="en-US" altLang="zh-CN" b="1" dirty="0" smtClean="0"/>
              <a:t>: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用详细的变更偏移量和变更内容，来记录对于数据块本身和块内数据的更改。</a:t>
            </a:r>
            <a:r>
              <a:rPr lang="en-US" altLang="zh-CN" dirty="0" smtClean="0"/>
              <a:t>changes to data pages and their data record are logged by their byte offsets and byte-for-byte copies of the data.</a:t>
            </a:r>
            <a:endParaRPr lang="zh-CN" altLang="en-US" dirty="0" smtClean="0"/>
          </a:p>
          <a:p>
            <a:r>
              <a:rPr lang="en-US" altLang="zh-CN" b="1" dirty="0" smtClean="0"/>
              <a:t>logical</a:t>
            </a:r>
            <a:r>
              <a:rPr lang="zh-CN" altLang="en-US" b="1" dirty="0" smtClean="0"/>
              <a:t>记录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只记录逻辑操作，如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语句本身。</a:t>
            </a:r>
            <a:r>
              <a:rPr lang="en-US" altLang="zh-CN" dirty="0" smtClean="0"/>
              <a:t>page and byte locations do not matter; only the logical operations are recorded in the recovery log.</a:t>
            </a:r>
          </a:p>
          <a:p>
            <a:r>
              <a:rPr lang="en-US" altLang="zh-CN" b="1" dirty="0" smtClean="0"/>
              <a:t>physiological</a:t>
            </a:r>
            <a:r>
              <a:rPr lang="zh-CN" altLang="en-US" b="1" dirty="0" smtClean="0"/>
              <a:t>混合记录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physical to a page, logical within a page. </a:t>
            </a:r>
            <a:r>
              <a:rPr lang="zh-CN" altLang="en-US" dirty="0" smtClean="0"/>
              <a:t>例如，</a:t>
            </a:r>
            <a:r>
              <a:rPr lang="en-US" altLang="zh-CN" dirty="0" smtClean="0"/>
              <a:t>page reorganize:</a:t>
            </a:r>
            <a:r>
              <a:rPr lang="zh-CN" altLang="en-US" dirty="0" smtClean="0"/>
              <a:t>仅记录</a:t>
            </a:r>
            <a:r>
              <a:rPr lang="en-US" altLang="zh-CN" dirty="0" err="1" smtClean="0"/>
              <a:t>space_id,page_no,operation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physiological</a:t>
            </a:r>
            <a:r>
              <a:rPr lang="zh-CN" altLang="en-US" dirty="0" smtClean="0"/>
              <a:t>混合记录的优点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/>
          <a:lstStyle/>
          <a:p>
            <a:r>
              <a:rPr lang="zh-CN" altLang="en-US" dirty="0" smtClean="0"/>
              <a:t>较小的文件体积</a:t>
            </a:r>
            <a:endParaRPr lang="en-US" altLang="zh-CN" dirty="0" smtClean="0"/>
          </a:p>
          <a:p>
            <a:r>
              <a:rPr lang="zh-CN" altLang="en-US" dirty="0" smtClean="0"/>
              <a:t>快速恢复</a:t>
            </a:r>
            <a:endParaRPr lang="en-US" altLang="zh-CN" dirty="0" smtClean="0"/>
          </a:p>
          <a:p>
            <a:r>
              <a:rPr lang="zh-CN" altLang="en-US" dirty="0" smtClean="0"/>
              <a:t>已被业界关系型数据库内核广泛应用</a:t>
            </a:r>
            <a:endParaRPr lang="en-US" altLang="zh-CN" dirty="0" smtClean="0"/>
          </a:p>
          <a:p>
            <a:r>
              <a:rPr lang="zh-CN" altLang="en-US" dirty="0" smtClean="0"/>
              <a:t>解决了逻辑记录的漏洞：</a:t>
            </a:r>
            <a:r>
              <a:rPr lang="zh-CN" altLang="en-US" b="1" dirty="0" smtClean="0"/>
              <a:t>记录不够“原子性”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insert into t1 values:</a:t>
            </a:r>
            <a:r>
              <a:rPr lang="zh-CN" altLang="en-US" dirty="0" smtClean="0"/>
              <a:t>既需要插入表数据，也需要插入索引数据。当中间出现实例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的时候，会造成数据错误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page split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-24"/>
            <a:ext cx="9133951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en-US" altLang="zh-CN" dirty="0" smtClean="0"/>
              <a:t> redo 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327798"/>
          </a:xfrm>
        </p:spPr>
        <p:txBody>
          <a:bodyPr/>
          <a:lstStyle/>
          <a:p>
            <a:r>
              <a:rPr lang="zh-CN" altLang="en-US" dirty="0" smtClean="0"/>
              <a:t>逻辑物理混合记录</a:t>
            </a:r>
            <a:endParaRPr lang="en-US" altLang="zh-CN" dirty="0" smtClean="0"/>
          </a:p>
          <a:p>
            <a:r>
              <a:rPr lang="zh-CN" altLang="en-US" dirty="0" smtClean="0"/>
              <a:t>记录了在每一个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上的每一个任何变更</a:t>
            </a:r>
            <a:endParaRPr lang="en-US" altLang="zh-CN" dirty="0" smtClean="0"/>
          </a:p>
          <a:p>
            <a:r>
              <a:rPr lang="en-US" altLang="zh-CN" dirty="0" smtClean="0"/>
              <a:t>Redo log</a:t>
            </a:r>
            <a:r>
              <a:rPr lang="zh-CN" altLang="en-US" dirty="0" smtClean="0"/>
              <a:t>的格式：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 after record at offset 5444</a:t>
            </a:r>
          </a:p>
          <a:p>
            <a:pPr lvl="1"/>
            <a:r>
              <a:rPr lang="en-US" altLang="zh-CN" dirty="0" smtClean="0"/>
              <a:t>Reorganize page 1234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72854"/>
              </p:ext>
            </p:extLst>
          </p:nvPr>
        </p:nvGraphicFramePr>
        <p:xfrm>
          <a:off x="683566" y="2924944"/>
          <a:ext cx="784887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75"/>
                <a:gridCol w="1569775"/>
                <a:gridCol w="1569775"/>
                <a:gridCol w="1569775"/>
                <a:gridCol w="1569775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SpaceId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PageNo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OperationType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Changes on that page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0176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en-US" altLang="zh-CN" dirty="0" smtClean="0"/>
              <a:t> undo 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327798"/>
          </a:xfrm>
        </p:spPr>
        <p:txBody>
          <a:bodyPr/>
          <a:lstStyle/>
          <a:p>
            <a:r>
              <a:rPr lang="en-US" altLang="zh-CN" dirty="0" smtClean="0"/>
              <a:t>Undo log</a:t>
            </a:r>
            <a:r>
              <a:rPr lang="zh-CN" altLang="en-US" dirty="0" smtClean="0"/>
              <a:t>记录格式：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PK value</a:t>
            </a:r>
            <a:r>
              <a:rPr lang="zh-CN" altLang="en-US" dirty="0" smtClean="0"/>
              <a:t>：主键值</a:t>
            </a:r>
            <a:endParaRPr lang="en-US" altLang="zh-CN" dirty="0" smtClean="0"/>
          </a:p>
          <a:p>
            <a:r>
              <a:rPr lang="en-US" altLang="zh-CN" dirty="0" smtClean="0"/>
              <a:t>Old </a:t>
            </a:r>
            <a:r>
              <a:rPr lang="en-US" altLang="zh-CN" dirty="0" err="1" smtClean="0"/>
              <a:t>trx</a:t>
            </a:r>
            <a:r>
              <a:rPr lang="en-US" altLang="zh-CN" dirty="0" smtClean="0"/>
              <a:t> id</a:t>
            </a:r>
            <a:r>
              <a:rPr lang="zh-CN" altLang="en-US" dirty="0" smtClean="0"/>
              <a:t>：那个更新了这一行的事务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Old values on that row</a:t>
            </a:r>
            <a:r>
              <a:rPr lang="zh-CN" altLang="en-US" dirty="0" smtClean="0"/>
              <a:t>：数据前像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13676"/>
              </p:ext>
            </p:extLst>
          </p:nvPr>
        </p:nvGraphicFramePr>
        <p:xfrm>
          <a:off x="683566" y="1794520"/>
          <a:ext cx="784887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75"/>
                <a:gridCol w="1569775"/>
                <a:gridCol w="4709325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PK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Old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rgbClr val="FF0000"/>
                          </a:solidFill>
                        </a:rPr>
                        <a:t>trx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id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Old values on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that row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3885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undo</a:t>
            </a:r>
            <a:r>
              <a:rPr lang="zh-CN" altLang="en-US" dirty="0" smtClean="0"/>
              <a:t>的作用？</a:t>
            </a:r>
            <a:endParaRPr lang="en-US" altLang="zh-CN" dirty="0" smtClean="0"/>
          </a:p>
          <a:p>
            <a:r>
              <a:rPr lang="en-US" altLang="zh-CN" dirty="0" smtClean="0"/>
              <a:t>redo</a:t>
            </a:r>
            <a:r>
              <a:rPr lang="zh-CN" altLang="en-US" dirty="0" smtClean="0"/>
              <a:t>的作用？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/>
          <a:lstStyle/>
          <a:p>
            <a:r>
              <a:rPr lang="zh-CN" altLang="en-US" dirty="0" smtClean="0"/>
              <a:t>支持事务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 smtClean="0"/>
              <a:t>ACID</a:t>
            </a:r>
          </a:p>
          <a:p>
            <a:pPr lvl="1"/>
            <a:r>
              <a:rPr lang="zh-CN" altLang="en-US" dirty="0" smtClean="0"/>
              <a:t>事务隔离级别</a:t>
            </a:r>
            <a:endParaRPr lang="en-US" altLang="zh-CN" dirty="0" smtClean="0"/>
          </a:p>
          <a:p>
            <a:r>
              <a:rPr lang="zh-CN" altLang="en-US" dirty="0" smtClean="0"/>
              <a:t>行级锁</a:t>
            </a:r>
            <a:endParaRPr lang="en-US" altLang="zh-CN" dirty="0" smtClean="0"/>
          </a:p>
          <a:p>
            <a:r>
              <a:rPr lang="en-US" altLang="zh-CN" dirty="0" smtClean="0"/>
              <a:t>MVCC</a:t>
            </a:r>
          </a:p>
          <a:p>
            <a:r>
              <a:rPr lang="zh-CN" altLang="en-US" dirty="0" smtClean="0"/>
              <a:t>死锁检测与处理</a:t>
            </a:r>
            <a:endParaRPr lang="en-US" altLang="zh-CN" dirty="0" smtClean="0"/>
          </a:p>
          <a:p>
            <a:r>
              <a:rPr lang="en-US" altLang="zh-CN" dirty="0" smtClean="0"/>
              <a:t>crash-safe</a:t>
            </a:r>
          </a:p>
          <a:p>
            <a:r>
              <a:rPr lang="zh-CN" altLang="en-US" dirty="0" smtClean="0"/>
              <a:t>外键约束，子表列自动创建索引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undo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rollback</a:t>
            </a:r>
          </a:p>
          <a:p>
            <a:r>
              <a:rPr lang="zh-CN" altLang="en-US" dirty="0" smtClean="0"/>
              <a:t>一致性读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非锁定一致性读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MVCC:</a:t>
            </a:r>
            <a:r>
              <a:rPr lang="zh-CN" altLang="en-US" dirty="0" smtClean="0"/>
              <a:t>一</a:t>
            </a:r>
            <a:r>
              <a:rPr lang="zh-CN" altLang="en-US" smtClean="0"/>
              <a:t>个行有多个数据快照版本</a:t>
            </a:r>
            <a:endParaRPr lang="en-US" altLang="zh-CN" dirty="0" smtClean="0"/>
          </a:p>
          <a:p>
            <a:r>
              <a:rPr lang="zh-CN" altLang="en-US" dirty="0" smtClean="0"/>
              <a:t>实例恢复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  <a:r>
              <a:rPr lang="zh-CN" altLang="en-US" dirty="0" smtClean="0"/>
              <a:t>相关参数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innodb_log_file_size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redo log </a:t>
            </a:r>
            <a:r>
              <a:rPr lang="zh-CN" altLang="en-US" dirty="0" smtClean="0"/>
              <a:t>文件大小</a:t>
            </a:r>
            <a:endParaRPr lang="en-US" altLang="zh-CN" dirty="0" smtClean="0"/>
          </a:p>
          <a:p>
            <a:r>
              <a:rPr lang="en-US" altLang="zh-CN" dirty="0" err="1" smtClean="0"/>
              <a:t>innodb_log_files_in_group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err="1" smtClean="0"/>
              <a:t>redolog</a:t>
            </a:r>
            <a:r>
              <a:rPr lang="zh-CN" altLang="en-US" dirty="0" smtClean="0"/>
              <a:t>组内包含的文件数</a:t>
            </a:r>
            <a:endParaRPr lang="en-US" altLang="zh-CN" dirty="0" smtClean="0"/>
          </a:p>
          <a:p>
            <a:r>
              <a:rPr lang="en-US" altLang="zh-CN" dirty="0" err="1" smtClean="0"/>
              <a:t>innodb_log_buffer_size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 buffer</a:t>
            </a:r>
            <a:r>
              <a:rPr lang="zh-CN" altLang="en-US" dirty="0" smtClean="0"/>
              <a:t>的大小</a:t>
            </a:r>
            <a:endParaRPr lang="en-US" altLang="zh-CN" dirty="0" smtClean="0"/>
          </a:p>
          <a:p>
            <a:r>
              <a:rPr lang="en-US" altLang="zh-CN" dirty="0" err="1" smtClean="0"/>
              <a:t>innodb_mirrored_log_groups</a:t>
            </a:r>
            <a:r>
              <a:rPr lang="en-US" altLang="zh-CN" dirty="0" smtClean="0"/>
              <a:t>(</a:t>
            </a:r>
            <a:r>
              <a:rPr lang="zh-CN" altLang="en-US" dirty="0" smtClean="0"/>
              <a:t>总为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innodb_flush_log_at_trx_commit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：每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秒钟，</a:t>
            </a:r>
            <a:r>
              <a:rPr lang="en-US" altLang="zh-CN" sz="1800" dirty="0" smtClean="0"/>
              <a:t>log buffer</a:t>
            </a:r>
            <a:r>
              <a:rPr lang="zh-CN" altLang="en-US" sz="1800" dirty="0" smtClean="0"/>
              <a:t>写入</a:t>
            </a:r>
            <a:r>
              <a:rPr lang="en-US" altLang="zh-CN" sz="1800" dirty="0" smtClean="0"/>
              <a:t>log file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OS</a:t>
            </a:r>
            <a:r>
              <a:rPr lang="zh-CN" altLang="en-US" sz="1800" dirty="0" smtClean="0"/>
              <a:t>缓存）并同步，但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不做任何事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zh-CN" altLang="en-US" sz="1800" dirty="0" smtClean="0"/>
              <a:t>一旦宕机，丢失过去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秒更新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1</a:t>
            </a:r>
            <a:r>
              <a:rPr lang="zh-CN" altLang="en-US" sz="1800" dirty="0" smtClean="0"/>
              <a:t>：默认，每次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时</a:t>
            </a:r>
            <a:r>
              <a:rPr lang="en-US" altLang="zh-CN" sz="1800" dirty="0" smtClean="0"/>
              <a:t>log buffer</a:t>
            </a:r>
            <a:r>
              <a:rPr lang="zh-CN" altLang="en-US" sz="1800" dirty="0" smtClean="0"/>
              <a:t>写入</a:t>
            </a:r>
            <a:r>
              <a:rPr lang="en-US" altLang="zh-CN" sz="1800" dirty="0" smtClean="0"/>
              <a:t>log file</a:t>
            </a:r>
            <a:r>
              <a:rPr lang="zh-CN" altLang="en-US" sz="1800" dirty="0" smtClean="0"/>
              <a:t>并同步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2</a:t>
            </a:r>
            <a:r>
              <a:rPr lang="zh-CN" altLang="en-US" sz="1800" dirty="0" smtClean="0"/>
              <a:t>：每次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时</a:t>
            </a:r>
            <a:r>
              <a:rPr lang="en-US" altLang="zh-CN" sz="1800" dirty="0" smtClean="0"/>
              <a:t>log buffer</a:t>
            </a:r>
            <a:r>
              <a:rPr lang="zh-CN" altLang="en-US" sz="1800" dirty="0" smtClean="0"/>
              <a:t>写入</a:t>
            </a:r>
            <a:r>
              <a:rPr lang="en-US" altLang="zh-CN" sz="1800" dirty="0" smtClean="0"/>
              <a:t>log file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OS</a:t>
            </a:r>
            <a:r>
              <a:rPr lang="zh-CN" altLang="en-US" sz="1800" dirty="0" smtClean="0"/>
              <a:t>缓存），但不同步。同步发生在每一秒（</a:t>
            </a:r>
            <a:r>
              <a:rPr lang="en-US" altLang="zh-CN" sz="1800" dirty="0" smtClean="0"/>
              <a:t>       	</a:t>
            </a:r>
            <a:r>
              <a:rPr lang="zh-CN" altLang="en-US" sz="1800" dirty="0" smtClean="0"/>
              <a:t>进一步取决于</a:t>
            </a:r>
            <a:r>
              <a:rPr lang="en-US" altLang="zh-CN" sz="1800" dirty="0" smtClean="0"/>
              <a:t>OS</a:t>
            </a:r>
            <a:r>
              <a:rPr lang="zh-CN" altLang="en-US" sz="1800" dirty="0" smtClean="0"/>
              <a:t>进程调度）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zh-CN" altLang="en-US" sz="1800" dirty="0" smtClean="0"/>
              <a:t>一旦</a:t>
            </a:r>
            <a:r>
              <a:rPr lang="en-US" altLang="zh-CN" sz="1800" dirty="0" smtClean="0"/>
              <a:t>OS</a:t>
            </a:r>
            <a:r>
              <a:rPr lang="zh-CN" altLang="en-US" sz="1800" dirty="0" smtClean="0"/>
              <a:t>或机器宕机，丢失过去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秒更新</a:t>
            </a:r>
            <a:endParaRPr lang="en-US" altLang="zh-CN" sz="18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事务参数</a:t>
            </a:r>
            <a:endParaRPr lang="zh-CN" altLang="en-US" dirty="0"/>
          </a:p>
        </p:txBody>
      </p:sp>
      <p:pic>
        <p:nvPicPr>
          <p:cNvPr id="57346" name="Picture 2" descr="便于理解mysql内幕的各种逻辑图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71546"/>
            <a:ext cx="7429552" cy="560070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-24"/>
            <a:ext cx="7567638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zabbix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r>
              <a:rPr lang="zh-CN" altLang="en-US" dirty="0" smtClean="0"/>
              <a:t>可参照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附录</a:t>
            </a:r>
            <a:r>
              <a:rPr lang="en-US" altLang="zh-CN" dirty="0" smtClean="0"/>
              <a:t>_Zabbix</a:t>
            </a:r>
            <a:r>
              <a:rPr lang="zh-CN" altLang="en-US" dirty="0" smtClean="0"/>
              <a:t>完整部署文档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，也可自己网上搜索</a:t>
            </a:r>
            <a:r>
              <a:rPr lang="en-US" altLang="zh-CN" dirty="0" smtClean="0"/>
              <a:t>blog</a:t>
            </a:r>
          </a:p>
          <a:p>
            <a:r>
              <a:rPr lang="zh-CN" altLang="en-US" dirty="0" smtClean="0"/>
              <a:t>编译包位于</a:t>
            </a:r>
            <a:r>
              <a:rPr lang="en-US" altLang="zh-CN" dirty="0" err="1" smtClean="0"/>
              <a:t>zabbix_install</a:t>
            </a:r>
            <a:r>
              <a:rPr lang="zh-CN" altLang="en-US" smtClean="0"/>
              <a:t>目录下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8" y="4857760"/>
            <a:ext cx="2828916" cy="8588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Over.</a:t>
            </a:r>
            <a:endParaRPr lang="zh-CN" altLang="en-US" sz="3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模仿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的：</a:t>
            </a:r>
            <a:endParaRPr lang="en-US" altLang="zh-CN" dirty="0" smtClean="0"/>
          </a:p>
          <a:p>
            <a:r>
              <a:rPr lang="en-US" altLang="zh-CN" dirty="0" smtClean="0"/>
              <a:t>undo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redo</a:t>
            </a:r>
          </a:p>
          <a:p>
            <a:r>
              <a:rPr lang="zh-CN" altLang="en-US" dirty="0" smtClean="0"/>
              <a:t>表空间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自己独创的：</a:t>
            </a:r>
            <a:endParaRPr lang="en-US" altLang="zh-CN" dirty="0" smtClean="0"/>
          </a:p>
          <a:p>
            <a:r>
              <a:rPr lang="zh-CN" altLang="en-US" dirty="0" smtClean="0"/>
              <a:t>自适应哈希索引</a:t>
            </a:r>
            <a:r>
              <a:rPr lang="en-US" altLang="zh-CN" dirty="0" smtClean="0"/>
              <a:t>(adaptive hash index)</a:t>
            </a:r>
          </a:p>
          <a:p>
            <a:r>
              <a:rPr lang="zh-CN" altLang="en-US" dirty="0" smtClean="0"/>
              <a:t>插入缓冲</a:t>
            </a:r>
            <a:r>
              <a:rPr lang="en-US" altLang="zh-CN" dirty="0" smtClean="0"/>
              <a:t>(insert buffer)</a:t>
            </a:r>
          </a:p>
          <a:p>
            <a:r>
              <a:rPr lang="zh-CN" altLang="en-US" dirty="0" smtClean="0"/>
              <a:t>双写缓冲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doublewrite</a:t>
            </a:r>
            <a:r>
              <a:rPr lang="en-US" altLang="zh-CN" dirty="0" smtClean="0"/>
              <a:t> buffer)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便于理解mysql内幕的各种逻辑图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33" y="-24"/>
            <a:ext cx="8338871" cy="685802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777875"/>
          </a:xfrm>
        </p:spPr>
        <p:txBody>
          <a:bodyPr/>
          <a:lstStyle/>
          <a:p>
            <a:pPr algn="ctr"/>
            <a:r>
              <a:rPr lang="en-US" altLang="zh-CN" dirty="0" err="1" smtClean="0"/>
              <a:t>Innodb</a:t>
            </a:r>
            <a:r>
              <a:rPr lang="zh-CN" altLang="en-US" dirty="0" smtClean="0"/>
              <a:t>事务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atomicity</a:t>
            </a:r>
          </a:p>
          <a:p>
            <a:r>
              <a:rPr lang="en-US" altLang="zh-CN" dirty="0" smtClean="0"/>
              <a:t>consistency</a:t>
            </a:r>
          </a:p>
          <a:p>
            <a:r>
              <a:rPr lang="en-US" altLang="zh-CN" dirty="0" smtClean="0"/>
              <a:t>isolation</a:t>
            </a:r>
          </a:p>
          <a:p>
            <a:r>
              <a:rPr lang="en-US" altLang="zh-CN" dirty="0" smtClean="0"/>
              <a:t>durability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事务隔离级别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/>
              <a:t>READ UNCOMMITTED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800" dirty="0" smtClean="0"/>
              <a:t>可以看到其他事务未提交的数据。</a:t>
            </a:r>
          </a:p>
          <a:p>
            <a:pPr>
              <a:buNone/>
            </a:pPr>
            <a:r>
              <a:rPr lang="zh-CN" altLang="en-US" sz="1800" dirty="0" smtClean="0"/>
              <a:t>	事务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更新了数据还未提交，但是事务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居然能看到更新后的数据！</a:t>
            </a:r>
          </a:p>
          <a:p>
            <a:pPr>
              <a:buNone/>
            </a:pPr>
            <a:r>
              <a:rPr lang="zh-CN" altLang="en-US" sz="1800" dirty="0" smtClean="0"/>
              <a:t>	这是脏读。</a:t>
            </a:r>
            <a:endParaRPr lang="en-US" altLang="zh-CN" sz="1800" dirty="0" smtClean="0"/>
          </a:p>
          <a:p>
            <a:r>
              <a:rPr lang="en-US" altLang="zh-CN" dirty="0" smtClean="0"/>
              <a:t>READ COMMITTED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900" dirty="0" smtClean="0"/>
              <a:t>能看到其他事务提交的数据。</a:t>
            </a:r>
          </a:p>
          <a:p>
            <a:pPr>
              <a:buNone/>
            </a:pPr>
            <a:r>
              <a:rPr lang="zh-CN" altLang="en-US" sz="1900" dirty="0" smtClean="0"/>
              <a:t>	事务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进行</a:t>
            </a:r>
            <a:r>
              <a:rPr lang="en-US" altLang="zh-CN" sz="1900" dirty="0" smtClean="0"/>
              <a:t>select</a:t>
            </a:r>
            <a:r>
              <a:rPr lang="zh-CN" altLang="en-US" sz="1900" dirty="0" smtClean="0"/>
              <a:t>，事务</a:t>
            </a:r>
            <a:r>
              <a:rPr lang="en-US" altLang="zh-CN" sz="1900" dirty="0" smtClean="0"/>
              <a:t>2</a:t>
            </a:r>
            <a:r>
              <a:rPr lang="zh-CN" altLang="en-US" sz="1900" dirty="0" smtClean="0"/>
              <a:t>进行更新并提交，事务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再</a:t>
            </a:r>
            <a:r>
              <a:rPr lang="en-US" altLang="zh-CN" sz="1900" dirty="0" smtClean="0"/>
              <a:t>select</a:t>
            </a:r>
            <a:r>
              <a:rPr lang="zh-CN" altLang="en-US" sz="1900" dirty="0" smtClean="0"/>
              <a:t>居然会看到和之前不同的数据</a:t>
            </a:r>
            <a:r>
              <a:rPr lang="en-US" altLang="zh-CN" sz="1900" dirty="0" smtClean="0"/>
              <a:t>!</a:t>
            </a:r>
          </a:p>
          <a:p>
            <a:pPr>
              <a:buNone/>
            </a:pPr>
            <a:r>
              <a:rPr lang="en-US" altLang="zh-CN" sz="1900" dirty="0" smtClean="0"/>
              <a:t>	</a:t>
            </a:r>
            <a:r>
              <a:rPr lang="zh-CN" altLang="en-US" sz="1900" dirty="0" smtClean="0"/>
              <a:t>这是不可重复读。</a:t>
            </a:r>
            <a:endParaRPr lang="en-US" altLang="zh-CN" sz="1900" dirty="0" smtClean="0"/>
          </a:p>
          <a:p>
            <a:r>
              <a:rPr lang="en-US" altLang="zh-CN" dirty="0" smtClean="0"/>
              <a:t>REPEATABLE READ</a:t>
            </a:r>
          </a:p>
          <a:p>
            <a:pPr>
              <a:buNone/>
            </a:pPr>
            <a:r>
              <a:rPr lang="en-US" altLang="zh-CN" sz="2100" dirty="0" smtClean="0"/>
              <a:t>	</a:t>
            </a:r>
            <a:r>
              <a:rPr lang="zh-CN" altLang="en-US" sz="1800" dirty="0" smtClean="0"/>
              <a:t>一个事务里的开始点的</a:t>
            </a:r>
            <a:r>
              <a:rPr lang="en-US" altLang="zh-CN" sz="1800" dirty="0" smtClean="0"/>
              <a:t>select</a:t>
            </a:r>
            <a:r>
              <a:rPr lang="zh-CN" altLang="en-US" sz="1800" dirty="0" smtClean="0"/>
              <a:t>和任何时刻</a:t>
            </a:r>
            <a:r>
              <a:rPr lang="en-US" altLang="zh-CN" sz="1800" dirty="0" smtClean="0"/>
              <a:t>select</a:t>
            </a:r>
            <a:r>
              <a:rPr lang="zh-CN" altLang="en-US" sz="1800" dirty="0" smtClean="0"/>
              <a:t>看到的数据一样。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但会有幻读。</a:t>
            </a:r>
            <a:endParaRPr lang="en-US" altLang="zh-CN" sz="1800" dirty="0" smtClean="0"/>
          </a:p>
          <a:p>
            <a:r>
              <a:rPr lang="en-US" altLang="zh-CN" dirty="0" smtClean="0"/>
              <a:t>SERIALIZABLE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读操作会隐式的加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锁，保证不同事务之间互斥。保证串行</a:t>
            </a:r>
            <a:endParaRPr lang="zh-CN" altLang="en-US" sz="1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&amp;B PPT Templet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C&amp;B PPT Templet</Template>
  <TotalTime>31738</TotalTime>
  <Words>927</Words>
  <Application>Microsoft Office PowerPoint</Application>
  <PresentationFormat>全屏显示(4:3)</PresentationFormat>
  <Paragraphs>204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黑体</vt:lpstr>
      <vt:lpstr>华文细黑</vt:lpstr>
      <vt:lpstr>宋体</vt:lpstr>
      <vt:lpstr>Arial</vt:lpstr>
      <vt:lpstr>Verdana</vt:lpstr>
      <vt:lpstr>C&amp;B PPT Templet</vt:lpstr>
      <vt:lpstr>InnoDB体系结构</vt:lpstr>
      <vt:lpstr>谁在使用InnoDB</vt:lpstr>
      <vt:lpstr>PowerPoint 演示文稿</vt:lpstr>
      <vt:lpstr>InnoDB特性</vt:lpstr>
      <vt:lpstr>InnoDB特性</vt:lpstr>
      <vt:lpstr>PowerPoint 演示文稿</vt:lpstr>
      <vt:lpstr>Innodb事务</vt:lpstr>
      <vt:lpstr>ACID</vt:lpstr>
      <vt:lpstr>Innodb事务隔离级别</vt:lpstr>
      <vt:lpstr>Innodb事务控制</vt:lpstr>
      <vt:lpstr>Innodb事务控制</vt:lpstr>
      <vt:lpstr>Innodb表空间</vt:lpstr>
      <vt:lpstr>innodb表空间</vt:lpstr>
      <vt:lpstr>PowerPoint 演示文稿</vt:lpstr>
      <vt:lpstr>PowerPoint 演示文稿</vt:lpstr>
      <vt:lpstr>PowerPoint 演示文稿</vt:lpstr>
      <vt:lpstr>表与索引结构</vt:lpstr>
      <vt:lpstr>二分查找</vt:lpstr>
      <vt:lpstr>1e+02=1乘以10的2次方</vt:lpstr>
      <vt:lpstr>数据结构复习：B树</vt:lpstr>
      <vt:lpstr>数据结构复习：B+树</vt:lpstr>
      <vt:lpstr>传统意义上的B+树索引</vt:lpstr>
      <vt:lpstr>Innodb的两种索引</vt:lpstr>
      <vt:lpstr>聚集索引结构</vt:lpstr>
      <vt:lpstr>非聚集索引结构</vt:lpstr>
      <vt:lpstr>innodb数据页结构</vt:lpstr>
      <vt:lpstr>对比oracle数据块结构</vt:lpstr>
      <vt:lpstr>InnoDB Row Format</vt:lpstr>
      <vt:lpstr>Innodb行格式种类</vt:lpstr>
      <vt:lpstr>经典面试问题：varchar占用空间</vt:lpstr>
      <vt:lpstr>PowerPoint 演示文稿</vt:lpstr>
      <vt:lpstr>InnoDB日志记录系统</vt:lpstr>
      <vt:lpstr>ARIES</vt:lpstr>
      <vt:lpstr>logging的类型</vt:lpstr>
      <vt:lpstr>physiological混合记录的优点</vt:lpstr>
      <vt:lpstr>PowerPoint 演示文稿</vt:lpstr>
      <vt:lpstr>InnoDB redo log</vt:lpstr>
      <vt:lpstr>InnoDB undo log</vt:lpstr>
      <vt:lpstr>思考</vt:lpstr>
      <vt:lpstr>undo的作用</vt:lpstr>
      <vt:lpstr>logging相关参数</vt:lpstr>
      <vt:lpstr>Innodb事务参数</vt:lpstr>
      <vt:lpstr>PowerPoint 演示文稿</vt:lpstr>
      <vt:lpstr>作业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MySQL培训</dc:title>
  <dc:creator>jason</dc:creator>
  <cp:lastModifiedBy>Windows User</cp:lastModifiedBy>
  <cp:revision>1708</cp:revision>
  <dcterms:created xsi:type="dcterms:W3CDTF">2009-11-10T07:37:26Z</dcterms:created>
  <dcterms:modified xsi:type="dcterms:W3CDTF">2016-05-27T03:49:26Z</dcterms:modified>
</cp:coreProperties>
</file>