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3"/>
  </p:notesMasterIdLst>
  <p:handoutMasterIdLst>
    <p:handoutMasterId r:id="rId54"/>
  </p:handoutMasterIdLst>
  <p:sldIdLst>
    <p:sldId id="256" r:id="rId2"/>
    <p:sldId id="516" r:id="rId3"/>
    <p:sldId id="525" r:id="rId4"/>
    <p:sldId id="548" r:id="rId5"/>
    <p:sldId id="523" r:id="rId6"/>
    <p:sldId id="545" r:id="rId7"/>
    <p:sldId id="564" r:id="rId8"/>
    <p:sldId id="552" r:id="rId9"/>
    <p:sldId id="528" r:id="rId10"/>
    <p:sldId id="526" r:id="rId11"/>
    <p:sldId id="524" r:id="rId12"/>
    <p:sldId id="556" r:id="rId13"/>
    <p:sldId id="561" r:id="rId14"/>
    <p:sldId id="531" r:id="rId15"/>
    <p:sldId id="555" r:id="rId16"/>
    <p:sldId id="522" r:id="rId17"/>
    <p:sldId id="521" r:id="rId18"/>
    <p:sldId id="537" r:id="rId19"/>
    <p:sldId id="553" r:id="rId20"/>
    <p:sldId id="549" r:id="rId21"/>
    <p:sldId id="550" r:id="rId22"/>
    <p:sldId id="536" r:id="rId23"/>
    <p:sldId id="565" r:id="rId24"/>
    <p:sldId id="520" r:id="rId25"/>
    <p:sldId id="532" r:id="rId26"/>
    <p:sldId id="554" r:id="rId27"/>
    <p:sldId id="544" r:id="rId28"/>
    <p:sldId id="557" r:id="rId29"/>
    <p:sldId id="558" r:id="rId30"/>
    <p:sldId id="559" r:id="rId31"/>
    <p:sldId id="560" r:id="rId32"/>
    <p:sldId id="551" r:id="rId33"/>
    <p:sldId id="566" r:id="rId34"/>
    <p:sldId id="593" r:id="rId35"/>
    <p:sldId id="567" r:id="rId36"/>
    <p:sldId id="568" r:id="rId37"/>
    <p:sldId id="569" r:id="rId38"/>
    <p:sldId id="570" r:id="rId39"/>
    <p:sldId id="572" r:id="rId40"/>
    <p:sldId id="573" r:id="rId41"/>
    <p:sldId id="574" r:id="rId42"/>
    <p:sldId id="575" r:id="rId43"/>
    <p:sldId id="576" r:id="rId44"/>
    <p:sldId id="577" r:id="rId45"/>
    <p:sldId id="533" r:id="rId46"/>
    <p:sldId id="534" r:id="rId47"/>
    <p:sldId id="562" r:id="rId48"/>
    <p:sldId id="563" r:id="rId49"/>
    <p:sldId id="542" r:id="rId50"/>
    <p:sldId id="541" r:id="rId51"/>
    <p:sldId id="515" r:id="rId52"/>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0000"/>
    <a:srgbClr val="F66E60"/>
    <a:srgbClr val="F5B4A9"/>
    <a:srgbClr val="F4F456"/>
    <a:srgbClr val="0066FF"/>
    <a:srgbClr val="6699FF"/>
    <a:srgbClr val="FFFF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83363" autoAdjust="0"/>
  </p:normalViewPr>
  <p:slideViewPr>
    <p:cSldViewPr>
      <p:cViewPr varScale="1">
        <p:scale>
          <a:sx n="74" d="100"/>
          <a:sy n="74" d="100"/>
        </p:scale>
        <p:origin x="1302"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7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4372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4372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4372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53194672-DDAD-4CCA-BAF8-D18F740B8C89}" type="slidenum">
              <a:rPr lang="en-US" altLang="zh-CN"/>
              <a:pPr>
                <a:defRPr/>
              </a:pPr>
              <a:t>‹#›</a:t>
            </a:fld>
            <a:endParaRPr lang="en-US" altLang="zh-CN"/>
          </a:p>
        </p:txBody>
      </p:sp>
    </p:spTree>
    <p:extLst>
      <p:ext uri="{BB962C8B-B14F-4D97-AF65-F5344CB8AC3E}">
        <p14:creationId xmlns:p14="http://schemas.microsoft.com/office/powerpoint/2010/main" val="606953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D5FD6A1-3F0C-46FC-AD98-A22F03A5290F}" type="slidenum">
              <a:rPr lang="en-US" altLang="zh-CN"/>
              <a:pPr>
                <a:defRPr/>
              </a:pPr>
              <a:t>‹#›</a:t>
            </a:fld>
            <a:endParaRPr lang="en-US" altLang="zh-CN"/>
          </a:p>
        </p:txBody>
      </p:sp>
    </p:spTree>
    <p:extLst>
      <p:ext uri="{BB962C8B-B14F-4D97-AF65-F5344CB8AC3E}">
        <p14:creationId xmlns:p14="http://schemas.microsoft.com/office/powerpoint/2010/main" val="3260859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p:spPr>
        <p:txBody>
          <a:bodyPr/>
          <a:lstStyle/>
          <a:p>
            <a:endParaRPr lang="zh-CN" altLang="en-US" smtClean="0">
              <a:ea typeface="宋体" charset="-122"/>
            </a:endParaRPr>
          </a:p>
        </p:txBody>
      </p:sp>
      <p:sp>
        <p:nvSpPr>
          <p:cNvPr id="28676" name="灯片编号占位符 3"/>
          <p:cNvSpPr>
            <a:spLocks noGrp="1"/>
          </p:cNvSpPr>
          <p:nvPr>
            <p:ph type="sldNum" sz="quarter" idx="5"/>
          </p:nvPr>
        </p:nvSpPr>
        <p:spPr>
          <a:noFill/>
        </p:spPr>
        <p:txBody>
          <a:bodyPr/>
          <a:lstStyle/>
          <a:p>
            <a:fld id="{47837707-9861-40E7-82A4-9A589F0ABDD7}" type="slidenum">
              <a:rPr lang="en-US" altLang="zh-CN" smtClean="0">
                <a:ea typeface="宋体" charset="-122"/>
              </a:rPr>
              <a:pPr/>
              <a:t>1</a:t>
            </a:fld>
            <a:endParaRPr lang="en-US" altLang="zh-CN" smtClean="0">
              <a:ea typeface="宋体" charset="-122"/>
            </a:endParaRPr>
          </a:p>
        </p:txBody>
      </p:sp>
    </p:spTree>
    <p:extLst>
      <p:ext uri="{BB962C8B-B14F-4D97-AF65-F5344CB8AC3E}">
        <p14:creationId xmlns:p14="http://schemas.microsoft.com/office/powerpoint/2010/main" val="45347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44</a:t>
            </a:fld>
            <a:endParaRPr lang="en-US"/>
          </a:p>
        </p:txBody>
      </p:sp>
    </p:spTree>
    <p:extLst>
      <p:ext uri="{BB962C8B-B14F-4D97-AF65-F5344CB8AC3E}">
        <p14:creationId xmlns:p14="http://schemas.microsoft.com/office/powerpoint/2010/main" val="25396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rgbClr val="000000"/>
                </a:solidFill>
                <a:latin typeface="Times New Roman" pitchFamily="18" charset="0"/>
                <a:ea typeface="+mn-ea"/>
                <a:cs typeface="+mn-cs"/>
              </a:rPr>
              <a:t>它打印了很多关于 </a:t>
            </a:r>
            <a:r>
              <a:rPr lang="en-US" altLang="zh-CN" sz="1200" b="0" i="0" kern="1200" dirty="0" err="1" smtClean="0">
                <a:solidFill>
                  <a:srgbClr val="000000"/>
                </a:solidFill>
                <a:latin typeface="Times New Roman" pitchFamily="18" charset="0"/>
                <a:ea typeface="+mn-ea"/>
                <a:cs typeface="+mn-cs"/>
              </a:rPr>
              <a:t>InnoDB</a:t>
            </a:r>
            <a:r>
              <a:rPr lang="en-US" altLang="zh-CN" sz="1200" b="0" i="0" kern="1200" dirty="0" smtClean="0">
                <a:solidFill>
                  <a:srgbClr val="000000"/>
                </a:solidFill>
                <a:latin typeface="Times New Roman" pitchFamily="18" charset="0"/>
                <a:ea typeface="+mn-ea"/>
                <a:cs typeface="+mn-cs"/>
              </a:rPr>
              <a:t> </a:t>
            </a:r>
            <a:r>
              <a:rPr lang="zh-CN" altLang="en-US" sz="1200" b="0" i="0" kern="1200" dirty="0" smtClean="0">
                <a:solidFill>
                  <a:srgbClr val="000000"/>
                </a:solidFill>
                <a:latin typeface="Times New Roman" pitchFamily="18" charset="0"/>
                <a:ea typeface="+mn-ea"/>
                <a:cs typeface="+mn-cs"/>
              </a:rPr>
              <a:t>内部性能相关的计数器、统计、事务处理信息等</a:t>
            </a:r>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33</a:t>
            </a:fld>
            <a:endParaRPr lang="en-US"/>
          </a:p>
        </p:txBody>
      </p:sp>
    </p:spTree>
    <p:extLst>
      <p:ext uri="{BB962C8B-B14F-4D97-AF65-F5344CB8AC3E}">
        <p14:creationId xmlns:p14="http://schemas.microsoft.com/office/powerpoint/2010/main" val="102168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rgbClr val="000000"/>
                </a:solidFill>
                <a:latin typeface="Times New Roman" pitchFamily="18" charset="0"/>
                <a:ea typeface="+mn-ea"/>
                <a:cs typeface="+mn-cs"/>
              </a:rPr>
              <a:t>它打印了很多关于 </a:t>
            </a:r>
            <a:r>
              <a:rPr lang="en-US" altLang="zh-CN" sz="1200" b="0" i="0" kern="1200" dirty="0" err="1" smtClean="0">
                <a:solidFill>
                  <a:srgbClr val="000000"/>
                </a:solidFill>
                <a:latin typeface="Times New Roman" pitchFamily="18" charset="0"/>
                <a:ea typeface="+mn-ea"/>
                <a:cs typeface="+mn-cs"/>
              </a:rPr>
              <a:t>InnoDB</a:t>
            </a:r>
            <a:r>
              <a:rPr lang="en-US" altLang="zh-CN" sz="1200" b="0" i="0" kern="1200" dirty="0" smtClean="0">
                <a:solidFill>
                  <a:srgbClr val="000000"/>
                </a:solidFill>
                <a:latin typeface="Times New Roman" pitchFamily="18" charset="0"/>
                <a:ea typeface="+mn-ea"/>
                <a:cs typeface="+mn-cs"/>
              </a:rPr>
              <a:t> </a:t>
            </a:r>
            <a:r>
              <a:rPr lang="zh-CN" altLang="en-US" sz="1200" b="0" i="0" kern="1200" dirty="0" smtClean="0">
                <a:solidFill>
                  <a:srgbClr val="000000"/>
                </a:solidFill>
                <a:latin typeface="Times New Roman" pitchFamily="18" charset="0"/>
                <a:ea typeface="+mn-ea"/>
                <a:cs typeface="+mn-cs"/>
              </a:rPr>
              <a:t>内部性能相关的计数器、统计、事务处理信息等</a:t>
            </a:r>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34</a:t>
            </a:fld>
            <a:endParaRPr lang="en-US"/>
          </a:p>
        </p:txBody>
      </p:sp>
    </p:spTree>
    <p:extLst>
      <p:ext uri="{BB962C8B-B14F-4D97-AF65-F5344CB8AC3E}">
        <p14:creationId xmlns:p14="http://schemas.microsoft.com/office/powerpoint/2010/main" val="21299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rgbClr val="000000"/>
                </a:solidFill>
                <a:latin typeface="Times New Roman" pitchFamily="18" charset="0"/>
                <a:ea typeface="+mn-ea"/>
                <a:cs typeface="+mn-cs"/>
              </a:rPr>
              <a:t>它打印了很多关于 </a:t>
            </a:r>
            <a:r>
              <a:rPr lang="en-US" altLang="zh-CN" sz="1200" b="0" i="0" kern="1200" dirty="0" err="1" smtClean="0">
                <a:solidFill>
                  <a:srgbClr val="000000"/>
                </a:solidFill>
                <a:latin typeface="Times New Roman" pitchFamily="18" charset="0"/>
                <a:ea typeface="+mn-ea"/>
                <a:cs typeface="+mn-cs"/>
              </a:rPr>
              <a:t>InnoDB</a:t>
            </a:r>
            <a:r>
              <a:rPr lang="en-US" altLang="zh-CN" sz="1200" b="0" i="0" kern="1200" dirty="0" smtClean="0">
                <a:solidFill>
                  <a:srgbClr val="000000"/>
                </a:solidFill>
                <a:latin typeface="Times New Roman" pitchFamily="18" charset="0"/>
                <a:ea typeface="+mn-ea"/>
                <a:cs typeface="+mn-cs"/>
              </a:rPr>
              <a:t> </a:t>
            </a:r>
            <a:r>
              <a:rPr lang="zh-CN" altLang="en-US" sz="1200" b="0" i="0" kern="1200" dirty="0" smtClean="0">
                <a:solidFill>
                  <a:srgbClr val="000000"/>
                </a:solidFill>
                <a:latin typeface="Times New Roman" pitchFamily="18" charset="0"/>
                <a:ea typeface="+mn-ea"/>
                <a:cs typeface="+mn-cs"/>
              </a:rPr>
              <a:t>内部性能相关的计数器、统计、事务处理信息等</a:t>
            </a:r>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35</a:t>
            </a:fld>
            <a:endParaRPr lang="en-US"/>
          </a:p>
        </p:txBody>
      </p:sp>
    </p:spTree>
    <p:extLst>
      <p:ext uri="{BB962C8B-B14F-4D97-AF65-F5344CB8AC3E}">
        <p14:creationId xmlns:p14="http://schemas.microsoft.com/office/powerpoint/2010/main" val="49778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rgbClr val="000000"/>
                </a:solidFill>
                <a:latin typeface="Times New Roman" pitchFamily="18" charset="0"/>
                <a:ea typeface="+mn-ea"/>
                <a:cs typeface="+mn-cs"/>
              </a:rPr>
              <a:t>它打印了很多关于 </a:t>
            </a:r>
            <a:r>
              <a:rPr lang="en-US" altLang="zh-CN" sz="1200" b="0" i="0" kern="1200" dirty="0" err="1" smtClean="0">
                <a:solidFill>
                  <a:srgbClr val="000000"/>
                </a:solidFill>
                <a:latin typeface="Times New Roman" pitchFamily="18" charset="0"/>
                <a:ea typeface="+mn-ea"/>
                <a:cs typeface="+mn-cs"/>
              </a:rPr>
              <a:t>InnoDB</a:t>
            </a:r>
            <a:r>
              <a:rPr lang="en-US" altLang="zh-CN" sz="1200" b="0" i="0" kern="1200" dirty="0" smtClean="0">
                <a:solidFill>
                  <a:srgbClr val="000000"/>
                </a:solidFill>
                <a:latin typeface="Times New Roman" pitchFamily="18" charset="0"/>
                <a:ea typeface="+mn-ea"/>
                <a:cs typeface="+mn-cs"/>
              </a:rPr>
              <a:t> </a:t>
            </a:r>
            <a:r>
              <a:rPr lang="zh-CN" altLang="en-US" sz="1200" b="0" i="0" kern="1200" dirty="0" smtClean="0">
                <a:solidFill>
                  <a:srgbClr val="000000"/>
                </a:solidFill>
                <a:latin typeface="Times New Roman" pitchFamily="18" charset="0"/>
                <a:ea typeface="+mn-ea"/>
                <a:cs typeface="+mn-cs"/>
              </a:rPr>
              <a:t>内部性能相关的计数器、统计、事务处理信息等</a:t>
            </a:r>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36</a:t>
            </a:fld>
            <a:endParaRPr lang="en-US"/>
          </a:p>
        </p:txBody>
      </p:sp>
    </p:spTree>
    <p:extLst>
      <p:ext uri="{BB962C8B-B14F-4D97-AF65-F5344CB8AC3E}">
        <p14:creationId xmlns:p14="http://schemas.microsoft.com/office/powerpoint/2010/main" val="3391789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rgbClr val="000000"/>
                </a:solidFill>
                <a:latin typeface="Times New Roman" pitchFamily="18" charset="0"/>
                <a:ea typeface="+mn-ea"/>
                <a:cs typeface="+mn-cs"/>
              </a:rPr>
              <a:t>它打印了很多关于 </a:t>
            </a:r>
            <a:r>
              <a:rPr lang="en-US" altLang="zh-CN" sz="1200" b="0" i="0" kern="1200" dirty="0" err="1" smtClean="0">
                <a:solidFill>
                  <a:srgbClr val="000000"/>
                </a:solidFill>
                <a:latin typeface="Times New Roman" pitchFamily="18" charset="0"/>
                <a:ea typeface="+mn-ea"/>
                <a:cs typeface="+mn-cs"/>
              </a:rPr>
              <a:t>InnoDB</a:t>
            </a:r>
            <a:r>
              <a:rPr lang="en-US" altLang="zh-CN" sz="1200" b="0" i="0" kern="1200" dirty="0" smtClean="0">
                <a:solidFill>
                  <a:srgbClr val="000000"/>
                </a:solidFill>
                <a:latin typeface="Times New Roman" pitchFamily="18" charset="0"/>
                <a:ea typeface="+mn-ea"/>
                <a:cs typeface="+mn-cs"/>
              </a:rPr>
              <a:t> </a:t>
            </a:r>
            <a:r>
              <a:rPr lang="zh-CN" altLang="en-US" sz="1200" b="0" i="0" kern="1200" dirty="0" smtClean="0">
                <a:solidFill>
                  <a:srgbClr val="000000"/>
                </a:solidFill>
                <a:latin typeface="Times New Roman" pitchFamily="18" charset="0"/>
                <a:ea typeface="+mn-ea"/>
                <a:cs typeface="+mn-cs"/>
              </a:rPr>
              <a:t>内部性能相关的计数器、统计、事务处理信息等</a:t>
            </a:r>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37</a:t>
            </a:fld>
            <a:endParaRPr lang="en-US"/>
          </a:p>
        </p:txBody>
      </p:sp>
    </p:spTree>
    <p:extLst>
      <p:ext uri="{BB962C8B-B14F-4D97-AF65-F5344CB8AC3E}">
        <p14:creationId xmlns:p14="http://schemas.microsoft.com/office/powerpoint/2010/main" val="348211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rgbClr val="000000"/>
                </a:solidFill>
                <a:latin typeface="Times New Roman" pitchFamily="18" charset="0"/>
                <a:ea typeface="+mn-ea"/>
                <a:cs typeface="+mn-cs"/>
              </a:rPr>
              <a:t>它打印了很多关于 </a:t>
            </a:r>
            <a:r>
              <a:rPr lang="en-US" altLang="zh-CN" sz="1200" b="0" i="0" kern="1200" dirty="0" err="1" smtClean="0">
                <a:solidFill>
                  <a:srgbClr val="000000"/>
                </a:solidFill>
                <a:latin typeface="Times New Roman" pitchFamily="18" charset="0"/>
                <a:ea typeface="+mn-ea"/>
                <a:cs typeface="+mn-cs"/>
              </a:rPr>
              <a:t>InnoDB</a:t>
            </a:r>
            <a:r>
              <a:rPr lang="en-US" altLang="zh-CN" sz="1200" b="0" i="0" kern="1200" dirty="0" smtClean="0">
                <a:solidFill>
                  <a:srgbClr val="000000"/>
                </a:solidFill>
                <a:latin typeface="Times New Roman" pitchFamily="18" charset="0"/>
                <a:ea typeface="+mn-ea"/>
                <a:cs typeface="+mn-cs"/>
              </a:rPr>
              <a:t> </a:t>
            </a:r>
            <a:r>
              <a:rPr lang="zh-CN" altLang="en-US" sz="1200" b="0" i="0" kern="1200" dirty="0" smtClean="0">
                <a:solidFill>
                  <a:srgbClr val="000000"/>
                </a:solidFill>
                <a:latin typeface="Times New Roman" pitchFamily="18" charset="0"/>
                <a:ea typeface="+mn-ea"/>
                <a:cs typeface="+mn-cs"/>
              </a:rPr>
              <a:t>内部性能相关的计数器、统计、事务处理信息等</a:t>
            </a:r>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39</a:t>
            </a:fld>
            <a:endParaRPr lang="en-US"/>
          </a:p>
        </p:txBody>
      </p:sp>
    </p:spTree>
    <p:extLst>
      <p:ext uri="{BB962C8B-B14F-4D97-AF65-F5344CB8AC3E}">
        <p14:creationId xmlns:p14="http://schemas.microsoft.com/office/powerpoint/2010/main" val="49390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41</a:t>
            </a:fld>
            <a:endParaRPr lang="en-US"/>
          </a:p>
        </p:txBody>
      </p:sp>
    </p:spTree>
    <p:extLst>
      <p:ext uri="{BB962C8B-B14F-4D97-AF65-F5344CB8AC3E}">
        <p14:creationId xmlns:p14="http://schemas.microsoft.com/office/powerpoint/2010/main" val="3060678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fld id="{B06BCE77-88E7-47FD-A5C8-9AB1B59BCE7F}" type="slidenum">
              <a:rPr lang="en-US" smtClean="0"/>
              <a:pPr/>
              <a:t>42</a:t>
            </a:fld>
            <a:endParaRPr lang="en-US"/>
          </a:p>
        </p:txBody>
      </p:sp>
    </p:spTree>
    <p:extLst>
      <p:ext uri="{BB962C8B-B14F-4D97-AF65-F5344CB8AC3E}">
        <p14:creationId xmlns:p14="http://schemas.microsoft.com/office/powerpoint/2010/main" val="1114707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AutoShape 6"/>
          <p:cNvSpPr>
            <a:spLocks noChangeArrowheads="1"/>
          </p:cNvSpPr>
          <p:nvPr/>
        </p:nvSpPr>
        <p:spPr bwMode="auto">
          <a:xfrm>
            <a:off x="179388" y="188913"/>
            <a:ext cx="8785225" cy="6480175"/>
          </a:xfrm>
          <a:prstGeom prst="roundRect">
            <a:avLst>
              <a:gd name="adj" fmla="val 4972"/>
            </a:avLst>
          </a:prstGeom>
          <a:solidFill>
            <a:schemeClr val="bg1"/>
          </a:solidFill>
          <a:ln w="9525">
            <a:solidFill>
              <a:schemeClr val="tx1"/>
            </a:solidFill>
            <a:round/>
            <a:headEnd/>
            <a:tailEnd/>
          </a:ln>
          <a:effectLst/>
        </p:spPr>
        <p:txBody>
          <a:bodyPr wrap="none" anchor="ctr"/>
          <a:lstStyle/>
          <a:p>
            <a:pPr algn="ctr">
              <a:defRPr/>
            </a:pPr>
            <a:endParaRPr lang="zh-CN" altLang="en-US">
              <a:ea typeface="宋体" pitchFamily="2" charset="-122"/>
            </a:endParaRPr>
          </a:p>
        </p:txBody>
      </p:sp>
      <p:sp>
        <p:nvSpPr>
          <p:cNvPr id="4" name="Rectangle 7"/>
          <p:cNvSpPr>
            <a:spLocks/>
          </p:cNvSpPr>
          <p:nvPr/>
        </p:nvSpPr>
        <p:spPr bwMode="auto">
          <a:xfrm>
            <a:off x="3744913" y="3451225"/>
            <a:ext cx="827087" cy="144463"/>
          </a:xfrm>
          <a:prstGeom prst="rect">
            <a:avLst/>
          </a:prstGeom>
          <a:solidFill>
            <a:srgbClr val="FF0000"/>
          </a:solidFill>
          <a:ln w="25400">
            <a:noFill/>
            <a:miter lim="800000"/>
            <a:headEnd/>
            <a:tailEnd/>
          </a:ln>
          <a:effectLst/>
        </p:spPr>
        <p:txBody>
          <a:bodyPr wrap="none" anchor="ctr"/>
          <a:lstStyle/>
          <a:p>
            <a:pPr algn="ctr">
              <a:defRPr/>
            </a:pPr>
            <a:endParaRPr lang="zh-CN" altLang="en-US">
              <a:ea typeface="宋体" pitchFamily="2" charset="-122"/>
            </a:endParaRPr>
          </a:p>
        </p:txBody>
      </p:sp>
      <p:sp>
        <p:nvSpPr>
          <p:cNvPr id="5" name="Rectangle 8"/>
          <p:cNvSpPr>
            <a:spLocks/>
          </p:cNvSpPr>
          <p:nvPr/>
        </p:nvSpPr>
        <p:spPr bwMode="auto">
          <a:xfrm>
            <a:off x="4572000" y="3451225"/>
            <a:ext cx="827088" cy="144463"/>
          </a:xfrm>
          <a:prstGeom prst="rect">
            <a:avLst/>
          </a:prstGeom>
          <a:solidFill>
            <a:srgbClr val="0000FF"/>
          </a:solidFill>
          <a:ln w="25400">
            <a:noFill/>
            <a:miter lim="800000"/>
            <a:headEnd/>
            <a:tailEnd/>
          </a:ln>
          <a:effectLst/>
        </p:spPr>
        <p:txBody>
          <a:bodyPr wrap="none" anchor="ctr"/>
          <a:lstStyle/>
          <a:p>
            <a:pPr algn="ctr">
              <a:defRPr/>
            </a:pPr>
            <a:endParaRPr lang="zh-CN" altLang="en-US">
              <a:ea typeface="宋体" pitchFamily="2" charset="-122"/>
            </a:endParaRPr>
          </a:p>
        </p:txBody>
      </p:sp>
      <p:pic>
        <p:nvPicPr>
          <p:cNvPr id="6" name="Picture 9" descr="logonew2"/>
          <p:cNvPicPr>
            <a:picLocks noChangeAspect="1" noChangeArrowheads="1"/>
          </p:cNvPicPr>
          <p:nvPr/>
        </p:nvPicPr>
        <p:blipFill>
          <a:blip r:embed="rId2" cstate="print"/>
          <a:srcRect/>
          <a:stretch>
            <a:fillRect/>
          </a:stretch>
        </p:blipFill>
        <p:spPr bwMode="auto">
          <a:xfrm>
            <a:off x="3619500" y="1231900"/>
            <a:ext cx="1905000" cy="612775"/>
          </a:xfrm>
          <a:prstGeom prst="rect">
            <a:avLst/>
          </a:prstGeom>
          <a:noFill/>
          <a:ln w="9525">
            <a:noFill/>
            <a:miter lim="800000"/>
            <a:headEnd/>
            <a:tailEnd/>
          </a:ln>
        </p:spPr>
      </p:pic>
      <p:sp>
        <p:nvSpPr>
          <p:cNvPr id="7" name="Line 10"/>
          <p:cNvSpPr>
            <a:spLocks noChangeShapeType="1"/>
          </p:cNvSpPr>
          <p:nvPr/>
        </p:nvSpPr>
        <p:spPr bwMode="auto">
          <a:xfrm>
            <a:off x="900113" y="3451225"/>
            <a:ext cx="7416800" cy="0"/>
          </a:xfrm>
          <a:prstGeom prst="line">
            <a:avLst/>
          </a:prstGeom>
          <a:noFill/>
          <a:ln w="12700">
            <a:solidFill>
              <a:schemeClr val="tx1"/>
            </a:solidFill>
            <a:round/>
            <a:headEnd/>
            <a:tailEnd/>
          </a:ln>
          <a:effectLst/>
        </p:spPr>
        <p:txBody>
          <a:bodyPr/>
          <a:lstStyle/>
          <a:p>
            <a:pPr algn="ctr">
              <a:defRPr/>
            </a:pPr>
            <a:endParaRPr lang="zh-CN" altLang="en-US">
              <a:ea typeface="宋体" pitchFamily="2" charset="-122"/>
            </a:endParaRPr>
          </a:p>
        </p:txBody>
      </p:sp>
      <p:sp>
        <p:nvSpPr>
          <p:cNvPr id="19" name="标题 18"/>
          <p:cNvSpPr>
            <a:spLocks noGrp="1"/>
          </p:cNvSpPr>
          <p:nvPr>
            <p:ph type="ctrTitle"/>
          </p:nvPr>
        </p:nvSpPr>
        <p:spPr>
          <a:xfrm>
            <a:off x="685800" y="2130425"/>
            <a:ext cx="7772400" cy="1298575"/>
          </a:xfrm>
        </p:spPr>
        <p:txBody>
          <a:bodyPr anchor="b" anchorCtr="1"/>
          <a:lstStyle>
            <a:lvl1pPr algn="ctr">
              <a:defRPr/>
            </a:lvl1pPr>
          </a:lstStyle>
          <a:p>
            <a:r>
              <a:rPr lang="zh-CN" altLang="en-US" dirty="0" smtClean="0"/>
              <a:t>单击此处编辑母版标题样式</a:t>
            </a:r>
            <a:endParaRPr lang="zh-CN" alt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7663"/>
            <a:ext cx="2057400" cy="57483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47663"/>
            <a:ext cx="6019800" cy="5748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47663"/>
            <a:ext cx="822960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70038"/>
            <a:ext cx="8229600" cy="4525962"/>
          </a:xfrm>
        </p:spPr>
        <p:txBody>
          <a:bodyPr/>
          <a:lstStyle/>
          <a:p>
            <a:pPr lvl="0"/>
            <a:endParaRPr lang="zh-CN" altLang="en-US" noProof="0" smtClean="0"/>
          </a:p>
        </p:txBody>
      </p:sp>
    </p:spTree>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47663"/>
            <a:ext cx="822960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5700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700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570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7" name="Rectangle 7"/>
          <p:cNvSpPr>
            <a:spLocks noGrp="1" noChangeArrowheads="1"/>
          </p:cNvSpPr>
          <p:nvPr>
            <p:ph type="title"/>
          </p:nvPr>
        </p:nvSpPr>
        <p:spPr bwMode="auto">
          <a:xfrm>
            <a:off x="457200" y="347663"/>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28" name="Picture 8" descr="logonew2"/>
          <p:cNvPicPr>
            <a:picLocks noChangeAspect="1" noChangeArrowheads="1"/>
          </p:cNvPicPr>
          <p:nvPr/>
        </p:nvPicPr>
        <p:blipFill>
          <a:blip r:embed="rId15" cstate="print"/>
          <a:srcRect/>
          <a:stretch>
            <a:fillRect/>
          </a:stretch>
        </p:blipFill>
        <p:spPr bwMode="auto">
          <a:xfrm>
            <a:off x="3811588" y="6227763"/>
            <a:ext cx="1501775" cy="484187"/>
          </a:xfrm>
          <a:prstGeom prst="rect">
            <a:avLst/>
          </a:prstGeom>
          <a:noFill/>
          <a:ln w="9525">
            <a:noFill/>
            <a:miter lim="800000"/>
            <a:headEnd/>
            <a:tailEnd/>
          </a:ln>
        </p:spPr>
      </p:pic>
      <p:grpSp>
        <p:nvGrpSpPr>
          <p:cNvPr id="2" name="Group 12"/>
          <p:cNvGrpSpPr>
            <a:grpSpLocks/>
          </p:cNvGrpSpPr>
          <p:nvPr/>
        </p:nvGrpSpPr>
        <p:grpSpPr bwMode="auto">
          <a:xfrm>
            <a:off x="0" y="6742113"/>
            <a:ext cx="9144000" cy="115887"/>
            <a:chOff x="2359" y="4228"/>
            <a:chExt cx="1042" cy="96"/>
          </a:xfrm>
        </p:grpSpPr>
        <p:sp>
          <p:nvSpPr>
            <p:cNvPr id="9" name="Rectangle 13"/>
            <p:cNvSpPr>
              <a:spLocks/>
            </p:cNvSpPr>
            <p:nvPr/>
          </p:nvSpPr>
          <p:spPr bwMode="auto">
            <a:xfrm>
              <a:off x="2359" y="4228"/>
              <a:ext cx="521" cy="96"/>
            </a:xfrm>
            <a:prstGeom prst="rect">
              <a:avLst/>
            </a:prstGeom>
            <a:solidFill>
              <a:srgbClr val="FF0000"/>
            </a:solidFill>
            <a:ln w="25400">
              <a:noFill/>
              <a:miter lim="800000"/>
              <a:headEnd/>
              <a:tailEnd/>
            </a:ln>
            <a:effectLst/>
          </p:spPr>
          <p:txBody>
            <a:bodyPr wrap="none" anchor="ctr"/>
            <a:lstStyle/>
            <a:p>
              <a:pPr algn="ctr">
                <a:defRPr/>
              </a:pPr>
              <a:endParaRPr lang="zh-CN" altLang="en-US">
                <a:ea typeface="宋体" pitchFamily="2" charset="-122"/>
              </a:endParaRPr>
            </a:p>
          </p:txBody>
        </p:sp>
        <p:sp>
          <p:nvSpPr>
            <p:cNvPr id="10" name="Rectangle 14"/>
            <p:cNvSpPr>
              <a:spLocks/>
            </p:cNvSpPr>
            <p:nvPr/>
          </p:nvSpPr>
          <p:spPr bwMode="auto">
            <a:xfrm>
              <a:off x="2880" y="4228"/>
              <a:ext cx="521" cy="96"/>
            </a:xfrm>
            <a:prstGeom prst="rect">
              <a:avLst/>
            </a:prstGeom>
            <a:solidFill>
              <a:srgbClr val="0000FF"/>
            </a:solidFill>
            <a:ln w="25400">
              <a:noFill/>
              <a:miter lim="800000"/>
              <a:headEnd/>
              <a:tailEnd/>
            </a:ln>
            <a:effectLst/>
          </p:spPr>
          <p:txBody>
            <a:bodyPr wrap="none" anchor="ctr"/>
            <a:lstStyle/>
            <a:p>
              <a:pPr algn="ctr">
                <a:defRPr/>
              </a:pPr>
              <a:endParaRPr lang="zh-CN" altLang="en-US">
                <a:ea typeface="宋体" pitchFamily="2" charset="-122"/>
              </a:endParaRPr>
            </a:p>
          </p:txBody>
        </p:sp>
      </p:grpSp>
      <p:sp>
        <p:nvSpPr>
          <p:cNvPr id="11" name="Text Box 9"/>
          <p:cNvSpPr txBox="1">
            <a:spLocks noChangeArrowheads="1"/>
          </p:cNvSpPr>
          <p:nvPr/>
        </p:nvSpPr>
        <p:spPr bwMode="auto">
          <a:xfrm>
            <a:off x="7951788" y="877888"/>
            <a:ext cx="681037" cy="336550"/>
          </a:xfrm>
          <a:prstGeom prst="rect">
            <a:avLst/>
          </a:prstGeom>
          <a:noFill/>
          <a:ln w="9525">
            <a:noFill/>
            <a:miter lim="800000"/>
            <a:headEnd/>
            <a:tailEnd/>
          </a:ln>
          <a:effectLst/>
        </p:spPr>
        <p:txBody>
          <a:bodyPr>
            <a:spAutoFit/>
          </a:bodyPr>
          <a:lstStyle/>
          <a:p>
            <a:pPr algn="ctr">
              <a:defRPr/>
            </a:pPr>
            <a:fld id="{B20C9209-515C-4DA6-8C65-82D683A53546}" type="slidenum">
              <a:rPr kumimoji="1" lang="en-US" altLang="zh-CN" sz="1600">
                <a:latin typeface="Verdana" pitchFamily="34" charset="0"/>
                <a:ea typeface="华文细黑" pitchFamily="2" charset="-122"/>
              </a:rPr>
              <a:pPr algn="ctr">
                <a:defRPr/>
              </a:pPr>
              <a:t>‹#›</a:t>
            </a:fld>
            <a:endParaRPr kumimoji="1" lang="en-US" altLang="zh-CN" sz="1600">
              <a:latin typeface="Verdana" pitchFamily="34" charset="0"/>
              <a:ea typeface="华文细黑" pitchFamily="2" charset="-122"/>
            </a:endParaRPr>
          </a:p>
        </p:txBody>
      </p:sp>
      <p:sp>
        <p:nvSpPr>
          <p:cNvPr id="12" name="Rectangle 10"/>
          <p:cNvSpPr>
            <a:spLocks noChangeArrowheads="1"/>
          </p:cNvSpPr>
          <p:nvPr/>
        </p:nvSpPr>
        <p:spPr bwMode="auto">
          <a:xfrm>
            <a:off x="8488363" y="1082675"/>
            <a:ext cx="115887" cy="69850"/>
          </a:xfrm>
          <a:prstGeom prst="rect">
            <a:avLst/>
          </a:prstGeom>
          <a:solidFill>
            <a:schemeClr val="tx1"/>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13" name="Line 11"/>
          <p:cNvSpPr>
            <a:spLocks noChangeShapeType="1"/>
          </p:cNvSpPr>
          <p:nvPr/>
        </p:nvSpPr>
        <p:spPr bwMode="auto">
          <a:xfrm>
            <a:off x="306388" y="1154113"/>
            <a:ext cx="8520112" cy="0"/>
          </a:xfrm>
          <a:prstGeom prst="line">
            <a:avLst/>
          </a:prstGeom>
          <a:noFill/>
          <a:ln w="9525">
            <a:solidFill>
              <a:schemeClr val="tx1"/>
            </a:solidFill>
            <a:round/>
            <a:headEnd/>
            <a:tailEnd/>
          </a:ln>
          <a:effectLst/>
        </p:spPr>
        <p:txBody>
          <a:bodyPr/>
          <a:lstStyle/>
          <a:p>
            <a:pPr algn="ct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63"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itchFamily="34" charset="0"/>
          <a:ea typeface="黑体" pitchFamily="2" charset="-122"/>
        </a:defRPr>
      </a:lvl2pPr>
      <a:lvl3pPr algn="l" rtl="0" eaLnBrk="0" fontAlgn="base" hangingPunct="0">
        <a:spcBef>
          <a:spcPct val="0"/>
        </a:spcBef>
        <a:spcAft>
          <a:spcPct val="0"/>
        </a:spcAft>
        <a:defRPr sz="2800" b="1">
          <a:solidFill>
            <a:schemeClr val="tx1"/>
          </a:solidFill>
          <a:latin typeface="Verdana" pitchFamily="34" charset="0"/>
          <a:ea typeface="黑体" pitchFamily="2" charset="-122"/>
        </a:defRPr>
      </a:lvl3pPr>
      <a:lvl4pPr algn="l" rtl="0" eaLnBrk="0" fontAlgn="base" hangingPunct="0">
        <a:spcBef>
          <a:spcPct val="0"/>
        </a:spcBef>
        <a:spcAft>
          <a:spcPct val="0"/>
        </a:spcAft>
        <a:defRPr sz="2800" b="1">
          <a:solidFill>
            <a:schemeClr val="tx1"/>
          </a:solidFill>
          <a:latin typeface="Verdana" pitchFamily="34" charset="0"/>
          <a:ea typeface="黑体" pitchFamily="2" charset="-122"/>
        </a:defRPr>
      </a:lvl4pPr>
      <a:lvl5pPr algn="l" rtl="0" eaLnBrk="0" fontAlgn="base" hangingPunct="0">
        <a:spcBef>
          <a:spcPct val="0"/>
        </a:spcBef>
        <a:spcAft>
          <a:spcPct val="0"/>
        </a:spcAft>
        <a:defRPr sz="2800" b="1">
          <a:solidFill>
            <a:schemeClr val="tx1"/>
          </a:solidFill>
          <a:latin typeface="Verdana" pitchFamily="34" charset="0"/>
          <a:ea typeface="黑体" pitchFamily="2" charset="-122"/>
        </a:defRPr>
      </a:lvl5pPr>
      <a:lvl6pPr marL="457200" algn="l" rtl="0" fontAlgn="base">
        <a:spcBef>
          <a:spcPct val="0"/>
        </a:spcBef>
        <a:spcAft>
          <a:spcPct val="0"/>
        </a:spcAft>
        <a:defRPr sz="2800" b="1">
          <a:solidFill>
            <a:schemeClr val="tx1"/>
          </a:solidFill>
          <a:latin typeface="Verdana" pitchFamily="34" charset="0"/>
          <a:ea typeface="黑体" pitchFamily="2" charset="-122"/>
        </a:defRPr>
      </a:lvl6pPr>
      <a:lvl7pPr marL="914400" algn="l" rtl="0" fontAlgn="base">
        <a:spcBef>
          <a:spcPct val="0"/>
        </a:spcBef>
        <a:spcAft>
          <a:spcPct val="0"/>
        </a:spcAft>
        <a:defRPr sz="2800" b="1">
          <a:solidFill>
            <a:schemeClr val="tx1"/>
          </a:solidFill>
          <a:latin typeface="Verdana" pitchFamily="34" charset="0"/>
          <a:ea typeface="黑体" pitchFamily="2" charset="-122"/>
        </a:defRPr>
      </a:lvl7pPr>
      <a:lvl8pPr marL="1371600" algn="l" rtl="0" fontAlgn="base">
        <a:spcBef>
          <a:spcPct val="0"/>
        </a:spcBef>
        <a:spcAft>
          <a:spcPct val="0"/>
        </a:spcAft>
        <a:defRPr sz="2800" b="1">
          <a:solidFill>
            <a:schemeClr val="tx1"/>
          </a:solidFill>
          <a:latin typeface="Verdana" pitchFamily="34" charset="0"/>
          <a:ea typeface="黑体" pitchFamily="2" charset="-122"/>
        </a:defRPr>
      </a:lvl8pPr>
      <a:lvl9pPr marL="1828800" algn="l" rtl="0" fontAlgn="base">
        <a:spcBef>
          <a:spcPct val="0"/>
        </a:spcBef>
        <a:spcAft>
          <a:spcPct val="0"/>
        </a:spcAft>
        <a:defRPr sz="2800" b="1">
          <a:solidFill>
            <a:schemeClr val="tx1"/>
          </a:solidFill>
          <a:latin typeface="Verdana" pitchFamily="34" charset="0"/>
          <a:ea typeface="黑体" pitchFamily="2" charset="-122"/>
        </a:defRPr>
      </a:lvl9pPr>
    </p:titleStyle>
    <p:bodyStyle>
      <a:lvl1pPr marL="342900" indent="-342900" algn="l" rtl="0" eaLnBrk="0" fontAlgn="base" hangingPunct="0">
        <a:lnSpc>
          <a:spcPct val="115000"/>
        </a:lnSpc>
        <a:spcBef>
          <a:spcPct val="25000"/>
        </a:spcBef>
        <a:spcAft>
          <a:spcPct val="25000"/>
        </a:spcAft>
        <a:buClr>
          <a:schemeClr val="tx1"/>
        </a:buClr>
        <a:buChar char="•"/>
        <a:defRPr sz="2400">
          <a:solidFill>
            <a:schemeClr val="tx1"/>
          </a:solidFill>
          <a:latin typeface="+mn-lt"/>
          <a:ea typeface="+mn-ea"/>
          <a:cs typeface="+mn-cs"/>
        </a:defRPr>
      </a:lvl1pPr>
      <a:lvl2pPr marL="742950" indent="-285750" algn="l" rtl="0" eaLnBrk="0" fontAlgn="base" hangingPunct="0">
        <a:lnSpc>
          <a:spcPct val="115000"/>
        </a:lnSpc>
        <a:spcBef>
          <a:spcPct val="25000"/>
        </a:spcBef>
        <a:spcAft>
          <a:spcPct val="25000"/>
        </a:spcAft>
        <a:buClr>
          <a:srgbClr val="2318DE"/>
        </a:buClr>
        <a:buSzPct val="150000"/>
        <a:buChar char="–"/>
        <a:defRPr sz="2000" b="1">
          <a:solidFill>
            <a:schemeClr val="tx1"/>
          </a:solidFill>
          <a:latin typeface="+mn-lt"/>
          <a:ea typeface="宋体" pitchFamily="2" charset="-122"/>
        </a:defRPr>
      </a:lvl2pPr>
      <a:lvl3pPr marL="1143000" indent="-228600" algn="l" rtl="0" eaLnBrk="0" fontAlgn="base" hangingPunct="0">
        <a:lnSpc>
          <a:spcPct val="115000"/>
        </a:lnSpc>
        <a:spcBef>
          <a:spcPct val="25000"/>
        </a:spcBef>
        <a:spcAft>
          <a:spcPct val="25000"/>
        </a:spcAft>
        <a:buClr>
          <a:schemeClr val="tx1"/>
        </a:buClr>
        <a:buChar char="•"/>
        <a:defRPr sz="2400" b="1">
          <a:solidFill>
            <a:schemeClr val="tx1"/>
          </a:solidFill>
          <a:latin typeface="+mn-lt"/>
          <a:ea typeface="宋体" pitchFamily="2" charset="-122"/>
        </a:defRPr>
      </a:lvl3pPr>
      <a:lvl4pPr marL="1600200" indent="-228600" algn="l" rtl="0" eaLnBrk="0" fontAlgn="base" hangingPunct="0">
        <a:lnSpc>
          <a:spcPct val="115000"/>
        </a:lnSpc>
        <a:spcBef>
          <a:spcPct val="25000"/>
        </a:spcBef>
        <a:spcAft>
          <a:spcPct val="25000"/>
        </a:spcAft>
        <a:buClr>
          <a:srgbClr val="2318DE"/>
        </a:buClr>
        <a:buSzPct val="150000"/>
        <a:buChar char="–"/>
        <a:defRPr sz="1600" b="1">
          <a:solidFill>
            <a:schemeClr val="tx1"/>
          </a:solidFill>
          <a:latin typeface="+mn-lt"/>
          <a:ea typeface="宋体" pitchFamily="2" charset="-122"/>
        </a:defRPr>
      </a:lvl4pPr>
      <a:lvl5pPr marL="2057400" indent="-228600" algn="l" rtl="0" eaLnBrk="0" fontAlgn="base" hangingPunct="0">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5pPr>
      <a:lvl6pPr marL="25146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6pPr>
      <a:lvl7pPr marL="29718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7pPr>
      <a:lvl8pPr marL="34290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8pPr>
      <a:lvl9pPr marL="38862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whu@163.com" TargetMode="External"/><Relationship Id="rId2" Type="http://schemas.openxmlformats.org/officeDocument/2006/relationships/hyperlink" Target="mailto:jly@qq.com" TargetMode="External"/><Relationship Id="rId1" Type="http://schemas.openxmlformats.org/officeDocument/2006/relationships/slideLayout" Target="../slideLayouts/slideLayout2.xml"/><Relationship Id="rId5" Type="http://schemas.openxmlformats.org/officeDocument/2006/relationships/hyperlink" Target="mailto:test@qq.com" TargetMode="External"/><Relationship Id="rId4" Type="http://schemas.openxmlformats.org/officeDocument/2006/relationships/hyperlink" Target="mailto:ope@yahoo.com.c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714348" y="3000372"/>
            <a:ext cx="7772400" cy="1298575"/>
          </a:xfrm>
        </p:spPr>
        <p:txBody>
          <a:bodyPr/>
          <a:lstStyle/>
          <a:p>
            <a:pPr>
              <a:defRPr/>
            </a:pPr>
            <a:r>
              <a:rPr lang="en-US" altLang="zh-CN" sz="4000" dirty="0">
                <a:effectLst>
                  <a:outerShdw blurRad="38100" dist="38100" dir="2700000" algn="tl">
                    <a:srgbClr val="FFFFFF"/>
                  </a:outerShdw>
                </a:effectLst>
              </a:rPr>
              <a:t> </a:t>
            </a:r>
            <a:r>
              <a:rPr lang="en-US" altLang="zh-CN" sz="4000" dirty="0" err="1" smtClean="0">
                <a:effectLst>
                  <a:outerShdw blurRad="38100" dist="38100" dir="2700000" algn="tl">
                    <a:srgbClr val="FFFFFF"/>
                  </a:outerShdw>
                </a:effectLst>
              </a:rPr>
              <a:t>Innodb</a:t>
            </a:r>
            <a:r>
              <a:rPr lang="zh-CN" altLang="en-US" sz="4000" dirty="0" smtClean="0">
                <a:effectLst>
                  <a:outerShdw blurRad="38100" dist="38100" dir="2700000" algn="tl">
                    <a:srgbClr val="FFFFFF"/>
                  </a:outerShdw>
                </a:effectLst>
              </a:rPr>
              <a:t>内存结构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哈希索引与算法</a:t>
            </a:r>
            <a:endParaRPr lang="zh-CN" altLang="en-US" dirty="0"/>
          </a:p>
        </p:txBody>
      </p:sp>
      <p:sp>
        <p:nvSpPr>
          <p:cNvPr id="3" name="内容占位符 2"/>
          <p:cNvSpPr>
            <a:spLocks noGrp="1"/>
          </p:cNvSpPr>
          <p:nvPr>
            <p:ph idx="1"/>
          </p:nvPr>
        </p:nvSpPr>
        <p:spPr>
          <a:xfrm>
            <a:off x="457200" y="1214422"/>
            <a:ext cx="8229600" cy="4525962"/>
          </a:xfrm>
        </p:spPr>
        <p:txBody>
          <a:bodyPr/>
          <a:lstStyle/>
          <a:p>
            <a:pPr>
              <a:buNone/>
            </a:pPr>
            <a:r>
              <a:rPr lang="en-US" altLang="zh-CN" sz="1800" dirty="0" smtClean="0"/>
              <a:t>f(</a:t>
            </a:r>
            <a:r>
              <a:rPr lang="en-US" altLang="zh-CN" sz="1800" dirty="0" err="1" smtClean="0"/>
              <a:t>user_name</a:t>
            </a:r>
            <a:r>
              <a:rPr lang="en-US" altLang="zh-CN" sz="1800" dirty="0" smtClean="0"/>
              <a:t>)={</a:t>
            </a:r>
          </a:p>
          <a:p>
            <a:pPr>
              <a:buNone/>
            </a:pPr>
            <a:r>
              <a:rPr lang="en-US" altLang="zh-CN" sz="1800" dirty="0" smtClean="0"/>
              <a:t>		f(‘admin’)=0x1001</a:t>
            </a:r>
          </a:p>
          <a:p>
            <a:pPr>
              <a:buNone/>
            </a:pPr>
            <a:r>
              <a:rPr lang="en-US" altLang="zh-CN" sz="1800" dirty="0" smtClean="0"/>
              <a:t>		f(‘</a:t>
            </a:r>
            <a:r>
              <a:rPr lang="en-US" altLang="zh-CN" sz="1800" dirty="0" err="1" smtClean="0"/>
              <a:t>thd</a:t>
            </a:r>
            <a:r>
              <a:rPr lang="en-US" altLang="zh-CN" sz="1800" dirty="0" smtClean="0"/>
              <a:t>’)=0x1002</a:t>
            </a:r>
          </a:p>
          <a:p>
            <a:pPr>
              <a:buNone/>
            </a:pPr>
            <a:r>
              <a:rPr lang="en-US" altLang="zh-CN" sz="1800" dirty="0" smtClean="0"/>
              <a:t>		f(‘</a:t>
            </a:r>
            <a:r>
              <a:rPr lang="en-US" altLang="zh-CN" sz="1800" dirty="0" err="1" smtClean="0"/>
              <a:t>ope</a:t>
            </a:r>
            <a:r>
              <a:rPr lang="en-US" altLang="zh-CN" sz="1800" dirty="0" smtClean="0"/>
              <a:t>’)=0x1003</a:t>
            </a:r>
          </a:p>
          <a:p>
            <a:pPr>
              <a:buNone/>
            </a:pPr>
            <a:r>
              <a:rPr lang="en-US" altLang="zh-CN" sz="1800" dirty="0" smtClean="0"/>
              <a:t>		f(‘test’)=0x1004</a:t>
            </a:r>
          </a:p>
          <a:p>
            <a:pPr>
              <a:buNone/>
            </a:pPr>
            <a:r>
              <a:rPr lang="en-US" altLang="zh-CN" sz="1800" dirty="0" smtClean="0"/>
              <a:t>	}</a:t>
            </a:r>
          </a:p>
          <a:p>
            <a:pPr>
              <a:buNone/>
            </a:pPr>
            <a:endParaRPr lang="en-US" altLang="zh-CN" dirty="0" smtClean="0"/>
          </a:p>
          <a:p>
            <a:endParaRPr lang="zh-CN" altLang="en-US" dirty="0"/>
          </a:p>
        </p:txBody>
      </p:sp>
      <p:graphicFrame>
        <p:nvGraphicFramePr>
          <p:cNvPr id="4" name="表格 3"/>
          <p:cNvGraphicFramePr>
            <a:graphicFrameLocks noGrp="1"/>
          </p:cNvGraphicFramePr>
          <p:nvPr/>
        </p:nvGraphicFramePr>
        <p:xfrm>
          <a:off x="928662" y="4130690"/>
          <a:ext cx="7000924" cy="1870080"/>
        </p:xfrm>
        <a:graphic>
          <a:graphicData uri="http://schemas.openxmlformats.org/drawingml/2006/table">
            <a:tbl>
              <a:tblPr/>
              <a:tblGrid>
                <a:gridCol w="3500462"/>
                <a:gridCol w="3500462"/>
              </a:tblGrid>
              <a:tr h="374016">
                <a:tc>
                  <a:txBody>
                    <a:bodyPr/>
                    <a:lstStyle/>
                    <a:p>
                      <a:pPr algn="ctr">
                        <a:lnSpc>
                          <a:spcPct val="150000"/>
                        </a:lnSpc>
                        <a:spcAft>
                          <a:spcPts val="0"/>
                        </a:spcAft>
                      </a:pPr>
                      <a:r>
                        <a:rPr lang="zh-CN" sz="1600" kern="100" dirty="0">
                          <a:latin typeface="+mn-lt"/>
                          <a:ea typeface="宋体"/>
                          <a:cs typeface="Times New Roman"/>
                        </a:rPr>
                        <a:t>哈希值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a:latin typeface="+mn-lt"/>
                          <a:ea typeface="宋体"/>
                          <a:cs typeface="Times New Roman"/>
                        </a:rPr>
                        <a:t>行指针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16">
                <a:tc>
                  <a:txBody>
                    <a:bodyPr/>
                    <a:lstStyle/>
                    <a:p>
                      <a:pPr algn="ctr">
                        <a:lnSpc>
                          <a:spcPct val="150000"/>
                        </a:lnSpc>
                        <a:spcAft>
                          <a:spcPts val="0"/>
                        </a:spcAft>
                      </a:pPr>
                      <a:r>
                        <a:rPr lang="en-US" sz="1600" kern="100">
                          <a:latin typeface="+mn-lt"/>
                          <a:ea typeface="宋体"/>
                          <a:cs typeface="Times New Roman"/>
                        </a:rPr>
                        <a:t>0x1001</a:t>
                      </a:r>
                      <a:endParaRPr lang="zh-CN" sz="1600" kern="100">
                        <a:latin typeface="+mn-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smtClean="0">
                          <a:latin typeface="+mn-lt"/>
                          <a:ea typeface="宋体"/>
                          <a:cs typeface="Times New Roman"/>
                        </a:rPr>
                        <a:t>指向</a:t>
                      </a:r>
                      <a:r>
                        <a:rPr lang="en-US" altLang="zh-CN" sz="1600" kern="100" dirty="0" smtClean="0">
                          <a:latin typeface="+mn-lt"/>
                          <a:ea typeface="宋体"/>
                          <a:cs typeface="Times New Roman"/>
                        </a:rPr>
                        <a:t>record1</a:t>
                      </a:r>
                      <a:r>
                        <a:rPr lang="zh-CN" sz="1600" kern="100" dirty="0" smtClean="0">
                          <a:latin typeface="+mn-lt"/>
                          <a:ea typeface="宋体"/>
                          <a:cs typeface="Times New Roman"/>
                        </a:rPr>
                        <a:t>的</a:t>
                      </a:r>
                      <a:r>
                        <a:rPr lang="zh-CN" sz="1600" kern="100" dirty="0">
                          <a:latin typeface="+mn-lt"/>
                          <a:ea typeface="宋体"/>
                          <a:cs typeface="Times New Roman"/>
                        </a:rPr>
                        <a:t>指针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16">
                <a:tc>
                  <a:txBody>
                    <a:bodyPr/>
                    <a:lstStyle/>
                    <a:p>
                      <a:pPr algn="ctr">
                        <a:lnSpc>
                          <a:spcPct val="150000"/>
                        </a:lnSpc>
                        <a:spcAft>
                          <a:spcPts val="0"/>
                        </a:spcAft>
                      </a:pPr>
                      <a:r>
                        <a:rPr lang="en-US" sz="1600" kern="100">
                          <a:latin typeface="+mn-lt"/>
                          <a:ea typeface="宋体"/>
                          <a:cs typeface="Times New Roman"/>
                        </a:rPr>
                        <a:t>0x1002</a:t>
                      </a:r>
                      <a:endParaRPr lang="zh-CN" sz="1600" kern="100">
                        <a:latin typeface="+mn-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smtClean="0">
                          <a:latin typeface="+mn-lt"/>
                          <a:ea typeface="宋体"/>
                          <a:cs typeface="Times New Roman"/>
                        </a:rPr>
                        <a:t>指向</a:t>
                      </a:r>
                      <a:r>
                        <a:rPr lang="en-US" altLang="zh-CN" sz="1600" kern="100" dirty="0" smtClean="0">
                          <a:latin typeface="+mn-lt"/>
                          <a:ea typeface="宋体"/>
                          <a:cs typeface="Times New Roman"/>
                        </a:rPr>
                        <a:t>record2</a:t>
                      </a:r>
                      <a:r>
                        <a:rPr lang="zh-CN" sz="1600" kern="100" dirty="0" smtClean="0">
                          <a:latin typeface="+mn-lt"/>
                          <a:ea typeface="宋体"/>
                          <a:cs typeface="Times New Roman"/>
                        </a:rPr>
                        <a:t>的</a:t>
                      </a:r>
                      <a:r>
                        <a:rPr lang="zh-CN" sz="1600" kern="100" dirty="0">
                          <a:latin typeface="+mn-lt"/>
                          <a:ea typeface="宋体"/>
                          <a:cs typeface="Times New Roman"/>
                        </a:rPr>
                        <a:t>指针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16">
                <a:tc>
                  <a:txBody>
                    <a:bodyPr/>
                    <a:lstStyle/>
                    <a:p>
                      <a:pPr algn="ctr">
                        <a:lnSpc>
                          <a:spcPct val="150000"/>
                        </a:lnSpc>
                        <a:spcAft>
                          <a:spcPts val="0"/>
                        </a:spcAft>
                      </a:pPr>
                      <a:r>
                        <a:rPr lang="en-US" sz="1600" kern="100">
                          <a:latin typeface="+mn-lt"/>
                          <a:ea typeface="宋体"/>
                          <a:cs typeface="Times New Roman"/>
                        </a:rPr>
                        <a:t>0x1003</a:t>
                      </a:r>
                      <a:endParaRPr lang="zh-CN" sz="1600" kern="100">
                        <a:latin typeface="+mn-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smtClean="0">
                          <a:latin typeface="+mn-lt"/>
                          <a:ea typeface="宋体"/>
                          <a:cs typeface="Times New Roman"/>
                        </a:rPr>
                        <a:t>指向</a:t>
                      </a:r>
                      <a:r>
                        <a:rPr lang="en-US" altLang="zh-CN" sz="1600" kern="100" dirty="0" smtClean="0">
                          <a:latin typeface="+mn-lt"/>
                          <a:ea typeface="宋体"/>
                          <a:cs typeface="Times New Roman"/>
                        </a:rPr>
                        <a:t>record3</a:t>
                      </a:r>
                      <a:r>
                        <a:rPr lang="zh-CN" sz="1600" kern="100" dirty="0" smtClean="0">
                          <a:latin typeface="+mn-lt"/>
                          <a:ea typeface="宋体"/>
                          <a:cs typeface="Times New Roman"/>
                        </a:rPr>
                        <a:t>的</a:t>
                      </a:r>
                      <a:r>
                        <a:rPr lang="zh-CN" sz="1600" kern="100" dirty="0">
                          <a:latin typeface="+mn-lt"/>
                          <a:ea typeface="宋体"/>
                          <a:cs typeface="Times New Roman"/>
                        </a:rPr>
                        <a:t>指针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16">
                <a:tc>
                  <a:txBody>
                    <a:bodyPr/>
                    <a:lstStyle/>
                    <a:p>
                      <a:pPr algn="ctr">
                        <a:lnSpc>
                          <a:spcPct val="150000"/>
                        </a:lnSpc>
                        <a:spcAft>
                          <a:spcPts val="0"/>
                        </a:spcAft>
                      </a:pPr>
                      <a:r>
                        <a:rPr lang="en-US" sz="1600" kern="100">
                          <a:latin typeface="+mn-lt"/>
                          <a:ea typeface="宋体"/>
                          <a:cs typeface="Times New Roman"/>
                        </a:rPr>
                        <a:t>0x1004</a:t>
                      </a:r>
                      <a:endParaRPr lang="zh-CN" sz="1600" kern="100">
                        <a:latin typeface="+mn-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kern="100" dirty="0" smtClean="0">
                          <a:latin typeface="+mn-lt"/>
                          <a:ea typeface="宋体"/>
                          <a:cs typeface="Times New Roman"/>
                        </a:rPr>
                        <a:t>指向</a:t>
                      </a:r>
                      <a:r>
                        <a:rPr lang="en-US" altLang="zh-CN" sz="1600" kern="100" dirty="0" smtClean="0">
                          <a:latin typeface="+mn-lt"/>
                          <a:ea typeface="宋体"/>
                          <a:cs typeface="Times New Roman"/>
                        </a:rPr>
                        <a:t>record4</a:t>
                      </a:r>
                      <a:r>
                        <a:rPr lang="zh-CN" sz="1600" kern="100" dirty="0" smtClean="0">
                          <a:latin typeface="+mn-lt"/>
                          <a:ea typeface="宋体"/>
                          <a:cs typeface="Times New Roman"/>
                        </a:rPr>
                        <a:t>的</a:t>
                      </a:r>
                      <a:r>
                        <a:rPr lang="zh-CN" sz="1600" kern="100" dirty="0">
                          <a:latin typeface="+mn-lt"/>
                          <a:ea typeface="宋体"/>
                          <a:cs typeface="Times New Roman"/>
                        </a:rPr>
                        <a:t>指针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adaptive hash index(AHI)</a:t>
            </a:r>
            <a:endParaRPr lang="zh-CN" altLang="en-US" dirty="0"/>
          </a:p>
        </p:txBody>
      </p:sp>
      <p:sp>
        <p:nvSpPr>
          <p:cNvPr id="3" name="内容占位符 2"/>
          <p:cNvSpPr>
            <a:spLocks noGrp="1"/>
          </p:cNvSpPr>
          <p:nvPr>
            <p:ph idx="1"/>
          </p:nvPr>
        </p:nvSpPr>
        <p:spPr>
          <a:xfrm>
            <a:off x="457200" y="1285860"/>
            <a:ext cx="8229600" cy="5143536"/>
          </a:xfrm>
        </p:spPr>
        <p:txBody>
          <a:bodyPr>
            <a:normAutofit lnSpcReduction="10000"/>
          </a:bodyPr>
          <a:lstStyle/>
          <a:p>
            <a:r>
              <a:rPr lang="zh-CN" altLang="en-US" sz="1800" dirty="0" smtClean="0"/>
              <a:t>目的：跳过辅助索引和聚集索引</a:t>
            </a:r>
            <a:r>
              <a:rPr lang="en-US" altLang="zh-CN" sz="1800" dirty="0" err="1" smtClean="0"/>
              <a:t>btree</a:t>
            </a:r>
            <a:r>
              <a:rPr lang="zh-CN" altLang="en-US" sz="1800" dirty="0" smtClean="0"/>
              <a:t>二分查找，直接根据关键字即可定位行记录。</a:t>
            </a:r>
            <a:endParaRPr lang="en-US" altLang="zh-CN" sz="1800" dirty="0" smtClean="0"/>
          </a:p>
          <a:p>
            <a:r>
              <a:rPr lang="zh-CN" altLang="en-US" sz="1800" dirty="0" smtClean="0"/>
              <a:t>基于</a:t>
            </a:r>
            <a:r>
              <a:rPr lang="en-US" altLang="zh-CN" sz="1800" dirty="0" smtClean="0"/>
              <a:t>hash table</a:t>
            </a:r>
          </a:p>
          <a:p>
            <a:r>
              <a:rPr lang="zh-CN" altLang="en-US" sz="1800" dirty="0" smtClean="0"/>
              <a:t>必须精确匹配索引列</a:t>
            </a:r>
            <a:r>
              <a:rPr lang="en-US" altLang="zh-CN" sz="1800" dirty="0" smtClean="0"/>
              <a:t>(=,in)</a:t>
            </a:r>
          </a:p>
          <a:p>
            <a:r>
              <a:rPr lang="zh-CN" altLang="en-US" sz="1800" dirty="0" smtClean="0"/>
              <a:t>数据页从</a:t>
            </a:r>
            <a:r>
              <a:rPr lang="en-US" altLang="zh-CN" sz="1800" dirty="0" smtClean="0"/>
              <a:t>buffer pool</a:t>
            </a:r>
            <a:r>
              <a:rPr lang="zh-CN" altLang="en-US" sz="1800" dirty="0" smtClean="0"/>
              <a:t>中分配</a:t>
            </a:r>
            <a:endParaRPr lang="en-US" altLang="zh-CN" sz="1800" dirty="0" smtClean="0"/>
          </a:p>
          <a:p>
            <a:r>
              <a:rPr lang="zh-CN" altLang="en-US" sz="1800" dirty="0" smtClean="0"/>
              <a:t>普通</a:t>
            </a:r>
            <a:r>
              <a:rPr lang="en-US" altLang="zh-CN" sz="1800" dirty="0" smtClean="0"/>
              <a:t>B+</a:t>
            </a:r>
            <a:r>
              <a:rPr lang="zh-CN" altLang="en-US" sz="1800" dirty="0" smtClean="0"/>
              <a:t>树定位，</a:t>
            </a:r>
            <a:r>
              <a:rPr lang="en-US" altLang="zh-CN" sz="1800" dirty="0" smtClean="0"/>
              <a:t>I/O</a:t>
            </a:r>
            <a:r>
              <a:rPr lang="zh-CN" altLang="en-US" sz="1800" dirty="0" smtClean="0"/>
              <a:t>消耗取决于树的高度</a:t>
            </a:r>
            <a:endParaRPr lang="en-US" altLang="zh-CN" sz="1800" dirty="0" smtClean="0"/>
          </a:p>
          <a:p>
            <a:r>
              <a:rPr lang="zh-CN" altLang="en-US" sz="1800" dirty="0" smtClean="0"/>
              <a:t>何时构建？</a:t>
            </a:r>
            <a:endParaRPr lang="en-US" altLang="zh-CN" sz="1800" dirty="0" smtClean="0"/>
          </a:p>
          <a:p>
            <a:pPr>
              <a:buNone/>
            </a:pPr>
            <a:r>
              <a:rPr lang="en-US" altLang="zh-CN" sz="1800" dirty="0" smtClean="0"/>
              <a:t>	1.page</a:t>
            </a:r>
            <a:r>
              <a:rPr lang="zh-CN" altLang="en-US" sz="1800" dirty="0" smtClean="0"/>
              <a:t>对应的</a:t>
            </a:r>
            <a:r>
              <a:rPr lang="en-US" altLang="zh-CN" sz="1800" dirty="0" err="1" smtClean="0"/>
              <a:t>buf_block</a:t>
            </a:r>
            <a:r>
              <a:rPr lang="en-US" altLang="zh-CN" sz="1800" dirty="0" smtClean="0"/>
              <a:t>-&gt;</a:t>
            </a:r>
            <a:r>
              <a:rPr lang="en-US" altLang="zh-CN" sz="1800" dirty="0" err="1" smtClean="0"/>
              <a:t>n_hash_helps</a:t>
            </a:r>
            <a:r>
              <a:rPr lang="zh-CN" altLang="en-US" sz="1800" dirty="0" smtClean="0"/>
              <a:t>大于</a:t>
            </a:r>
            <a:r>
              <a:rPr lang="en-US" altLang="zh-CN" sz="1800" dirty="0" smtClean="0"/>
              <a:t>page</a:t>
            </a:r>
            <a:r>
              <a:rPr lang="zh-CN" altLang="en-US" sz="1800" dirty="0" smtClean="0"/>
              <a:t>记录的</a:t>
            </a:r>
            <a:r>
              <a:rPr lang="en-US" altLang="zh-CN" sz="1800" dirty="0" smtClean="0"/>
              <a:t>1/16</a:t>
            </a:r>
          </a:p>
          <a:p>
            <a:pPr>
              <a:buNone/>
            </a:pPr>
            <a:r>
              <a:rPr lang="en-US" altLang="zh-CN" sz="1800" dirty="0" smtClean="0"/>
              <a:t>	2.btree</a:t>
            </a:r>
            <a:r>
              <a:rPr lang="zh-CN" altLang="en-US" sz="1800" dirty="0" smtClean="0"/>
              <a:t>前缀成功访问</a:t>
            </a:r>
            <a:r>
              <a:rPr lang="en-US" altLang="zh-CN" sz="1800" dirty="0" smtClean="0"/>
              <a:t>100</a:t>
            </a:r>
            <a:r>
              <a:rPr lang="zh-CN" altLang="en-US" sz="1800" dirty="0" smtClean="0"/>
              <a:t>次以上</a:t>
            </a:r>
            <a:endParaRPr lang="en-US" altLang="zh-CN" sz="1800" dirty="0" smtClean="0"/>
          </a:p>
          <a:p>
            <a:pPr>
              <a:buNone/>
            </a:pPr>
            <a:r>
              <a:rPr lang="en-US" altLang="zh-CN" sz="1800" dirty="0" smtClean="0"/>
              <a:t>	</a:t>
            </a:r>
            <a:r>
              <a:rPr lang="zh-CN" altLang="en-US" sz="1800" dirty="0" smtClean="0"/>
              <a:t>以上两个条件同时满足，则在该</a:t>
            </a:r>
            <a:r>
              <a:rPr lang="en-US" altLang="zh-CN" sz="1800" dirty="0" smtClean="0"/>
              <a:t>page</a:t>
            </a:r>
            <a:r>
              <a:rPr lang="zh-CN" altLang="en-US" sz="1800" dirty="0" smtClean="0"/>
              <a:t>上用到的</a:t>
            </a:r>
            <a:r>
              <a:rPr lang="en-US" altLang="zh-CN" sz="1800" dirty="0" smtClean="0"/>
              <a:t>records</a:t>
            </a:r>
            <a:r>
              <a:rPr lang="zh-CN" altLang="en-US" sz="1800" dirty="0" smtClean="0"/>
              <a:t>构建</a:t>
            </a:r>
            <a:r>
              <a:rPr lang="en-US" altLang="zh-CN" sz="1800" dirty="0" smtClean="0"/>
              <a:t>AHI</a:t>
            </a:r>
          </a:p>
          <a:p>
            <a:r>
              <a:rPr lang="zh-CN" altLang="en-US" sz="1800" dirty="0" smtClean="0"/>
              <a:t>开启和关闭</a:t>
            </a:r>
            <a:r>
              <a:rPr lang="en-US" altLang="zh-CN" sz="1800" dirty="0" smtClean="0"/>
              <a:t>AHI</a:t>
            </a:r>
          </a:p>
          <a:p>
            <a:pPr>
              <a:buNone/>
            </a:pPr>
            <a:r>
              <a:rPr lang="en-US" altLang="zh-CN" sz="1800" dirty="0" smtClean="0"/>
              <a:t>	 </a:t>
            </a:r>
            <a:r>
              <a:rPr lang="en-US" altLang="zh-CN" sz="1800" dirty="0" err="1" smtClean="0"/>
              <a:t>innodb_adaptive_hash_index</a:t>
            </a:r>
            <a:r>
              <a:rPr lang="en-US" altLang="zh-CN" sz="1800" dirty="0" smtClean="0"/>
              <a:t>=</a:t>
            </a:r>
            <a:r>
              <a:rPr lang="en-US" altLang="zh-CN" sz="1800" dirty="0" err="1" smtClean="0"/>
              <a:t>on|off</a:t>
            </a:r>
            <a:endParaRPr lang="en-US" altLang="zh-CN" sz="1800" dirty="0" smtClean="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77875"/>
          </a:xfrm>
        </p:spPr>
        <p:txBody>
          <a:bodyPr/>
          <a:lstStyle/>
          <a:p>
            <a:r>
              <a:rPr lang="zh-CN" altLang="en-US" dirty="0" smtClean="0"/>
              <a:t>实战案例：</a:t>
            </a:r>
            <a:r>
              <a:rPr lang="en-US" altLang="zh-CN" dirty="0" smtClean="0"/>
              <a:t>AHI</a:t>
            </a:r>
            <a:r>
              <a:rPr lang="zh-CN" altLang="en-US" dirty="0" smtClean="0"/>
              <a:t>堆积</a:t>
            </a:r>
            <a:endParaRPr lang="zh-CN" altLang="en-US" dirty="0"/>
          </a:p>
        </p:txBody>
      </p:sp>
      <p:sp>
        <p:nvSpPr>
          <p:cNvPr id="3" name="内容占位符 2"/>
          <p:cNvSpPr>
            <a:spLocks noGrp="1"/>
          </p:cNvSpPr>
          <p:nvPr>
            <p:ph idx="1"/>
          </p:nvPr>
        </p:nvSpPr>
        <p:spPr>
          <a:xfrm>
            <a:off x="457200" y="857232"/>
            <a:ext cx="8229600" cy="5715040"/>
          </a:xfrm>
        </p:spPr>
        <p:txBody>
          <a:bodyPr>
            <a:normAutofit fontScale="85000" lnSpcReduction="20000"/>
          </a:bodyPr>
          <a:lstStyle/>
          <a:p>
            <a:r>
              <a:rPr lang="zh-CN" altLang="en-US" dirty="0" smtClean="0"/>
              <a:t>问题：</a:t>
            </a:r>
            <a:endParaRPr lang="en-US" altLang="zh-CN" dirty="0" smtClean="0"/>
          </a:p>
          <a:p>
            <a:pPr lvl="1"/>
            <a:r>
              <a:rPr lang="zh-CN" altLang="en-US" dirty="0" smtClean="0"/>
              <a:t>自适应哈希是一块全局哈希表，其中槽数为</a:t>
            </a:r>
            <a:r>
              <a:rPr lang="en-US" altLang="zh-CN" dirty="0" err="1" smtClean="0"/>
              <a:t>innodb_buffer_pool_size</a:t>
            </a:r>
            <a:r>
              <a:rPr lang="en-US" altLang="zh-CN" dirty="0" smtClean="0"/>
              <a:t>/256</a:t>
            </a:r>
            <a:r>
              <a:rPr lang="zh-CN" altLang="en-US" dirty="0" smtClean="0"/>
              <a:t>个，并使用一把读写锁进行保护，在一定场景下会成为系统瓶颈，出现</a:t>
            </a:r>
            <a:r>
              <a:rPr lang="en-US" altLang="zh-CN" dirty="0" smtClean="0"/>
              <a:t>SQL</a:t>
            </a:r>
            <a:r>
              <a:rPr lang="zh-CN" altLang="en-US" dirty="0" smtClean="0"/>
              <a:t>堆积、慢查询等现象。但测试表明关闭自适应哈希，</a:t>
            </a:r>
            <a:r>
              <a:rPr lang="en-US" altLang="zh-CN" dirty="0" smtClean="0"/>
              <a:t>QPS</a:t>
            </a:r>
            <a:r>
              <a:rPr lang="zh-CN" altLang="en-US" dirty="0" smtClean="0"/>
              <a:t>通常会更低</a:t>
            </a:r>
            <a:endParaRPr lang="en-US" altLang="zh-CN" dirty="0" smtClean="0"/>
          </a:p>
          <a:p>
            <a:r>
              <a:rPr lang="zh-CN" altLang="en-US" dirty="0" smtClean="0"/>
              <a:t>现象：</a:t>
            </a:r>
            <a:r>
              <a:rPr lang="en-US" altLang="zh-CN" dirty="0" smtClean="0"/>
              <a:t>show engine </a:t>
            </a:r>
            <a:r>
              <a:rPr lang="en-US" altLang="zh-CN" dirty="0" err="1" smtClean="0"/>
              <a:t>innodb</a:t>
            </a:r>
            <a:r>
              <a:rPr lang="en-US" altLang="zh-CN" dirty="0" smtClean="0"/>
              <a:t> status\G;</a:t>
            </a:r>
          </a:p>
          <a:p>
            <a:pPr lvl="1">
              <a:buNone/>
            </a:pPr>
            <a:r>
              <a:rPr lang="en-US" altLang="zh-CN" sz="1300" dirty="0" smtClean="0"/>
              <a:t>SEMAPHORES</a:t>
            </a:r>
          </a:p>
          <a:p>
            <a:pPr lvl="1">
              <a:buNone/>
            </a:pPr>
            <a:r>
              <a:rPr lang="en-US" altLang="zh-CN" sz="1300" dirty="0" smtClean="0"/>
              <a:t>---------------------</a:t>
            </a:r>
          </a:p>
          <a:p>
            <a:pPr lvl="1">
              <a:buNone/>
            </a:pPr>
            <a:r>
              <a:rPr lang="en-US" altLang="zh-CN" sz="1300" dirty="0" smtClean="0"/>
              <a:t>OS WAIT ARRAY INFO: reservation count 302283, signal count 153291</a:t>
            </a:r>
          </a:p>
          <a:p>
            <a:pPr lvl="1">
              <a:buNone/>
            </a:pPr>
            <a:r>
              <a:rPr lang="en-US" altLang="zh-CN" sz="1300" dirty="0" smtClean="0"/>
              <a:t>--Thread 1180191072 has waited at </a:t>
            </a:r>
            <a:r>
              <a:rPr lang="en-US" altLang="zh-CN" sz="1300" dirty="0" err="1" smtClean="0"/>
              <a:t>btr</a:t>
            </a:r>
            <a:r>
              <a:rPr lang="en-US" altLang="zh-CN" sz="1300" dirty="0" smtClean="0"/>
              <a:t>/btr0sea.c line 1170 for 0.00 seconds the semaphore:</a:t>
            </a:r>
          </a:p>
          <a:p>
            <a:pPr lvl="1">
              <a:buNone/>
            </a:pPr>
            <a:r>
              <a:rPr lang="en-US" altLang="zh-CN" sz="1300" dirty="0" smtClean="0"/>
              <a:t>S-lock on RW-latch at 0x2aeba750b8 created in file </a:t>
            </a:r>
            <a:r>
              <a:rPr lang="en-US" altLang="zh-CN" sz="1300" dirty="0" err="1" smtClean="0"/>
              <a:t>btr</a:t>
            </a:r>
            <a:r>
              <a:rPr lang="en-US" altLang="zh-CN" sz="1300" dirty="0" smtClean="0"/>
              <a:t>/btr0sea.c line 139</a:t>
            </a:r>
          </a:p>
          <a:p>
            <a:pPr lvl="1">
              <a:buNone/>
            </a:pPr>
            <a:r>
              <a:rPr lang="en-US" altLang="zh-CN" sz="1300" dirty="0" smtClean="0"/>
              <a:t>a writer (thread id 1182398816) has reserved it in mode wait exclusive</a:t>
            </a:r>
          </a:p>
          <a:p>
            <a:pPr lvl="1">
              <a:buNone/>
            </a:pPr>
            <a:r>
              <a:rPr lang="en-US" altLang="zh-CN" sz="1300" dirty="0" smtClean="0"/>
              <a:t>number of readers 0, waiters flag 1</a:t>
            </a:r>
          </a:p>
          <a:p>
            <a:pPr lvl="1">
              <a:buNone/>
            </a:pPr>
            <a:r>
              <a:rPr lang="en-US" altLang="zh-CN" sz="1300" dirty="0" smtClean="0"/>
              <a:t>Last time read locked in file </a:t>
            </a:r>
            <a:r>
              <a:rPr lang="en-US" altLang="zh-CN" sz="1300" dirty="0" err="1" smtClean="0"/>
              <a:t>btr</a:t>
            </a:r>
            <a:r>
              <a:rPr lang="en-US" altLang="zh-CN" sz="1300" dirty="0" smtClean="0"/>
              <a:t>/btr0sea.c line 774</a:t>
            </a:r>
          </a:p>
          <a:p>
            <a:pPr lvl="1">
              <a:buNone/>
            </a:pPr>
            <a:r>
              <a:rPr lang="en-US" altLang="zh-CN" sz="1300" dirty="0" smtClean="0"/>
              <a:t>Last time write locked in file </a:t>
            </a:r>
            <a:r>
              <a:rPr lang="en-US" altLang="zh-CN" sz="1300" dirty="0" err="1" smtClean="0"/>
              <a:t>btr</a:t>
            </a:r>
            <a:r>
              <a:rPr lang="en-US" altLang="zh-CN" sz="1300" dirty="0" smtClean="0"/>
              <a:t>/btr0sea.c line 516</a:t>
            </a:r>
          </a:p>
          <a:p>
            <a:r>
              <a:rPr lang="zh-CN" altLang="en-US" dirty="0" smtClean="0"/>
              <a:t>解决：</a:t>
            </a:r>
            <a:endParaRPr lang="en-US" altLang="zh-CN" dirty="0" smtClean="0"/>
          </a:p>
          <a:p>
            <a:pPr lvl="1"/>
            <a:r>
              <a:rPr lang="zh-CN" altLang="en-US" dirty="0" smtClean="0"/>
              <a:t>优化</a:t>
            </a:r>
            <a:r>
              <a:rPr lang="en-US" altLang="zh-CN" dirty="0" smtClean="0"/>
              <a:t>SQL</a:t>
            </a:r>
            <a:r>
              <a:rPr lang="zh-CN" altLang="en-US" dirty="0" smtClean="0"/>
              <a:t>，减小</a:t>
            </a:r>
            <a:r>
              <a:rPr lang="en-US" altLang="zh-CN" dirty="0" err="1" smtClean="0"/>
              <a:t>rows_examined</a:t>
            </a:r>
            <a:endParaRPr lang="en-US" altLang="zh-CN" dirty="0" smtClean="0"/>
          </a:p>
          <a:p>
            <a:pPr lvl="1"/>
            <a:r>
              <a:rPr lang="zh-CN" altLang="en-US" dirty="0" smtClean="0"/>
              <a:t>使用从库分散读流量</a:t>
            </a:r>
            <a:endParaRPr lang="en-US" altLang="zh-CN" dirty="0" smtClean="0"/>
          </a:p>
          <a:p>
            <a:pPr>
              <a:buNone/>
            </a:pPr>
            <a:endParaRPr lang="zh-CN" altLang="en-US"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57158" y="1014436"/>
            <a:ext cx="8401050" cy="5772150"/>
          </a:xfrm>
          <a:prstGeom prst="rect">
            <a:avLst/>
          </a:prstGeom>
          <a:noFill/>
          <a:ln w="9525">
            <a:noFill/>
            <a:miter lim="800000"/>
            <a:headEnd/>
            <a:tailEnd/>
          </a:ln>
          <a:effectLst/>
        </p:spPr>
      </p:pic>
      <p:sp>
        <p:nvSpPr>
          <p:cNvPr id="6" name="标题 1"/>
          <p:cNvSpPr>
            <a:spLocks noGrp="1"/>
          </p:cNvSpPr>
          <p:nvPr>
            <p:ph type="title"/>
          </p:nvPr>
        </p:nvSpPr>
        <p:spPr>
          <a:xfrm>
            <a:off x="457200" y="142875"/>
            <a:ext cx="8229600" cy="777875"/>
          </a:xfrm>
        </p:spPr>
        <p:txBody>
          <a:bodyPr/>
          <a:lstStyle/>
          <a:p>
            <a:r>
              <a:rPr lang="zh-CN" altLang="en-US" dirty="0" smtClean="0"/>
              <a:t>实战案例：</a:t>
            </a:r>
            <a:r>
              <a:rPr lang="en-US" altLang="zh-CN" dirty="0" smtClean="0"/>
              <a:t>AHI</a:t>
            </a:r>
            <a:r>
              <a:rPr lang="zh-CN" altLang="en-US" dirty="0" smtClean="0"/>
              <a:t>堆积</a:t>
            </a:r>
            <a:endParaRPr lang="zh-CN" altLang="en-US"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insert buffer</a:t>
            </a:r>
            <a:r>
              <a:rPr lang="zh-CN" altLang="en-US" dirty="0" smtClean="0"/>
              <a:t>（</a:t>
            </a:r>
            <a:r>
              <a:rPr lang="en-US" altLang="zh-CN" dirty="0" smtClean="0"/>
              <a:t>change buffer</a:t>
            </a:r>
            <a:r>
              <a:rPr lang="zh-CN" altLang="en-US" dirty="0" smtClean="0"/>
              <a:t>）</a:t>
            </a:r>
            <a:endParaRPr lang="zh-CN" altLang="en-US" dirty="0"/>
          </a:p>
        </p:txBody>
      </p:sp>
      <p:sp>
        <p:nvSpPr>
          <p:cNvPr id="3" name="内容占位符 2"/>
          <p:cNvSpPr>
            <a:spLocks noGrp="1"/>
          </p:cNvSpPr>
          <p:nvPr>
            <p:ph idx="1"/>
          </p:nvPr>
        </p:nvSpPr>
        <p:spPr>
          <a:xfrm>
            <a:off x="457200" y="1214422"/>
            <a:ext cx="8229600" cy="5214974"/>
          </a:xfrm>
        </p:spPr>
        <p:txBody>
          <a:bodyPr>
            <a:normAutofit/>
          </a:bodyPr>
          <a:lstStyle/>
          <a:p>
            <a:r>
              <a:rPr lang="en-US" altLang="zh-CN" dirty="0" err="1" smtClean="0"/>
              <a:t>innodb</a:t>
            </a:r>
            <a:r>
              <a:rPr lang="zh-CN" altLang="en-US" dirty="0" smtClean="0"/>
              <a:t>独有的插入缓冲</a:t>
            </a:r>
            <a:endParaRPr lang="en-US" altLang="zh-CN" dirty="0" smtClean="0"/>
          </a:p>
          <a:p>
            <a:pPr lvl="1"/>
            <a:r>
              <a:rPr lang="zh-CN" altLang="en-US" dirty="0" smtClean="0"/>
              <a:t>在</a:t>
            </a:r>
            <a:r>
              <a:rPr lang="en-US" altLang="zh-CN" dirty="0" smtClean="0"/>
              <a:t>insert into t1</a:t>
            </a:r>
            <a:r>
              <a:rPr lang="zh-CN" altLang="en-US" dirty="0" smtClean="0"/>
              <a:t>时候</a:t>
            </a:r>
            <a:r>
              <a:rPr lang="en-US" altLang="zh-CN" dirty="0" smtClean="0"/>
              <a:t>:</a:t>
            </a:r>
          </a:p>
          <a:p>
            <a:pPr lvl="1"/>
            <a:r>
              <a:rPr lang="zh-CN" altLang="en-US" dirty="0" smtClean="0"/>
              <a:t>对于聚集索引（一般是顺序插入），会直接插入</a:t>
            </a:r>
            <a:r>
              <a:rPr lang="en-US" altLang="zh-CN" dirty="0" smtClean="0"/>
              <a:t>page</a:t>
            </a:r>
            <a:r>
              <a:rPr lang="zh-CN" altLang="en-US" dirty="0" smtClean="0"/>
              <a:t>。</a:t>
            </a:r>
            <a:endParaRPr lang="en-US" altLang="zh-CN" dirty="0" smtClean="0"/>
          </a:p>
          <a:p>
            <a:pPr lvl="1"/>
            <a:r>
              <a:rPr lang="zh-CN" altLang="en-US" dirty="0" smtClean="0"/>
              <a:t>对于非唯一的辅助索引，</a:t>
            </a:r>
            <a:endParaRPr lang="en-US" altLang="zh-CN" dirty="0" smtClean="0"/>
          </a:p>
          <a:p>
            <a:pPr lvl="2"/>
            <a:r>
              <a:rPr lang="zh-CN" altLang="en-US" sz="1600" dirty="0" smtClean="0"/>
              <a:t>若</a:t>
            </a:r>
            <a:r>
              <a:rPr lang="en-US" altLang="zh-CN" sz="1600" dirty="0" smtClean="0"/>
              <a:t>page</a:t>
            </a:r>
            <a:r>
              <a:rPr lang="zh-CN" altLang="en-US" sz="1600" dirty="0" smtClean="0"/>
              <a:t>位于</a:t>
            </a:r>
            <a:r>
              <a:rPr lang="en-US" altLang="zh-CN" sz="1600" dirty="0" smtClean="0"/>
              <a:t>BP</a:t>
            </a:r>
            <a:r>
              <a:rPr lang="zh-CN" altLang="en-US" sz="1600" dirty="0" smtClean="0"/>
              <a:t>中，直接插入。</a:t>
            </a:r>
            <a:endParaRPr lang="en-US" altLang="zh-CN" sz="1600" dirty="0" smtClean="0"/>
          </a:p>
          <a:p>
            <a:pPr lvl="2"/>
            <a:r>
              <a:rPr lang="zh-CN" altLang="en-US" sz="1600" dirty="0" smtClean="0"/>
              <a:t>若</a:t>
            </a:r>
            <a:r>
              <a:rPr lang="en-US" altLang="zh-CN" sz="1600" dirty="0" smtClean="0"/>
              <a:t>page</a:t>
            </a:r>
            <a:r>
              <a:rPr lang="zh-CN" altLang="en-US" sz="1600" dirty="0" smtClean="0"/>
              <a:t>不在</a:t>
            </a:r>
            <a:r>
              <a:rPr lang="en-US" altLang="zh-CN" sz="1600" dirty="0" smtClean="0"/>
              <a:t>BP</a:t>
            </a:r>
            <a:r>
              <a:rPr lang="zh-CN" altLang="en-US" sz="1600" dirty="0" smtClean="0"/>
              <a:t>中，会先插入</a:t>
            </a:r>
            <a:r>
              <a:rPr lang="en-US" altLang="zh-CN" sz="1600" dirty="0" smtClean="0"/>
              <a:t>insert buffer</a:t>
            </a:r>
            <a:r>
              <a:rPr lang="zh-CN" altLang="en-US" sz="1600" dirty="0" smtClean="0"/>
              <a:t>，再定期合并</a:t>
            </a:r>
            <a:r>
              <a:rPr lang="en-US" altLang="zh-CN" sz="1600" dirty="0" smtClean="0"/>
              <a:t>I/O(insert buffer merge)</a:t>
            </a:r>
            <a:r>
              <a:rPr lang="zh-CN" altLang="en-US" sz="1600" dirty="0" smtClean="0"/>
              <a:t>，刷新到磁盘上。</a:t>
            </a:r>
            <a:endParaRPr lang="en-US" altLang="zh-CN" sz="1600" dirty="0" smtClean="0"/>
          </a:p>
          <a:p>
            <a:r>
              <a:rPr lang="zh-CN" altLang="en-US" dirty="0" smtClean="0"/>
              <a:t>单位为</a:t>
            </a:r>
            <a:r>
              <a:rPr lang="en-US" altLang="zh-CN" dirty="0" smtClean="0"/>
              <a:t>insert buffer page</a:t>
            </a:r>
            <a:r>
              <a:rPr lang="zh-CN" altLang="en-US" dirty="0" smtClean="0"/>
              <a:t>，是</a:t>
            </a:r>
            <a:r>
              <a:rPr lang="en-US" altLang="zh-CN" dirty="0" smtClean="0"/>
              <a:t>buffer pool</a:t>
            </a:r>
            <a:r>
              <a:rPr lang="zh-CN" altLang="en-US" dirty="0" smtClean="0"/>
              <a:t>物理页组成部分</a:t>
            </a:r>
            <a:endParaRPr lang="en-US" altLang="zh-CN" dirty="0" smtClean="0"/>
          </a:p>
          <a:p>
            <a:r>
              <a:rPr lang="zh-CN" altLang="en-US" dirty="0" smtClean="0"/>
              <a:t>聚集索引顺序插入 </a:t>
            </a:r>
            <a:r>
              <a:rPr lang="en-US" altLang="zh-CN" dirty="0" err="1" smtClean="0"/>
              <a:t>vs</a:t>
            </a:r>
            <a:r>
              <a:rPr lang="en-US" altLang="zh-CN" dirty="0" smtClean="0"/>
              <a:t> </a:t>
            </a:r>
            <a:r>
              <a:rPr lang="zh-CN" altLang="en-US" dirty="0" smtClean="0"/>
              <a:t>辅助索引随机插入</a:t>
            </a:r>
            <a:endParaRPr lang="en-US" altLang="zh-CN" dirty="0" smtClean="0"/>
          </a:p>
          <a:p>
            <a:endParaRPr lang="en-US" altLang="zh-CN" dirty="0" smtClean="0"/>
          </a:p>
          <a:p>
            <a:pPr>
              <a:buNone/>
            </a:pPr>
            <a:endParaRPr lang="en-US" altLang="zh-CN" dirty="0" smtClean="0"/>
          </a:p>
          <a:p>
            <a:endParaRPr lang="zh-CN" alt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满足条件：</a:t>
            </a:r>
            <a:endParaRPr lang="en-US" altLang="zh-CN" dirty="0" smtClean="0"/>
          </a:p>
          <a:p>
            <a:pPr>
              <a:buNone/>
            </a:pPr>
            <a:r>
              <a:rPr lang="en-US" altLang="zh-CN" dirty="0" smtClean="0"/>
              <a:t>	1.</a:t>
            </a:r>
            <a:r>
              <a:rPr lang="zh-CN" altLang="en-US" dirty="0" smtClean="0"/>
              <a:t>辅助索引</a:t>
            </a:r>
            <a:endParaRPr lang="en-US" altLang="zh-CN" dirty="0" smtClean="0"/>
          </a:p>
          <a:p>
            <a:pPr>
              <a:buNone/>
            </a:pPr>
            <a:r>
              <a:rPr lang="en-US" altLang="zh-CN" dirty="0" smtClean="0"/>
              <a:t>	2.</a:t>
            </a:r>
            <a:r>
              <a:rPr lang="zh-CN" altLang="en-US" dirty="0" smtClean="0"/>
              <a:t>非唯一 </a:t>
            </a:r>
            <a:r>
              <a:rPr lang="en-US" altLang="zh-CN" dirty="0" smtClean="0"/>
              <a:t>why</a:t>
            </a:r>
            <a:r>
              <a:rPr lang="zh-CN" altLang="en-US" dirty="0" smtClean="0"/>
              <a:t>？</a:t>
            </a:r>
            <a:endParaRPr lang="en-US" altLang="zh-CN" dirty="0" smtClean="0"/>
          </a:p>
          <a:p>
            <a:r>
              <a:rPr lang="zh-CN" altLang="en-US" dirty="0" smtClean="0"/>
              <a:t>作用：</a:t>
            </a:r>
            <a:endParaRPr lang="en-US" altLang="zh-CN" dirty="0" smtClean="0"/>
          </a:p>
          <a:p>
            <a:pPr lvl="1"/>
            <a:r>
              <a:rPr lang="zh-CN" altLang="en-US" dirty="0" smtClean="0"/>
              <a:t>为非</a:t>
            </a:r>
            <a:r>
              <a:rPr lang="en-US" altLang="zh-CN" dirty="0" smtClean="0"/>
              <a:t>unique</a:t>
            </a:r>
            <a:r>
              <a:rPr lang="zh-CN" altLang="en-US" dirty="0" smtClean="0"/>
              <a:t>的辅助索引插入减少磁盘随机</a:t>
            </a:r>
            <a:r>
              <a:rPr lang="en-US" altLang="zh-CN" dirty="0" smtClean="0"/>
              <a:t>I/O</a:t>
            </a:r>
            <a:endParaRPr lang="zh-CN" altLang="en-US" dirty="0"/>
          </a:p>
        </p:txBody>
      </p:sp>
      <p:sp>
        <p:nvSpPr>
          <p:cNvPr id="4" name="标题 1"/>
          <p:cNvSpPr>
            <a:spLocks noGrp="1"/>
          </p:cNvSpPr>
          <p:nvPr>
            <p:ph type="title"/>
          </p:nvPr>
        </p:nvSpPr>
        <p:spPr/>
        <p:txBody>
          <a:bodyPr/>
          <a:lstStyle/>
          <a:p>
            <a:r>
              <a:rPr lang="en-US" altLang="zh-CN" dirty="0" smtClean="0"/>
              <a:t>insert buffer</a:t>
            </a:r>
            <a:r>
              <a:rPr lang="zh-CN" altLang="en-US" dirty="0" smtClean="0"/>
              <a:t>（</a:t>
            </a:r>
            <a:r>
              <a:rPr lang="en-US" altLang="zh-CN" dirty="0" smtClean="0"/>
              <a:t>change buffer</a:t>
            </a:r>
            <a:r>
              <a:rPr lang="zh-CN" altLang="en-US" dirty="0" smtClean="0"/>
              <a:t>）</a:t>
            </a:r>
            <a:endParaRPr lang="zh-CN" altLang="en-US"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77875"/>
          </a:xfrm>
        </p:spPr>
        <p:txBody>
          <a:bodyPr/>
          <a:lstStyle/>
          <a:p>
            <a:r>
              <a:rPr lang="en-US" altLang="zh-CN" dirty="0" smtClean="0"/>
              <a:t>double write buffer</a:t>
            </a:r>
            <a:endParaRPr lang="zh-CN" altLang="en-US" dirty="0"/>
          </a:p>
        </p:txBody>
      </p:sp>
      <p:sp>
        <p:nvSpPr>
          <p:cNvPr id="3" name="内容占位符 2"/>
          <p:cNvSpPr>
            <a:spLocks noGrp="1"/>
          </p:cNvSpPr>
          <p:nvPr>
            <p:ph idx="1"/>
          </p:nvPr>
        </p:nvSpPr>
        <p:spPr>
          <a:xfrm>
            <a:off x="457200" y="928670"/>
            <a:ext cx="8229600" cy="5572164"/>
          </a:xfrm>
        </p:spPr>
        <p:txBody>
          <a:bodyPr>
            <a:normAutofit/>
          </a:bodyPr>
          <a:lstStyle/>
          <a:p>
            <a:r>
              <a:rPr lang="zh-CN" altLang="en-US" sz="1800" dirty="0" smtClean="0"/>
              <a:t>目的：当</a:t>
            </a:r>
            <a:r>
              <a:rPr lang="en-US" altLang="zh-CN" sz="1800" dirty="0" smtClean="0"/>
              <a:t>BP</a:t>
            </a:r>
            <a:r>
              <a:rPr lang="zh-CN" altLang="en-US" sz="1800" dirty="0" smtClean="0"/>
              <a:t>里的</a:t>
            </a:r>
            <a:r>
              <a:rPr lang="en-US" altLang="zh-CN" sz="1800" dirty="0" smtClean="0"/>
              <a:t>page</a:t>
            </a:r>
            <a:r>
              <a:rPr lang="zh-CN" altLang="en-US" sz="1800" dirty="0" smtClean="0"/>
              <a:t>往磁盘刷新时，若进行一半宕机，则可以使用</a:t>
            </a:r>
            <a:r>
              <a:rPr lang="en-US" altLang="zh-CN" sz="1800" dirty="0" smtClean="0"/>
              <a:t>double write buffer</a:t>
            </a:r>
            <a:r>
              <a:rPr lang="zh-CN" altLang="en-US" sz="1800" dirty="0" smtClean="0"/>
              <a:t>来恢复只写了一半的</a:t>
            </a:r>
            <a:r>
              <a:rPr lang="en-US" altLang="zh-CN" sz="1800" dirty="0" smtClean="0"/>
              <a:t>page</a:t>
            </a:r>
            <a:r>
              <a:rPr lang="zh-CN" altLang="en-US" sz="1800" dirty="0" smtClean="0"/>
              <a:t>。</a:t>
            </a:r>
            <a:endParaRPr lang="en-US" altLang="zh-CN" sz="1800" dirty="0" smtClean="0"/>
          </a:p>
          <a:p>
            <a:r>
              <a:rPr lang="zh-CN" altLang="en-US" sz="1800" dirty="0" smtClean="0"/>
              <a:t>包含两部分：</a:t>
            </a:r>
            <a:r>
              <a:rPr lang="en-US" altLang="zh-CN" sz="1800" dirty="0" err="1" smtClean="0"/>
              <a:t>doublewrite</a:t>
            </a:r>
            <a:r>
              <a:rPr lang="en-US" altLang="zh-CN" sz="1800" dirty="0" smtClean="0"/>
              <a:t> buffer</a:t>
            </a:r>
            <a:r>
              <a:rPr lang="zh-CN" altLang="en-US" sz="1800" dirty="0" smtClean="0"/>
              <a:t>和共享表空间的</a:t>
            </a:r>
            <a:r>
              <a:rPr lang="en-US" altLang="zh-CN" sz="1800" dirty="0" err="1" smtClean="0"/>
              <a:t>doublewrite</a:t>
            </a:r>
            <a:endParaRPr lang="en-US" altLang="zh-CN" sz="1800" dirty="0" smtClean="0"/>
          </a:p>
        </p:txBody>
      </p:sp>
      <p:pic>
        <p:nvPicPr>
          <p:cNvPr id="1026" name="Picture 2"/>
          <p:cNvPicPr>
            <a:picLocks noChangeAspect="1" noChangeArrowheads="1"/>
          </p:cNvPicPr>
          <p:nvPr/>
        </p:nvPicPr>
        <p:blipFill>
          <a:blip r:embed="rId2"/>
          <a:srcRect/>
          <a:stretch>
            <a:fillRect/>
          </a:stretch>
        </p:blipFill>
        <p:spPr bwMode="auto">
          <a:xfrm>
            <a:off x="1214414" y="2357430"/>
            <a:ext cx="6286544" cy="393690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write buffer</a:t>
            </a:r>
            <a:endParaRPr lang="zh-CN" altLang="en-US" dirty="0"/>
          </a:p>
        </p:txBody>
      </p:sp>
      <p:sp>
        <p:nvSpPr>
          <p:cNvPr id="6" name="内容占位符 2"/>
          <p:cNvSpPr>
            <a:spLocks noGrp="1"/>
          </p:cNvSpPr>
          <p:nvPr>
            <p:ph idx="1"/>
          </p:nvPr>
        </p:nvSpPr>
        <p:spPr>
          <a:xfrm>
            <a:off x="457200" y="1071546"/>
            <a:ext cx="8229600" cy="5286412"/>
          </a:xfrm>
        </p:spPr>
        <p:txBody>
          <a:bodyPr>
            <a:normAutofit lnSpcReduction="10000"/>
          </a:bodyPr>
          <a:lstStyle/>
          <a:p>
            <a:r>
              <a:rPr lang="zh-CN" altLang="en-US" sz="1800" dirty="0" smtClean="0"/>
              <a:t>工作原理：</a:t>
            </a:r>
            <a:endParaRPr lang="en-US" altLang="zh-CN" sz="1800" dirty="0" smtClean="0"/>
          </a:p>
          <a:p>
            <a:pPr lvl="1"/>
            <a:r>
              <a:rPr lang="zh-CN" altLang="en-US" sz="1600" dirty="0" smtClean="0"/>
              <a:t>刷盘时：</a:t>
            </a:r>
            <a:r>
              <a:rPr lang="en-US" altLang="zh-CN" sz="1600" dirty="0" smtClean="0"/>
              <a:t>BP</a:t>
            </a:r>
            <a:r>
              <a:rPr lang="zh-CN" altLang="en-US" sz="1600" dirty="0" smtClean="0"/>
              <a:t>的脏页在刷盘时，调用</a:t>
            </a:r>
            <a:r>
              <a:rPr lang="en-US" altLang="zh-CN" sz="1600" dirty="0" err="1" smtClean="0"/>
              <a:t>memcpy</a:t>
            </a:r>
            <a:r>
              <a:rPr lang="en-US" altLang="zh-CN" sz="1600" dirty="0" smtClean="0"/>
              <a:t>()</a:t>
            </a:r>
            <a:r>
              <a:rPr lang="zh-CN" altLang="en-US" sz="1600" dirty="0" smtClean="0"/>
              <a:t>将脏页</a:t>
            </a:r>
            <a:r>
              <a:rPr lang="en-US" altLang="zh-CN" sz="1600" dirty="0" smtClean="0"/>
              <a:t>copy</a:t>
            </a:r>
            <a:r>
              <a:rPr lang="zh-CN" altLang="en-US" sz="1600" dirty="0" smtClean="0"/>
              <a:t>到</a:t>
            </a:r>
            <a:r>
              <a:rPr lang="en-US" altLang="zh-CN" sz="1600" dirty="0" smtClean="0"/>
              <a:t>BP</a:t>
            </a:r>
            <a:r>
              <a:rPr lang="zh-CN" altLang="en-US" sz="1600" dirty="0" smtClean="0"/>
              <a:t>里的</a:t>
            </a:r>
            <a:r>
              <a:rPr lang="en-US" altLang="zh-CN" sz="1600" dirty="0" smtClean="0"/>
              <a:t>double write buffer(2M)</a:t>
            </a:r>
            <a:r>
              <a:rPr lang="zh-CN" altLang="en-US" sz="1600" dirty="0" smtClean="0"/>
              <a:t>。然后</a:t>
            </a:r>
            <a:r>
              <a:rPr lang="en-US" altLang="zh-CN" sz="1600" dirty="0" smtClean="0"/>
              <a:t>double write buffer</a:t>
            </a:r>
            <a:r>
              <a:rPr lang="zh-CN" altLang="en-US" sz="1600" dirty="0" smtClean="0"/>
              <a:t>先后两次写入到</a:t>
            </a:r>
            <a:r>
              <a:rPr lang="en-US" altLang="zh-CN" sz="1600" dirty="0" err="1" smtClean="0"/>
              <a:t>ibdata</a:t>
            </a:r>
            <a:r>
              <a:rPr lang="zh-CN" altLang="en-US" sz="1600" dirty="0" smtClean="0"/>
              <a:t>中的</a:t>
            </a:r>
            <a:r>
              <a:rPr lang="en-US" altLang="zh-CN" sz="1600" dirty="0" smtClean="0"/>
              <a:t>double write buffer</a:t>
            </a:r>
            <a:r>
              <a:rPr lang="zh-CN" altLang="en-US" sz="1600" dirty="0" smtClean="0"/>
              <a:t>里，每次</a:t>
            </a:r>
            <a:r>
              <a:rPr lang="en-US" altLang="zh-CN" sz="1600" dirty="0" smtClean="0"/>
              <a:t>1M</a:t>
            </a:r>
            <a:r>
              <a:rPr lang="zh-CN" altLang="en-US" sz="1600" dirty="0" smtClean="0"/>
              <a:t>，共</a:t>
            </a:r>
            <a:r>
              <a:rPr lang="en-US" altLang="zh-CN" sz="1600" dirty="0" smtClean="0"/>
              <a:t>2M</a:t>
            </a:r>
            <a:r>
              <a:rPr lang="zh-CN" altLang="en-US" sz="1600" dirty="0" smtClean="0"/>
              <a:t>。写入完成立即调用</a:t>
            </a:r>
            <a:r>
              <a:rPr lang="en-US" altLang="zh-CN" sz="1600" dirty="0" err="1" smtClean="0"/>
              <a:t>fsync</a:t>
            </a:r>
            <a:r>
              <a:rPr lang="en-US" altLang="zh-CN" sz="1600" dirty="0" smtClean="0"/>
              <a:t>()</a:t>
            </a:r>
            <a:r>
              <a:rPr lang="zh-CN" altLang="en-US" sz="1600" dirty="0" smtClean="0"/>
              <a:t>将</a:t>
            </a:r>
            <a:r>
              <a:rPr lang="en-US" altLang="zh-CN" sz="1600" dirty="0" smtClean="0"/>
              <a:t>BP</a:t>
            </a:r>
            <a:r>
              <a:rPr lang="zh-CN" altLang="en-US" sz="1600" dirty="0" smtClean="0"/>
              <a:t>中的脏页刷新到磁盘。</a:t>
            </a:r>
            <a:endParaRPr lang="en-US" altLang="zh-CN" sz="1600" dirty="0" smtClean="0"/>
          </a:p>
          <a:p>
            <a:pPr lvl="1"/>
            <a:r>
              <a:rPr lang="zh-CN" altLang="en-US" sz="1600" dirty="0" smtClean="0"/>
              <a:t>恢复时，从</a:t>
            </a:r>
            <a:r>
              <a:rPr lang="en-US" altLang="zh-CN" sz="1600" dirty="0" err="1" smtClean="0"/>
              <a:t>ibdata</a:t>
            </a:r>
            <a:r>
              <a:rPr lang="zh-CN" altLang="en-US" sz="1600" dirty="0" smtClean="0"/>
              <a:t>的</a:t>
            </a:r>
            <a:r>
              <a:rPr lang="en-US" altLang="zh-CN" sz="1600" dirty="0" smtClean="0"/>
              <a:t>double write</a:t>
            </a:r>
            <a:r>
              <a:rPr lang="zh-CN" altLang="en-US" sz="1600" dirty="0" smtClean="0"/>
              <a:t>上找到页的副本，将其拷贝到表空间文件，然后应用</a:t>
            </a:r>
            <a:r>
              <a:rPr lang="en-US" altLang="zh-CN" sz="1600" dirty="0" smtClean="0"/>
              <a:t>redo</a:t>
            </a:r>
            <a:r>
              <a:rPr lang="zh-CN" altLang="en-US" sz="1600" dirty="0" smtClean="0"/>
              <a:t>进行恢复。</a:t>
            </a:r>
            <a:endParaRPr lang="en-US" altLang="zh-CN" sz="1600" dirty="0" smtClean="0"/>
          </a:p>
          <a:p>
            <a:r>
              <a:rPr lang="zh-CN" altLang="en-US" sz="1800" dirty="0" smtClean="0"/>
              <a:t>带来</a:t>
            </a:r>
            <a:r>
              <a:rPr lang="en-US" altLang="zh-CN" sz="1800" dirty="0" smtClean="0"/>
              <a:t>I/O</a:t>
            </a:r>
            <a:r>
              <a:rPr lang="zh-CN" altLang="en-US" sz="1800" dirty="0" smtClean="0"/>
              <a:t>性能消耗</a:t>
            </a:r>
            <a:r>
              <a:rPr lang="en-US" altLang="zh-CN" sz="1800" dirty="0" smtClean="0"/>
              <a:t>&lt;10%</a:t>
            </a:r>
          </a:p>
          <a:p>
            <a:endParaRPr lang="en-US" altLang="zh-CN" sz="1800" dirty="0" smtClean="0"/>
          </a:p>
          <a:p>
            <a:endParaRPr lang="en-US" altLang="zh-CN" sz="1800" dirty="0" smtClean="0"/>
          </a:p>
          <a:p>
            <a:endParaRPr lang="en-US" altLang="zh-CN" sz="1800" dirty="0" smtClean="0"/>
          </a:p>
          <a:p>
            <a:endParaRPr lang="en-US" altLang="zh-CN" sz="1800" dirty="0" smtClean="0"/>
          </a:p>
          <a:p>
            <a:r>
              <a:rPr lang="en-US" altLang="zh-CN" sz="1800" dirty="0" smtClean="0"/>
              <a:t>oracle</a:t>
            </a:r>
            <a:r>
              <a:rPr lang="zh-CN" altLang="en-US" sz="1800" dirty="0" smtClean="0"/>
              <a:t>怎么避免</a:t>
            </a:r>
            <a:r>
              <a:rPr lang="en-US" altLang="zh-CN" sz="1800" dirty="0" smtClean="0"/>
              <a:t>partial write</a:t>
            </a:r>
            <a:r>
              <a:rPr lang="zh-CN" altLang="en-US" sz="1800" dirty="0" smtClean="0"/>
              <a:t>？</a:t>
            </a:r>
            <a:endParaRPr lang="en-US" altLang="zh-CN" sz="1800" dirty="0" smtClean="0"/>
          </a:p>
          <a:p>
            <a:pPr>
              <a:buNone/>
            </a:pPr>
            <a:r>
              <a:rPr lang="en-US" altLang="zh-CN" sz="1800" dirty="0" smtClean="0"/>
              <a:t>https://community.oracle.com/thread/1087650?start=0&amp;tstart=0</a:t>
            </a:r>
          </a:p>
        </p:txBody>
      </p:sp>
      <p:pic>
        <p:nvPicPr>
          <p:cNvPr id="1027" name="Picture 3"/>
          <p:cNvPicPr>
            <a:picLocks noChangeAspect="1" noChangeArrowheads="1"/>
          </p:cNvPicPr>
          <p:nvPr/>
        </p:nvPicPr>
        <p:blipFill>
          <a:blip r:embed="rId2"/>
          <a:srcRect/>
          <a:stretch>
            <a:fillRect/>
          </a:stretch>
        </p:blipFill>
        <p:spPr bwMode="auto">
          <a:xfrm>
            <a:off x="52419" y="3929066"/>
            <a:ext cx="9020175" cy="114300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innodb</a:t>
            </a:r>
            <a:r>
              <a:rPr lang="zh-CN" altLang="en-US" dirty="0" smtClean="0"/>
              <a:t>数据页分类</a:t>
            </a:r>
            <a:endParaRPr lang="zh-CN" altLang="en-US" dirty="0"/>
          </a:p>
        </p:txBody>
      </p:sp>
      <p:sp>
        <p:nvSpPr>
          <p:cNvPr id="3" name="内容占位符 2"/>
          <p:cNvSpPr>
            <a:spLocks noGrp="1"/>
          </p:cNvSpPr>
          <p:nvPr>
            <p:ph idx="1"/>
          </p:nvPr>
        </p:nvSpPr>
        <p:spPr>
          <a:xfrm>
            <a:off x="457200" y="1214422"/>
            <a:ext cx="8229600" cy="5214974"/>
          </a:xfrm>
        </p:spPr>
        <p:txBody>
          <a:bodyPr>
            <a:normAutofit fontScale="85000" lnSpcReduction="10000"/>
          </a:bodyPr>
          <a:lstStyle/>
          <a:p>
            <a:r>
              <a:rPr lang="en-US" altLang="zh-CN" dirty="0" smtClean="0"/>
              <a:t>SYSTEM			</a:t>
            </a:r>
            <a:r>
              <a:rPr lang="zh-CN" altLang="en-US" dirty="0" smtClean="0"/>
              <a:t>系统页</a:t>
            </a:r>
            <a:endParaRPr lang="en-US" altLang="zh-CN" dirty="0" smtClean="0"/>
          </a:p>
          <a:p>
            <a:r>
              <a:rPr lang="en-US" altLang="zh-CN" dirty="0" smtClean="0"/>
              <a:t>IBUF_BITMAP		insert buffer</a:t>
            </a:r>
            <a:r>
              <a:rPr lang="zh-CN" altLang="en-US" dirty="0" smtClean="0"/>
              <a:t>位图</a:t>
            </a:r>
            <a:endParaRPr lang="en-US" altLang="zh-CN" dirty="0" smtClean="0"/>
          </a:p>
          <a:p>
            <a:r>
              <a:rPr lang="en-US" altLang="zh-CN" dirty="0" smtClean="0"/>
              <a:t>INODE			</a:t>
            </a:r>
            <a:r>
              <a:rPr lang="zh-CN" altLang="en-US" dirty="0" smtClean="0"/>
              <a:t>索引节点</a:t>
            </a:r>
            <a:endParaRPr lang="en-US" altLang="zh-CN" dirty="0" smtClean="0"/>
          </a:p>
          <a:p>
            <a:r>
              <a:rPr lang="en-US" altLang="zh-CN" dirty="0" smtClean="0"/>
              <a:t>IBUF_INDEX		insert buffer</a:t>
            </a:r>
            <a:r>
              <a:rPr lang="zh-CN" altLang="en-US" dirty="0" smtClean="0"/>
              <a:t>树叶节点</a:t>
            </a:r>
            <a:endParaRPr lang="en-US" altLang="zh-CN" dirty="0" smtClean="0"/>
          </a:p>
          <a:p>
            <a:r>
              <a:rPr lang="en-US" altLang="zh-CN" dirty="0" smtClean="0"/>
              <a:t>INDEX			B+</a:t>
            </a:r>
            <a:r>
              <a:rPr lang="zh-CN" altLang="en-US" dirty="0" smtClean="0"/>
              <a:t>树叶节点</a:t>
            </a:r>
            <a:endParaRPr lang="en-US" altLang="zh-CN" dirty="0" smtClean="0"/>
          </a:p>
          <a:p>
            <a:r>
              <a:rPr lang="en-US" altLang="zh-CN" dirty="0" smtClean="0"/>
              <a:t>TRX_SYSTEM		</a:t>
            </a:r>
            <a:r>
              <a:rPr lang="zh-CN" altLang="en-US" dirty="0" smtClean="0"/>
              <a:t>事务系统数据</a:t>
            </a:r>
            <a:endParaRPr lang="en-US" altLang="zh-CN" dirty="0" smtClean="0"/>
          </a:p>
          <a:p>
            <a:r>
              <a:rPr lang="en-US" altLang="zh-CN" dirty="0" smtClean="0"/>
              <a:t>UNDO_LOG			undo log</a:t>
            </a:r>
            <a:r>
              <a:rPr lang="zh-CN" altLang="en-US" dirty="0" smtClean="0"/>
              <a:t>页</a:t>
            </a:r>
            <a:endParaRPr lang="en-US" altLang="zh-CN" dirty="0" smtClean="0"/>
          </a:p>
          <a:p>
            <a:r>
              <a:rPr lang="en-US" altLang="zh-CN" dirty="0" smtClean="0"/>
              <a:t>FILE_SPACE_HEADER	</a:t>
            </a:r>
            <a:r>
              <a:rPr lang="zh-CN" altLang="en-US" dirty="0" smtClean="0"/>
              <a:t>文件页头</a:t>
            </a:r>
            <a:endParaRPr lang="en-US" altLang="zh-CN" dirty="0" smtClean="0"/>
          </a:p>
          <a:p>
            <a:r>
              <a:rPr lang="en-US" altLang="zh-CN" dirty="0" smtClean="0"/>
              <a:t>ALLOCATED		</a:t>
            </a:r>
            <a:r>
              <a:rPr lang="zh-CN" altLang="en-US" dirty="0" smtClean="0"/>
              <a:t>新分配的页</a:t>
            </a:r>
            <a:endParaRPr lang="en-US" altLang="zh-CN" dirty="0" smtClean="0"/>
          </a:p>
          <a:p>
            <a:r>
              <a:rPr lang="en-US" altLang="zh-CN" dirty="0" smtClean="0"/>
              <a:t>BLOB			</a:t>
            </a:r>
            <a:r>
              <a:rPr lang="en-US" altLang="zh-CN" dirty="0" err="1" smtClean="0"/>
              <a:t>BLOB</a:t>
            </a:r>
            <a:r>
              <a:rPr lang="zh-CN" altLang="en-US" dirty="0" smtClean="0"/>
              <a:t>页</a:t>
            </a:r>
            <a:endParaRPr lang="en-US" altLang="zh-CN" dirty="0" smtClean="0"/>
          </a:p>
          <a:p>
            <a:r>
              <a:rPr lang="en-US" altLang="zh-CN" dirty="0" smtClean="0"/>
              <a:t>UNKNOWN			</a:t>
            </a:r>
            <a:r>
              <a:rPr lang="zh-CN" altLang="en-US" dirty="0" smtClean="0"/>
              <a:t>未知页</a:t>
            </a:r>
            <a:endParaRPr lang="zh-CN" altLang="en-US" dirty="0"/>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000372"/>
            <a:ext cx="8229600" cy="777875"/>
          </a:xfrm>
        </p:spPr>
        <p:txBody>
          <a:bodyPr/>
          <a:lstStyle/>
          <a:p>
            <a:pPr algn="ctr"/>
            <a:r>
              <a:rPr lang="en-US" altLang="zh-CN" dirty="0" err="1" smtClean="0"/>
              <a:t>Innodb</a:t>
            </a:r>
            <a:r>
              <a:rPr lang="zh-CN" altLang="en-US" dirty="0" smtClean="0"/>
              <a:t>后台线程与工作行为</a:t>
            </a:r>
            <a:endParaRPr lang="zh-CN" altLang="en-US"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77875"/>
          </a:xfrm>
        </p:spPr>
        <p:txBody>
          <a:bodyPr/>
          <a:lstStyle/>
          <a:p>
            <a:r>
              <a:rPr lang="en-US" altLang="zh-CN" dirty="0" err="1" smtClean="0"/>
              <a:t>Innodb</a:t>
            </a:r>
            <a:r>
              <a:rPr lang="zh-CN" altLang="en-US" dirty="0" smtClean="0"/>
              <a:t>内存</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85720" y="785794"/>
            <a:ext cx="8630822" cy="3786214"/>
          </a:xfrm>
          <a:prstGeom prst="rect">
            <a:avLst/>
          </a:prstGeom>
          <a:noFill/>
          <a:ln w="9525">
            <a:noFill/>
            <a:miter lim="800000"/>
            <a:headEnd/>
            <a:tailEnd/>
          </a:ln>
          <a:effectLst/>
        </p:spPr>
      </p:pic>
      <p:sp>
        <p:nvSpPr>
          <p:cNvPr id="5" name="内容占位符 2"/>
          <p:cNvSpPr>
            <a:spLocks noGrp="1"/>
          </p:cNvSpPr>
          <p:nvPr>
            <p:ph idx="1"/>
          </p:nvPr>
        </p:nvSpPr>
        <p:spPr>
          <a:xfrm>
            <a:off x="457200" y="1570038"/>
            <a:ext cx="8229600" cy="4930796"/>
          </a:xfrm>
        </p:spPr>
        <p:txBody>
          <a:bodyPr>
            <a:normAutofit fontScale="92500" lnSpcReduction="2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err="1" smtClean="0"/>
              <a:t>innodb_buffer_pool_size</a:t>
            </a:r>
            <a:endParaRPr lang="en-US" altLang="zh-CN" dirty="0" smtClean="0"/>
          </a:p>
          <a:p>
            <a:r>
              <a:rPr lang="en-US" altLang="zh-CN" dirty="0" err="1" smtClean="0"/>
              <a:t>innodb_log_buffer_size</a:t>
            </a:r>
            <a:endParaRPr lang="en-US" altLang="zh-CN" dirty="0" smtClean="0"/>
          </a:p>
          <a:p>
            <a:r>
              <a:rPr lang="en-US" altLang="zh-CN" dirty="0" err="1" smtClean="0"/>
              <a:t>innodb_additional_mem_pool_size</a:t>
            </a:r>
            <a:r>
              <a:rPr lang="en-US" altLang="zh-CN" dirty="0" smtClean="0"/>
              <a:t>:</a:t>
            </a:r>
            <a:r>
              <a:rPr lang="zh-CN" altLang="en-US" dirty="0" smtClean="0"/>
              <a:t>为</a:t>
            </a:r>
            <a:r>
              <a:rPr lang="en-US" altLang="zh-CN" dirty="0" smtClean="0"/>
              <a:t>page</a:t>
            </a:r>
            <a:r>
              <a:rPr lang="zh-CN" altLang="en-US" dirty="0" smtClean="0"/>
              <a:t>控制对象</a:t>
            </a:r>
            <a:r>
              <a:rPr lang="en-US" altLang="zh-CN" dirty="0" smtClean="0"/>
              <a:t>(</a:t>
            </a:r>
            <a:r>
              <a:rPr lang="en-US" altLang="zh-CN" dirty="0" err="1" smtClean="0"/>
              <a:t>buf_block</a:t>
            </a:r>
            <a:r>
              <a:rPr lang="en-US" altLang="zh-CN" dirty="0" smtClean="0"/>
              <a:t>)</a:t>
            </a:r>
            <a:r>
              <a:rPr lang="zh-CN" altLang="en-US" dirty="0" smtClean="0"/>
              <a:t>、</a:t>
            </a:r>
            <a:r>
              <a:rPr lang="en-US" altLang="zh-CN" dirty="0" smtClean="0"/>
              <a:t>hash</a:t>
            </a:r>
            <a:r>
              <a:rPr lang="zh-CN" altLang="en-US" dirty="0" smtClean="0"/>
              <a:t>表等的分配内存，不够时会从</a:t>
            </a:r>
            <a:r>
              <a:rPr lang="en-US" altLang="zh-CN" dirty="0" smtClean="0"/>
              <a:t>BP</a:t>
            </a:r>
            <a:r>
              <a:rPr lang="zh-CN" altLang="en-US" dirty="0" smtClean="0"/>
              <a:t>中申请。</a:t>
            </a:r>
            <a:endParaRPr lang="zh-CN" altLang="en-US"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777875"/>
          </a:xfrm>
        </p:spPr>
        <p:txBody>
          <a:bodyPr/>
          <a:lstStyle/>
          <a:p>
            <a:r>
              <a:rPr lang="en-US" altLang="zh-CN" dirty="0" err="1" smtClean="0"/>
              <a:t>innodb</a:t>
            </a:r>
            <a:r>
              <a:rPr lang="zh-CN" altLang="en-US" dirty="0" smtClean="0"/>
              <a:t>工作线程</a:t>
            </a:r>
            <a:endParaRPr lang="zh-CN" altLang="en-US" dirty="0"/>
          </a:p>
        </p:txBody>
      </p:sp>
      <p:sp>
        <p:nvSpPr>
          <p:cNvPr id="3" name="内容占位符 2"/>
          <p:cNvSpPr>
            <a:spLocks noGrp="1"/>
          </p:cNvSpPr>
          <p:nvPr>
            <p:ph idx="1"/>
          </p:nvPr>
        </p:nvSpPr>
        <p:spPr>
          <a:xfrm>
            <a:off x="457200" y="1142984"/>
            <a:ext cx="8229600" cy="5357850"/>
          </a:xfrm>
        </p:spPr>
        <p:txBody>
          <a:bodyPr>
            <a:normAutofit fontScale="77500" lnSpcReduction="20000"/>
          </a:bodyPr>
          <a:lstStyle/>
          <a:p>
            <a:r>
              <a:rPr lang="en-US" altLang="zh-CN" dirty="0" smtClean="0"/>
              <a:t>user thread</a:t>
            </a:r>
          </a:p>
          <a:p>
            <a:pPr lvl="1"/>
            <a:r>
              <a:rPr lang="zh-CN" altLang="en-US" dirty="0" smtClean="0"/>
              <a:t>用户线程，处理用户请求</a:t>
            </a:r>
            <a:endParaRPr lang="en-US" altLang="zh-CN" dirty="0" smtClean="0"/>
          </a:p>
          <a:p>
            <a:pPr lvl="1"/>
            <a:r>
              <a:rPr lang="en-US" altLang="zh-CN" dirty="0" err="1" smtClean="0"/>
              <a:t>innodb_thread_concurrency</a:t>
            </a:r>
            <a:endParaRPr lang="en-US" altLang="zh-CN" dirty="0" smtClean="0"/>
          </a:p>
          <a:p>
            <a:pPr lvl="1"/>
            <a:r>
              <a:rPr lang="en-US" altLang="zh-CN" dirty="0" err="1" smtClean="0"/>
              <a:t>innodb_concurrency_tickets</a:t>
            </a:r>
            <a:endParaRPr lang="en-US" altLang="zh-CN" dirty="0" smtClean="0"/>
          </a:p>
          <a:p>
            <a:r>
              <a:rPr lang="en-US" altLang="zh-CN" dirty="0" smtClean="0"/>
              <a:t>master thread</a:t>
            </a:r>
          </a:p>
          <a:p>
            <a:pPr lvl="1"/>
            <a:r>
              <a:rPr lang="en-US" altLang="zh-CN" dirty="0" err="1" smtClean="0"/>
              <a:t>innodb</a:t>
            </a:r>
            <a:r>
              <a:rPr lang="zh-CN" altLang="en-US" dirty="0" smtClean="0"/>
              <a:t>主要后台线程</a:t>
            </a:r>
            <a:endParaRPr lang="en-US" altLang="zh-CN" dirty="0" smtClean="0"/>
          </a:p>
          <a:p>
            <a:pPr lvl="1"/>
            <a:r>
              <a:rPr lang="zh-CN" altLang="en-US" dirty="0" smtClean="0"/>
              <a:t>功能：</a:t>
            </a:r>
            <a:endParaRPr lang="en-US" altLang="zh-CN" dirty="0" smtClean="0"/>
          </a:p>
          <a:p>
            <a:pPr lvl="2"/>
            <a:r>
              <a:rPr lang="en-US" altLang="zh-CN" dirty="0" smtClean="0"/>
              <a:t>flush dirty page</a:t>
            </a:r>
          </a:p>
          <a:p>
            <a:pPr lvl="2"/>
            <a:r>
              <a:rPr lang="en-US" altLang="zh-CN" dirty="0" smtClean="0"/>
              <a:t>flush redo log</a:t>
            </a:r>
          </a:p>
          <a:p>
            <a:pPr lvl="2"/>
            <a:r>
              <a:rPr lang="en-US" altLang="zh-CN" dirty="0" smtClean="0"/>
              <a:t>insert buffer merge</a:t>
            </a:r>
          </a:p>
          <a:p>
            <a:pPr lvl="2"/>
            <a:r>
              <a:rPr lang="en-US" altLang="zh-CN" dirty="0" smtClean="0"/>
              <a:t>purge undo</a:t>
            </a:r>
          </a:p>
          <a:p>
            <a:pPr lvl="2"/>
            <a:r>
              <a:rPr lang="en-US" altLang="zh-CN" dirty="0" smtClean="0"/>
              <a:t>purge deleted records</a:t>
            </a:r>
          </a:p>
          <a:p>
            <a:pPr lvl="2"/>
            <a:r>
              <a:rPr lang="en-US" altLang="zh-CN" dirty="0" smtClean="0"/>
              <a:t>checkpoint</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innodb</a:t>
            </a:r>
            <a:r>
              <a:rPr lang="zh-CN" altLang="en-US" dirty="0" smtClean="0"/>
              <a:t>工作线程</a:t>
            </a:r>
            <a:endParaRPr lang="zh-CN" altLang="en-US" dirty="0"/>
          </a:p>
        </p:txBody>
      </p:sp>
      <p:sp>
        <p:nvSpPr>
          <p:cNvPr id="3" name="内容占位符 2"/>
          <p:cNvSpPr>
            <a:spLocks noGrp="1"/>
          </p:cNvSpPr>
          <p:nvPr>
            <p:ph idx="1"/>
          </p:nvPr>
        </p:nvSpPr>
        <p:spPr>
          <a:xfrm>
            <a:off x="457200" y="1285860"/>
            <a:ext cx="8229600" cy="5214974"/>
          </a:xfrm>
        </p:spPr>
        <p:txBody>
          <a:bodyPr>
            <a:normAutofit/>
          </a:bodyPr>
          <a:lstStyle/>
          <a:p>
            <a:r>
              <a:rPr lang="en-US" altLang="zh-CN" dirty="0" smtClean="0"/>
              <a:t>I/O thread</a:t>
            </a:r>
          </a:p>
          <a:p>
            <a:pPr lvl="1"/>
            <a:r>
              <a:rPr lang="en-US" altLang="zh-CN" sz="1600" dirty="0" err="1" smtClean="0"/>
              <a:t>innodb_file_io_threads</a:t>
            </a:r>
            <a:r>
              <a:rPr lang="zh-CN" altLang="en-US" sz="1600" dirty="0" smtClean="0"/>
              <a:t>参数控制</a:t>
            </a:r>
            <a:r>
              <a:rPr lang="en-US" altLang="zh-CN" sz="1600" dirty="0" smtClean="0"/>
              <a:t>I/O</a:t>
            </a:r>
            <a:r>
              <a:rPr lang="zh-CN" altLang="en-US" sz="1600" dirty="0" smtClean="0"/>
              <a:t>线程个数</a:t>
            </a:r>
            <a:endParaRPr lang="en-US" altLang="zh-CN" sz="1600" dirty="0" smtClean="0"/>
          </a:p>
          <a:p>
            <a:pPr lvl="1"/>
            <a:r>
              <a:rPr lang="en-US" altLang="zh-CN" sz="1600" dirty="0" smtClean="0"/>
              <a:t>5.1</a:t>
            </a:r>
            <a:r>
              <a:rPr lang="zh-CN" altLang="en-US" sz="1600" dirty="0" smtClean="0"/>
              <a:t>上默认为</a:t>
            </a:r>
            <a:r>
              <a:rPr lang="en-US" altLang="zh-CN" sz="1600" dirty="0" smtClean="0"/>
              <a:t>4</a:t>
            </a:r>
            <a:r>
              <a:rPr lang="zh-CN" altLang="en-US" sz="1600" dirty="0" smtClean="0"/>
              <a:t>个，不可调：</a:t>
            </a:r>
            <a:endParaRPr lang="en-US" altLang="zh-CN" sz="1600" dirty="0" smtClean="0"/>
          </a:p>
          <a:p>
            <a:pPr lvl="2"/>
            <a:r>
              <a:rPr lang="en-US" altLang="zh-CN" sz="1400" dirty="0" smtClean="0"/>
              <a:t>insert buffer thread</a:t>
            </a:r>
          </a:p>
          <a:p>
            <a:pPr lvl="2"/>
            <a:r>
              <a:rPr lang="en-US" altLang="zh-CN" sz="1400" dirty="0" smtClean="0"/>
              <a:t>log thread</a:t>
            </a:r>
          </a:p>
          <a:p>
            <a:pPr lvl="2"/>
            <a:r>
              <a:rPr lang="en-US" altLang="zh-CN" sz="1400" dirty="0" smtClean="0"/>
              <a:t>read thread</a:t>
            </a:r>
          </a:p>
          <a:p>
            <a:pPr lvl="2"/>
            <a:r>
              <a:rPr lang="en-US" altLang="zh-CN" sz="1400" dirty="0" smtClean="0"/>
              <a:t>write thread</a:t>
            </a:r>
          </a:p>
          <a:p>
            <a:r>
              <a:rPr lang="en-US" altLang="zh-CN" dirty="0" smtClean="0"/>
              <a:t>lock monitor thread</a:t>
            </a:r>
          </a:p>
          <a:p>
            <a:pPr lvl="1"/>
            <a:r>
              <a:rPr lang="en-US" altLang="zh-CN" dirty="0" err="1" smtClean="0"/>
              <a:t>innodb</a:t>
            </a:r>
            <a:r>
              <a:rPr lang="zh-CN" altLang="en-US" dirty="0" smtClean="0"/>
              <a:t>锁监控线程，打印锁信息</a:t>
            </a:r>
            <a:endParaRPr lang="en-US" altLang="zh-CN" dirty="0" smtClean="0"/>
          </a:p>
          <a:p>
            <a:r>
              <a:rPr lang="en-US" altLang="zh-CN" dirty="0" smtClean="0"/>
              <a:t>error monitor thread</a:t>
            </a:r>
          </a:p>
          <a:p>
            <a:pPr lvl="1"/>
            <a:r>
              <a:rPr lang="en-US" altLang="zh-CN" dirty="0" err="1" smtClean="0"/>
              <a:t>innodb</a:t>
            </a:r>
            <a:r>
              <a:rPr lang="zh-CN" altLang="en-US" dirty="0" smtClean="0"/>
              <a:t>错误监控线程</a:t>
            </a:r>
            <a:endParaRPr lang="en-US" altLang="zh-CN" dirty="0" smtClean="0"/>
          </a:p>
          <a:p>
            <a:endParaRPr lang="zh-CN" altLang="en-US" dirty="0"/>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innodb</a:t>
            </a:r>
            <a:r>
              <a:rPr lang="zh-CN" altLang="en-US" dirty="0" smtClean="0"/>
              <a:t>刷盘行为</a:t>
            </a:r>
            <a:endParaRPr lang="zh-CN" altLang="en-US" dirty="0"/>
          </a:p>
        </p:txBody>
      </p:sp>
      <p:sp>
        <p:nvSpPr>
          <p:cNvPr id="3" name="内容占位符 2"/>
          <p:cNvSpPr>
            <a:spLocks noGrp="1"/>
          </p:cNvSpPr>
          <p:nvPr>
            <p:ph idx="1"/>
          </p:nvPr>
        </p:nvSpPr>
        <p:spPr>
          <a:xfrm>
            <a:off x="457200" y="1357298"/>
            <a:ext cx="8229600" cy="5072098"/>
          </a:xfrm>
        </p:spPr>
        <p:txBody>
          <a:bodyPr>
            <a:normAutofit fontScale="92500" lnSpcReduction="10000"/>
          </a:bodyPr>
          <a:lstStyle/>
          <a:p>
            <a:r>
              <a:rPr lang="zh-CN" altLang="en-US" dirty="0" smtClean="0"/>
              <a:t>每</a:t>
            </a:r>
            <a:r>
              <a:rPr lang="en-US" altLang="zh-CN" dirty="0" smtClean="0"/>
              <a:t>1</a:t>
            </a:r>
            <a:r>
              <a:rPr lang="zh-CN" altLang="en-US" dirty="0" smtClean="0"/>
              <a:t>秒操作：</a:t>
            </a:r>
            <a:endParaRPr lang="en-US" altLang="zh-CN" dirty="0" smtClean="0"/>
          </a:p>
          <a:p>
            <a:pPr lvl="1"/>
            <a:r>
              <a:rPr lang="zh-CN" altLang="en-US" dirty="0" smtClean="0"/>
              <a:t>不管事务是否提交，刷新</a:t>
            </a:r>
            <a:r>
              <a:rPr lang="en-US" altLang="zh-CN" dirty="0" smtClean="0"/>
              <a:t>log buffer</a:t>
            </a:r>
            <a:r>
              <a:rPr lang="zh-CN" altLang="en-US" dirty="0" smtClean="0"/>
              <a:t>到磁盘</a:t>
            </a:r>
            <a:endParaRPr lang="en-US" altLang="zh-CN" dirty="0" smtClean="0"/>
          </a:p>
          <a:p>
            <a:pPr lvl="1"/>
            <a:r>
              <a:rPr lang="zh-CN" altLang="en-US" dirty="0" smtClean="0"/>
              <a:t>合并</a:t>
            </a:r>
            <a:r>
              <a:rPr lang="en-US" altLang="zh-CN" dirty="0" smtClean="0"/>
              <a:t>insert buffer</a:t>
            </a:r>
            <a:r>
              <a:rPr lang="zh-CN" altLang="en-US" dirty="0" smtClean="0"/>
              <a:t>页（</a:t>
            </a:r>
            <a:r>
              <a:rPr lang="en-US" altLang="zh-CN" dirty="0" smtClean="0"/>
              <a:t>I/O</a:t>
            </a:r>
            <a:r>
              <a:rPr lang="zh-CN" altLang="en-US" dirty="0" smtClean="0"/>
              <a:t>负载较小时）</a:t>
            </a:r>
            <a:endParaRPr lang="en-US" altLang="zh-CN" dirty="0" smtClean="0"/>
          </a:p>
          <a:p>
            <a:pPr lvl="1"/>
            <a:r>
              <a:rPr lang="zh-CN" altLang="en-US" dirty="0" smtClean="0"/>
              <a:t>最多刷新</a:t>
            </a:r>
            <a:r>
              <a:rPr lang="en-US" altLang="zh-CN" dirty="0" smtClean="0"/>
              <a:t>100</a:t>
            </a:r>
            <a:r>
              <a:rPr lang="zh-CN" altLang="en-US" dirty="0" smtClean="0"/>
              <a:t>个</a:t>
            </a:r>
            <a:r>
              <a:rPr lang="en-US" altLang="zh-CN" dirty="0" smtClean="0"/>
              <a:t>buffer pool</a:t>
            </a:r>
            <a:r>
              <a:rPr lang="zh-CN" altLang="en-US" dirty="0" smtClean="0"/>
              <a:t>脏页到磁盘</a:t>
            </a:r>
            <a:endParaRPr lang="en-US" altLang="zh-CN" dirty="0" smtClean="0"/>
          </a:p>
          <a:p>
            <a:pPr lvl="1">
              <a:buNone/>
            </a:pPr>
            <a:r>
              <a:rPr lang="zh-CN" altLang="en-US" dirty="0" smtClean="0"/>
              <a:t> （</a:t>
            </a:r>
            <a:r>
              <a:rPr lang="en-US" altLang="zh-CN" dirty="0" err="1" smtClean="0"/>
              <a:t>innodb_max_dirty_pages_pct</a:t>
            </a:r>
            <a:r>
              <a:rPr lang="en-US" altLang="zh-CN" dirty="0" smtClean="0"/>
              <a:t>,</a:t>
            </a:r>
            <a:r>
              <a:rPr lang="zh-CN" altLang="en-US" dirty="0" smtClean="0"/>
              <a:t>默认</a:t>
            </a:r>
            <a:r>
              <a:rPr lang="en-US" altLang="zh-CN" dirty="0" smtClean="0"/>
              <a:t>90</a:t>
            </a:r>
            <a:r>
              <a:rPr lang="zh-CN" altLang="en-US" dirty="0" smtClean="0"/>
              <a:t>）</a:t>
            </a:r>
            <a:endParaRPr lang="en-US" altLang="zh-CN" dirty="0" smtClean="0"/>
          </a:p>
          <a:p>
            <a:r>
              <a:rPr lang="zh-CN" altLang="en-US" dirty="0" smtClean="0"/>
              <a:t>每</a:t>
            </a:r>
            <a:r>
              <a:rPr lang="en-US" altLang="zh-CN" dirty="0" smtClean="0"/>
              <a:t>10</a:t>
            </a:r>
            <a:r>
              <a:rPr lang="zh-CN" altLang="en-US" dirty="0" smtClean="0"/>
              <a:t>秒操作：</a:t>
            </a:r>
            <a:endParaRPr lang="en-US" altLang="zh-CN" dirty="0" smtClean="0"/>
          </a:p>
          <a:p>
            <a:pPr lvl="1"/>
            <a:r>
              <a:rPr lang="zh-CN" altLang="en-US" dirty="0" smtClean="0"/>
              <a:t>最多刷新</a:t>
            </a:r>
            <a:r>
              <a:rPr lang="en-US" altLang="zh-CN" dirty="0" smtClean="0"/>
              <a:t>100</a:t>
            </a:r>
            <a:r>
              <a:rPr lang="zh-CN" altLang="en-US" dirty="0" smtClean="0"/>
              <a:t>个</a:t>
            </a:r>
            <a:r>
              <a:rPr lang="en-US" altLang="zh-CN" dirty="0" smtClean="0"/>
              <a:t>buffer pool</a:t>
            </a:r>
            <a:r>
              <a:rPr lang="zh-CN" altLang="en-US" dirty="0" smtClean="0"/>
              <a:t>脏页到磁盘</a:t>
            </a:r>
            <a:endParaRPr lang="en-US" altLang="zh-CN" dirty="0" smtClean="0"/>
          </a:p>
          <a:p>
            <a:pPr lvl="1"/>
            <a:r>
              <a:rPr lang="zh-CN" altLang="en-US" dirty="0" smtClean="0"/>
              <a:t>最多合并</a:t>
            </a:r>
            <a:r>
              <a:rPr lang="en-US" altLang="zh-CN" dirty="0" smtClean="0"/>
              <a:t>5</a:t>
            </a:r>
            <a:r>
              <a:rPr lang="zh-CN" altLang="en-US" dirty="0" smtClean="0"/>
              <a:t>个</a:t>
            </a:r>
            <a:r>
              <a:rPr lang="en-US" altLang="zh-CN" dirty="0" smtClean="0"/>
              <a:t>insert buffer</a:t>
            </a:r>
            <a:r>
              <a:rPr lang="zh-CN" altLang="en-US" dirty="0" smtClean="0"/>
              <a:t>页</a:t>
            </a:r>
            <a:endParaRPr lang="en-US" altLang="zh-CN" dirty="0" smtClean="0"/>
          </a:p>
          <a:p>
            <a:pPr lvl="1"/>
            <a:r>
              <a:rPr lang="zh-CN" altLang="en-US" dirty="0" smtClean="0"/>
              <a:t>刷新</a:t>
            </a:r>
            <a:r>
              <a:rPr lang="en-US" altLang="zh-CN" dirty="0" smtClean="0"/>
              <a:t>log buffer</a:t>
            </a:r>
          </a:p>
          <a:p>
            <a:pPr lvl="1"/>
            <a:r>
              <a:rPr lang="zh-CN" altLang="en-US" dirty="0" smtClean="0"/>
              <a:t>删除无用的</a:t>
            </a:r>
            <a:r>
              <a:rPr lang="en-US" altLang="zh-CN" dirty="0" smtClean="0"/>
              <a:t>undo</a:t>
            </a:r>
            <a:r>
              <a:rPr lang="zh-CN" altLang="en-US" dirty="0" smtClean="0"/>
              <a:t>页</a:t>
            </a:r>
            <a:endParaRPr lang="en-US" altLang="zh-CN" dirty="0" smtClean="0"/>
          </a:p>
          <a:p>
            <a:pPr lvl="1"/>
            <a:r>
              <a:rPr lang="zh-CN" altLang="en-US" dirty="0" smtClean="0"/>
              <a:t>产生一个</a:t>
            </a:r>
            <a:r>
              <a:rPr lang="en-US" altLang="zh-CN" dirty="0" smtClean="0"/>
              <a:t>checkpoint</a:t>
            </a:r>
            <a:r>
              <a:rPr lang="zh-CN" altLang="en-US" dirty="0" smtClean="0"/>
              <a:t>（</a:t>
            </a:r>
            <a:r>
              <a:rPr lang="en-US" altLang="zh-CN" dirty="0" smtClean="0"/>
              <a:t>fuzzy</a:t>
            </a:r>
            <a:r>
              <a:rPr lang="zh-CN" altLang="en-US" dirty="0" smtClean="0"/>
              <a:t>）</a:t>
            </a:r>
            <a:endParaRPr lang="en-US" altLang="zh-CN" dirty="0" smtClean="0"/>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实战案例：大表数据清理</a:t>
            </a:r>
            <a:endParaRPr lang="zh-CN" altLang="en-US" dirty="0"/>
          </a:p>
        </p:txBody>
      </p:sp>
      <p:sp>
        <p:nvSpPr>
          <p:cNvPr id="3" name="内容占位符 2"/>
          <p:cNvSpPr>
            <a:spLocks noGrp="1"/>
          </p:cNvSpPr>
          <p:nvPr>
            <p:ph idx="1"/>
          </p:nvPr>
        </p:nvSpPr>
        <p:spPr>
          <a:xfrm>
            <a:off x="457200" y="1142984"/>
            <a:ext cx="8229600" cy="5429288"/>
          </a:xfrm>
        </p:spPr>
        <p:txBody>
          <a:bodyPr>
            <a:normAutofit fontScale="62500" lnSpcReduction="20000"/>
          </a:bodyPr>
          <a:lstStyle/>
          <a:p>
            <a:r>
              <a:rPr lang="en-US" altLang="zh-CN" dirty="0" smtClean="0"/>
              <a:t>300M+</a:t>
            </a:r>
            <a:r>
              <a:rPr lang="zh-CN" altLang="en-US" dirty="0" smtClean="0"/>
              <a:t>的大表</a:t>
            </a:r>
            <a:r>
              <a:rPr lang="en-US" altLang="zh-CN" dirty="0" smtClean="0"/>
              <a:t>t1:</a:t>
            </a:r>
          </a:p>
          <a:p>
            <a:pPr lvl="1"/>
            <a:r>
              <a:rPr lang="en-US" altLang="zh-CN" dirty="0" smtClean="0"/>
              <a:t>create table t1(id </a:t>
            </a:r>
            <a:r>
              <a:rPr lang="en-US" altLang="zh-CN" dirty="0" err="1" smtClean="0"/>
              <a:t>int</a:t>
            </a:r>
            <a:r>
              <a:rPr lang="en-US" altLang="zh-CN" dirty="0" smtClean="0"/>
              <a:t> primary </a:t>
            </a:r>
            <a:r>
              <a:rPr lang="en-US" altLang="zh-CN" dirty="0" err="1" smtClean="0"/>
              <a:t>key,name</a:t>
            </a:r>
            <a:r>
              <a:rPr lang="en-US" altLang="zh-CN" dirty="0" smtClean="0"/>
              <a:t> </a:t>
            </a:r>
            <a:r>
              <a:rPr lang="en-US" altLang="zh-CN" dirty="0" err="1" smtClean="0"/>
              <a:t>varchar</a:t>
            </a:r>
            <a:r>
              <a:rPr lang="en-US" altLang="zh-CN" dirty="0" smtClean="0"/>
              <a:t>(3000));</a:t>
            </a:r>
          </a:p>
          <a:p>
            <a:pPr lvl="1"/>
            <a:r>
              <a:rPr lang="en-US" altLang="zh-CN" dirty="0" smtClean="0"/>
              <a:t>delimiter //</a:t>
            </a:r>
          </a:p>
          <a:p>
            <a:pPr lvl="1"/>
            <a:r>
              <a:rPr lang="en-US" altLang="zh-CN" dirty="0" smtClean="0"/>
              <a:t>create procedure p1()</a:t>
            </a:r>
          </a:p>
          <a:p>
            <a:pPr lvl="1">
              <a:buNone/>
            </a:pPr>
            <a:r>
              <a:rPr lang="en-US" altLang="zh-CN" dirty="0" smtClean="0"/>
              <a:t>   begin</a:t>
            </a:r>
          </a:p>
          <a:p>
            <a:pPr lvl="1">
              <a:buNone/>
            </a:pPr>
            <a:r>
              <a:rPr lang="en-US" altLang="zh-CN" dirty="0" smtClean="0"/>
              <a:t>   declare i </a:t>
            </a:r>
            <a:r>
              <a:rPr lang="en-US" altLang="zh-CN" dirty="0" err="1" smtClean="0"/>
              <a:t>int</a:t>
            </a:r>
            <a:r>
              <a:rPr lang="en-US" altLang="zh-CN" dirty="0" smtClean="0"/>
              <a:t>; set </a:t>
            </a:r>
            <a:r>
              <a:rPr lang="en-US" altLang="zh-CN" dirty="0" err="1" smtClean="0"/>
              <a:t>i</a:t>
            </a:r>
            <a:r>
              <a:rPr lang="en-US" altLang="zh-CN" dirty="0" smtClean="0"/>
              <a:t>=0;</a:t>
            </a:r>
          </a:p>
          <a:p>
            <a:pPr lvl="1">
              <a:buNone/>
            </a:pPr>
            <a:r>
              <a:rPr lang="en-US" altLang="zh-CN" dirty="0" smtClean="0"/>
              <a:t>   while </a:t>
            </a:r>
            <a:r>
              <a:rPr lang="en-US" altLang="zh-CN" dirty="0" err="1" smtClean="0"/>
              <a:t>i</a:t>
            </a:r>
            <a:r>
              <a:rPr lang="en-US" altLang="zh-CN" dirty="0" smtClean="0"/>
              <a:t>&lt;100000 do</a:t>
            </a:r>
          </a:p>
          <a:p>
            <a:pPr lvl="1">
              <a:buNone/>
            </a:pPr>
            <a:r>
              <a:rPr lang="en-US" altLang="zh-CN" dirty="0" smtClean="0"/>
              <a:t>       insert into t1 values(</a:t>
            </a:r>
            <a:r>
              <a:rPr lang="en-US" altLang="zh-CN" dirty="0" err="1" smtClean="0"/>
              <a:t>i,repeat</a:t>
            </a:r>
            <a:r>
              <a:rPr lang="en-US" altLang="zh-CN" dirty="0" smtClean="0"/>
              <a:t>(‘x’,2995));</a:t>
            </a:r>
          </a:p>
          <a:p>
            <a:pPr lvl="1">
              <a:buNone/>
            </a:pPr>
            <a:r>
              <a:rPr lang="en-US" altLang="zh-CN" dirty="0" smtClean="0"/>
              <a:t>       set </a:t>
            </a:r>
            <a:r>
              <a:rPr lang="en-US" altLang="zh-CN" dirty="0" err="1" smtClean="0"/>
              <a:t>i</a:t>
            </a:r>
            <a:r>
              <a:rPr lang="en-US" altLang="zh-CN" dirty="0" smtClean="0"/>
              <a:t>=i+1;</a:t>
            </a:r>
          </a:p>
          <a:p>
            <a:pPr lvl="1">
              <a:buNone/>
            </a:pPr>
            <a:r>
              <a:rPr lang="en-US" altLang="zh-CN" dirty="0" smtClean="0"/>
              <a:t>   end while;</a:t>
            </a:r>
          </a:p>
          <a:p>
            <a:pPr lvl="1">
              <a:buNone/>
            </a:pPr>
            <a:r>
              <a:rPr lang="en-US" altLang="zh-CN" dirty="0" smtClean="0"/>
              <a:t>   end;</a:t>
            </a:r>
          </a:p>
          <a:p>
            <a:pPr lvl="1">
              <a:buNone/>
            </a:pPr>
            <a:r>
              <a:rPr lang="en-US" altLang="zh-CN" dirty="0" smtClean="0"/>
              <a:t>   // </a:t>
            </a:r>
          </a:p>
          <a:p>
            <a:pPr lvl="1"/>
            <a:r>
              <a:rPr lang="en-US" altLang="zh-CN" dirty="0" smtClean="0"/>
              <a:t>call p1();</a:t>
            </a:r>
          </a:p>
          <a:p>
            <a:r>
              <a:rPr lang="zh-CN" altLang="en-US" dirty="0" smtClean="0"/>
              <a:t>执行</a:t>
            </a:r>
            <a:r>
              <a:rPr lang="en-US" altLang="zh-CN" dirty="0" smtClean="0"/>
              <a:t>delete from t1 where id&lt;1000</a:t>
            </a:r>
            <a:r>
              <a:rPr lang="zh-CN" altLang="en-US" dirty="0" smtClean="0"/>
              <a:t>看文件体积是否缩小</a:t>
            </a:r>
            <a:endParaRPr lang="en-US" altLang="zh-CN" dirty="0" smtClean="0"/>
          </a:p>
          <a:p>
            <a:r>
              <a:rPr lang="zh-CN" altLang="en-US" dirty="0" smtClean="0"/>
              <a:t>减少表文件体积：</a:t>
            </a:r>
            <a:endParaRPr lang="en-US" altLang="zh-CN" dirty="0" smtClean="0"/>
          </a:p>
          <a:p>
            <a:pPr lvl="1"/>
            <a:r>
              <a:rPr lang="en-US" altLang="zh-CN" dirty="0" smtClean="0"/>
              <a:t>optimize table t1;</a:t>
            </a:r>
          </a:p>
          <a:p>
            <a:pPr lvl="1"/>
            <a:r>
              <a:rPr lang="en-US" altLang="zh-CN" dirty="0" smtClean="0"/>
              <a:t>alter table t1 engine=</a:t>
            </a:r>
            <a:r>
              <a:rPr lang="en-US" altLang="zh-CN" dirty="0" err="1" smtClean="0"/>
              <a:t>innodb</a:t>
            </a:r>
            <a:r>
              <a:rPr lang="en-US" altLang="zh-CN" dirty="0" smtClean="0"/>
              <a:t>;</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innodb</a:t>
            </a:r>
            <a:r>
              <a:rPr lang="zh-CN" altLang="en-US" dirty="0" smtClean="0"/>
              <a:t>快速关闭</a:t>
            </a:r>
            <a:endParaRPr lang="zh-CN" altLang="en-US" dirty="0"/>
          </a:p>
        </p:txBody>
      </p:sp>
      <p:sp>
        <p:nvSpPr>
          <p:cNvPr id="3" name="内容占位符 2"/>
          <p:cNvSpPr>
            <a:spLocks noGrp="1"/>
          </p:cNvSpPr>
          <p:nvPr>
            <p:ph idx="1"/>
          </p:nvPr>
        </p:nvSpPr>
        <p:spPr>
          <a:xfrm>
            <a:off x="457200" y="1570038"/>
            <a:ext cx="8229600" cy="4645044"/>
          </a:xfrm>
        </p:spPr>
        <p:txBody>
          <a:bodyPr>
            <a:normAutofit fontScale="92500" lnSpcReduction="20000"/>
          </a:bodyPr>
          <a:lstStyle/>
          <a:p>
            <a:r>
              <a:rPr lang="en-US" altLang="zh-CN" dirty="0" err="1" smtClean="0"/>
              <a:t>innodb_fast_shutdown</a:t>
            </a:r>
            <a:endParaRPr lang="en-US" altLang="zh-CN" dirty="0" smtClean="0"/>
          </a:p>
          <a:p>
            <a:pPr>
              <a:buNone/>
            </a:pPr>
            <a:r>
              <a:rPr lang="en-US" altLang="zh-CN" dirty="0" smtClean="0"/>
              <a:t>	0</a:t>
            </a:r>
            <a:r>
              <a:rPr lang="zh-CN" altLang="en-US" dirty="0" smtClean="0"/>
              <a:t>：</a:t>
            </a:r>
            <a:r>
              <a:rPr lang="en-US" altLang="zh-CN" dirty="0" smtClean="0"/>
              <a:t>full purge(delete records and undo) and full insert buffer merge.</a:t>
            </a:r>
          </a:p>
          <a:p>
            <a:pPr>
              <a:buNone/>
            </a:pPr>
            <a:r>
              <a:rPr lang="en-US" altLang="zh-CN" dirty="0" smtClean="0"/>
              <a:t>		</a:t>
            </a:r>
            <a:r>
              <a:rPr lang="zh-CN" altLang="en-US" dirty="0" smtClean="0"/>
              <a:t>（</a:t>
            </a:r>
            <a:r>
              <a:rPr lang="en-US" altLang="zh-CN" dirty="0" smtClean="0"/>
              <a:t>install </a:t>
            </a:r>
            <a:r>
              <a:rPr lang="en-US" altLang="zh-CN" dirty="0" err="1" smtClean="0"/>
              <a:t>innodb-plugin</a:t>
            </a:r>
            <a:r>
              <a:rPr lang="zh-CN" altLang="en-US" dirty="0" smtClean="0"/>
              <a:t>）</a:t>
            </a:r>
            <a:endParaRPr lang="en-US" altLang="zh-CN" dirty="0" smtClean="0"/>
          </a:p>
          <a:p>
            <a:pPr>
              <a:buNone/>
            </a:pPr>
            <a:r>
              <a:rPr lang="en-US" altLang="zh-CN" dirty="0" smtClean="0"/>
              <a:t>	1</a:t>
            </a:r>
            <a:r>
              <a:rPr lang="zh-CN" altLang="en-US" dirty="0" smtClean="0"/>
              <a:t>：默认，不做上述操作，只刷新部分脏页到磁盘。</a:t>
            </a:r>
            <a:r>
              <a:rPr lang="en-US" altLang="zh-CN" dirty="0" smtClean="0"/>
              <a:t>fast</a:t>
            </a:r>
          </a:p>
          <a:p>
            <a:pPr>
              <a:buNone/>
            </a:pPr>
            <a:r>
              <a:rPr lang="en-US" altLang="zh-CN" dirty="0" smtClean="0"/>
              <a:t>	2</a:t>
            </a:r>
            <a:r>
              <a:rPr lang="zh-CN" altLang="en-US" dirty="0" smtClean="0"/>
              <a:t>：</a:t>
            </a:r>
            <a:r>
              <a:rPr lang="en-US" altLang="zh-CN" dirty="0" smtClean="0"/>
              <a:t>no full purge</a:t>
            </a:r>
          </a:p>
          <a:p>
            <a:pPr>
              <a:buNone/>
            </a:pPr>
            <a:r>
              <a:rPr lang="en-US" altLang="zh-CN" dirty="0" smtClean="0"/>
              <a:t>	     no full insert buffer merge</a:t>
            </a:r>
          </a:p>
          <a:p>
            <a:pPr>
              <a:buNone/>
            </a:pPr>
            <a:r>
              <a:rPr lang="en-US" altLang="zh-CN" dirty="0" smtClean="0"/>
              <a:t>		no dirty page flush</a:t>
            </a:r>
          </a:p>
          <a:p>
            <a:pPr>
              <a:buNone/>
            </a:pPr>
            <a:r>
              <a:rPr lang="en-US" altLang="zh-CN" dirty="0" smtClean="0"/>
              <a:t>		only flush redo</a:t>
            </a:r>
          </a:p>
          <a:p>
            <a:pPr>
              <a:buNone/>
            </a:pPr>
            <a:r>
              <a:rPr lang="en-US" altLang="zh-CN" dirty="0" smtClean="0"/>
              <a:t>		</a:t>
            </a:r>
            <a:r>
              <a:rPr lang="zh-CN" altLang="en-US" dirty="0" smtClean="0"/>
              <a:t>提交的事务不会丢失，重启后进行实例恢复</a:t>
            </a:r>
            <a:endParaRPr lang="zh-CN" altLang="en-US" dirty="0"/>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innodb</a:t>
            </a:r>
            <a:r>
              <a:rPr lang="zh-CN" altLang="en-US" dirty="0" smtClean="0"/>
              <a:t>实例恢复</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a:t>
            </a:r>
            <a:r>
              <a:rPr lang="zh-CN" altLang="en-US" dirty="0" smtClean="0"/>
              <a:t>所做事情</a:t>
            </a:r>
            <a:r>
              <a:rPr lang="en-US" altLang="zh-CN" dirty="0" smtClean="0"/>
              <a:t>】</a:t>
            </a:r>
          </a:p>
          <a:p>
            <a:pPr>
              <a:buNone/>
            </a:pPr>
            <a:r>
              <a:rPr lang="en-US" altLang="zh-CN" dirty="0" smtClean="0"/>
              <a:t>1.</a:t>
            </a:r>
            <a:r>
              <a:rPr lang="zh-CN" altLang="en-US" dirty="0" smtClean="0"/>
              <a:t>接受任何连接之前，检查</a:t>
            </a:r>
            <a:r>
              <a:rPr lang="en-US" altLang="zh-CN" dirty="0" smtClean="0"/>
              <a:t>double write buffer</a:t>
            </a:r>
            <a:r>
              <a:rPr lang="zh-CN" altLang="en-US" dirty="0" smtClean="0"/>
              <a:t>是否需要用来恢复损坏的数据页。然后应用</a:t>
            </a:r>
            <a:r>
              <a:rPr lang="en-US" altLang="zh-CN" dirty="0" smtClean="0"/>
              <a:t>redo</a:t>
            </a:r>
            <a:r>
              <a:rPr lang="zh-CN" altLang="en-US" dirty="0" smtClean="0"/>
              <a:t>，重做提交的事务</a:t>
            </a:r>
            <a:endParaRPr lang="en-US" altLang="zh-CN" dirty="0" smtClean="0"/>
          </a:p>
          <a:p>
            <a:pPr>
              <a:buNone/>
            </a:pPr>
            <a:r>
              <a:rPr lang="en-US" altLang="zh-CN" dirty="0" smtClean="0"/>
              <a:t>	</a:t>
            </a:r>
            <a:r>
              <a:rPr lang="zh-CN" altLang="en-US" dirty="0" smtClean="0"/>
              <a:t>（若</a:t>
            </a:r>
            <a:r>
              <a:rPr lang="en-US" altLang="zh-CN" dirty="0" smtClean="0"/>
              <a:t>crash</a:t>
            </a:r>
            <a:r>
              <a:rPr lang="zh-CN" altLang="en-US" dirty="0" smtClean="0"/>
              <a:t>之前</a:t>
            </a:r>
            <a:r>
              <a:rPr lang="en-US" altLang="zh-CN" dirty="0" smtClean="0"/>
              <a:t>dirty page</a:t>
            </a:r>
            <a:r>
              <a:rPr lang="zh-CN" altLang="en-US" dirty="0" smtClean="0"/>
              <a:t>被全部刷新到磁盘，跳过</a:t>
            </a:r>
            <a:r>
              <a:rPr lang="en-US" altLang="zh-CN" dirty="0" smtClean="0"/>
              <a:t>1</a:t>
            </a:r>
            <a:r>
              <a:rPr lang="zh-CN" altLang="en-US" dirty="0" smtClean="0"/>
              <a:t>）</a:t>
            </a:r>
            <a:endParaRPr lang="en-US" altLang="zh-CN" dirty="0" smtClean="0"/>
          </a:p>
          <a:p>
            <a:pPr>
              <a:buNone/>
            </a:pPr>
            <a:r>
              <a:rPr lang="en-US" altLang="zh-CN" dirty="0" smtClean="0"/>
              <a:t>2.</a:t>
            </a:r>
            <a:r>
              <a:rPr lang="zh-CN" altLang="en-US" dirty="0" smtClean="0"/>
              <a:t>回滚未提交的事务</a:t>
            </a:r>
            <a:endParaRPr lang="en-US" altLang="zh-CN" dirty="0" smtClean="0"/>
          </a:p>
          <a:p>
            <a:pPr>
              <a:buNone/>
            </a:pPr>
            <a:r>
              <a:rPr lang="en-US" altLang="zh-CN" dirty="0" smtClean="0"/>
              <a:t>3.</a:t>
            </a:r>
            <a:r>
              <a:rPr lang="zh-CN" altLang="en-US" dirty="0" smtClean="0"/>
              <a:t>从共享表空间读出，进行</a:t>
            </a:r>
            <a:r>
              <a:rPr lang="en-US" altLang="zh-CN" dirty="0" smtClean="0"/>
              <a:t>insert buffer merge</a:t>
            </a:r>
          </a:p>
          <a:p>
            <a:pPr>
              <a:buNone/>
            </a:pPr>
            <a:r>
              <a:rPr lang="en-US" altLang="zh-CN" dirty="0" smtClean="0"/>
              <a:t>4.purge</a:t>
            </a:r>
            <a:r>
              <a:rPr lang="zh-CN" altLang="en-US" dirty="0" smtClean="0"/>
              <a:t>：</a:t>
            </a:r>
            <a:r>
              <a:rPr lang="zh-CN" altLang="en-US" dirty="0"/>
              <a:t>清除</a:t>
            </a:r>
            <a:r>
              <a:rPr lang="zh-CN" altLang="en-US" dirty="0" smtClean="0"/>
              <a:t>已经被标记为</a:t>
            </a:r>
            <a:r>
              <a:rPr lang="en-US" altLang="zh-CN" dirty="0" smtClean="0"/>
              <a:t>delete</a:t>
            </a:r>
            <a:r>
              <a:rPr lang="zh-CN" altLang="en-US" dirty="0" smtClean="0"/>
              <a:t>的记录</a:t>
            </a:r>
            <a:endParaRPr lang="en-US" altLang="zh-CN" dirty="0" smtClean="0"/>
          </a:p>
          <a:p>
            <a:pPr>
              <a:buNone/>
            </a:pPr>
            <a:endParaRPr lang="en-US" altLang="zh-CN" dirty="0" smtClean="0"/>
          </a:p>
          <a:p>
            <a:pPr>
              <a:buNone/>
            </a:pPr>
            <a:r>
              <a:rPr lang="zh-CN" altLang="en-US" dirty="0" smtClean="0"/>
              <a:t>以上，仅</a:t>
            </a:r>
            <a:r>
              <a:rPr lang="en-US" altLang="zh-CN" dirty="0" smtClean="0"/>
              <a:t>2</a:t>
            </a:r>
            <a:r>
              <a:rPr lang="zh-CN" altLang="en-US" dirty="0" smtClean="0"/>
              <a:t>为实例恢复特有</a:t>
            </a:r>
            <a:endParaRPr lang="zh-CN" altLang="en-US"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000372"/>
            <a:ext cx="8229600" cy="777875"/>
          </a:xfrm>
        </p:spPr>
        <p:txBody>
          <a:bodyPr/>
          <a:lstStyle/>
          <a:p>
            <a:pPr algn="ctr"/>
            <a:r>
              <a:rPr lang="en-US" altLang="zh-CN" dirty="0" err="1" smtClean="0"/>
              <a:t>Innodb</a:t>
            </a:r>
            <a:r>
              <a:rPr lang="zh-CN" altLang="en-US" dirty="0" smtClean="0"/>
              <a:t>体系结构总结</a:t>
            </a:r>
            <a:endParaRPr lang="zh-CN" altLang="en-US" dirty="0"/>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innodb_56_architecture.png"/>
          <p:cNvPicPr>
            <a:picLocks noChangeAspect="1"/>
          </p:cNvPicPr>
          <p:nvPr/>
        </p:nvPicPr>
        <p:blipFill>
          <a:blip r:embed="rId2" cstate="print"/>
          <a:stretch>
            <a:fillRect/>
          </a:stretch>
        </p:blipFill>
        <p:spPr>
          <a:xfrm>
            <a:off x="56968" y="0"/>
            <a:ext cx="9030064" cy="6858000"/>
          </a:xfrm>
          <a:prstGeom prst="rect">
            <a:avLst/>
          </a:prstGeom>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LSN</a:t>
            </a:r>
            <a:endParaRPr lang="zh-CN" altLang="en-US" dirty="0"/>
          </a:p>
        </p:txBody>
      </p:sp>
      <p:sp>
        <p:nvSpPr>
          <p:cNvPr id="3" name="内容占位符 2"/>
          <p:cNvSpPr>
            <a:spLocks noGrp="1"/>
          </p:cNvSpPr>
          <p:nvPr>
            <p:ph idx="1"/>
          </p:nvPr>
        </p:nvSpPr>
        <p:spPr>
          <a:xfrm>
            <a:off x="457200" y="1142984"/>
            <a:ext cx="8229600" cy="4953016"/>
          </a:xfrm>
        </p:spPr>
        <p:txBody>
          <a:bodyPr/>
          <a:lstStyle/>
          <a:p>
            <a:r>
              <a:rPr lang="en-US" altLang="zh-CN" dirty="0" smtClean="0"/>
              <a:t>Log Sequence Number:</a:t>
            </a:r>
            <a:r>
              <a:rPr lang="zh-CN" altLang="en-US" dirty="0" smtClean="0"/>
              <a:t>日志序列号，一个不断增大的数字</a:t>
            </a:r>
            <a:r>
              <a:rPr lang="en-US" altLang="zh-CN" dirty="0" smtClean="0"/>
              <a:t>,</a:t>
            </a:r>
            <a:r>
              <a:rPr lang="zh-CN" altLang="en-US" dirty="0" smtClean="0"/>
              <a:t>表示</a:t>
            </a:r>
            <a:r>
              <a:rPr lang="en-US" altLang="zh-CN" dirty="0" smtClean="0"/>
              <a:t>redo log</a:t>
            </a:r>
            <a:r>
              <a:rPr lang="zh-CN" altLang="en-US" dirty="0" smtClean="0"/>
              <a:t>的增量（字节数）。</a:t>
            </a:r>
            <a:endParaRPr lang="en-US" altLang="zh-CN" dirty="0" smtClean="0"/>
          </a:p>
          <a:p>
            <a:r>
              <a:rPr lang="zh-CN" altLang="en-US" dirty="0" smtClean="0"/>
              <a:t>用途：</a:t>
            </a:r>
            <a:endParaRPr lang="en-US" altLang="zh-CN" dirty="0" smtClean="0"/>
          </a:p>
          <a:p>
            <a:pPr lvl="1"/>
            <a:r>
              <a:rPr lang="zh-CN" altLang="en-US" dirty="0" smtClean="0"/>
              <a:t>类似</a:t>
            </a:r>
            <a:r>
              <a:rPr lang="en-US" altLang="zh-CN" dirty="0" smtClean="0"/>
              <a:t>oracle</a:t>
            </a:r>
            <a:r>
              <a:rPr lang="zh-CN" altLang="en-US" dirty="0" smtClean="0"/>
              <a:t>的</a:t>
            </a:r>
            <a:r>
              <a:rPr lang="en-US" altLang="zh-CN" dirty="0" smtClean="0"/>
              <a:t>SCN</a:t>
            </a:r>
            <a:r>
              <a:rPr lang="zh-CN" altLang="en-US" dirty="0" smtClean="0"/>
              <a:t>，用来标识数据库变更版本，保证磁盘上的</a:t>
            </a:r>
            <a:r>
              <a:rPr lang="en-US" altLang="zh-CN" dirty="0" smtClean="0"/>
              <a:t>redo</a:t>
            </a:r>
            <a:r>
              <a:rPr lang="zh-CN" altLang="en-US" dirty="0" smtClean="0"/>
              <a:t>和</a:t>
            </a:r>
            <a:r>
              <a:rPr lang="en-US" altLang="zh-CN" dirty="0" smtClean="0"/>
              <a:t>data</a:t>
            </a:r>
            <a:r>
              <a:rPr lang="zh-CN" altLang="en-US" dirty="0" smtClean="0"/>
              <a:t>文件处于一致状态</a:t>
            </a:r>
            <a:endParaRPr lang="en-US" altLang="zh-CN" dirty="0" smtClean="0"/>
          </a:p>
          <a:p>
            <a:pPr lvl="1"/>
            <a:r>
              <a:rPr lang="zh-CN" altLang="en-US" dirty="0" smtClean="0"/>
              <a:t>实例恢复时，比较</a:t>
            </a:r>
            <a:r>
              <a:rPr lang="en-US" altLang="zh-CN" dirty="0" smtClean="0"/>
              <a:t>page</a:t>
            </a:r>
            <a:r>
              <a:rPr lang="zh-CN" altLang="en-US" dirty="0" smtClean="0"/>
              <a:t>的</a:t>
            </a:r>
            <a:r>
              <a:rPr lang="en-US" altLang="zh-CN" dirty="0" smtClean="0"/>
              <a:t>LSN</a:t>
            </a:r>
            <a:r>
              <a:rPr lang="zh-CN" altLang="en-US" dirty="0" smtClean="0"/>
              <a:t>和</a:t>
            </a:r>
            <a:r>
              <a:rPr lang="en-US" altLang="zh-CN" dirty="0" smtClean="0"/>
              <a:t>redo</a:t>
            </a:r>
            <a:r>
              <a:rPr lang="zh-CN" altLang="en-US" dirty="0" smtClean="0"/>
              <a:t>里记录的该</a:t>
            </a:r>
            <a:r>
              <a:rPr lang="en-US" altLang="zh-CN" dirty="0" smtClean="0"/>
              <a:t>page</a:t>
            </a:r>
            <a:r>
              <a:rPr lang="zh-CN" altLang="en-US" dirty="0" smtClean="0"/>
              <a:t>的</a:t>
            </a:r>
            <a:r>
              <a:rPr lang="en-US" altLang="zh-CN" dirty="0" smtClean="0"/>
              <a:t>LSN</a:t>
            </a:r>
            <a:r>
              <a:rPr lang="zh-CN" altLang="en-US" dirty="0" smtClean="0"/>
              <a:t>是否一致。若小于，则需要将</a:t>
            </a:r>
            <a:r>
              <a:rPr lang="en-US" altLang="zh-CN" dirty="0" smtClean="0"/>
              <a:t>redo</a:t>
            </a:r>
            <a:r>
              <a:rPr lang="zh-CN" altLang="en-US" dirty="0" smtClean="0"/>
              <a:t>重做到</a:t>
            </a:r>
            <a:r>
              <a:rPr lang="en-US" altLang="zh-CN" dirty="0" smtClean="0"/>
              <a:t>page</a:t>
            </a:r>
            <a:r>
              <a:rPr lang="zh-CN" altLang="en-US" dirty="0" smtClean="0"/>
              <a:t>里。</a:t>
            </a:r>
            <a:endParaRPr lang="en-US" altLang="zh-CN" dirty="0" smtClean="0"/>
          </a:p>
          <a:p>
            <a:r>
              <a:rPr lang="zh-CN" altLang="en-US" dirty="0" smtClean="0"/>
              <a:t>存在于：</a:t>
            </a:r>
            <a:endParaRPr lang="en-US" altLang="zh-CN" dirty="0" smtClean="0"/>
          </a:p>
          <a:p>
            <a:pPr lvl="1"/>
            <a:r>
              <a:rPr lang="en-US" altLang="zh-CN" dirty="0" smtClean="0"/>
              <a:t>redo log</a:t>
            </a:r>
          </a:p>
          <a:p>
            <a:pPr lvl="1"/>
            <a:r>
              <a:rPr lang="zh-CN" altLang="en-US" dirty="0" smtClean="0"/>
              <a:t>每个</a:t>
            </a:r>
            <a:r>
              <a:rPr lang="en-US" altLang="zh-CN" dirty="0" smtClean="0"/>
              <a:t>page</a:t>
            </a:r>
            <a:r>
              <a:rPr lang="zh-CN" altLang="en-US" dirty="0" smtClean="0"/>
              <a:t>的头部</a:t>
            </a:r>
            <a:endParaRPr lang="zh-CN" altLang="en-US" dirty="0"/>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LSN</a:t>
            </a:r>
            <a:endParaRPr lang="zh-CN" altLang="en-US" dirty="0"/>
          </a:p>
        </p:txBody>
      </p:sp>
      <p:sp>
        <p:nvSpPr>
          <p:cNvPr id="3" name="内容占位符 2"/>
          <p:cNvSpPr>
            <a:spLocks noGrp="1"/>
          </p:cNvSpPr>
          <p:nvPr>
            <p:ph idx="1"/>
          </p:nvPr>
        </p:nvSpPr>
        <p:spPr>
          <a:xfrm>
            <a:off x="457200" y="1214422"/>
            <a:ext cx="8229600" cy="4881578"/>
          </a:xfrm>
        </p:spPr>
        <p:txBody>
          <a:bodyPr/>
          <a:lstStyle/>
          <a:p>
            <a:r>
              <a:rPr lang="zh-CN" altLang="en-US" dirty="0" smtClean="0"/>
              <a:t>查看当前</a:t>
            </a:r>
            <a:r>
              <a:rPr lang="en-US" altLang="zh-CN" dirty="0" err="1" smtClean="0"/>
              <a:t>innodb</a:t>
            </a:r>
            <a:r>
              <a:rPr lang="zh-CN" altLang="en-US" dirty="0" smtClean="0"/>
              <a:t>的</a:t>
            </a:r>
            <a:r>
              <a:rPr lang="en-US" altLang="zh-CN" dirty="0" smtClean="0"/>
              <a:t>LSN</a:t>
            </a:r>
            <a:r>
              <a:rPr lang="zh-CN" altLang="en-US" dirty="0" smtClean="0"/>
              <a:t>：</a:t>
            </a:r>
            <a:endParaRPr lang="en-US" altLang="zh-CN" dirty="0" smtClean="0"/>
          </a:p>
          <a:p>
            <a:r>
              <a:rPr lang="en-US" altLang="zh-CN" dirty="0" smtClean="0"/>
              <a:t>show engine </a:t>
            </a:r>
            <a:r>
              <a:rPr lang="en-US" altLang="zh-CN" dirty="0" err="1" smtClean="0"/>
              <a:t>innodb</a:t>
            </a:r>
            <a:r>
              <a:rPr lang="en-US" altLang="zh-CN" dirty="0" smtClean="0"/>
              <a:t> status\G;</a:t>
            </a:r>
          </a:p>
          <a:p>
            <a:pPr lvl="1"/>
            <a:r>
              <a:rPr lang="en-US" altLang="zh-CN" dirty="0" smtClean="0"/>
              <a:t>Log sequence number: log buffer</a:t>
            </a:r>
            <a:r>
              <a:rPr lang="zh-CN" altLang="en-US" dirty="0" smtClean="0"/>
              <a:t>中已经写入的</a:t>
            </a:r>
            <a:r>
              <a:rPr lang="en-US" altLang="zh-CN" dirty="0" smtClean="0"/>
              <a:t>LSN</a:t>
            </a:r>
            <a:r>
              <a:rPr lang="zh-CN" altLang="en-US" dirty="0" smtClean="0"/>
              <a:t>值</a:t>
            </a:r>
            <a:endParaRPr lang="en-US" altLang="zh-CN" dirty="0" smtClean="0"/>
          </a:p>
          <a:p>
            <a:pPr lvl="1"/>
            <a:r>
              <a:rPr lang="en-US" altLang="zh-CN" dirty="0" smtClean="0"/>
              <a:t>Log flushed up to: </a:t>
            </a:r>
            <a:r>
              <a:rPr lang="zh-CN" altLang="en-US" dirty="0" smtClean="0"/>
              <a:t>已经刷新到</a:t>
            </a:r>
            <a:r>
              <a:rPr lang="en-US" altLang="zh-CN" dirty="0" smtClean="0"/>
              <a:t>redo </a:t>
            </a:r>
            <a:r>
              <a:rPr lang="en-US" altLang="zh-CN" dirty="0" err="1" smtClean="0"/>
              <a:t>logfile</a:t>
            </a:r>
            <a:r>
              <a:rPr lang="zh-CN" altLang="en-US" dirty="0" smtClean="0"/>
              <a:t>的</a:t>
            </a:r>
            <a:r>
              <a:rPr lang="en-US" altLang="zh-CN" dirty="0" smtClean="0"/>
              <a:t>LSN</a:t>
            </a:r>
            <a:r>
              <a:rPr lang="zh-CN" altLang="en-US" dirty="0" smtClean="0"/>
              <a:t>值</a:t>
            </a:r>
            <a:endParaRPr lang="en-US" altLang="zh-CN" dirty="0" smtClean="0"/>
          </a:p>
          <a:p>
            <a:pPr lvl="1"/>
            <a:r>
              <a:rPr lang="en-US" altLang="zh-CN" dirty="0" smtClean="0"/>
              <a:t>Last checkpoint at:</a:t>
            </a:r>
            <a:r>
              <a:rPr lang="zh-CN" altLang="en-US" dirty="0" smtClean="0"/>
              <a:t>最近一次</a:t>
            </a:r>
            <a:r>
              <a:rPr lang="en-US" altLang="zh-CN" dirty="0" smtClean="0"/>
              <a:t>checkpoint</a:t>
            </a:r>
            <a:r>
              <a:rPr lang="zh-CN" altLang="en-US" dirty="0" smtClean="0"/>
              <a:t>时的</a:t>
            </a:r>
            <a:r>
              <a:rPr lang="en-US" altLang="zh-CN" dirty="0" smtClean="0"/>
              <a:t>LSN</a:t>
            </a:r>
            <a:r>
              <a:rPr lang="zh-CN" altLang="en-US" dirty="0" smtClean="0"/>
              <a:t>值</a:t>
            </a:r>
            <a:endParaRPr lang="en-US" altLang="zh-CN" dirty="0" smtClean="0"/>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668839" y="4429132"/>
            <a:ext cx="7122729" cy="1871666"/>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777875"/>
          </a:xfrm>
        </p:spPr>
        <p:txBody>
          <a:bodyPr/>
          <a:lstStyle/>
          <a:p>
            <a:r>
              <a:rPr lang="en-US" altLang="zh-CN" dirty="0" err="1" smtClean="0"/>
              <a:t>innodb</a:t>
            </a:r>
            <a:r>
              <a:rPr lang="en-US" altLang="zh-CN" dirty="0" smtClean="0"/>
              <a:t> buffer pool</a:t>
            </a:r>
            <a:r>
              <a:rPr lang="zh-CN" altLang="en-US" dirty="0" smtClean="0"/>
              <a:t>访问机制</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785786" y="906708"/>
            <a:ext cx="7643866" cy="3951052"/>
          </a:xfrm>
          <a:prstGeom prst="rect">
            <a:avLst/>
          </a:prstGeom>
          <a:noFill/>
          <a:ln w="9525">
            <a:noFill/>
            <a:miter lim="800000"/>
            <a:headEnd/>
            <a:tailEnd/>
          </a:ln>
          <a:effectLst/>
        </p:spPr>
      </p:pic>
      <p:sp>
        <p:nvSpPr>
          <p:cNvPr id="4" name="内容占位符 2"/>
          <p:cNvSpPr>
            <a:spLocks noGrp="1"/>
          </p:cNvSpPr>
          <p:nvPr>
            <p:ph idx="1"/>
          </p:nvPr>
        </p:nvSpPr>
        <p:spPr>
          <a:xfrm>
            <a:off x="457200" y="1570038"/>
            <a:ext cx="8229600" cy="4930796"/>
          </a:xfrm>
        </p:spPr>
        <p:txBody>
          <a:bodyPr>
            <a:normAutofit fontScale="925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err="1" smtClean="0"/>
              <a:t>innodb</a:t>
            </a:r>
            <a:r>
              <a:rPr lang="zh-CN" altLang="en-US" dirty="0" smtClean="0"/>
              <a:t>使用</a:t>
            </a:r>
            <a:r>
              <a:rPr lang="en-US" altLang="zh-CN" dirty="0" smtClean="0"/>
              <a:t>(</a:t>
            </a:r>
            <a:r>
              <a:rPr lang="en-US" altLang="zh-CN" dirty="0" err="1" smtClean="0"/>
              <a:t>space_id,page_no</a:t>
            </a:r>
            <a:r>
              <a:rPr lang="en-US" altLang="zh-CN" dirty="0" smtClean="0"/>
              <a:t>)</a:t>
            </a:r>
            <a:r>
              <a:rPr lang="zh-CN" altLang="en-US" dirty="0" smtClean="0"/>
              <a:t>定位一个</a:t>
            </a:r>
            <a:r>
              <a:rPr lang="en-US" altLang="zh-CN" dirty="0" smtClean="0"/>
              <a:t>page</a:t>
            </a:r>
          </a:p>
          <a:p>
            <a:r>
              <a:rPr lang="en-US" altLang="zh-CN" dirty="0" smtClean="0"/>
              <a:t>bucket</a:t>
            </a:r>
            <a:r>
              <a:rPr lang="zh-CN" altLang="en-US" dirty="0" smtClean="0"/>
              <a:t>定位：</a:t>
            </a:r>
            <a:r>
              <a:rPr lang="en-US" altLang="zh-CN" dirty="0" err="1" smtClean="0"/>
              <a:t>bucket_no</a:t>
            </a:r>
            <a:r>
              <a:rPr lang="en-US" altLang="zh-CN" dirty="0" smtClean="0"/>
              <a:t>=mod(key)</a:t>
            </a:r>
          </a:p>
          <a:p>
            <a:pPr lvl="1"/>
            <a:r>
              <a:rPr lang="zh-CN" altLang="en-US" dirty="0" smtClean="0"/>
              <a:t>其中</a:t>
            </a:r>
            <a:r>
              <a:rPr lang="en-US" altLang="zh-CN" dirty="0" smtClean="0"/>
              <a:t>key=</a:t>
            </a:r>
            <a:r>
              <a:rPr lang="en-US" altLang="zh-CN" dirty="0" err="1" smtClean="0"/>
              <a:t>space_id</a:t>
            </a:r>
            <a:r>
              <a:rPr lang="en-US" altLang="zh-CN" dirty="0" smtClean="0"/>
              <a:t>&lt;&lt;20 + </a:t>
            </a:r>
            <a:r>
              <a:rPr lang="en-US" altLang="zh-CN" dirty="0" err="1" smtClean="0"/>
              <a:t>space_id</a:t>
            </a:r>
            <a:r>
              <a:rPr lang="en-US" altLang="zh-CN" dirty="0" smtClean="0"/>
              <a:t> + offset</a:t>
            </a: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checkpoint</a:t>
            </a:r>
            <a:endParaRPr lang="zh-CN" altLang="en-US" dirty="0"/>
          </a:p>
        </p:txBody>
      </p:sp>
      <p:sp>
        <p:nvSpPr>
          <p:cNvPr id="3" name="内容占位符 2"/>
          <p:cNvSpPr>
            <a:spLocks noGrp="1"/>
          </p:cNvSpPr>
          <p:nvPr>
            <p:ph idx="1"/>
          </p:nvPr>
        </p:nvSpPr>
        <p:spPr>
          <a:xfrm>
            <a:off x="457200" y="1214422"/>
            <a:ext cx="8229600" cy="5357850"/>
          </a:xfrm>
        </p:spPr>
        <p:txBody>
          <a:bodyPr/>
          <a:lstStyle/>
          <a:p>
            <a:r>
              <a:rPr lang="zh-CN" altLang="en-US" dirty="0" smtClean="0"/>
              <a:t>检查点：一种机制，让数据库</a:t>
            </a:r>
            <a:r>
              <a:rPr lang="en-US" altLang="zh-CN" dirty="0" smtClean="0"/>
              <a:t>redo</a:t>
            </a:r>
            <a:r>
              <a:rPr lang="zh-CN" altLang="en-US" dirty="0" smtClean="0"/>
              <a:t>和</a:t>
            </a:r>
            <a:r>
              <a:rPr lang="en-US" altLang="zh-CN" dirty="0" smtClean="0"/>
              <a:t>data</a:t>
            </a:r>
            <a:r>
              <a:rPr lang="zh-CN" altLang="en-US" dirty="0" smtClean="0"/>
              <a:t>文件保持一致。</a:t>
            </a:r>
            <a:endParaRPr lang="en-US" altLang="zh-CN" dirty="0" smtClean="0"/>
          </a:p>
          <a:p>
            <a:r>
              <a:rPr lang="zh-CN" altLang="en-US" dirty="0" smtClean="0"/>
              <a:t>作用：</a:t>
            </a:r>
            <a:endParaRPr lang="en-US" altLang="zh-CN" dirty="0" smtClean="0"/>
          </a:p>
          <a:p>
            <a:pPr lvl="1"/>
            <a:r>
              <a:rPr lang="zh-CN" altLang="en-US" dirty="0" smtClean="0"/>
              <a:t>将</a:t>
            </a:r>
            <a:r>
              <a:rPr lang="en-US" altLang="zh-CN" dirty="0" smtClean="0"/>
              <a:t>BP</a:t>
            </a:r>
            <a:r>
              <a:rPr lang="zh-CN" altLang="en-US" dirty="0" smtClean="0"/>
              <a:t>中的脏页刷盘</a:t>
            </a:r>
            <a:endParaRPr lang="en-US" altLang="zh-CN" dirty="0" smtClean="0"/>
          </a:p>
          <a:p>
            <a:pPr lvl="1"/>
            <a:r>
              <a:rPr lang="zh-CN" altLang="en-US" dirty="0" smtClean="0"/>
              <a:t>通过频度适当的刷盘，减少实例恢复时间</a:t>
            </a:r>
            <a:endParaRPr lang="en-US" altLang="zh-CN" dirty="0" smtClean="0"/>
          </a:p>
          <a:p>
            <a:pPr lvl="1"/>
            <a:r>
              <a:rPr lang="zh-CN" altLang="en-US" dirty="0" smtClean="0"/>
              <a:t>重做日志不够用时，将脏页刷盘</a:t>
            </a:r>
            <a:endParaRPr lang="en-US" altLang="zh-CN" dirty="0" smtClean="0"/>
          </a:p>
          <a:p>
            <a:r>
              <a:rPr lang="zh-CN" altLang="en-US" dirty="0" smtClean="0"/>
              <a:t>实现：</a:t>
            </a:r>
            <a:endParaRPr lang="en-US" altLang="zh-CN" dirty="0" smtClean="0"/>
          </a:p>
          <a:p>
            <a:pPr lvl="1"/>
            <a:r>
              <a:rPr lang="zh-CN" altLang="en-US" dirty="0" smtClean="0"/>
              <a:t>通过</a:t>
            </a:r>
            <a:r>
              <a:rPr lang="en-US" altLang="zh-CN" dirty="0" smtClean="0"/>
              <a:t>LSN</a:t>
            </a:r>
            <a:r>
              <a:rPr lang="zh-CN" altLang="en-US" dirty="0" smtClean="0"/>
              <a:t>实现</a:t>
            </a:r>
            <a:endParaRPr lang="en-US" altLang="zh-CN" dirty="0" smtClean="0"/>
          </a:p>
          <a:p>
            <a:pPr lvl="1"/>
            <a:r>
              <a:rPr lang="zh-CN" altLang="en-US" dirty="0" smtClean="0"/>
              <a:t>实例恢复时，假如</a:t>
            </a:r>
            <a:r>
              <a:rPr lang="en-US" altLang="zh-CN" dirty="0" smtClean="0"/>
              <a:t>checkpoint LSN=1000,</a:t>
            </a:r>
            <a:r>
              <a:rPr lang="zh-CN" altLang="en-US" dirty="0" smtClean="0"/>
              <a:t>而</a:t>
            </a:r>
            <a:r>
              <a:rPr lang="en-US" altLang="zh-CN" dirty="0" smtClean="0"/>
              <a:t>redo LSN=1200</a:t>
            </a:r>
            <a:r>
              <a:rPr lang="zh-CN" altLang="en-US" dirty="0" smtClean="0"/>
              <a:t>，则</a:t>
            </a:r>
            <a:r>
              <a:rPr lang="en-US" altLang="zh-CN" dirty="0" smtClean="0"/>
              <a:t>LSN=[1001,1200]</a:t>
            </a:r>
            <a:r>
              <a:rPr lang="zh-CN" altLang="en-US" dirty="0" smtClean="0"/>
              <a:t>均需要重做。</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checkpoint</a:t>
            </a:r>
            <a:endParaRPr lang="zh-CN" altLang="en-US" dirty="0"/>
          </a:p>
        </p:txBody>
      </p:sp>
      <p:sp>
        <p:nvSpPr>
          <p:cNvPr id="3" name="内容占位符 2"/>
          <p:cNvSpPr>
            <a:spLocks noGrp="1"/>
          </p:cNvSpPr>
          <p:nvPr>
            <p:ph idx="1"/>
          </p:nvPr>
        </p:nvSpPr>
        <p:spPr>
          <a:xfrm>
            <a:off x="457200" y="1357298"/>
            <a:ext cx="8229600" cy="5072098"/>
          </a:xfrm>
        </p:spPr>
        <p:txBody>
          <a:bodyPr>
            <a:normAutofit fontScale="85000" lnSpcReduction="20000"/>
          </a:bodyPr>
          <a:lstStyle/>
          <a:p>
            <a:r>
              <a:rPr lang="zh-CN" altLang="en-US" dirty="0" smtClean="0"/>
              <a:t>种类：</a:t>
            </a:r>
            <a:endParaRPr lang="en-US" altLang="zh-CN" dirty="0" smtClean="0"/>
          </a:p>
          <a:p>
            <a:pPr lvl="1"/>
            <a:r>
              <a:rPr lang="zh-CN" altLang="en-US" dirty="0" smtClean="0"/>
              <a:t>全量检查点：</a:t>
            </a:r>
            <a:endParaRPr lang="en-US" altLang="zh-CN" dirty="0" smtClean="0"/>
          </a:p>
          <a:p>
            <a:pPr lvl="2"/>
            <a:r>
              <a:rPr lang="zh-CN" altLang="en-US" dirty="0" smtClean="0"/>
              <a:t>发出</a:t>
            </a:r>
            <a:r>
              <a:rPr lang="en-US" altLang="zh-CN" dirty="0" smtClean="0"/>
              <a:t>checkpoint</a:t>
            </a:r>
            <a:r>
              <a:rPr lang="zh-CN" altLang="en-US" dirty="0" smtClean="0"/>
              <a:t>时，全部脏页刷盘。</a:t>
            </a:r>
            <a:endParaRPr lang="en-US" altLang="zh-CN" dirty="0" smtClean="0"/>
          </a:p>
          <a:p>
            <a:pPr lvl="2"/>
            <a:r>
              <a:rPr lang="en-US" altLang="zh-CN" dirty="0" smtClean="0"/>
              <a:t>I/O</a:t>
            </a:r>
            <a:r>
              <a:rPr lang="zh-CN" altLang="en-US" dirty="0" smtClean="0"/>
              <a:t>负载极高，不适合流量高峰。</a:t>
            </a:r>
            <a:endParaRPr lang="en-US" altLang="zh-CN" dirty="0" smtClean="0"/>
          </a:p>
          <a:p>
            <a:pPr lvl="1"/>
            <a:r>
              <a:rPr lang="zh-CN" altLang="en-US" dirty="0" smtClean="0"/>
              <a:t>增量检查点：</a:t>
            </a:r>
            <a:endParaRPr lang="en-US" altLang="zh-CN" dirty="0" smtClean="0"/>
          </a:p>
          <a:p>
            <a:pPr lvl="2"/>
            <a:r>
              <a:rPr lang="zh-CN" altLang="en-US" dirty="0" smtClean="0"/>
              <a:t>发出</a:t>
            </a:r>
            <a:r>
              <a:rPr lang="en-US" altLang="zh-CN" dirty="0" smtClean="0"/>
              <a:t>checkpoint</a:t>
            </a:r>
            <a:r>
              <a:rPr lang="zh-CN" altLang="en-US" dirty="0" smtClean="0"/>
              <a:t>时，将包含最老</a:t>
            </a:r>
            <a:r>
              <a:rPr lang="en-US" altLang="zh-CN" dirty="0" smtClean="0"/>
              <a:t>LSN</a:t>
            </a:r>
            <a:r>
              <a:rPr lang="zh-CN" altLang="en-US" dirty="0" smtClean="0"/>
              <a:t>脏页刷盘。</a:t>
            </a:r>
            <a:endParaRPr lang="en-US" altLang="zh-CN" dirty="0" smtClean="0"/>
          </a:p>
          <a:p>
            <a:r>
              <a:rPr lang="zh-CN" altLang="en-US" dirty="0" smtClean="0"/>
              <a:t>在以下条件，增量检查点进行刷盘：</a:t>
            </a:r>
            <a:endParaRPr lang="en-US" altLang="zh-CN" dirty="0" smtClean="0"/>
          </a:p>
          <a:p>
            <a:pPr lvl="1"/>
            <a:r>
              <a:rPr lang="en-US" altLang="zh-CN" dirty="0" smtClean="0"/>
              <a:t>master thread </a:t>
            </a:r>
            <a:r>
              <a:rPr lang="zh-CN" altLang="en-US" dirty="0" smtClean="0"/>
              <a:t>每</a:t>
            </a:r>
            <a:r>
              <a:rPr lang="en-US" altLang="zh-CN" dirty="0" smtClean="0"/>
              <a:t>10</a:t>
            </a:r>
            <a:r>
              <a:rPr lang="zh-CN" altLang="en-US" dirty="0" smtClean="0"/>
              <a:t>秒一次</a:t>
            </a:r>
            <a:endParaRPr lang="en-US" altLang="zh-CN" dirty="0" smtClean="0"/>
          </a:p>
          <a:p>
            <a:pPr lvl="1"/>
            <a:r>
              <a:rPr lang="en-US" altLang="zh-CN" dirty="0" smtClean="0"/>
              <a:t>redo log</a:t>
            </a:r>
            <a:r>
              <a:rPr lang="zh-CN" altLang="en-US" dirty="0" smtClean="0"/>
              <a:t>不够用时，从</a:t>
            </a:r>
            <a:r>
              <a:rPr lang="en-US" altLang="zh-CN" dirty="0" smtClean="0"/>
              <a:t>flush list</a:t>
            </a:r>
            <a:r>
              <a:rPr lang="zh-CN" altLang="en-US" dirty="0" smtClean="0"/>
              <a:t>上刷新一定脏页</a:t>
            </a:r>
            <a:r>
              <a:rPr lang="en-US" altLang="zh-CN" dirty="0" smtClean="0"/>
              <a:t>.</a:t>
            </a:r>
          </a:p>
          <a:p>
            <a:pPr lvl="1">
              <a:buNone/>
            </a:pPr>
            <a:r>
              <a:rPr lang="en-US" altLang="zh-CN" dirty="0" smtClean="0"/>
              <a:t>	</a:t>
            </a:r>
            <a:r>
              <a:rPr lang="en-US" altLang="zh-CN" b="0" dirty="0" err="1" smtClean="0"/>
              <a:t>checkpoint_age</a:t>
            </a:r>
            <a:r>
              <a:rPr lang="en-US" altLang="zh-CN" b="0" dirty="0" smtClean="0"/>
              <a:t>=</a:t>
            </a:r>
            <a:r>
              <a:rPr lang="en-US" altLang="zh-CN" b="0" dirty="0" err="1" smtClean="0"/>
              <a:t>redo_lsn</a:t>
            </a:r>
            <a:r>
              <a:rPr lang="en-US" altLang="zh-CN" b="0" dirty="0" smtClean="0"/>
              <a:t> – </a:t>
            </a:r>
            <a:r>
              <a:rPr lang="en-US" altLang="zh-CN" b="0" dirty="0" err="1" smtClean="0"/>
              <a:t>checkpoint_lsn</a:t>
            </a:r>
            <a:endParaRPr lang="en-US" altLang="zh-CN" b="0" dirty="0" smtClean="0"/>
          </a:p>
          <a:p>
            <a:pPr lvl="1"/>
            <a:r>
              <a:rPr lang="en-US" altLang="zh-CN" dirty="0" smtClean="0"/>
              <a:t>free list</a:t>
            </a:r>
            <a:r>
              <a:rPr lang="zh-CN" altLang="en-US" dirty="0" smtClean="0"/>
              <a:t>不够用时，从</a:t>
            </a:r>
            <a:r>
              <a:rPr lang="en-US" altLang="zh-CN" dirty="0" smtClean="0"/>
              <a:t>LRU list</a:t>
            </a:r>
            <a:r>
              <a:rPr lang="zh-CN" altLang="en-US" dirty="0" smtClean="0"/>
              <a:t>上刷新一定脏页</a:t>
            </a:r>
            <a:endParaRPr lang="en-US" altLang="zh-CN" dirty="0" smtClean="0"/>
          </a:p>
          <a:p>
            <a:pPr lvl="1"/>
            <a:r>
              <a:rPr lang="zh-CN" altLang="en-US" dirty="0" smtClean="0"/>
              <a:t>达到</a:t>
            </a:r>
            <a:r>
              <a:rPr lang="en-US" altLang="zh-CN" dirty="0" err="1" smtClean="0"/>
              <a:t>innodb_max_dirty_pages_pct</a:t>
            </a:r>
            <a:endParaRPr lang="en-US" altLang="zh-CN" dirty="0" smtClean="0"/>
          </a:p>
          <a:p>
            <a:pPr lvl="1"/>
            <a:endParaRPr lang="zh-CN" altLang="en-US" dirty="0"/>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a:t>
            </a:r>
            <a:r>
              <a:rPr lang="en-US" altLang="zh-CN" dirty="0" err="1" smtClean="0"/>
              <a:t>innodb</a:t>
            </a:r>
            <a:r>
              <a:rPr lang="zh-CN" altLang="en-US" dirty="0" smtClean="0"/>
              <a:t>状态</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en-US" altLang="zh-CN" dirty="0" smtClean="0"/>
              <a:t>show [engine] </a:t>
            </a:r>
            <a:r>
              <a:rPr lang="en-US" altLang="zh-CN" dirty="0" err="1" smtClean="0"/>
              <a:t>innodb</a:t>
            </a:r>
            <a:r>
              <a:rPr lang="en-US" altLang="zh-CN" dirty="0" smtClean="0"/>
              <a:t> status\G;</a:t>
            </a:r>
          </a:p>
          <a:p>
            <a:r>
              <a:rPr lang="en-US" altLang="zh-CN" dirty="0" smtClean="0"/>
              <a:t>SEMAPHORES:</a:t>
            </a:r>
            <a:r>
              <a:rPr lang="zh-CN" altLang="en-US" dirty="0" smtClean="0"/>
              <a:t>内部信号量</a:t>
            </a:r>
            <a:endParaRPr lang="en-US" altLang="zh-CN" dirty="0" smtClean="0"/>
          </a:p>
          <a:p>
            <a:r>
              <a:rPr lang="en-US" altLang="zh-CN" dirty="0" smtClean="0"/>
              <a:t>LATETEST DETECTED DEADLOCK:</a:t>
            </a:r>
            <a:r>
              <a:rPr lang="zh-CN" altLang="en-US" smtClean="0"/>
              <a:t>最近一次死锁信息</a:t>
            </a:r>
            <a:endParaRPr lang="en-US" altLang="zh-CN" dirty="0" smtClean="0"/>
          </a:p>
          <a:p>
            <a:r>
              <a:rPr lang="en-US" altLang="zh-CN" dirty="0" smtClean="0"/>
              <a:t>TRASNACTIONS:</a:t>
            </a:r>
            <a:r>
              <a:rPr lang="zh-CN" altLang="en-US" dirty="0" smtClean="0"/>
              <a:t>事务</a:t>
            </a:r>
            <a:endParaRPr lang="en-US" altLang="zh-CN" dirty="0" smtClean="0"/>
          </a:p>
          <a:p>
            <a:r>
              <a:rPr lang="en-US" altLang="zh-CN" dirty="0" smtClean="0"/>
              <a:t>FILE I/O:</a:t>
            </a:r>
            <a:r>
              <a:rPr lang="zh-CN" altLang="en-US" dirty="0" smtClean="0"/>
              <a:t>文件</a:t>
            </a:r>
            <a:r>
              <a:rPr lang="en-US" altLang="zh-CN" dirty="0" smtClean="0"/>
              <a:t>I/O</a:t>
            </a:r>
            <a:r>
              <a:rPr lang="zh-CN" altLang="en-US" dirty="0" smtClean="0"/>
              <a:t>信息</a:t>
            </a:r>
            <a:endParaRPr lang="en-US" altLang="zh-CN" dirty="0" smtClean="0"/>
          </a:p>
          <a:p>
            <a:r>
              <a:rPr lang="en-US" altLang="zh-CN" dirty="0" smtClean="0"/>
              <a:t>INSERT BUFFER AND ADAPTIVE HASH INDEX:</a:t>
            </a:r>
            <a:r>
              <a:rPr lang="zh-CN" altLang="en-US" dirty="0" smtClean="0"/>
              <a:t>插入缓冲和</a:t>
            </a:r>
            <a:r>
              <a:rPr lang="en-US" altLang="zh-CN" dirty="0" smtClean="0"/>
              <a:t>AHI</a:t>
            </a:r>
            <a:r>
              <a:rPr lang="zh-CN" altLang="en-US" dirty="0" smtClean="0"/>
              <a:t>信息</a:t>
            </a:r>
            <a:endParaRPr lang="en-US" altLang="zh-CN" dirty="0" smtClean="0"/>
          </a:p>
          <a:p>
            <a:r>
              <a:rPr lang="en-US" altLang="zh-CN" dirty="0" smtClean="0"/>
              <a:t>LOG:</a:t>
            </a:r>
            <a:r>
              <a:rPr lang="zh-CN" altLang="en-US" dirty="0" smtClean="0"/>
              <a:t>日志</a:t>
            </a:r>
            <a:endParaRPr lang="en-US" altLang="zh-CN" dirty="0" smtClean="0"/>
          </a:p>
          <a:p>
            <a:r>
              <a:rPr lang="en-US" altLang="zh-CN" dirty="0" smtClean="0"/>
              <a:t>BUFFER POOL AND </a:t>
            </a:r>
            <a:r>
              <a:rPr lang="en-US" altLang="zh-CN" dirty="0" err="1" smtClean="0"/>
              <a:t>MEMORY:buffer</a:t>
            </a:r>
            <a:r>
              <a:rPr lang="en-US" altLang="zh-CN" dirty="0" smtClean="0"/>
              <a:t> pool</a:t>
            </a:r>
            <a:r>
              <a:rPr lang="zh-CN" altLang="en-US" dirty="0" smtClean="0"/>
              <a:t>信息</a:t>
            </a:r>
            <a:endParaRPr lang="en-US" altLang="zh-CN" dirty="0" smtClean="0"/>
          </a:p>
          <a:p>
            <a:r>
              <a:rPr lang="en-US" altLang="zh-CN" dirty="0" smtClean="0"/>
              <a:t>ROWS OPERATIONS:</a:t>
            </a:r>
            <a:r>
              <a:rPr lang="zh-CN" altLang="en-US" dirty="0" smtClean="0"/>
              <a:t>行</a:t>
            </a:r>
            <a:r>
              <a:rPr lang="en-US" altLang="zh-CN" dirty="0" smtClean="0"/>
              <a:t>DML</a:t>
            </a:r>
            <a:r>
              <a:rPr lang="zh-CN" altLang="en-US" dirty="0" smtClean="0"/>
              <a:t>负载信息</a:t>
            </a:r>
            <a:endParaRPr lang="zh-CN" altLang="en-US" dirty="0"/>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r>
              <a:rPr lang="zh-CN" altLang="en-US" dirty="0" smtClean="0">
                <a:solidFill>
                  <a:schemeClr val="tx1"/>
                </a:solidFill>
              </a:rPr>
              <a:t>主要显示信息</a:t>
            </a:r>
            <a:endParaRPr lang="zh-CN" altLang="en-US" dirty="0"/>
          </a:p>
        </p:txBody>
      </p:sp>
      <p:sp>
        <p:nvSpPr>
          <p:cNvPr id="3" name="内容占位符 2"/>
          <p:cNvSpPr>
            <a:spLocks noGrp="1"/>
          </p:cNvSpPr>
          <p:nvPr>
            <p:ph idx="1"/>
          </p:nvPr>
        </p:nvSpPr>
        <p:spPr>
          <a:xfrm>
            <a:off x="457200" y="1570038"/>
            <a:ext cx="8147248" cy="4521200"/>
          </a:xfrm>
        </p:spPr>
        <p:txBody>
          <a:bodyPr>
            <a:normAutofit fontScale="92500"/>
          </a:bodyPr>
          <a:lstStyle/>
          <a:p>
            <a:r>
              <a:rPr lang="en-US" altLang="zh-CN" sz="1800" dirty="0" smtClean="0"/>
              <a:t>=====================================</a:t>
            </a:r>
          </a:p>
          <a:p>
            <a:r>
              <a:rPr lang="en-US" altLang="zh-CN" sz="1800" dirty="0" smtClean="0"/>
              <a:t>140819 11:13:43 INNODB MONITOR OUTPUT</a:t>
            </a:r>
          </a:p>
          <a:p>
            <a:r>
              <a:rPr lang="en-US" altLang="zh-CN" sz="1800" dirty="0" smtClean="0"/>
              <a:t>=====================================</a:t>
            </a:r>
          </a:p>
          <a:p>
            <a:r>
              <a:rPr lang="en-US" altLang="zh-CN" sz="1800" dirty="0" smtClean="0"/>
              <a:t>Per second averages calculated from the last 3 seconds </a:t>
            </a:r>
            <a:r>
              <a:rPr lang="zh-CN" altLang="en-US" sz="1800" dirty="0" smtClean="0"/>
              <a:t>（取过去</a:t>
            </a:r>
            <a:r>
              <a:rPr lang="en-US" altLang="zh-CN" sz="1800" dirty="0" smtClean="0"/>
              <a:t>3</a:t>
            </a:r>
            <a:r>
              <a:rPr lang="zh-CN" altLang="en-US" sz="1800" dirty="0" smtClean="0"/>
              <a:t>秒的平均值）</a:t>
            </a:r>
          </a:p>
          <a:p>
            <a:r>
              <a:rPr lang="en-US" altLang="zh-CN" sz="1800" dirty="0" smtClean="0"/>
              <a:t>BACKGROUND THREAD </a:t>
            </a:r>
            <a:r>
              <a:rPr lang="zh-CN" altLang="en-US" sz="1800" dirty="0" smtClean="0"/>
              <a:t>（后台线程）</a:t>
            </a:r>
          </a:p>
          <a:p>
            <a:r>
              <a:rPr lang="en-US" altLang="zh-CN" sz="1800" dirty="0" err="1" smtClean="0"/>
              <a:t>srv_master_thread</a:t>
            </a:r>
            <a:r>
              <a:rPr lang="en-US" altLang="zh-CN" sz="1800" dirty="0" smtClean="0"/>
              <a:t> loops: 2306642 1_second, 2306633 sleeps, 230660 10_second, 38 background, 38 flush    #master thread</a:t>
            </a:r>
            <a:r>
              <a:rPr lang="zh-CN" altLang="en-US" sz="1800" dirty="0" smtClean="0"/>
              <a:t>进行了</a:t>
            </a:r>
            <a:r>
              <a:rPr lang="en-US" altLang="zh-CN" sz="1800" dirty="0" smtClean="0"/>
              <a:t>2306642</a:t>
            </a:r>
            <a:r>
              <a:rPr lang="zh-CN" altLang="en-US" sz="1800" dirty="0" smtClean="0"/>
              <a:t>次</a:t>
            </a:r>
            <a:r>
              <a:rPr lang="en-US" altLang="zh-CN" sz="1800" dirty="0" smtClean="0"/>
              <a:t>/</a:t>
            </a:r>
            <a:r>
              <a:rPr lang="zh-CN" altLang="en-US" sz="1800" dirty="0" smtClean="0"/>
              <a:t>秒，挂起</a:t>
            </a:r>
            <a:r>
              <a:rPr lang="en-US" altLang="zh-CN" sz="1800" dirty="0" smtClean="0"/>
              <a:t>(sleep)</a:t>
            </a:r>
            <a:r>
              <a:rPr lang="zh-CN" altLang="en-US" sz="1800" dirty="0" smtClean="0"/>
              <a:t>操作进行了</a:t>
            </a:r>
            <a:r>
              <a:rPr lang="en-US" altLang="zh-CN" sz="1800" dirty="0" smtClean="0"/>
              <a:t>2306633</a:t>
            </a:r>
            <a:r>
              <a:rPr lang="zh-CN" altLang="en-US" sz="1800" dirty="0" smtClean="0"/>
              <a:t>次</a:t>
            </a:r>
            <a:r>
              <a:rPr lang="en-US" altLang="zh-CN" sz="1800" dirty="0" smtClean="0"/>
              <a:t>/</a:t>
            </a:r>
            <a:r>
              <a:rPr lang="zh-CN" altLang="en-US" sz="1800" dirty="0" smtClean="0"/>
              <a:t>秒，</a:t>
            </a:r>
            <a:r>
              <a:rPr lang="en-US" altLang="zh-CN" sz="1800" dirty="0" smtClean="0"/>
              <a:t>10</a:t>
            </a:r>
            <a:r>
              <a:rPr lang="zh-CN" altLang="en-US" sz="1800" dirty="0" smtClean="0"/>
              <a:t>秒</a:t>
            </a:r>
            <a:r>
              <a:rPr lang="en-US" altLang="zh-CN" sz="1800" dirty="0" smtClean="0"/>
              <a:t>1</a:t>
            </a:r>
            <a:r>
              <a:rPr lang="zh-CN" altLang="en-US" sz="1800" dirty="0" smtClean="0"/>
              <a:t>次的循环动进行了</a:t>
            </a:r>
            <a:r>
              <a:rPr lang="en-US" altLang="zh-CN" sz="1800" dirty="0" smtClean="0"/>
              <a:t>230660</a:t>
            </a:r>
            <a:r>
              <a:rPr lang="zh-CN" altLang="en-US" sz="1800" dirty="0" smtClean="0"/>
              <a:t>次，</a:t>
            </a:r>
            <a:r>
              <a:rPr lang="en-US" altLang="zh-CN" sz="1800" dirty="0" smtClean="0"/>
              <a:t>background loop</a:t>
            </a:r>
            <a:r>
              <a:rPr lang="zh-CN" altLang="en-US" sz="1800" dirty="0" smtClean="0"/>
              <a:t>进行了</a:t>
            </a:r>
            <a:r>
              <a:rPr lang="en-US" altLang="zh-CN" sz="1800" dirty="0" smtClean="0"/>
              <a:t>38</a:t>
            </a:r>
            <a:r>
              <a:rPr lang="zh-CN" altLang="en-US" sz="1800" dirty="0" smtClean="0"/>
              <a:t>次。在某些情况下，可以通过</a:t>
            </a:r>
            <a:r>
              <a:rPr lang="en-US" altLang="zh-CN" sz="1800" dirty="0" smtClean="0"/>
              <a:t>1_second</a:t>
            </a:r>
            <a:r>
              <a:rPr lang="zh-CN" altLang="en-US" sz="1800" dirty="0" smtClean="0"/>
              <a:t>和</a:t>
            </a:r>
            <a:r>
              <a:rPr lang="en-US" altLang="zh-CN" sz="1800" dirty="0" smtClean="0"/>
              <a:t>sleep</a:t>
            </a:r>
            <a:r>
              <a:rPr lang="zh-CN" altLang="en-US" sz="1800" dirty="0" smtClean="0"/>
              <a:t>之间差值的比较来反映当前数据库的负载压力</a:t>
            </a:r>
          </a:p>
          <a:p>
            <a:r>
              <a:rPr lang="en-US" altLang="zh-CN" sz="1800" dirty="0" err="1" smtClean="0"/>
              <a:t>srv_master_thread</a:t>
            </a:r>
            <a:r>
              <a:rPr lang="en-US" altLang="zh-CN" sz="1800" dirty="0" smtClean="0"/>
              <a:t> log flush and writes: 2318531 #</a:t>
            </a:r>
            <a:r>
              <a:rPr lang="zh-CN" altLang="en-US" sz="1800" dirty="0" smtClean="0"/>
              <a:t>日志刷新写次数</a:t>
            </a:r>
            <a:endParaRPr lang="en-US" altLang="zh-CN" sz="1800" dirty="0" smtClean="0"/>
          </a:p>
          <a:p>
            <a:pPr>
              <a:buNone/>
            </a:pPr>
            <a:endParaRPr lang="zh-CN" altLang="en-US" sz="2400" dirty="0"/>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r>
              <a:rPr lang="zh-CN" altLang="en-US" dirty="0" smtClean="0">
                <a:solidFill>
                  <a:schemeClr val="tx1"/>
                </a:solidFill>
              </a:rPr>
              <a:t>主要显示信息</a:t>
            </a:r>
            <a:endParaRPr lang="zh-CN" altLang="en-US" dirty="0"/>
          </a:p>
        </p:txBody>
      </p:sp>
      <p:sp>
        <p:nvSpPr>
          <p:cNvPr id="3" name="内容占位符 2"/>
          <p:cNvSpPr>
            <a:spLocks noGrp="1"/>
          </p:cNvSpPr>
          <p:nvPr>
            <p:ph idx="1"/>
          </p:nvPr>
        </p:nvSpPr>
        <p:spPr>
          <a:xfrm>
            <a:off x="457200" y="1570038"/>
            <a:ext cx="8147248" cy="4521200"/>
          </a:xfrm>
        </p:spPr>
        <p:txBody>
          <a:bodyPr>
            <a:normAutofit fontScale="92500" lnSpcReduction="20000"/>
          </a:bodyPr>
          <a:lstStyle/>
          <a:p>
            <a:r>
              <a:rPr lang="en-US" altLang="zh-CN" sz="1800" dirty="0" smtClean="0"/>
              <a:t>----------</a:t>
            </a:r>
          </a:p>
          <a:p>
            <a:r>
              <a:rPr lang="en-US" altLang="zh-CN" sz="1800" dirty="0" smtClean="0"/>
              <a:t>SEMAPHORES</a:t>
            </a:r>
          </a:p>
          <a:p>
            <a:r>
              <a:rPr lang="en-US" altLang="zh-CN" sz="1800" dirty="0" smtClean="0"/>
              <a:t>----------</a:t>
            </a:r>
          </a:p>
          <a:p>
            <a:r>
              <a:rPr lang="en-US" altLang="zh-CN" sz="1800" dirty="0" smtClean="0"/>
              <a:t>OS WAIT ARRAY INFO: reservation count 4893636, signal count 62534800    “signal count” </a:t>
            </a:r>
            <a:r>
              <a:rPr lang="zh-CN" altLang="en-US" sz="1800" dirty="0" smtClean="0"/>
              <a:t>显示了 </a:t>
            </a:r>
            <a:r>
              <a:rPr lang="en-US" altLang="zh-CN" sz="1800" dirty="0" err="1" smtClean="0"/>
              <a:t>innodb</a:t>
            </a:r>
            <a:r>
              <a:rPr lang="en-US" altLang="zh-CN" sz="1800" dirty="0" smtClean="0"/>
              <a:t> </a:t>
            </a:r>
            <a:r>
              <a:rPr lang="zh-CN" altLang="en-US" sz="1800" dirty="0" smtClean="0"/>
              <a:t>使用内部同步阵列的活跃程度 </a:t>
            </a:r>
            <a:r>
              <a:rPr lang="en-US" altLang="zh-CN" sz="1800" dirty="0" smtClean="0"/>
              <a:t>- </a:t>
            </a:r>
            <a:r>
              <a:rPr lang="zh-CN" altLang="en-US" sz="1800" dirty="0" smtClean="0"/>
              <a:t>时间片</a:t>
            </a:r>
            <a:r>
              <a:rPr lang="en-US" altLang="zh-CN" sz="1800" dirty="0" smtClean="0"/>
              <a:t>(slot)</a:t>
            </a:r>
            <a:r>
              <a:rPr lang="zh-CN" altLang="en-US" sz="1800" dirty="0" smtClean="0"/>
              <a:t>分配以及线程信号使用同步阵列的频率。这些统计信息可以用于表示 </a:t>
            </a:r>
            <a:r>
              <a:rPr lang="en-US" altLang="zh-CN" sz="1800" dirty="0" err="1" smtClean="0"/>
              <a:t>innodb</a:t>
            </a:r>
            <a:r>
              <a:rPr lang="en-US" altLang="zh-CN" sz="1800" dirty="0" smtClean="0"/>
              <a:t> </a:t>
            </a:r>
            <a:r>
              <a:rPr lang="zh-CN" altLang="en-US" sz="1800" dirty="0" smtClean="0"/>
              <a:t>回退到系统等待的频率。还有关于系统等待的直接相关信息，可以看到</a:t>
            </a:r>
            <a:r>
              <a:rPr lang="en-US" altLang="zh-CN" sz="1800" dirty="0" smtClean="0"/>
              <a:t>"OS Waits"</a:t>
            </a:r>
            <a:r>
              <a:rPr lang="zh-CN" altLang="en-US" sz="1800" dirty="0" smtClean="0"/>
              <a:t>的互斥信号灯</a:t>
            </a:r>
            <a:r>
              <a:rPr lang="en-US" altLang="zh-CN" sz="1800" dirty="0" smtClean="0"/>
              <a:t>(</a:t>
            </a:r>
            <a:r>
              <a:rPr lang="en-US" altLang="zh-CN" sz="1800" dirty="0" err="1" smtClean="0"/>
              <a:t>mutexes</a:t>
            </a:r>
            <a:r>
              <a:rPr lang="en-US" altLang="zh-CN" sz="1800" dirty="0" smtClean="0"/>
              <a:t>)</a:t>
            </a:r>
            <a:r>
              <a:rPr lang="zh-CN" altLang="en-US" sz="1800" dirty="0" smtClean="0"/>
              <a:t>，以及读写锁。</a:t>
            </a:r>
          </a:p>
          <a:p>
            <a:r>
              <a:rPr lang="en-US" altLang="zh-CN" sz="1800" dirty="0" err="1" smtClean="0"/>
              <a:t>Mutex</a:t>
            </a:r>
            <a:r>
              <a:rPr lang="en-US" altLang="zh-CN" sz="1800" dirty="0" smtClean="0"/>
              <a:t> spin waits 687940304, rounds 2110498167, OS waits 3375022    #</a:t>
            </a:r>
            <a:r>
              <a:rPr lang="zh-CN" altLang="en-US" sz="1800" dirty="0" smtClean="0"/>
              <a:t>自旋锁等待</a:t>
            </a:r>
          </a:p>
          <a:p>
            <a:r>
              <a:rPr lang="en-US" altLang="zh-CN" sz="1800" dirty="0" smtClean="0"/>
              <a:t>RW-shared spins 15060428, rounds 55109304, OS waits 576896</a:t>
            </a:r>
          </a:p>
          <a:p>
            <a:r>
              <a:rPr lang="en-US" altLang="zh-CN" sz="1800" dirty="0" smtClean="0"/>
              <a:t>RW-excl spins 4361538, rounds 101220893, OS waits 216024</a:t>
            </a:r>
          </a:p>
          <a:p>
            <a:r>
              <a:rPr lang="en-US" altLang="zh-CN" sz="1800" dirty="0" smtClean="0"/>
              <a:t>Spin rounds per wait: 3.07 </a:t>
            </a:r>
            <a:r>
              <a:rPr lang="en-US" altLang="zh-CN" sz="1800" dirty="0" err="1" smtClean="0"/>
              <a:t>mutex</a:t>
            </a:r>
            <a:r>
              <a:rPr lang="en-US" altLang="zh-CN" sz="1800" dirty="0" smtClean="0"/>
              <a:t>, 3.66 RW-shared, 23.21 RW-excl   </a:t>
            </a:r>
          </a:p>
          <a:p>
            <a:endParaRPr lang="en-US" altLang="zh-CN" sz="1800" dirty="0" smtClean="0"/>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r>
              <a:rPr lang="zh-CN" altLang="en-US" dirty="0" smtClean="0">
                <a:solidFill>
                  <a:schemeClr val="tx1"/>
                </a:solidFill>
              </a:rPr>
              <a:t>主要显示信息</a:t>
            </a:r>
            <a:endParaRPr lang="zh-CN" altLang="en-US" dirty="0"/>
          </a:p>
        </p:txBody>
      </p:sp>
      <p:sp>
        <p:nvSpPr>
          <p:cNvPr id="3" name="内容占位符 2"/>
          <p:cNvSpPr>
            <a:spLocks noGrp="1"/>
          </p:cNvSpPr>
          <p:nvPr>
            <p:ph idx="1"/>
          </p:nvPr>
        </p:nvSpPr>
        <p:spPr>
          <a:xfrm>
            <a:off x="457200" y="1570038"/>
            <a:ext cx="8147248" cy="4521200"/>
          </a:xfrm>
        </p:spPr>
        <p:txBody>
          <a:bodyPr>
            <a:normAutofit fontScale="85000" lnSpcReduction="10000"/>
          </a:bodyPr>
          <a:lstStyle/>
          <a:p>
            <a:r>
              <a:rPr lang="en-US" altLang="zh-CN" sz="1800" dirty="0" smtClean="0"/>
              <a:t>------------</a:t>
            </a:r>
          </a:p>
          <a:p>
            <a:r>
              <a:rPr lang="en-US" altLang="zh-CN" sz="1800" dirty="0" smtClean="0"/>
              <a:t>TRANSACTIONS</a:t>
            </a:r>
          </a:p>
          <a:p>
            <a:r>
              <a:rPr lang="en-US" altLang="zh-CN" sz="1800" dirty="0" smtClean="0"/>
              <a:t>------------</a:t>
            </a:r>
          </a:p>
          <a:p>
            <a:r>
              <a:rPr lang="en-US" altLang="zh-CN" sz="1800" dirty="0" err="1" smtClean="0"/>
              <a:t>Trx</a:t>
            </a:r>
            <a:r>
              <a:rPr lang="en-US" altLang="zh-CN" sz="1800" dirty="0" smtClean="0"/>
              <a:t> id counter 696FE26E</a:t>
            </a:r>
          </a:p>
          <a:p>
            <a:r>
              <a:rPr lang="en-US" altLang="zh-CN" sz="1800" dirty="0" smtClean="0"/>
              <a:t>Purge done for </a:t>
            </a:r>
            <a:r>
              <a:rPr lang="en-US" altLang="zh-CN" sz="1800" dirty="0" err="1" smtClean="0"/>
              <a:t>trx‘s</a:t>
            </a:r>
            <a:r>
              <a:rPr lang="en-US" altLang="zh-CN" sz="1800" dirty="0" smtClean="0"/>
              <a:t> n:o &lt; 696FE21E undo n:o &lt; 0    #</a:t>
            </a:r>
            <a:r>
              <a:rPr lang="en-US" altLang="zh-CN" sz="1800" i="1" dirty="0" smtClean="0"/>
              <a:t>Purge done for </a:t>
            </a:r>
            <a:r>
              <a:rPr lang="en-US" altLang="zh-CN" sz="1800" i="1" dirty="0" err="1" smtClean="0"/>
              <a:t>trx’s</a:t>
            </a:r>
            <a:r>
              <a:rPr lang="en-US" altLang="zh-CN" sz="1800" i="1" dirty="0" smtClean="0"/>
              <a:t> n:o</a:t>
            </a:r>
            <a:r>
              <a:rPr lang="en-US" altLang="zh-CN" sz="1800" dirty="0" smtClean="0"/>
              <a:t> </a:t>
            </a:r>
            <a:r>
              <a:rPr lang="zh-CN" altLang="en-US" sz="1800" dirty="0" smtClean="0"/>
              <a:t>是指净化</a:t>
            </a:r>
            <a:r>
              <a:rPr lang="en-US" altLang="zh-CN" sz="1800" dirty="0" smtClean="0"/>
              <a:t>(purge)</a:t>
            </a:r>
            <a:r>
              <a:rPr lang="zh-CN" altLang="en-US" sz="1800" dirty="0" smtClean="0"/>
              <a:t>线程已经完成的事务数，</a:t>
            </a:r>
            <a:r>
              <a:rPr lang="en-US" altLang="zh-CN" sz="1800" i="1" dirty="0" smtClean="0"/>
              <a:t>undo n:o“</a:t>
            </a:r>
            <a:r>
              <a:rPr lang="zh-CN" altLang="en-US" sz="1800" dirty="0" smtClean="0"/>
              <a:t>显示了清理线程当前正在处理的回滚日志号，如果当前不处于活跃状态，则它的值是 </a:t>
            </a:r>
            <a:r>
              <a:rPr lang="en-US" altLang="zh-CN" sz="1800" dirty="0" smtClean="0"/>
              <a:t>0</a:t>
            </a:r>
            <a:endParaRPr lang="zh-CN" altLang="en-US" sz="1800" dirty="0" smtClean="0"/>
          </a:p>
          <a:p>
            <a:r>
              <a:rPr lang="en-US" altLang="zh-CN" sz="1800" dirty="0" smtClean="0"/>
              <a:t>History list length 1812    #</a:t>
            </a:r>
            <a:r>
              <a:rPr lang="en-US" altLang="zh-CN" sz="1800" i="1" dirty="0" smtClean="0"/>
              <a:t>History list length 1812</a:t>
            </a:r>
            <a:r>
              <a:rPr lang="zh-CN" altLang="en-US" sz="1800" dirty="0" smtClean="0"/>
              <a:t>是指在回滚空间中的未清除事务数。随着事务的提交，它的值会增加；随着清理线程的运行，它的值会减小</a:t>
            </a:r>
          </a:p>
          <a:p>
            <a:r>
              <a:rPr lang="en-US" altLang="zh-CN" sz="1800" dirty="0" smtClean="0"/>
              <a:t>LIST OF TRANSACTIONS FOR EACH SESSION:</a:t>
            </a:r>
          </a:p>
          <a:p>
            <a:r>
              <a:rPr lang="en-US" altLang="zh-CN" sz="1800" dirty="0" smtClean="0"/>
              <a:t>---TRANSACTION 696FE202, not started</a:t>
            </a:r>
          </a:p>
          <a:p>
            <a:r>
              <a:rPr lang="en-US" altLang="zh-CN" sz="1800" dirty="0" err="1" smtClean="0"/>
              <a:t>MySQL</a:t>
            </a:r>
            <a:r>
              <a:rPr lang="en-US" altLang="zh-CN" sz="1800" dirty="0" smtClean="0"/>
              <a:t> thread id 10828266, OS thread handle 0x51a20960, query id 3572787365 10.XX.XX.XX </a:t>
            </a:r>
            <a:r>
              <a:rPr lang="en-US" altLang="zh-CN" sz="1800" dirty="0" err="1" smtClean="0"/>
              <a:t>ting_api_web_w</a:t>
            </a:r>
            <a:endParaRPr lang="en-US" altLang="zh-CN" sz="1800" dirty="0" smtClean="0"/>
          </a:p>
          <a:p>
            <a:endParaRPr lang="zh-CN" altLang="en-US" sz="2400" dirty="0"/>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r>
              <a:rPr lang="zh-CN" altLang="en-US" dirty="0" smtClean="0">
                <a:solidFill>
                  <a:schemeClr val="tx1"/>
                </a:solidFill>
              </a:rPr>
              <a:t>主要显示信息</a:t>
            </a:r>
            <a:endParaRPr lang="zh-CN" altLang="en-US" dirty="0"/>
          </a:p>
        </p:txBody>
      </p:sp>
      <p:sp>
        <p:nvSpPr>
          <p:cNvPr id="3" name="内容占位符 2"/>
          <p:cNvSpPr>
            <a:spLocks noGrp="1"/>
          </p:cNvSpPr>
          <p:nvPr>
            <p:ph idx="1"/>
          </p:nvPr>
        </p:nvSpPr>
        <p:spPr>
          <a:xfrm>
            <a:off x="457200" y="1570038"/>
            <a:ext cx="8147248" cy="4521200"/>
          </a:xfrm>
        </p:spPr>
        <p:txBody>
          <a:bodyPr>
            <a:normAutofit fontScale="85000" lnSpcReduction="10000"/>
          </a:bodyPr>
          <a:lstStyle/>
          <a:p>
            <a:r>
              <a:rPr lang="en-US" altLang="zh-CN" sz="1800" dirty="0" smtClean="0"/>
              <a:t>TRANSACTIONS</a:t>
            </a:r>
          </a:p>
          <a:p>
            <a:r>
              <a:rPr lang="en-US" altLang="zh-CN" sz="1800" dirty="0" smtClean="0"/>
              <a:t>------------</a:t>
            </a:r>
            <a:endParaRPr lang="zh-CN" altLang="en-US" sz="1800" dirty="0" smtClean="0"/>
          </a:p>
          <a:p>
            <a:r>
              <a:rPr lang="en-US" altLang="zh-CN" sz="1800" dirty="0" err="1" smtClean="0"/>
              <a:t>MySQL</a:t>
            </a:r>
            <a:r>
              <a:rPr lang="en-US" altLang="zh-CN" sz="1800" dirty="0" smtClean="0"/>
              <a:t> thread id 9142548, query id 2261771937 10.XX.XX.XX db1_w </a:t>
            </a:r>
            <a:r>
              <a:rPr lang="en-US" altLang="zh-CN" sz="1800" b="1" dirty="0" smtClean="0"/>
              <a:t>Sending data</a:t>
            </a:r>
          </a:p>
          <a:p>
            <a:r>
              <a:rPr lang="en-US" altLang="zh-CN" sz="1800" dirty="0" smtClean="0"/>
              <a:t>SELECT COUNT(*) FROM t1 WHERE `flag`&gt;=1 AND `flag` &amp; 1 = 1 AND `</a:t>
            </a:r>
            <a:r>
              <a:rPr lang="en-US" altLang="zh-CN" sz="1800" dirty="0" err="1" smtClean="0"/>
              <a:t>shop_visible</a:t>
            </a:r>
            <a:r>
              <a:rPr lang="en-US" altLang="zh-CN" sz="1800" dirty="0" smtClean="0"/>
              <a:t>` &lt;&gt; 1  AND `status` = '1'</a:t>
            </a:r>
          </a:p>
          <a:p>
            <a:r>
              <a:rPr lang="en-US" altLang="zh-CN" sz="1800" dirty="0" err="1" smtClean="0"/>
              <a:t>Trx</a:t>
            </a:r>
            <a:r>
              <a:rPr lang="en-US" altLang="zh-CN" sz="1800" dirty="0" smtClean="0"/>
              <a:t> read view will not see </a:t>
            </a:r>
            <a:r>
              <a:rPr lang="en-US" altLang="zh-CN" sz="1800" dirty="0" err="1" smtClean="0"/>
              <a:t>trx</a:t>
            </a:r>
            <a:r>
              <a:rPr lang="en-US" altLang="zh-CN" sz="1800" dirty="0" smtClean="0"/>
              <a:t> with id &gt;= 3 3906590371, sees &lt; 33906589555</a:t>
            </a:r>
          </a:p>
          <a:p>
            <a:r>
              <a:rPr lang="en-US" altLang="zh-CN" sz="1800" dirty="0" smtClean="0"/>
              <a:t>---TRANSACTION 3 3906589919, </a:t>
            </a:r>
            <a:r>
              <a:rPr lang="en-US" altLang="zh-CN" sz="1800" b="1" dirty="0" smtClean="0">
                <a:solidFill>
                  <a:schemeClr val="tx1"/>
                </a:solidFill>
              </a:rPr>
              <a:t>ACTIVE</a:t>
            </a:r>
            <a:r>
              <a:rPr lang="en-US" altLang="zh-CN" sz="1800" b="1" dirty="0" smtClean="0"/>
              <a:t> </a:t>
            </a:r>
            <a:r>
              <a:rPr lang="en-US" altLang="zh-CN" sz="1800" dirty="0" smtClean="0"/>
              <a:t>1 sec, process no 21175, OS thread id 1218443616 fetching rows, thread declared inside </a:t>
            </a:r>
            <a:r>
              <a:rPr lang="en-US" altLang="zh-CN" sz="1800" dirty="0" err="1" smtClean="0"/>
              <a:t>InnoDB</a:t>
            </a:r>
            <a:r>
              <a:rPr lang="en-US" altLang="zh-CN" sz="1800" dirty="0" smtClean="0"/>
              <a:t> 273	 #</a:t>
            </a:r>
            <a:r>
              <a:rPr lang="zh-CN" altLang="en-US" sz="1800" dirty="0" smtClean="0"/>
              <a:t>这个事务的</a:t>
            </a:r>
            <a:r>
              <a:rPr lang="en-US" altLang="zh-CN" sz="1800" dirty="0" smtClean="0"/>
              <a:t>id</a:t>
            </a:r>
            <a:r>
              <a:rPr lang="zh-CN" altLang="en-US" sz="1800" dirty="0" smtClean="0"/>
              <a:t>是</a:t>
            </a:r>
            <a:r>
              <a:rPr lang="en-US" altLang="zh-CN" sz="1800" dirty="0" smtClean="0"/>
              <a:t>3906589919 ,</a:t>
            </a:r>
            <a:r>
              <a:rPr lang="zh-CN" altLang="en-US" sz="1800" dirty="0" smtClean="0"/>
              <a:t>对这个事务来说，</a:t>
            </a:r>
            <a:r>
              <a:rPr lang="en-US" altLang="zh-CN" sz="1800" dirty="0" err="1" smtClean="0"/>
              <a:t>trx</a:t>
            </a:r>
            <a:r>
              <a:rPr lang="en-US" altLang="zh-CN" sz="1800" dirty="0" smtClean="0"/>
              <a:t> id</a:t>
            </a:r>
            <a:r>
              <a:rPr lang="zh-CN" altLang="en-US" sz="1800" dirty="0" smtClean="0"/>
              <a:t>为</a:t>
            </a:r>
            <a:r>
              <a:rPr lang="en-US" altLang="zh-CN" sz="1800" dirty="0" smtClean="0"/>
              <a:t>3906589555</a:t>
            </a:r>
            <a:r>
              <a:rPr lang="zh-CN" altLang="en-US" sz="1800" dirty="0" smtClean="0"/>
              <a:t>以下的所有事务修改的行数据，这个事务都可以看到，</a:t>
            </a:r>
            <a:r>
              <a:rPr lang="en-US" altLang="zh-CN" sz="1800" dirty="0" err="1" smtClean="0"/>
              <a:t>trx</a:t>
            </a:r>
            <a:r>
              <a:rPr lang="en-US" altLang="zh-CN" sz="1800" dirty="0" smtClean="0"/>
              <a:t> id</a:t>
            </a:r>
            <a:r>
              <a:rPr lang="zh-CN" altLang="en-US" sz="1800" dirty="0" smtClean="0"/>
              <a:t>在</a:t>
            </a:r>
            <a:r>
              <a:rPr lang="en-US" altLang="zh-CN" sz="1800" dirty="0" smtClean="0"/>
              <a:t>3 3906590371</a:t>
            </a:r>
            <a:r>
              <a:rPr lang="zh-CN" altLang="en-US" sz="1800" dirty="0" smtClean="0"/>
              <a:t>以上的事务修改的数据，这个事务读取不到</a:t>
            </a:r>
            <a:endParaRPr lang="en-US" altLang="zh-CN" sz="1800" dirty="0" smtClean="0"/>
          </a:p>
          <a:p>
            <a:r>
              <a:rPr lang="en-US" altLang="zh-CN" sz="1800" dirty="0" err="1" smtClean="0"/>
              <a:t>mysql</a:t>
            </a:r>
            <a:r>
              <a:rPr lang="en-US" altLang="zh-CN" sz="1800" dirty="0" smtClean="0"/>
              <a:t> tables in use 1, locked 0    #</a:t>
            </a:r>
            <a:r>
              <a:rPr lang="zh-CN" altLang="en-US" sz="1800" dirty="0" smtClean="0"/>
              <a:t>指事务中已经用过的数据表个数</a:t>
            </a:r>
            <a:r>
              <a:rPr lang="en-US" altLang="zh-CN" sz="1800" dirty="0" smtClean="0"/>
              <a:t>(</a:t>
            </a:r>
            <a:r>
              <a:rPr lang="zh-CN" altLang="en-US" sz="1800" dirty="0" smtClean="0"/>
              <a:t>已经访问过了的</a:t>
            </a:r>
            <a:r>
              <a:rPr lang="en-US" altLang="zh-CN" sz="1800" dirty="0" smtClean="0"/>
              <a:t>)</a:t>
            </a:r>
            <a:r>
              <a:rPr lang="zh-CN" altLang="en-US" sz="1800" dirty="0" smtClean="0"/>
              <a:t>，以及被锁的个数</a:t>
            </a:r>
          </a:p>
          <a:p>
            <a:endParaRPr lang="zh-CN" altLang="en-US" sz="2400" dirty="0"/>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r>
              <a:rPr lang="zh-CN" altLang="en-US" dirty="0" smtClean="0">
                <a:solidFill>
                  <a:schemeClr val="tx1"/>
                </a:solidFill>
              </a:rPr>
              <a:t>主要显示信息</a:t>
            </a:r>
            <a:endParaRPr lang="zh-CN" altLang="en-US" dirty="0"/>
          </a:p>
        </p:txBody>
      </p:sp>
      <p:sp>
        <p:nvSpPr>
          <p:cNvPr id="3" name="内容占位符 2"/>
          <p:cNvSpPr>
            <a:spLocks noGrp="1"/>
          </p:cNvSpPr>
          <p:nvPr>
            <p:ph idx="1"/>
          </p:nvPr>
        </p:nvSpPr>
        <p:spPr>
          <a:xfrm>
            <a:off x="457200" y="1570038"/>
            <a:ext cx="8147248" cy="4521200"/>
          </a:xfrm>
        </p:spPr>
        <p:txBody>
          <a:bodyPr>
            <a:normAutofit fontScale="85000" lnSpcReduction="20000"/>
          </a:bodyPr>
          <a:lstStyle/>
          <a:p>
            <a:r>
              <a:rPr lang="en-US" altLang="zh-CN" sz="1600" dirty="0" smtClean="0"/>
              <a:t>FILE I/O</a:t>
            </a:r>
          </a:p>
          <a:p>
            <a:r>
              <a:rPr lang="en-US" altLang="zh-CN" sz="1600" dirty="0" smtClean="0"/>
              <a:t>--------</a:t>
            </a:r>
          </a:p>
          <a:p>
            <a:r>
              <a:rPr lang="zh-CN" altLang="en-US" sz="1600" dirty="0" smtClean="0"/>
              <a:t>可根据参数</a:t>
            </a:r>
            <a:r>
              <a:rPr lang="en-US" altLang="zh-CN" sz="1600" dirty="0" err="1" smtClean="0"/>
              <a:t>innodb_read_io_thread</a:t>
            </a:r>
            <a:r>
              <a:rPr lang="zh-CN" altLang="en-US" sz="1600" dirty="0" smtClean="0"/>
              <a:t>及</a:t>
            </a:r>
            <a:r>
              <a:rPr lang="en-US" altLang="zh-CN" sz="1600" dirty="0" err="1" smtClean="0"/>
              <a:t>innodb_write_io_threads</a:t>
            </a:r>
            <a:r>
              <a:rPr lang="zh-CN" altLang="en-US" sz="1600" dirty="0" smtClean="0"/>
              <a:t>来设置读写线程</a:t>
            </a:r>
          </a:p>
          <a:p>
            <a:r>
              <a:rPr lang="en-US" altLang="zh-CN" sz="1600" dirty="0" smtClean="0"/>
              <a:t>I/O thread 0 state: waiting for i/o request (</a:t>
            </a:r>
            <a:r>
              <a:rPr lang="en-US" altLang="zh-CN" sz="1600" b="1" dirty="0" smtClean="0"/>
              <a:t>insert buffer thread</a:t>
            </a:r>
            <a:r>
              <a:rPr lang="en-US" altLang="zh-CN" sz="1600" dirty="0" smtClean="0"/>
              <a:t>)</a:t>
            </a:r>
          </a:p>
          <a:p>
            <a:r>
              <a:rPr lang="en-US" altLang="zh-CN" sz="1600" dirty="0" smtClean="0"/>
              <a:t>I/O thread 1 state: waiting for i/o request (</a:t>
            </a:r>
            <a:r>
              <a:rPr lang="en-US" altLang="zh-CN" sz="1600" b="1" dirty="0" smtClean="0"/>
              <a:t>log thread</a:t>
            </a:r>
            <a:r>
              <a:rPr lang="en-US" altLang="zh-CN" sz="1600" dirty="0" smtClean="0"/>
              <a:t>)</a:t>
            </a:r>
          </a:p>
          <a:p>
            <a:r>
              <a:rPr lang="en-US" altLang="zh-CN" sz="1600" dirty="0" smtClean="0"/>
              <a:t>I/O thread 2 state: waiting for i/o request (read thread)</a:t>
            </a:r>
          </a:p>
          <a:p>
            <a:r>
              <a:rPr lang="en-US" altLang="zh-CN" sz="1600" dirty="0" smtClean="0"/>
              <a:t>I/O thread 3 state: waiting for i/o request (read thread)</a:t>
            </a:r>
          </a:p>
          <a:p>
            <a:r>
              <a:rPr lang="en-US" altLang="zh-CN" sz="1600" dirty="0" smtClean="0"/>
              <a:t>I/O thread 17 state: waiting for i/o request (write thread)</a:t>
            </a:r>
          </a:p>
          <a:p>
            <a:r>
              <a:rPr lang="en-US" altLang="zh-CN" sz="1600" dirty="0" smtClean="0"/>
              <a:t>Pending normal </a:t>
            </a:r>
            <a:r>
              <a:rPr lang="en-US" altLang="zh-CN" sz="1600" dirty="0" err="1" smtClean="0"/>
              <a:t>aio</a:t>
            </a:r>
            <a:r>
              <a:rPr lang="en-US" altLang="zh-CN" sz="1600" dirty="0" smtClean="0"/>
              <a:t> reads: 0 [0, 0, 0, 0, 0, 0, 0, 0] , </a:t>
            </a:r>
            <a:r>
              <a:rPr lang="en-US" altLang="zh-CN" sz="1600" dirty="0" err="1" smtClean="0"/>
              <a:t>aio</a:t>
            </a:r>
            <a:r>
              <a:rPr lang="en-US" altLang="zh-CN" sz="1600" dirty="0" smtClean="0"/>
              <a:t> writes: 0 [0, 0, 0, 0, 0, 0, 0, 0] ,</a:t>
            </a:r>
          </a:p>
          <a:p>
            <a:r>
              <a:rPr lang="en-US" altLang="zh-CN" sz="1600" dirty="0" smtClean="0"/>
              <a:t> </a:t>
            </a:r>
            <a:r>
              <a:rPr lang="en-US" altLang="zh-CN" sz="1600" dirty="0" err="1" smtClean="0"/>
              <a:t>ibuf</a:t>
            </a:r>
            <a:r>
              <a:rPr lang="en-US" altLang="zh-CN" sz="1600" dirty="0" smtClean="0"/>
              <a:t> </a:t>
            </a:r>
            <a:r>
              <a:rPr lang="en-US" altLang="zh-CN" sz="1600" dirty="0" err="1" smtClean="0"/>
              <a:t>aio</a:t>
            </a:r>
            <a:r>
              <a:rPr lang="en-US" altLang="zh-CN" sz="1600" dirty="0" smtClean="0"/>
              <a:t> reads: 0, log i/o's: 0, sync i/o's: 0</a:t>
            </a:r>
          </a:p>
          <a:p>
            <a:r>
              <a:rPr lang="en-US" altLang="zh-CN" sz="1600" dirty="0" smtClean="0"/>
              <a:t>Pending flushes (</a:t>
            </a:r>
            <a:r>
              <a:rPr lang="en-US" altLang="zh-CN" sz="1600" dirty="0" err="1" smtClean="0"/>
              <a:t>fsync</a:t>
            </a:r>
            <a:r>
              <a:rPr lang="en-US" altLang="zh-CN" sz="1600" dirty="0" smtClean="0"/>
              <a:t>) log: 0; buffer pool: 0</a:t>
            </a:r>
          </a:p>
          <a:p>
            <a:r>
              <a:rPr lang="en-US" altLang="zh-CN" sz="1600" dirty="0" smtClean="0"/>
              <a:t>11518721 OS file reads, 285912618 OS file writes, 255486051 OS </a:t>
            </a:r>
            <a:r>
              <a:rPr lang="en-US" altLang="zh-CN" sz="1600" dirty="0" err="1" smtClean="0"/>
              <a:t>fsyncs</a:t>
            </a:r>
            <a:endParaRPr lang="en-US" altLang="zh-CN" sz="1600" dirty="0" smtClean="0"/>
          </a:p>
          <a:p>
            <a:r>
              <a:rPr lang="en-US" altLang="zh-CN" sz="1600" dirty="0" smtClean="0"/>
              <a:t>2.00 reads/s, 16384 </a:t>
            </a:r>
            <a:r>
              <a:rPr lang="en-US" altLang="zh-CN" sz="1600" dirty="0" err="1" smtClean="0"/>
              <a:t>avg</a:t>
            </a:r>
            <a:r>
              <a:rPr lang="en-US" altLang="zh-CN" sz="1600" dirty="0" smtClean="0"/>
              <a:t> bytes/read, 101.63 writes/s, 99.63 </a:t>
            </a:r>
            <a:r>
              <a:rPr lang="en-US" altLang="zh-CN" sz="1600" dirty="0" err="1" smtClean="0"/>
              <a:t>fsyncs</a:t>
            </a:r>
            <a:r>
              <a:rPr lang="en-US" altLang="zh-CN" sz="1600" dirty="0" smtClean="0"/>
              <a:t>/s</a:t>
            </a:r>
          </a:p>
          <a:p>
            <a:endParaRPr lang="zh-CN" altLang="en-US" sz="2400" dirty="0"/>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r>
              <a:rPr lang="zh-CN" altLang="en-US" dirty="0" smtClean="0">
                <a:solidFill>
                  <a:schemeClr val="tx1"/>
                </a:solidFill>
              </a:rPr>
              <a:t>主要显示信息</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400" dirty="0" smtClean="0"/>
              <a:t>IO Thread</a:t>
            </a:r>
            <a:r>
              <a:rPr lang="zh-CN" altLang="en-US" sz="2400" dirty="0" smtClean="0"/>
              <a:t>在</a:t>
            </a:r>
            <a:r>
              <a:rPr lang="en-US" altLang="zh-CN" sz="2400" dirty="0" err="1" smtClean="0"/>
              <a:t>InnoDB</a:t>
            </a:r>
            <a:r>
              <a:rPr lang="zh-CN" altLang="en-US" sz="2400" dirty="0" smtClean="0"/>
              <a:t>存储引擎中大量使用了</a:t>
            </a:r>
            <a:r>
              <a:rPr lang="en-US" altLang="zh-CN" sz="2400" dirty="0" smtClean="0"/>
              <a:t>AIO</a:t>
            </a:r>
            <a:r>
              <a:rPr lang="zh-CN" altLang="en-US" sz="2400" dirty="0" smtClean="0"/>
              <a:t>（</a:t>
            </a:r>
            <a:r>
              <a:rPr lang="en-US" altLang="zh-CN" sz="2400" dirty="0" err="1" smtClean="0"/>
              <a:t>Async</a:t>
            </a:r>
            <a:r>
              <a:rPr lang="en-US" altLang="zh-CN" sz="2400" dirty="0" smtClean="0"/>
              <a:t> IO</a:t>
            </a:r>
            <a:r>
              <a:rPr lang="zh-CN" altLang="en-US" sz="2400" dirty="0" smtClean="0"/>
              <a:t>）来处理</a:t>
            </a:r>
            <a:r>
              <a:rPr lang="en-US" altLang="zh-CN" sz="2400" dirty="0" smtClean="0"/>
              <a:t>IO</a:t>
            </a:r>
            <a:r>
              <a:rPr lang="zh-CN" altLang="en-US" sz="2400" dirty="0" smtClean="0"/>
              <a:t>请求，这样可以极大提高数据库的性能。而</a:t>
            </a:r>
            <a:r>
              <a:rPr lang="en-US" altLang="zh-CN" sz="2400" dirty="0" smtClean="0"/>
              <a:t>IO Thread</a:t>
            </a:r>
            <a:r>
              <a:rPr lang="zh-CN" altLang="en-US" sz="2400" dirty="0" smtClean="0"/>
              <a:t>（</a:t>
            </a:r>
            <a:r>
              <a:rPr lang="en-US" altLang="zh-CN" sz="2400" dirty="0" smtClean="0"/>
              <a:t>insert buffer thread</a:t>
            </a:r>
            <a:r>
              <a:rPr lang="zh-CN" altLang="en-US" sz="2400" dirty="0" smtClean="0"/>
              <a:t>、</a:t>
            </a:r>
            <a:r>
              <a:rPr lang="en-US" altLang="zh-CN" sz="2400" dirty="0" smtClean="0"/>
              <a:t>log thread</a:t>
            </a:r>
            <a:r>
              <a:rPr lang="zh-CN" altLang="en-US" sz="2400" dirty="0" smtClean="0"/>
              <a:t>、</a:t>
            </a:r>
            <a:r>
              <a:rPr lang="en-US" altLang="zh-CN" sz="2400" dirty="0" smtClean="0"/>
              <a:t>read thread</a:t>
            </a:r>
            <a:r>
              <a:rPr lang="zh-CN" altLang="en-US" sz="2400" dirty="0" smtClean="0"/>
              <a:t>、</a:t>
            </a:r>
            <a:r>
              <a:rPr lang="en-US" altLang="zh-CN" sz="2400" dirty="0" smtClean="0"/>
              <a:t>write thread</a:t>
            </a:r>
            <a:r>
              <a:rPr lang="zh-CN" altLang="en-US" sz="2400" dirty="0" smtClean="0"/>
              <a:t>）的工作主要是负责这些</a:t>
            </a:r>
            <a:r>
              <a:rPr lang="en-US" altLang="zh-CN" sz="2400" dirty="0" smtClean="0"/>
              <a:t>IO</a:t>
            </a:r>
            <a:r>
              <a:rPr lang="zh-CN" altLang="en-US" sz="2400" dirty="0" smtClean="0"/>
              <a:t>请求的回调（</a:t>
            </a:r>
            <a:r>
              <a:rPr lang="en-US" altLang="zh-CN" sz="2400" dirty="0" smtClean="0"/>
              <a:t>call back</a:t>
            </a:r>
            <a:r>
              <a:rPr lang="zh-CN" altLang="en-US" sz="2400" dirty="0" smtClean="0"/>
              <a:t>）处理。</a:t>
            </a:r>
            <a:endParaRPr lang="en-US" altLang="zh-CN" sz="2400" dirty="0" smtClean="0"/>
          </a:p>
          <a:p>
            <a:r>
              <a:rPr lang="zh-CN" altLang="en-US" sz="2400" dirty="0" smtClean="0"/>
              <a:t>每个线程都会显示正在进行的操作数量 </a:t>
            </a:r>
            <a:r>
              <a:rPr lang="en-US" altLang="zh-CN" sz="2400" dirty="0" smtClean="0"/>
              <a:t>- </a:t>
            </a:r>
            <a:r>
              <a:rPr lang="zh-CN" altLang="en-US" sz="2400" dirty="0" smtClean="0"/>
              <a:t>同时正要执行或者正在执行的操作数量。另外，正在执行的 </a:t>
            </a:r>
            <a:r>
              <a:rPr lang="en-US" altLang="zh-CN" sz="2400" dirty="0" err="1" smtClean="0"/>
              <a:t>fsync</a:t>
            </a:r>
            <a:r>
              <a:rPr lang="en-US" altLang="zh-CN" sz="2400" dirty="0" smtClean="0"/>
              <a:t> </a:t>
            </a:r>
            <a:r>
              <a:rPr lang="zh-CN" altLang="en-US" sz="2400" dirty="0" smtClean="0"/>
              <a:t>操作数量也会显示出来。有写数据时，</a:t>
            </a:r>
            <a:r>
              <a:rPr lang="en-US" altLang="zh-CN" sz="2400" dirty="0" err="1" smtClean="0"/>
              <a:t>Innodb</a:t>
            </a:r>
            <a:r>
              <a:rPr lang="zh-CN" altLang="en-US" sz="2400" dirty="0" smtClean="0"/>
              <a:t>需要确保数据最终被写到磁盘上，只是把它们放在系统缓存里是不够的。通常是调用 </a:t>
            </a:r>
            <a:r>
              <a:rPr lang="en-US" altLang="zh-CN" sz="2400" dirty="0" err="1" smtClean="0"/>
              <a:t>fsync</a:t>
            </a:r>
            <a:r>
              <a:rPr lang="en-US" altLang="zh-CN" sz="2400" dirty="0" smtClean="0"/>
              <a:t>() </a:t>
            </a:r>
            <a:r>
              <a:rPr lang="zh-CN" altLang="en-US" sz="2400" dirty="0" smtClean="0"/>
              <a:t>来完成的。如果它的值一直很高，那意味这</a:t>
            </a:r>
            <a:r>
              <a:rPr lang="en-US" altLang="zh-CN" sz="2400" dirty="0" err="1" smtClean="0"/>
              <a:t>Innodb</a:t>
            </a:r>
            <a:r>
              <a:rPr lang="zh-CN" altLang="en-US" sz="2400" dirty="0" smtClean="0"/>
              <a:t>可能是处于</a:t>
            </a:r>
            <a:r>
              <a:rPr lang="en-US" altLang="zh-CN" sz="2400" dirty="0" smtClean="0"/>
              <a:t>IO</a:t>
            </a:r>
            <a:r>
              <a:rPr lang="zh-CN" altLang="en-US" sz="2400" dirty="0" smtClean="0"/>
              <a:t>负载较高状态。</a:t>
            </a:r>
            <a:endParaRPr lang="en-US" altLang="zh-CN" sz="2400" dirty="0" smtClean="0"/>
          </a:p>
          <a:p>
            <a:r>
              <a:rPr lang="zh-CN" altLang="en-US" sz="2400" dirty="0" smtClean="0"/>
              <a:t>细看</a:t>
            </a:r>
            <a:r>
              <a:rPr lang="en-US" altLang="zh-CN" sz="2400" dirty="0" err="1" smtClean="0"/>
              <a:t>innodb</a:t>
            </a:r>
            <a:r>
              <a:rPr lang="zh-CN" altLang="en-US" sz="2400" dirty="0" smtClean="0"/>
              <a:t>数据落盘</a:t>
            </a:r>
            <a:r>
              <a:rPr lang="en-US" altLang="zh-CN" sz="2400" dirty="0" smtClean="0"/>
              <a:t>http://www.tuicool.com/articles/Y7vUBz</a:t>
            </a:r>
            <a:endParaRPr lang="zh-CN" altLang="en-US" sz="2400" dirty="0"/>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r>
              <a:rPr lang="zh-CN" altLang="en-US" dirty="0" smtClean="0">
                <a:solidFill>
                  <a:schemeClr val="tx1"/>
                </a:solidFill>
              </a:rPr>
              <a:t>主要显示信息</a:t>
            </a:r>
            <a:endParaRPr lang="zh-CN" altLang="en-US" dirty="0"/>
          </a:p>
        </p:txBody>
      </p:sp>
      <p:sp>
        <p:nvSpPr>
          <p:cNvPr id="3" name="内容占位符 2"/>
          <p:cNvSpPr>
            <a:spLocks noGrp="1"/>
          </p:cNvSpPr>
          <p:nvPr>
            <p:ph idx="1"/>
          </p:nvPr>
        </p:nvSpPr>
        <p:spPr>
          <a:xfrm>
            <a:off x="457200" y="1570038"/>
            <a:ext cx="8147248" cy="4521200"/>
          </a:xfrm>
        </p:spPr>
        <p:txBody>
          <a:bodyPr>
            <a:normAutofit fontScale="92500" lnSpcReduction="20000"/>
          </a:bodyPr>
          <a:lstStyle/>
          <a:p>
            <a:pPr>
              <a:buFont typeface="Wingdings" pitchFamily="2" charset="2"/>
              <a:buChar char="l"/>
            </a:pPr>
            <a:r>
              <a:rPr lang="en-US" altLang="zh-CN" sz="1800" dirty="0" smtClean="0"/>
              <a:t>INSERT BUFFER AND ADAPTIVE HASH INDEX</a:t>
            </a:r>
            <a:r>
              <a:rPr lang="zh-CN" altLang="en-US" sz="1800" dirty="0" smtClean="0"/>
              <a:t>（插入缓冲及自适应哈希）</a:t>
            </a:r>
          </a:p>
          <a:p>
            <a:r>
              <a:rPr lang="en-US" altLang="zh-CN" sz="1800" dirty="0" err="1" smtClean="0"/>
              <a:t>Ibuf</a:t>
            </a:r>
            <a:r>
              <a:rPr lang="en-US" altLang="zh-CN" sz="1800" dirty="0" smtClean="0"/>
              <a:t>: size 1, free list </a:t>
            </a:r>
            <a:r>
              <a:rPr lang="en-US" altLang="zh-CN" sz="1800" dirty="0" err="1" smtClean="0"/>
              <a:t>len</a:t>
            </a:r>
            <a:r>
              <a:rPr lang="en-US" altLang="zh-CN" sz="1800" dirty="0" smtClean="0"/>
              <a:t> 8219, </a:t>
            </a:r>
            <a:r>
              <a:rPr lang="en-US" altLang="zh-CN" sz="1800" dirty="0" err="1" smtClean="0"/>
              <a:t>seg</a:t>
            </a:r>
            <a:r>
              <a:rPr lang="en-US" altLang="zh-CN" sz="1800" dirty="0" smtClean="0"/>
              <a:t> size 8221, 420402 merges # </a:t>
            </a:r>
            <a:r>
              <a:rPr lang="en-US" altLang="zh-CN" sz="1800" dirty="0" err="1" smtClean="0"/>
              <a:t>seg</a:t>
            </a:r>
            <a:r>
              <a:rPr lang="en-US" altLang="zh-CN" sz="1800" dirty="0" smtClean="0"/>
              <a:t> size </a:t>
            </a:r>
            <a:r>
              <a:rPr lang="zh-CN" altLang="en-US" sz="1800" dirty="0" smtClean="0"/>
              <a:t>表示当前</a:t>
            </a:r>
            <a:r>
              <a:rPr lang="en-US" altLang="zh-CN" sz="1800" dirty="0" smtClean="0"/>
              <a:t>buffer pool</a:t>
            </a:r>
            <a:r>
              <a:rPr lang="zh-CN" altLang="en-US" sz="1800" dirty="0" smtClean="0"/>
              <a:t>的大小</a:t>
            </a:r>
            <a:r>
              <a:rPr lang="en-US" altLang="zh-CN" sz="1800" dirty="0" smtClean="0"/>
              <a:t>8221</a:t>
            </a:r>
            <a:r>
              <a:rPr lang="zh-CN" altLang="en-US" sz="1800" dirty="0" smtClean="0"/>
              <a:t>*</a:t>
            </a:r>
            <a:r>
              <a:rPr lang="en-US" altLang="zh-CN" sz="1800" dirty="0" smtClean="0"/>
              <a:t>16K=128MB, free list </a:t>
            </a:r>
            <a:r>
              <a:rPr lang="en-US" altLang="zh-CN" sz="1800" dirty="0" err="1" smtClean="0"/>
              <a:t>len</a:t>
            </a:r>
            <a:r>
              <a:rPr lang="zh-CN" altLang="en-US" sz="1800" dirty="0" smtClean="0"/>
              <a:t>空闲列表长度，</a:t>
            </a:r>
            <a:r>
              <a:rPr lang="en-US" altLang="zh-CN" sz="1800" dirty="0" smtClean="0"/>
              <a:t>size</a:t>
            </a:r>
            <a:r>
              <a:rPr lang="zh-CN" altLang="en-US" sz="1800" dirty="0" smtClean="0"/>
              <a:t>表示已经合并记录页的数量</a:t>
            </a:r>
            <a:endParaRPr lang="en-US" altLang="zh-CN" sz="1800" dirty="0" smtClean="0"/>
          </a:p>
          <a:p>
            <a:r>
              <a:rPr lang="en-US" altLang="zh-CN" sz="1800" dirty="0" smtClean="0"/>
              <a:t>merged operations:</a:t>
            </a:r>
          </a:p>
          <a:p>
            <a:r>
              <a:rPr lang="en-US" altLang="zh-CN" sz="1800" dirty="0" smtClean="0"/>
              <a:t> insert 578723, delete mark 793511, delete 106959    #insert</a:t>
            </a:r>
            <a:r>
              <a:rPr lang="zh-CN" altLang="en-US" sz="1800" dirty="0" smtClean="0"/>
              <a:t>表示</a:t>
            </a:r>
            <a:r>
              <a:rPr lang="en-US" altLang="zh-CN" sz="1800" dirty="0" smtClean="0"/>
              <a:t>insert buffer</a:t>
            </a:r>
            <a:r>
              <a:rPr lang="zh-CN" altLang="en-US" sz="1800" dirty="0" smtClean="0"/>
              <a:t>，</a:t>
            </a:r>
            <a:r>
              <a:rPr lang="en-US" altLang="zh-CN" sz="1800" dirty="0" smtClean="0"/>
              <a:t>delete mark</a:t>
            </a:r>
            <a:r>
              <a:rPr lang="zh-CN" altLang="en-US" sz="1800" dirty="0" smtClean="0"/>
              <a:t>表示</a:t>
            </a:r>
            <a:r>
              <a:rPr lang="en-US" altLang="zh-CN" sz="1800" dirty="0" smtClean="0"/>
              <a:t>mark</a:t>
            </a:r>
            <a:r>
              <a:rPr lang="zh-CN" altLang="en-US" sz="1800" dirty="0" smtClean="0"/>
              <a:t>次数，</a:t>
            </a:r>
            <a:r>
              <a:rPr lang="en-US" altLang="zh-CN" sz="1800" dirty="0" smtClean="0"/>
              <a:t>delete</a:t>
            </a:r>
            <a:r>
              <a:rPr lang="zh-CN" altLang="en-US" sz="1800" dirty="0" smtClean="0"/>
              <a:t>表示</a:t>
            </a:r>
            <a:r>
              <a:rPr lang="en-US" altLang="zh-CN" sz="1800" dirty="0" smtClean="0"/>
              <a:t>delete buffer</a:t>
            </a:r>
          </a:p>
          <a:p>
            <a:r>
              <a:rPr lang="en-US" altLang="zh-CN" sz="1800" dirty="0" smtClean="0"/>
              <a:t>discarded operations:      #</a:t>
            </a:r>
            <a:r>
              <a:rPr lang="zh-CN" altLang="en-US" sz="1800" dirty="0" smtClean="0"/>
              <a:t>表示当</a:t>
            </a:r>
            <a:r>
              <a:rPr lang="en-US" altLang="zh-CN" sz="1800" dirty="0" smtClean="0"/>
              <a:t>change buffer</a:t>
            </a:r>
            <a:r>
              <a:rPr lang="zh-CN" altLang="en-US" sz="1800" dirty="0" smtClean="0"/>
              <a:t>发生</a:t>
            </a:r>
            <a:r>
              <a:rPr lang="en-US" altLang="zh-CN" sz="1800" dirty="0" smtClean="0"/>
              <a:t>merge</a:t>
            </a:r>
            <a:r>
              <a:rPr lang="zh-CN" altLang="en-US" sz="1800" dirty="0" smtClean="0"/>
              <a:t>时，表已经被删除，此时就无需再将记录合并到辅助索引中</a:t>
            </a:r>
          </a:p>
          <a:p>
            <a:r>
              <a:rPr lang="zh-CN" altLang="en-US" sz="1800" dirty="0" smtClean="0"/>
              <a:t> </a:t>
            </a:r>
            <a:r>
              <a:rPr lang="en-US" altLang="zh-CN" sz="1800" dirty="0" smtClean="0"/>
              <a:t>insert 0, delete mark 0, delete 0</a:t>
            </a:r>
          </a:p>
          <a:p>
            <a:r>
              <a:rPr lang="en-US" altLang="zh-CN" sz="1800" dirty="0" smtClean="0"/>
              <a:t>Hash table size 151384213, node heap has 110616 buffer(s)</a:t>
            </a:r>
          </a:p>
          <a:p>
            <a:r>
              <a:rPr lang="en-US" altLang="zh-CN" sz="1800" dirty="0" smtClean="0"/>
              <a:t>4796.22 hash searches/s, 4374.96 non-hash searches/s    #</a:t>
            </a:r>
            <a:r>
              <a:rPr lang="zh-CN" altLang="en-US" sz="1800" dirty="0" smtClean="0"/>
              <a:t>每秒使用</a:t>
            </a:r>
            <a:r>
              <a:rPr lang="en-US" altLang="zh-CN" sz="1800" dirty="0" smtClean="0"/>
              <a:t>hash</a:t>
            </a:r>
            <a:r>
              <a:rPr lang="zh-CN" altLang="en-US" sz="1800" dirty="0" smtClean="0"/>
              <a:t>索引的情况，大于</a:t>
            </a:r>
            <a:r>
              <a:rPr lang="en-US" altLang="zh-CN" sz="1800" dirty="0" smtClean="0"/>
              <a:t>50%</a:t>
            </a:r>
            <a:r>
              <a:rPr lang="zh-CN" altLang="en-US" sz="1800" dirty="0" smtClean="0"/>
              <a:t>的查询使用了</a:t>
            </a:r>
            <a:r>
              <a:rPr lang="en-US" altLang="zh-CN" sz="1800" dirty="0" smtClean="0"/>
              <a:t>hash</a:t>
            </a:r>
            <a:r>
              <a:rPr lang="zh-CN" altLang="en-US" sz="1800" dirty="0" smtClean="0"/>
              <a:t>索引</a:t>
            </a:r>
          </a:p>
          <a:p>
            <a:endParaRPr lang="zh-CN" altLang="en-US" sz="24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innodb</a:t>
            </a:r>
            <a:r>
              <a:rPr lang="zh-CN" altLang="en-US" dirty="0" smtClean="0"/>
              <a:t>数据页状态</a:t>
            </a:r>
            <a:endParaRPr lang="zh-CN" altLang="en-US" dirty="0"/>
          </a:p>
        </p:txBody>
      </p:sp>
      <p:sp>
        <p:nvSpPr>
          <p:cNvPr id="3" name="内容占位符 2"/>
          <p:cNvSpPr>
            <a:spLocks noGrp="1"/>
          </p:cNvSpPr>
          <p:nvPr>
            <p:ph idx="1"/>
          </p:nvPr>
        </p:nvSpPr>
        <p:spPr/>
        <p:txBody>
          <a:bodyPr/>
          <a:lstStyle/>
          <a:p>
            <a:r>
              <a:rPr lang="en-US" altLang="zh-CN" dirty="0" smtClean="0"/>
              <a:t>free</a:t>
            </a:r>
          </a:p>
          <a:p>
            <a:pPr lvl="1"/>
            <a:r>
              <a:rPr lang="zh-CN" altLang="en-US" dirty="0" smtClean="0"/>
              <a:t>空闲</a:t>
            </a:r>
            <a:endParaRPr lang="en-US" altLang="zh-CN" dirty="0" smtClean="0"/>
          </a:p>
          <a:p>
            <a:r>
              <a:rPr lang="en-US" altLang="zh-CN" dirty="0" smtClean="0"/>
              <a:t>pinned</a:t>
            </a:r>
          </a:p>
          <a:p>
            <a:pPr lvl="1"/>
            <a:r>
              <a:rPr lang="zh-CN" altLang="en-US" dirty="0" smtClean="0"/>
              <a:t>正在被修改中</a:t>
            </a:r>
            <a:endParaRPr lang="en-US" altLang="zh-CN" dirty="0" smtClean="0"/>
          </a:p>
          <a:p>
            <a:r>
              <a:rPr lang="en-US" altLang="zh-CN" dirty="0" smtClean="0"/>
              <a:t>dirty</a:t>
            </a:r>
          </a:p>
          <a:p>
            <a:pPr lvl="1"/>
            <a:r>
              <a:rPr lang="zh-CN" altLang="en-US" dirty="0" smtClean="0"/>
              <a:t>已经被修改，但还未刷新到磁盘上</a:t>
            </a:r>
            <a:endParaRPr lang="zh-CN" altLang="en-US" dirty="0"/>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endParaRPr lang="zh-CN" altLang="en-US" dirty="0"/>
          </a:p>
        </p:txBody>
      </p:sp>
      <p:sp>
        <p:nvSpPr>
          <p:cNvPr id="3" name="内容占位符 2"/>
          <p:cNvSpPr>
            <a:spLocks noGrp="1"/>
          </p:cNvSpPr>
          <p:nvPr>
            <p:ph idx="1"/>
          </p:nvPr>
        </p:nvSpPr>
        <p:spPr/>
        <p:txBody>
          <a:bodyPr/>
          <a:lstStyle/>
          <a:p>
            <a:r>
              <a:rPr lang="zh-CN" altLang="en-US" sz="2400" dirty="0" smtClean="0"/>
              <a:t>从</a:t>
            </a:r>
            <a:r>
              <a:rPr lang="en-US" altLang="zh-CN" sz="2400" dirty="0" smtClean="0"/>
              <a:t>MySQL5.5.X </a:t>
            </a:r>
            <a:r>
              <a:rPr lang="zh-CN" altLang="en-US" sz="2400" dirty="0" smtClean="0"/>
              <a:t>版本开始，还为删除操作扩展了同样的功能（首先是删除标记操作，然后使用收集</a:t>
            </a:r>
            <a:r>
              <a:rPr lang="en-US" altLang="zh-CN" sz="2400" dirty="0" smtClean="0"/>
              <a:t>/ </a:t>
            </a:r>
            <a:r>
              <a:rPr lang="zh-CN" altLang="en-US" sz="2400" dirty="0" smtClean="0"/>
              <a:t>清除所有已删除记录的清除操作）。现在可以使用</a:t>
            </a:r>
            <a:r>
              <a:rPr lang="en-US" altLang="zh-CN" sz="2400" dirty="0" err="1" smtClean="0"/>
              <a:t>innodb_change_buffering</a:t>
            </a:r>
            <a:r>
              <a:rPr lang="en-US" altLang="zh-CN" sz="2400" dirty="0" smtClean="0"/>
              <a:t> </a:t>
            </a:r>
            <a:r>
              <a:rPr lang="zh-CN" altLang="en-US" sz="2400" dirty="0" smtClean="0"/>
              <a:t>配置参数来控制删除缓冲和既有插入缓冲功能，默认是</a:t>
            </a:r>
            <a:r>
              <a:rPr lang="en-US" altLang="zh-CN" sz="2400" dirty="0" smtClean="0"/>
              <a:t>all</a:t>
            </a:r>
            <a:r>
              <a:rPr lang="zh-CN" altLang="en-US" sz="2400" dirty="0" smtClean="0"/>
              <a:t>，此参数支持动态设置：</a:t>
            </a:r>
          </a:p>
          <a:p>
            <a:pPr>
              <a:buNone/>
            </a:pPr>
            <a:r>
              <a:rPr lang="en-US" altLang="zh-CN" sz="2400" dirty="0" smtClean="0"/>
              <a:t>     SET GLOBAL </a:t>
            </a:r>
            <a:r>
              <a:rPr lang="en-US" altLang="zh-CN" sz="2400" dirty="0" err="1" smtClean="0"/>
              <a:t>innodb_change_buffering</a:t>
            </a:r>
            <a:r>
              <a:rPr lang="en-US" altLang="zh-CN" sz="2400" dirty="0" smtClean="0"/>
              <a:t> = all;</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endParaRPr lang="zh-CN" altLang="en-US" dirty="0">
              <a:solidFill>
                <a:schemeClr val="tx1"/>
              </a:solidFill>
            </a:endParaRPr>
          </a:p>
        </p:txBody>
      </p:sp>
      <p:sp>
        <p:nvSpPr>
          <p:cNvPr id="3" name="内容占位符 2"/>
          <p:cNvSpPr>
            <a:spLocks noGrp="1"/>
          </p:cNvSpPr>
          <p:nvPr>
            <p:ph idx="1"/>
          </p:nvPr>
        </p:nvSpPr>
        <p:spPr>
          <a:xfrm>
            <a:off x="457200" y="1357298"/>
            <a:ext cx="8229600" cy="5286412"/>
          </a:xfrm>
        </p:spPr>
        <p:txBody>
          <a:bodyPr>
            <a:normAutofit fontScale="77500" lnSpcReduction="20000"/>
          </a:bodyPr>
          <a:lstStyle/>
          <a:p>
            <a:r>
              <a:rPr lang="en-US" altLang="zh-CN" sz="1800" dirty="0" smtClean="0"/>
              <a:t>---</a:t>
            </a:r>
          </a:p>
          <a:p>
            <a:r>
              <a:rPr lang="en-US" altLang="zh-CN" sz="1800" dirty="0" smtClean="0"/>
              <a:t>LOG</a:t>
            </a:r>
          </a:p>
          <a:p>
            <a:r>
              <a:rPr lang="en-US" altLang="zh-CN" sz="1800" dirty="0" smtClean="0"/>
              <a:t>---</a:t>
            </a:r>
          </a:p>
          <a:p>
            <a:r>
              <a:rPr lang="en-US" altLang="zh-CN" sz="1800" dirty="0" smtClean="0"/>
              <a:t>#</a:t>
            </a:r>
            <a:r>
              <a:rPr lang="en-US" altLang="zh-CN" sz="1800" dirty="0" err="1" smtClean="0"/>
              <a:t>innodb</a:t>
            </a:r>
            <a:r>
              <a:rPr lang="zh-CN" altLang="en-US" sz="1800" dirty="0" smtClean="0"/>
              <a:t>通过</a:t>
            </a:r>
            <a:r>
              <a:rPr lang="en-US" altLang="zh-CN" sz="1800" dirty="0" smtClean="0"/>
              <a:t>LSN</a:t>
            </a:r>
            <a:r>
              <a:rPr lang="zh-CN" altLang="en-US" sz="1800" dirty="0" smtClean="0"/>
              <a:t>（</a:t>
            </a:r>
            <a:r>
              <a:rPr lang="en-US" altLang="zh-CN" sz="1800" dirty="0" smtClean="0"/>
              <a:t>log sequence number</a:t>
            </a:r>
            <a:r>
              <a:rPr lang="zh-CN" altLang="en-US" sz="1800" dirty="0" smtClean="0"/>
              <a:t>来标记版本）</a:t>
            </a:r>
          </a:p>
          <a:p>
            <a:r>
              <a:rPr lang="en-US" altLang="zh-CN" sz="1800" dirty="0" smtClean="0"/>
              <a:t>Log sequence number 445101273405    </a:t>
            </a:r>
          </a:p>
          <a:p>
            <a:r>
              <a:rPr lang="en-US" altLang="zh-CN" sz="1800" dirty="0" smtClean="0"/>
              <a:t>Log flushed up to 445101273405    #</a:t>
            </a:r>
            <a:r>
              <a:rPr lang="zh-CN" altLang="en-US" sz="1800" dirty="0" smtClean="0"/>
              <a:t>已经刷新到日志文件的点</a:t>
            </a:r>
          </a:p>
          <a:p>
            <a:r>
              <a:rPr lang="en-US" altLang="zh-CN" sz="1800" dirty="0" smtClean="0"/>
              <a:t>Last checkpoint at 444016362838    #</a:t>
            </a:r>
            <a:r>
              <a:rPr lang="zh-CN" altLang="en-US" sz="1800" dirty="0" smtClean="0"/>
              <a:t>已刷到数据文件的检查点</a:t>
            </a:r>
          </a:p>
          <a:p>
            <a:r>
              <a:rPr lang="en-US" altLang="zh-CN" sz="1800" dirty="0" smtClean="0"/>
              <a:t>0 pending log writes, 0 pending </a:t>
            </a:r>
            <a:r>
              <a:rPr lang="en-US" altLang="zh-CN" sz="1800" dirty="0" err="1" smtClean="0"/>
              <a:t>chkp</a:t>
            </a:r>
            <a:r>
              <a:rPr lang="en-US" altLang="zh-CN" sz="1800" dirty="0" smtClean="0"/>
              <a:t> writes</a:t>
            </a:r>
          </a:p>
          <a:p>
            <a:r>
              <a:rPr lang="en-US" altLang="zh-CN" sz="1800" dirty="0" smtClean="0"/>
              <a:t>219295196 log i/o's done, 67.64 log i/o's/second</a:t>
            </a:r>
          </a:p>
          <a:p>
            <a:pPr lvl="1">
              <a:lnSpc>
                <a:spcPct val="170000"/>
              </a:lnSpc>
            </a:pPr>
            <a:r>
              <a:rPr lang="zh-CN" altLang="en-US" sz="1600" dirty="0" smtClean="0"/>
              <a:t>可以看到当前的日志序列号 </a:t>
            </a:r>
            <a:r>
              <a:rPr lang="en-US" altLang="zh-CN" sz="1600" dirty="0" smtClean="0"/>
              <a:t>- </a:t>
            </a:r>
            <a:r>
              <a:rPr lang="zh-CN" altLang="en-US" sz="1600" dirty="0" smtClean="0"/>
              <a:t>相当于</a:t>
            </a:r>
            <a:r>
              <a:rPr lang="en-US" altLang="zh-CN" sz="1600" dirty="0" err="1" smtClean="0"/>
              <a:t>Innodb</a:t>
            </a:r>
            <a:r>
              <a:rPr lang="zh-CN" altLang="en-US" sz="1600" dirty="0" smtClean="0"/>
              <a:t>自从表空间开始创建直到现在已经写入日志文件的总字节数。还可以看到日志已经刷新到哪个点，同样也可以根据最后检查点计算出还有多少日志没有刷新到文件中去。</a:t>
            </a:r>
            <a:r>
              <a:rPr lang="en-US" altLang="zh-CN" sz="1600" dirty="0" err="1" smtClean="0"/>
              <a:t>Innodb</a:t>
            </a:r>
            <a:r>
              <a:rPr lang="zh-CN" altLang="en-US" sz="1600" dirty="0" smtClean="0"/>
              <a:t>采用模糊检查点，因此这行显示的是已经从缓冲池中刷新到文件的日志序列号。由于更高的日志序列号可能不会被立刻刷新到日志文件中去，因此日志序列号不能被覆盖掉。通过监控刷新到哪个日志的日志序列，可以判定 </a:t>
            </a:r>
            <a:r>
              <a:rPr lang="en-US" altLang="zh-CN" sz="1600" i="1" dirty="0" err="1" smtClean="0"/>
              <a:t>innodb_log_buffer_size</a:t>
            </a:r>
            <a:r>
              <a:rPr lang="zh-CN" altLang="en-US" sz="1600" dirty="0" smtClean="0"/>
              <a:t> 的设置是否合理，如果看到超过 </a:t>
            </a:r>
            <a:r>
              <a:rPr lang="en-US" altLang="zh-CN" sz="1600" dirty="0" smtClean="0"/>
              <a:t>30% </a:t>
            </a:r>
            <a:r>
              <a:rPr lang="zh-CN" altLang="en-US" sz="1600" dirty="0" smtClean="0"/>
              <a:t>的日志还没有刷新到日志文件中，则需要考虑增加它的值了。</a:t>
            </a:r>
            <a:endParaRPr lang="en-US" altLang="zh-CN" sz="2400" dirty="0" smtClean="0"/>
          </a:p>
          <a:p>
            <a:pPr lvl="1"/>
            <a:endParaRPr lang="en-US" altLang="zh-CN" dirty="0" smtClean="0"/>
          </a:p>
          <a:p>
            <a:pPr lvl="1">
              <a:buNone/>
            </a:pPr>
            <a:endParaRPr lang="en-US" altLang="zh-CN" dirty="0" smtClean="0"/>
          </a:p>
          <a:p>
            <a:pPr lvl="1"/>
            <a:endParaRPr lang="en-US" altLang="zh-CN" dirty="0" smtClean="0"/>
          </a:p>
          <a:p>
            <a:pPr>
              <a:buNone/>
            </a:pPr>
            <a:endParaRPr lang="en-US" altLang="zh-CN" sz="2400" dirty="0" smtClean="0"/>
          </a:p>
          <a:p>
            <a:endParaRPr lang="en-US" altLang="zh-CN" dirty="0" smtClean="0"/>
          </a:p>
          <a:p>
            <a:endParaRPr lang="zh-CN" altLang="en-US" dirty="0"/>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endParaRPr lang="zh-CN" altLang="en-US" dirty="0">
              <a:solidFill>
                <a:schemeClr val="tx1"/>
              </a:solidFill>
            </a:endParaRPr>
          </a:p>
        </p:txBody>
      </p:sp>
      <p:sp>
        <p:nvSpPr>
          <p:cNvPr id="3" name="内容占位符 2"/>
          <p:cNvSpPr>
            <a:spLocks noGrp="1"/>
          </p:cNvSpPr>
          <p:nvPr>
            <p:ph idx="1"/>
          </p:nvPr>
        </p:nvSpPr>
        <p:spPr/>
        <p:txBody>
          <a:bodyPr>
            <a:normAutofit fontScale="92500" lnSpcReduction="10000"/>
          </a:bodyPr>
          <a:lstStyle/>
          <a:p>
            <a:r>
              <a:rPr lang="en-US" altLang="zh-CN" sz="1600" dirty="0" smtClean="0"/>
              <a:t>BUFFER POOL AND MEMORY</a:t>
            </a:r>
          </a:p>
          <a:p>
            <a:r>
              <a:rPr lang="en-US" altLang="zh-CN" sz="1600" dirty="0" smtClean="0"/>
              <a:t>----------------------</a:t>
            </a:r>
          </a:p>
          <a:p>
            <a:r>
              <a:rPr lang="en-US" altLang="zh-CN" sz="1600" dirty="0" smtClean="0"/>
              <a:t>Total memory allocated 70967623680; in additional pool allocated 0    #</a:t>
            </a:r>
            <a:r>
              <a:rPr lang="zh-CN" altLang="en-US" sz="1600" dirty="0" smtClean="0"/>
              <a:t>额外的内存池分配</a:t>
            </a:r>
          </a:p>
          <a:p>
            <a:r>
              <a:rPr lang="en-US" altLang="zh-CN" sz="1600" dirty="0" smtClean="0"/>
              <a:t>Dictionary memory allocated 5056810	#</a:t>
            </a:r>
            <a:r>
              <a:rPr lang="zh-CN" altLang="en-US" sz="1600" dirty="0" smtClean="0"/>
              <a:t>数据字典内存分配</a:t>
            </a:r>
            <a:endParaRPr lang="en-US" altLang="zh-CN" sz="1600" dirty="0" smtClean="0"/>
          </a:p>
          <a:p>
            <a:r>
              <a:rPr lang="en-US" altLang="zh-CN" sz="1600" dirty="0" smtClean="0"/>
              <a:t>Buffer pool size 4194288    #</a:t>
            </a:r>
            <a:r>
              <a:rPr lang="zh-CN" altLang="en-US" sz="1600" dirty="0" smtClean="0"/>
              <a:t>当前</a:t>
            </a:r>
            <a:r>
              <a:rPr lang="en-US" altLang="zh-CN" sz="1600" dirty="0" smtClean="0"/>
              <a:t>buffer pool size</a:t>
            </a:r>
            <a:r>
              <a:rPr lang="zh-CN" altLang="en-US" sz="1600" dirty="0" smtClean="0"/>
              <a:t>共有</a:t>
            </a:r>
            <a:r>
              <a:rPr lang="en-US" altLang="zh-CN" sz="1600" dirty="0" smtClean="0"/>
              <a:t>4194288 *16KB=64G</a:t>
            </a:r>
          </a:p>
          <a:p>
            <a:r>
              <a:rPr lang="en-US" altLang="zh-CN" sz="1600" dirty="0" smtClean="0"/>
              <a:t>Free buffers 5    #</a:t>
            </a:r>
            <a:r>
              <a:rPr lang="zh-CN" altLang="en-US" sz="1600" dirty="0" smtClean="0"/>
              <a:t>当前</a:t>
            </a:r>
            <a:r>
              <a:rPr lang="en-US" altLang="zh-CN" sz="1600" dirty="0" smtClean="0"/>
              <a:t>free</a:t>
            </a:r>
            <a:r>
              <a:rPr lang="zh-CN" altLang="en-US" sz="1600" dirty="0" smtClean="0"/>
              <a:t>列表中页的数量</a:t>
            </a:r>
          </a:p>
          <a:p>
            <a:r>
              <a:rPr lang="en-US" altLang="zh-CN" sz="1600" dirty="0" smtClean="0"/>
              <a:t>Database pages 3969464   #LRU</a:t>
            </a:r>
            <a:r>
              <a:rPr lang="zh-CN" altLang="en-US" sz="1600" dirty="0" smtClean="0"/>
              <a:t>列表中页的数量</a:t>
            </a:r>
          </a:p>
          <a:p>
            <a:r>
              <a:rPr lang="en-US" altLang="zh-CN" sz="1600" dirty="0" smtClean="0"/>
              <a:t>Old database pages 1464963 #</a:t>
            </a:r>
            <a:r>
              <a:rPr lang="zh-CN" altLang="en-US" sz="1600" dirty="0" smtClean="0"/>
              <a:t>在旧区域存放着多少个页</a:t>
            </a:r>
            <a:endParaRPr lang="en-US" altLang="zh-CN" sz="1600" dirty="0" smtClean="0"/>
          </a:p>
          <a:p>
            <a:r>
              <a:rPr lang="en-US" altLang="zh-CN" sz="1600" dirty="0" smtClean="0"/>
              <a:t>Modified db pages 370793    #</a:t>
            </a:r>
            <a:r>
              <a:rPr lang="zh-CN" altLang="en-US" sz="1600" dirty="0" smtClean="0"/>
              <a:t>脏页的数量（脏页既存在于</a:t>
            </a:r>
            <a:r>
              <a:rPr lang="en-US" altLang="zh-CN" sz="1600" dirty="0" smtClean="0"/>
              <a:t>LRU</a:t>
            </a:r>
            <a:r>
              <a:rPr lang="zh-CN" altLang="en-US" sz="1600" dirty="0" smtClean="0"/>
              <a:t>列表中，也存在于</a:t>
            </a:r>
            <a:r>
              <a:rPr lang="en-US" altLang="zh-CN" sz="1600" dirty="0" smtClean="0"/>
              <a:t>flush</a:t>
            </a:r>
            <a:r>
              <a:rPr lang="zh-CN" altLang="en-US" sz="1600" dirty="0" smtClean="0"/>
              <a:t>列表中）</a:t>
            </a:r>
          </a:p>
          <a:p>
            <a:r>
              <a:rPr lang="en-US" altLang="zh-CN" sz="1600" dirty="0" smtClean="0"/>
              <a:t>Pending reads 0</a:t>
            </a:r>
          </a:p>
          <a:p>
            <a:r>
              <a:rPr lang="en-US" altLang="zh-CN" sz="1600" dirty="0" smtClean="0"/>
              <a:t>Pending writes: LRU 0, flush list 0, single page 0</a:t>
            </a:r>
          </a:p>
          <a:p>
            <a:pPr lvl="1"/>
            <a:endParaRPr lang="en-US" altLang="zh-CN" sz="2400" dirty="0" smtClean="0"/>
          </a:p>
          <a:p>
            <a:pPr lvl="1"/>
            <a:endParaRPr lang="en-US" altLang="zh-CN" sz="2400" dirty="0" smtClean="0"/>
          </a:p>
          <a:p>
            <a:pPr lvl="1"/>
            <a:endParaRPr lang="en-US" altLang="zh-CN" dirty="0" smtClean="0"/>
          </a:p>
          <a:p>
            <a:pPr lvl="1">
              <a:buNone/>
            </a:pPr>
            <a:endParaRPr lang="en-US" altLang="zh-CN" dirty="0" smtClean="0"/>
          </a:p>
          <a:p>
            <a:pPr lvl="1"/>
            <a:endParaRPr lang="en-US" altLang="zh-CN" dirty="0" smtClean="0"/>
          </a:p>
          <a:p>
            <a:pPr>
              <a:buNone/>
            </a:pPr>
            <a:endParaRPr lang="en-US" altLang="zh-CN" sz="2400" dirty="0" smtClean="0"/>
          </a:p>
          <a:p>
            <a:endParaRPr lang="en-US" altLang="zh-CN" dirty="0" smtClean="0"/>
          </a:p>
          <a:p>
            <a:endParaRPr lang="zh-CN" altLang="en-US" dirty="0"/>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1600" dirty="0" smtClean="0"/>
              <a:t>Pages made young 29918515, not young 201377761    #Pages made young</a:t>
            </a:r>
            <a:r>
              <a:rPr lang="zh-CN" altLang="en-US" sz="1600" dirty="0" smtClean="0"/>
              <a:t>显示了</a:t>
            </a:r>
            <a:r>
              <a:rPr lang="en-US" altLang="zh-CN" sz="1600" dirty="0" smtClean="0"/>
              <a:t>LRU</a:t>
            </a:r>
            <a:r>
              <a:rPr lang="zh-CN" altLang="en-US" sz="1600" dirty="0" smtClean="0"/>
              <a:t>列表中页移动到新区域的页数，而因为</a:t>
            </a:r>
            <a:r>
              <a:rPr lang="en-US" altLang="zh-CN" sz="1600" dirty="0" err="1" smtClean="0"/>
              <a:t>innodb_old_blocks_time</a:t>
            </a:r>
            <a:r>
              <a:rPr lang="zh-CN" altLang="en-US" sz="1600" dirty="0" smtClean="0"/>
              <a:t>的设置而导致页没有从</a:t>
            </a:r>
            <a:r>
              <a:rPr lang="en-US" altLang="zh-CN" sz="1600" dirty="0" smtClean="0"/>
              <a:t>old</a:t>
            </a:r>
            <a:r>
              <a:rPr lang="zh-CN" altLang="en-US" sz="1600" dirty="0" smtClean="0"/>
              <a:t>部分移动到</a:t>
            </a:r>
            <a:r>
              <a:rPr lang="en-US" altLang="zh-CN" sz="1600" dirty="0" smtClean="0"/>
              <a:t>news</a:t>
            </a:r>
            <a:r>
              <a:rPr lang="zh-CN" altLang="en-US" sz="1600" dirty="0" smtClean="0"/>
              <a:t>部分的操作称为</a:t>
            </a:r>
            <a:r>
              <a:rPr lang="en-US" altLang="zh-CN" sz="1600" dirty="0" smtClean="0"/>
              <a:t>page not made young</a:t>
            </a:r>
          </a:p>
          <a:p>
            <a:r>
              <a:rPr lang="en-US" altLang="zh-CN" sz="1600" dirty="0" smtClean="0"/>
              <a:t>7.33 </a:t>
            </a:r>
            <a:r>
              <a:rPr lang="en-US" altLang="zh-CN" sz="1600" dirty="0" err="1" smtClean="0"/>
              <a:t>youngs</a:t>
            </a:r>
            <a:r>
              <a:rPr lang="en-US" altLang="zh-CN" sz="1600" dirty="0" smtClean="0"/>
              <a:t>/s, 2.00 non-</a:t>
            </a:r>
            <a:r>
              <a:rPr lang="en-US" altLang="zh-CN" sz="1600" dirty="0" err="1" smtClean="0"/>
              <a:t>youngs</a:t>
            </a:r>
            <a:r>
              <a:rPr lang="en-US" altLang="zh-CN" sz="1600" dirty="0" smtClean="0"/>
              <a:t>/s	#</a:t>
            </a:r>
            <a:r>
              <a:rPr lang="zh-CN" altLang="en-US" sz="1600" dirty="0" smtClean="0"/>
              <a:t>每秒到新区域的页数</a:t>
            </a:r>
            <a:endParaRPr lang="en-US" altLang="zh-CN" sz="1600" dirty="0" smtClean="0"/>
          </a:p>
          <a:p>
            <a:r>
              <a:rPr lang="en-US" altLang="zh-CN" sz="1600" dirty="0" smtClean="0"/>
              <a:t>Pages read 21793744, created 644123, written 94749738</a:t>
            </a:r>
          </a:p>
          <a:p>
            <a:r>
              <a:rPr lang="en-US" altLang="zh-CN" sz="1600" dirty="0" smtClean="0"/>
              <a:t>2.00 reads/s, 0.00 creates/s, 17.99 writes/s</a:t>
            </a:r>
          </a:p>
          <a:p>
            <a:r>
              <a:rPr lang="en-US" altLang="zh-CN" sz="1600" dirty="0" smtClean="0"/>
              <a:t>Buffer pool hit rate 1000 / 1000, young-making rate 0 / 1000 not 0 / 1000    #</a:t>
            </a:r>
            <a:r>
              <a:rPr lang="zh-CN" altLang="en-US" sz="1600" dirty="0" smtClean="0"/>
              <a:t>缓冲池的命中率，移动到新区域的比例，没有移动到新区域的比例，</a:t>
            </a:r>
            <a:r>
              <a:rPr lang="zh-CN" altLang="en-US" sz="1600" b="1" dirty="0" smtClean="0"/>
              <a:t>如果你没有全表扫描，发现</a:t>
            </a:r>
            <a:r>
              <a:rPr lang="en-US" altLang="zh-CN" sz="1600" b="1" dirty="0" err="1" smtClean="0"/>
              <a:t>youngs</a:t>
            </a:r>
            <a:r>
              <a:rPr lang="en-US" altLang="zh-CN" sz="1600" b="1" dirty="0" smtClean="0"/>
              <a:t>/s </a:t>
            </a:r>
            <a:r>
              <a:rPr lang="zh-CN" altLang="en-US" sz="1600" b="1" dirty="0" smtClean="0"/>
              <a:t>的值很小，那么就应该增大</a:t>
            </a:r>
            <a:r>
              <a:rPr lang="en-US" altLang="zh-CN" sz="1600" b="1" dirty="0" err="1" smtClean="0"/>
              <a:t>innodb_old_blocks__pct</a:t>
            </a:r>
            <a:r>
              <a:rPr lang="en-US" altLang="zh-CN" sz="1600" b="1" dirty="0" smtClean="0"/>
              <a:t> </a:t>
            </a:r>
            <a:r>
              <a:rPr lang="zh-CN" altLang="en-US" sz="1600" b="1" dirty="0" smtClean="0"/>
              <a:t>或者减少</a:t>
            </a:r>
            <a:r>
              <a:rPr lang="en-US" altLang="zh-CN" sz="1600" b="1" dirty="0" err="1" smtClean="0"/>
              <a:t>innodb_old_blocks_time</a:t>
            </a:r>
            <a:r>
              <a:rPr lang="zh-CN" altLang="en-US" sz="1600" b="1" dirty="0" smtClean="0"/>
              <a:t>。如果你进行了全表扫描，发现</a:t>
            </a:r>
            <a:r>
              <a:rPr lang="en-US" altLang="zh-CN" sz="1600" b="1" dirty="0" smtClean="0"/>
              <a:t>non-</a:t>
            </a:r>
            <a:r>
              <a:rPr lang="en-US" altLang="zh-CN" sz="1600" b="1" dirty="0" err="1" smtClean="0"/>
              <a:t>youngs</a:t>
            </a:r>
            <a:r>
              <a:rPr lang="en-US" altLang="zh-CN" sz="1600" b="1" dirty="0" smtClean="0"/>
              <a:t>/s </a:t>
            </a:r>
            <a:r>
              <a:rPr lang="zh-CN" altLang="en-US" sz="1600" b="1" dirty="0" smtClean="0"/>
              <a:t>的值很小，那么就应该增大</a:t>
            </a:r>
            <a:r>
              <a:rPr lang="en-US" altLang="zh-CN" sz="1600" b="1" dirty="0" err="1" smtClean="0"/>
              <a:t>innodb_old_blocks_time</a:t>
            </a:r>
            <a:endParaRPr lang="zh-CN" altLang="en-US" sz="1600" b="1" dirty="0" smtClean="0"/>
          </a:p>
          <a:p>
            <a:r>
              <a:rPr lang="en-US" altLang="zh-CN" sz="1600" dirty="0" smtClean="0"/>
              <a:t>Pages read ahead 0.00/s, evicted without access 0.00/s, Random read ahead 0.00/s</a:t>
            </a:r>
          </a:p>
          <a:p>
            <a:r>
              <a:rPr lang="en-US" altLang="zh-CN" sz="1600" dirty="0" smtClean="0"/>
              <a:t>LRU </a:t>
            </a:r>
            <a:r>
              <a:rPr lang="en-US" altLang="zh-CN" sz="1600" dirty="0" err="1" smtClean="0"/>
              <a:t>len</a:t>
            </a:r>
            <a:r>
              <a:rPr lang="en-US" altLang="zh-CN" sz="1600" dirty="0" smtClean="0"/>
              <a:t>: 3969464, </a:t>
            </a:r>
            <a:r>
              <a:rPr lang="en-US" altLang="zh-CN" sz="1600" dirty="0" err="1" smtClean="0"/>
              <a:t>unzip_LRU</a:t>
            </a:r>
            <a:r>
              <a:rPr lang="en-US" altLang="zh-CN" sz="1600" dirty="0" smtClean="0"/>
              <a:t> </a:t>
            </a:r>
            <a:r>
              <a:rPr lang="en-US" altLang="zh-CN" sz="1600" dirty="0" err="1" smtClean="0"/>
              <a:t>len</a:t>
            </a:r>
            <a:r>
              <a:rPr lang="en-US" altLang="zh-CN" sz="1600" dirty="0" smtClean="0"/>
              <a:t>: 0    #LRU</a:t>
            </a:r>
            <a:r>
              <a:rPr lang="zh-CN" altLang="en-US" sz="1600" dirty="0" smtClean="0"/>
              <a:t>列表有</a:t>
            </a:r>
            <a:r>
              <a:rPr lang="en-US" altLang="zh-CN" sz="1600" dirty="0" smtClean="0"/>
              <a:t>3969464</a:t>
            </a:r>
            <a:r>
              <a:rPr lang="zh-CN" altLang="en-US" sz="1600" dirty="0" smtClean="0"/>
              <a:t>页，非</a:t>
            </a:r>
            <a:r>
              <a:rPr lang="en-US" altLang="zh-CN" sz="1600" dirty="0" smtClean="0"/>
              <a:t>16KB</a:t>
            </a:r>
            <a:r>
              <a:rPr lang="zh-CN" altLang="en-US" sz="1600" dirty="0" smtClean="0"/>
              <a:t>的页（</a:t>
            </a:r>
            <a:r>
              <a:rPr lang="en-US" altLang="zh-CN" sz="1600" dirty="0" err="1" smtClean="0"/>
              <a:t>unzip_LRU</a:t>
            </a:r>
            <a:r>
              <a:rPr lang="zh-CN" altLang="en-US" sz="1600" dirty="0" smtClean="0"/>
              <a:t>）有</a:t>
            </a:r>
            <a:r>
              <a:rPr lang="en-US" altLang="zh-CN" sz="1600" dirty="0" smtClean="0"/>
              <a:t>0</a:t>
            </a:r>
            <a:r>
              <a:rPr lang="zh-CN" altLang="en-US" sz="1600" dirty="0" smtClean="0"/>
              <a:t>页</a:t>
            </a:r>
          </a:p>
          <a:p>
            <a:r>
              <a:rPr lang="en-US" altLang="zh-CN" sz="1600" dirty="0" smtClean="0"/>
              <a:t>I/O sum[29840]:cur[304], unzip sum[0]:cur[0]</a:t>
            </a:r>
          </a:p>
          <a:p>
            <a:endParaRPr lang="zh-CN" altLang="en-US" dirty="0"/>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Show engine </a:t>
            </a:r>
            <a:r>
              <a:rPr lang="en-US" altLang="zh-CN" dirty="0" err="1" smtClean="0">
                <a:solidFill>
                  <a:schemeClr val="tx1"/>
                </a:solidFill>
              </a:rPr>
              <a:t>innodb</a:t>
            </a:r>
            <a:r>
              <a:rPr lang="en-US" altLang="zh-CN" dirty="0" smtClean="0">
                <a:solidFill>
                  <a:schemeClr val="tx1"/>
                </a:solidFill>
              </a:rPr>
              <a:t> status</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sz="1800" dirty="0" smtClean="0"/>
              <a:t>--------------</a:t>
            </a:r>
          </a:p>
          <a:p>
            <a:r>
              <a:rPr lang="en-US" altLang="zh-CN" sz="1800" dirty="0" smtClean="0"/>
              <a:t>ROW OPERATIONS</a:t>
            </a:r>
          </a:p>
          <a:p>
            <a:r>
              <a:rPr lang="en-US" altLang="zh-CN" sz="1800" dirty="0" smtClean="0"/>
              <a:t>--------------</a:t>
            </a:r>
          </a:p>
          <a:p>
            <a:r>
              <a:rPr lang="en-US" altLang="zh-CN" sz="1800" dirty="0" smtClean="0"/>
              <a:t>0 queries inside </a:t>
            </a:r>
            <a:r>
              <a:rPr lang="en-US" altLang="zh-CN" sz="1800" dirty="0" err="1" smtClean="0"/>
              <a:t>InnoDB</a:t>
            </a:r>
            <a:r>
              <a:rPr lang="en-US" altLang="zh-CN" sz="1800" dirty="0" smtClean="0"/>
              <a:t>, 0 queries in queue</a:t>
            </a:r>
          </a:p>
          <a:p>
            <a:r>
              <a:rPr lang="en-US" altLang="zh-CN" sz="1800" dirty="0" smtClean="0"/>
              <a:t>1 read views open inside </a:t>
            </a:r>
            <a:r>
              <a:rPr lang="en-US" altLang="zh-CN" sz="1800" dirty="0" err="1" smtClean="0"/>
              <a:t>InnoDB</a:t>
            </a:r>
            <a:endParaRPr lang="en-US" altLang="zh-CN" sz="1800" dirty="0" smtClean="0"/>
          </a:p>
          <a:p>
            <a:r>
              <a:rPr lang="en-US" altLang="zh-CN" sz="1800" dirty="0" smtClean="0"/>
              <a:t>Main thread process no. 8686, id 1337207136, state: flushing log</a:t>
            </a:r>
          </a:p>
          <a:p>
            <a:r>
              <a:rPr lang="en-US" altLang="zh-CN" sz="1800" dirty="0" smtClean="0"/>
              <a:t>Number of rows inserted 54500856, updated 477338724, deleted 6947341, read 273748803529 #</a:t>
            </a:r>
            <a:r>
              <a:rPr lang="zh-CN" altLang="en-US" sz="1800" dirty="0" smtClean="0"/>
              <a:t>实例开启到当前的数据</a:t>
            </a:r>
            <a:endParaRPr lang="en-US" altLang="zh-CN" sz="1800" dirty="0" smtClean="0"/>
          </a:p>
          <a:p>
            <a:r>
              <a:rPr lang="en-US" altLang="zh-CN" sz="1800" dirty="0" smtClean="0"/>
              <a:t>8.33 inserts/s, 59.31 updates/s, 0.00 deletes/s, 21369.21 reads/s</a:t>
            </a:r>
          </a:p>
          <a:p>
            <a:pPr lvl="1"/>
            <a:endParaRPr lang="en-US" altLang="zh-CN" sz="2400" dirty="0" smtClean="0"/>
          </a:p>
          <a:p>
            <a:pPr lvl="1"/>
            <a:endParaRPr lang="en-US" altLang="zh-CN" sz="2400" dirty="0" smtClean="0"/>
          </a:p>
          <a:p>
            <a:pPr lvl="1"/>
            <a:endParaRPr lang="en-US" altLang="zh-CN" dirty="0" smtClean="0"/>
          </a:p>
          <a:p>
            <a:pPr lvl="1">
              <a:buNone/>
            </a:pPr>
            <a:endParaRPr lang="en-US" altLang="zh-CN" dirty="0" smtClean="0"/>
          </a:p>
          <a:p>
            <a:pPr lvl="1"/>
            <a:endParaRPr lang="en-US" altLang="zh-CN" dirty="0" smtClean="0"/>
          </a:p>
          <a:p>
            <a:pPr>
              <a:buNone/>
            </a:pPr>
            <a:endParaRPr lang="en-US" altLang="zh-CN" sz="2400" dirty="0" smtClean="0"/>
          </a:p>
          <a:p>
            <a:endParaRPr lang="en-US" altLang="zh-CN" dirty="0" smtClean="0"/>
          </a:p>
          <a:p>
            <a:endParaRPr lang="zh-CN" altLang="en-US" dirty="0"/>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内存结构总结</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线程独享：</a:t>
            </a:r>
            <a:endParaRPr lang="en-US" altLang="zh-CN" dirty="0" smtClean="0"/>
          </a:p>
          <a:p>
            <a:r>
              <a:rPr lang="en-US" altLang="zh-CN" dirty="0" err="1" smtClean="0"/>
              <a:t>thread_stack</a:t>
            </a:r>
            <a:endParaRPr lang="en-US" altLang="zh-CN" dirty="0" smtClean="0"/>
          </a:p>
          <a:p>
            <a:r>
              <a:rPr lang="en-US" altLang="zh-CN" dirty="0" err="1" smtClean="0"/>
              <a:t>sort_buffer_size</a:t>
            </a:r>
            <a:endParaRPr lang="en-US" altLang="zh-CN" dirty="0" smtClean="0"/>
          </a:p>
          <a:p>
            <a:r>
              <a:rPr lang="en-US" altLang="zh-CN" dirty="0" err="1" smtClean="0"/>
              <a:t>join_buffer_size</a:t>
            </a:r>
            <a:endParaRPr lang="en-US" altLang="zh-CN" dirty="0" smtClean="0"/>
          </a:p>
          <a:p>
            <a:r>
              <a:rPr lang="en-US" altLang="zh-CN" dirty="0" err="1" smtClean="0"/>
              <a:t>read_buffer_size</a:t>
            </a:r>
            <a:endParaRPr lang="en-US" altLang="zh-CN" dirty="0" smtClean="0"/>
          </a:p>
          <a:p>
            <a:r>
              <a:rPr lang="en-US" altLang="zh-CN" dirty="0" err="1" smtClean="0"/>
              <a:t>read_rnd_buffer_size</a:t>
            </a:r>
            <a:endParaRPr lang="en-US" altLang="zh-CN" dirty="0" smtClean="0"/>
          </a:p>
          <a:p>
            <a:r>
              <a:rPr lang="en-US" altLang="zh-CN" dirty="0" err="1" smtClean="0"/>
              <a:t>net_buffer_size</a:t>
            </a:r>
            <a:endParaRPr lang="en-US" altLang="zh-CN" dirty="0" smtClean="0"/>
          </a:p>
          <a:p>
            <a:r>
              <a:rPr lang="en-US" altLang="zh-CN" dirty="0" err="1" smtClean="0"/>
              <a:t>bulk_insert_buffer_size</a:t>
            </a:r>
            <a:endParaRPr lang="en-US" altLang="zh-CN" dirty="0" smtClean="0"/>
          </a:p>
          <a:p>
            <a:r>
              <a:rPr lang="en-US" altLang="zh-CN" dirty="0" err="1" smtClean="0"/>
              <a:t>tmp_table_size</a:t>
            </a:r>
            <a:endParaRPr lang="en-US" altLang="zh-CN" dirty="0" smtClean="0"/>
          </a:p>
          <a:p>
            <a:r>
              <a:rPr lang="en-US" altLang="zh-CN" dirty="0" err="1" smtClean="0"/>
              <a:t>binlog_cache_size</a:t>
            </a:r>
            <a:endParaRPr lang="zh-CN" altLang="en-US" dirty="0"/>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内存结构总结</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线程共享：</a:t>
            </a:r>
            <a:endParaRPr lang="en-US" altLang="zh-CN" dirty="0" smtClean="0"/>
          </a:p>
          <a:p>
            <a:r>
              <a:rPr lang="en-US" altLang="zh-CN" dirty="0" err="1" smtClean="0"/>
              <a:t>query_cache_size</a:t>
            </a:r>
            <a:endParaRPr lang="en-US" altLang="zh-CN" dirty="0" smtClean="0"/>
          </a:p>
          <a:p>
            <a:r>
              <a:rPr lang="en-US" altLang="zh-CN" dirty="0" err="1" smtClean="0"/>
              <a:t>thread_cache_size</a:t>
            </a:r>
            <a:endParaRPr lang="en-US" altLang="zh-CN" dirty="0" smtClean="0"/>
          </a:p>
          <a:p>
            <a:r>
              <a:rPr lang="en-US" altLang="zh-CN" dirty="0" err="1" smtClean="0"/>
              <a:t>table_open_cache</a:t>
            </a:r>
            <a:endParaRPr lang="en-US" altLang="zh-CN" dirty="0" smtClean="0"/>
          </a:p>
          <a:p>
            <a:r>
              <a:rPr lang="en-US" altLang="zh-CN" dirty="0" err="1" smtClean="0"/>
              <a:t>innodb_buffer_pool_size</a:t>
            </a:r>
            <a:endParaRPr lang="en-US" altLang="zh-CN" dirty="0" smtClean="0"/>
          </a:p>
          <a:p>
            <a:r>
              <a:rPr lang="en-US" altLang="zh-CN" dirty="0" err="1" smtClean="0"/>
              <a:t>innodb_log_buffer_size</a:t>
            </a:r>
            <a:endParaRPr lang="en-US" altLang="zh-CN" dirty="0" smtClean="0"/>
          </a:p>
          <a:p>
            <a:r>
              <a:rPr lang="en-US" altLang="zh-CN" dirty="0" err="1" smtClean="0"/>
              <a:t>innodb_additional_mem_pool_size</a:t>
            </a:r>
            <a:endParaRPr lang="en-US" altLang="zh-CN" dirty="0" smtClean="0"/>
          </a:p>
          <a:p>
            <a:r>
              <a:rPr lang="en-US" altLang="zh-CN" dirty="0" err="1" smtClean="0"/>
              <a:t>key_buffer_size</a:t>
            </a:r>
            <a:endParaRPr lang="zh-CN" altLang="en-US" dirty="0"/>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5000660"/>
          </a:xfrm>
        </p:spPr>
        <p:txBody>
          <a:bodyPr>
            <a:normAutofit fontScale="92500"/>
          </a:bodyPr>
          <a:lstStyle/>
          <a:p>
            <a:r>
              <a:rPr lang="zh-CN" altLang="en-US" dirty="0" smtClean="0"/>
              <a:t>全局内存</a:t>
            </a:r>
            <a:r>
              <a:rPr lang="en-US" altLang="zh-CN" dirty="0" smtClean="0"/>
              <a:t>=</a:t>
            </a:r>
          </a:p>
          <a:p>
            <a:pPr>
              <a:buNone/>
            </a:pPr>
            <a:r>
              <a:rPr lang="en-US" altLang="zh-CN" dirty="0" smtClean="0"/>
              <a:t>	</a:t>
            </a:r>
            <a:r>
              <a:rPr lang="en-US" altLang="zh-CN" dirty="0" err="1" smtClean="0"/>
              <a:t>innodb_buffer_pool_size</a:t>
            </a:r>
            <a:r>
              <a:rPr lang="en-US" altLang="zh-CN" dirty="0" smtClean="0"/>
              <a:t>+</a:t>
            </a:r>
          </a:p>
          <a:p>
            <a:pPr>
              <a:buNone/>
            </a:pPr>
            <a:r>
              <a:rPr lang="en-US" altLang="zh-CN" dirty="0" smtClean="0"/>
              <a:t>	</a:t>
            </a:r>
            <a:r>
              <a:rPr lang="en-US" altLang="zh-CN" dirty="0" err="1" smtClean="0"/>
              <a:t>innodb_additional_mem_pool_size</a:t>
            </a:r>
            <a:r>
              <a:rPr lang="en-US" altLang="zh-CN" dirty="0" smtClean="0"/>
              <a:t>+</a:t>
            </a:r>
          </a:p>
          <a:p>
            <a:pPr>
              <a:buNone/>
            </a:pPr>
            <a:r>
              <a:rPr lang="en-US" altLang="zh-CN" dirty="0" smtClean="0"/>
              <a:t>	</a:t>
            </a:r>
            <a:r>
              <a:rPr lang="en-US" altLang="zh-CN" dirty="0" err="1" smtClean="0"/>
              <a:t>innodb_log_buffer_size</a:t>
            </a:r>
            <a:r>
              <a:rPr lang="en-US" altLang="zh-CN" dirty="0" smtClean="0"/>
              <a:t>+</a:t>
            </a:r>
          </a:p>
          <a:p>
            <a:pPr>
              <a:buNone/>
            </a:pPr>
            <a:r>
              <a:rPr lang="en-US" altLang="zh-CN" dirty="0" smtClean="0"/>
              <a:t>	</a:t>
            </a:r>
            <a:r>
              <a:rPr lang="en-US" altLang="zh-CN" dirty="0" err="1" smtClean="0"/>
              <a:t>key_buffer_size</a:t>
            </a:r>
            <a:r>
              <a:rPr lang="en-US" altLang="zh-CN" dirty="0" smtClean="0"/>
              <a:t>+</a:t>
            </a:r>
          </a:p>
          <a:p>
            <a:pPr>
              <a:buNone/>
            </a:pPr>
            <a:r>
              <a:rPr lang="en-US" altLang="zh-CN" dirty="0" smtClean="0"/>
              <a:t>	</a:t>
            </a:r>
            <a:r>
              <a:rPr lang="en-US" altLang="zh-CN" dirty="0" err="1" smtClean="0"/>
              <a:t>query_cache_size</a:t>
            </a:r>
            <a:r>
              <a:rPr lang="en-US" altLang="zh-CN" dirty="0" smtClean="0"/>
              <a:t>+</a:t>
            </a:r>
          </a:p>
          <a:p>
            <a:pPr>
              <a:buNone/>
            </a:pPr>
            <a:r>
              <a:rPr lang="en-US" altLang="zh-CN" dirty="0" smtClean="0"/>
              <a:t>	</a:t>
            </a:r>
            <a:r>
              <a:rPr lang="en-US" altLang="zh-CN" dirty="0" err="1" smtClean="0"/>
              <a:t>table_open_cache</a:t>
            </a:r>
            <a:r>
              <a:rPr lang="en-US" altLang="zh-CN" dirty="0" smtClean="0"/>
              <a:t>+</a:t>
            </a:r>
          </a:p>
          <a:p>
            <a:pPr>
              <a:buNone/>
            </a:pPr>
            <a:r>
              <a:rPr lang="en-US" altLang="zh-CN" dirty="0" smtClean="0"/>
              <a:t>	</a:t>
            </a:r>
            <a:r>
              <a:rPr lang="en-US" altLang="zh-CN" dirty="0" err="1" smtClean="0"/>
              <a:t>table_definition_cache</a:t>
            </a:r>
            <a:r>
              <a:rPr lang="en-US" altLang="zh-CN" dirty="0" smtClean="0"/>
              <a:t>+</a:t>
            </a:r>
          </a:p>
          <a:p>
            <a:pPr>
              <a:buNone/>
            </a:pPr>
            <a:r>
              <a:rPr lang="en-US" altLang="zh-CN" dirty="0" smtClean="0"/>
              <a:t>	</a:t>
            </a:r>
            <a:r>
              <a:rPr lang="en-US" altLang="zh-CN" dirty="0" err="1" smtClean="0"/>
              <a:t>thread_cache_size</a:t>
            </a:r>
            <a:endParaRPr lang="en-US" altLang="zh-CN" dirty="0" smtClean="0"/>
          </a:p>
          <a:p>
            <a:pPr lvl="1"/>
            <a:endParaRPr lang="zh-CN" altLang="en-US" dirty="0"/>
          </a:p>
        </p:txBody>
      </p:sp>
      <p:sp>
        <p:nvSpPr>
          <p:cNvPr id="4" name="标题 1"/>
          <p:cNvSpPr>
            <a:spLocks noGrp="1"/>
          </p:cNvSpPr>
          <p:nvPr>
            <p:ph type="title"/>
          </p:nvPr>
        </p:nvSpPr>
        <p:spPr/>
        <p:txBody>
          <a:bodyPr/>
          <a:lstStyle/>
          <a:p>
            <a:r>
              <a:rPr lang="en-US" altLang="zh-CN" dirty="0" err="1" smtClean="0"/>
              <a:t>MySQL</a:t>
            </a:r>
            <a:r>
              <a:rPr lang="zh-CN" altLang="en-US" dirty="0" smtClean="0"/>
              <a:t>占用多少内存</a:t>
            </a:r>
            <a:endParaRPr lang="zh-CN" altLang="en-US" dirty="0"/>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5000660"/>
          </a:xfrm>
        </p:spPr>
        <p:txBody>
          <a:bodyPr>
            <a:normAutofit fontScale="77500" lnSpcReduction="20000"/>
          </a:bodyPr>
          <a:lstStyle/>
          <a:p>
            <a:r>
              <a:rPr lang="zh-CN" altLang="en-US" dirty="0" smtClean="0"/>
              <a:t>线程内存</a:t>
            </a:r>
            <a:r>
              <a:rPr lang="en-US" altLang="zh-CN" dirty="0" smtClean="0"/>
              <a:t>=</a:t>
            </a:r>
            <a:r>
              <a:rPr lang="en-US" altLang="zh-CN" dirty="0" err="1" smtClean="0"/>
              <a:t>max_threads_num</a:t>
            </a:r>
            <a:r>
              <a:rPr lang="en-US" altLang="zh-CN" dirty="0" smtClean="0"/>
              <a:t>*</a:t>
            </a:r>
          </a:p>
          <a:p>
            <a:pPr>
              <a:buNone/>
            </a:pPr>
            <a:r>
              <a:rPr lang="zh-CN" altLang="en-US" dirty="0" smtClean="0"/>
              <a:t>（</a:t>
            </a:r>
            <a:endParaRPr lang="en-US" altLang="zh-CN" dirty="0" smtClean="0"/>
          </a:p>
          <a:p>
            <a:pPr>
              <a:buNone/>
            </a:pPr>
            <a:r>
              <a:rPr lang="en-US" altLang="zh-CN" dirty="0" smtClean="0"/>
              <a:t>	</a:t>
            </a:r>
            <a:r>
              <a:rPr lang="en-US" altLang="zh-CN" dirty="0" err="1" smtClean="0"/>
              <a:t>binlog_cache_size</a:t>
            </a:r>
            <a:r>
              <a:rPr lang="en-US" altLang="zh-CN" dirty="0" smtClean="0"/>
              <a:t>+</a:t>
            </a:r>
          </a:p>
          <a:p>
            <a:pPr>
              <a:buNone/>
            </a:pPr>
            <a:r>
              <a:rPr lang="en-US" altLang="zh-CN" dirty="0" smtClean="0"/>
              <a:t>	</a:t>
            </a:r>
            <a:r>
              <a:rPr lang="en-US" altLang="zh-CN" dirty="0" err="1" smtClean="0"/>
              <a:t>thread_stack</a:t>
            </a:r>
            <a:r>
              <a:rPr lang="en-US" altLang="zh-CN" dirty="0" smtClean="0"/>
              <a:t>+</a:t>
            </a:r>
          </a:p>
          <a:p>
            <a:pPr>
              <a:buNone/>
            </a:pPr>
            <a:r>
              <a:rPr lang="en-US" altLang="zh-CN" dirty="0" smtClean="0"/>
              <a:t>	</a:t>
            </a:r>
            <a:r>
              <a:rPr lang="en-US" altLang="zh-CN" dirty="0" err="1" smtClean="0"/>
              <a:t>read_buffer_size</a:t>
            </a:r>
            <a:r>
              <a:rPr lang="en-US" altLang="zh-CN" dirty="0" smtClean="0"/>
              <a:t>+</a:t>
            </a:r>
          </a:p>
          <a:p>
            <a:pPr>
              <a:buNone/>
            </a:pPr>
            <a:r>
              <a:rPr lang="en-US" altLang="zh-CN" dirty="0" smtClean="0"/>
              <a:t>	</a:t>
            </a:r>
            <a:r>
              <a:rPr lang="en-US" altLang="zh-CN" dirty="0" err="1" smtClean="0"/>
              <a:t>read_rnd_buffer_size</a:t>
            </a:r>
            <a:r>
              <a:rPr lang="en-US" altLang="zh-CN" dirty="0" smtClean="0"/>
              <a:t>+</a:t>
            </a:r>
          </a:p>
          <a:p>
            <a:pPr>
              <a:buNone/>
            </a:pPr>
            <a:r>
              <a:rPr lang="en-US" altLang="zh-CN" dirty="0" smtClean="0"/>
              <a:t>	</a:t>
            </a:r>
            <a:r>
              <a:rPr lang="en-US" altLang="zh-CN" dirty="0" err="1" smtClean="0"/>
              <a:t>sort_buffer_size</a:t>
            </a:r>
            <a:r>
              <a:rPr lang="en-US" altLang="zh-CN" dirty="0" smtClean="0"/>
              <a:t>+</a:t>
            </a:r>
          </a:p>
          <a:p>
            <a:pPr>
              <a:buNone/>
            </a:pPr>
            <a:r>
              <a:rPr lang="en-US" altLang="zh-CN" dirty="0" smtClean="0"/>
              <a:t>	</a:t>
            </a:r>
            <a:r>
              <a:rPr lang="en-US" altLang="zh-CN" dirty="0" err="1" smtClean="0"/>
              <a:t>join_buffer_size</a:t>
            </a:r>
            <a:r>
              <a:rPr lang="en-US" altLang="zh-CN" dirty="0" smtClean="0"/>
              <a:t>+</a:t>
            </a:r>
          </a:p>
          <a:p>
            <a:pPr>
              <a:buNone/>
            </a:pPr>
            <a:r>
              <a:rPr lang="en-US" altLang="zh-CN" dirty="0" smtClean="0"/>
              <a:t>	</a:t>
            </a:r>
            <a:r>
              <a:rPr lang="en-US" altLang="zh-CN" dirty="0" err="1" smtClean="0"/>
              <a:t>tmp_table_size</a:t>
            </a:r>
            <a:r>
              <a:rPr lang="en-US" altLang="zh-CN" dirty="0" smtClean="0"/>
              <a:t>+</a:t>
            </a:r>
          </a:p>
          <a:p>
            <a:pPr>
              <a:buNone/>
            </a:pPr>
            <a:r>
              <a:rPr lang="en-US" altLang="zh-CN" dirty="0" smtClean="0"/>
              <a:t>	</a:t>
            </a:r>
            <a:r>
              <a:rPr lang="en-US" altLang="zh-CN" dirty="0" err="1" smtClean="0"/>
              <a:t>net_buffer_length</a:t>
            </a:r>
            <a:r>
              <a:rPr lang="en-US" altLang="zh-CN" dirty="0" smtClean="0"/>
              <a:t>+</a:t>
            </a:r>
          </a:p>
          <a:p>
            <a:pPr>
              <a:buNone/>
            </a:pPr>
            <a:r>
              <a:rPr lang="en-US" altLang="zh-CN" dirty="0" smtClean="0"/>
              <a:t>	</a:t>
            </a:r>
            <a:r>
              <a:rPr lang="en-US" altLang="zh-CN" dirty="0" err="1" smtClean="0"/>
              <a:t>bulk_insert_buffer_size</a:t>
            </a:r>
            <a:endParaRPr lang="en-US" altLang="zh-CN" dirty="0" smtClean="0"/>
          </a:p>
          <a:p>
            <a:pPr>
              <a:buNone/>
            </a:pPr>
            <a:r>
              <a:rPr lang="zh-CN" altLang="en-US" dirty="0" smtClean="0"/>
              <a:t>  ）</a:t>
            </a:r>
            <a:endParaRPr lang="zh-CN" altLang="en-US" dirty="0"/>
          </a:p>
        </p:txBody>
      </p:sp>
      <p:sp>
        <p:nvSpPr>
          <p:cNvPr id="4" name="标题 1"/>
          <p:cNvSpPr>
            <a:spLocks noGrp="1"/>
          </p:cNvSpPr>
          <p:nvPr>
            <p:ph type="title"/>
          </p:nvPr>
        </p:nvSpPr>
        <p:spPr/>
        <p:txBody>
          <a:bodyPr/>
          <a:lstStyle/>
          <a:p>
            <a:r>
              <a:rPr lang="en-US" altLang="zh-CN" dirty="0" err="1" smtClean="0"/>
              <a:t>MySQL</a:t>
            </a:r>
            <a:r>
              <a:rPr lang="zh-CN" altLang="en-US" dirty="0" smtClean="0"/>
              <a:t>占用多少内存</a:t>
            </a:r>
            <a:endParaRPr lang="zh-CN" altLang="en-US" dirty="0"/>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参数调优</a:t>
            </a:r>
            <a:endParaRPr lang="zh-CN" altLang="en-US" dirty="0"/>
          </a:p>
        </p:txBody>
      </p:sp>
      <p:sp>
        <p:nvSpPr>
          <p:cNvPr id="3" name="内容占位符 2"/>
          <p:cNvSpPr>
            <a:spLocks noGrp="1"/>
          </p:cNvSpPr>
          <p:nvPr>
            <p:ph idx="1"/>
          </p:nvPr>
        </p:nvSpPr>
        <p:spPr/>
        <p:txBody>
          <a:bodyPr/>
          <a:lstStyle/>
          <a:p>
            <a:r>
              <a:rPr lang="zh-CN" altLang="en-US" dirty="0" smtClean="0"/>
              <a:t>根据实际业务场景调整参数，压测</a:t>
            </a:r>
            <a:endParaRPr lang="en-US" altLang="zh-CN" dirty="0" smtClean="0"/>
          </a:p>
          <a:p>
            <a:r>
              <a:rPr lang="zh-CN" altLang="en-US" dirty="0" smtClean="0"/>
              <a:t>标准</a:t>
            </a:r>
            <a:r>
              <a:rPr lang="en-US" altLang="zh-CN" dirty="0" smtClean="0"/>
              <a:t>my.cnf</a:t>
            </a: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77875"/>
          </a:xfrm>
        </p:spPr>
        <p:txBody>
          <a:bodyPr/>
          <a:lstStyle/>
          <a:p>
            <a:r>
              <a:rPr lang="en-US" altLang="zh-CN" dirty="0" err="1" smtClean="0"/>
              <a:t>innodb</a:t>
            </a:r>
            <a:r>
              <a:rPr lang="en-US" altLang="zh-CN" dirty="0" smtClean="0"/>
              <a:t> buffer pool</a:t>
            </a:r>
            <a:r>
              <a:rPr lang="zh-CN" altLang="en-US" dirty="0" smtClean="0"/>
              <a:t>链表</a:t>
            </a:r>
            <a:endParaRPr lang="zh-CN" altLang="en-US" dirty="0"/>
          </a:p>
        </p:txBody>
      </p:sp>
      <p:sp>
        <p:nvSpPr>
          <p:cNvPr id="3" name="内容占位符 2"/>
          <p:cNvSpPr>
            <a:spLocks noGrp="1"/>
          </p:cNvSpPr>
          <p:nvPr>
            <p:ph idx="1"/>
          </p:nvPr>
        </p:nvSpPr>
        <p:spPr>
          <a:xfrm>
            <a:off x="457200" y="928670"/>
            <a:ext cx="8229600" cy="5572164"/>
          </a:xfrm>
        </p:spPr>
        <p:txBody>
          <a:bodyPr>
            <a:normAutofit/>
          </a:bodyPr>
          <a:lstStyle/>
          <a:p>
            <a:r>
              <a:rPr lang="en-US" altLang="zh-CN" dirty="0" smtClean="0"/>
              <a:t>Free list</a:t>
            </a:r>
          </a:p>
          <a:p>
            <a:pPr>
              <a:buNone/>
            </a:pPr>
            <a:r>
              <a:rPr lang="en-US" altLang="zh-CN" dirty="0" smtClean="0"/>
              <a:t>	</a:t>
            </a:r>
            <a:r>
              <a:rPr lang="zh-CN" altLang="en-US" dirty="0" smtClean="0"/>
              <a:t>数据页读入</a:t>
            </a:r>
            <a:r>
              <a:rPr lang="en-US" altLang="zh-CN" dirty="0" smtClean="0"/>
              <a:t>buffer pool</a:t>
            </a:r>
            <a:r>
              <a:rPr lang="zh-CN" altLang="en-US" dirty="0" smtClean="0"/>
              <a:t>，空闲页面分配</a:t>
            </a:r>
            <a:endParaRPr lang="en-US" altLang="zh-CN" dirty="0" smtClean="0"/>
          </a:p>
          <a:p>
            <a:r>
              <a:rPr lang="en-US" altLang="zh-CN" dirty="0" smtClean="0"/>
              <a:t>LRU list</a:t>
            </a:r>
          </a:p>
          <a:p>
            <a:pPr>
              <a:buNone/>
            </a:pPr>
            <a:r>
              <a:rPr lang="en-US" altLang="zh-CN" dirty="0" smtClean="0"/>
              <a:t>	</a:t>
            </a:r>
            <a:r>
              <a:rPr lang="zh-CN" altLang="en-US" dirty="0" smtClean="0"/>
              <a:t>最近最少使用算法，剔除</a:t>
            </a:r>
            <a:r>
              <a:rPr lang="en-US" altLang="zh-CN" dirty="0" smtClean="0"/>
              <a:t>buffer pool</a:t>
            </a:r>
            <a:r>
              <a:rPr lang="zh-CN" altLang="en-US" dirty="0" smtClean="0"/>
              <a:t>数据页</a:t>
            </a:r>
            <a:endParaRPr lang="en-US" altLang="zh-CN" dirty="0" smtClean="0"/>
          </a:p>
          <a:p>
            <a:r>
              <a:rPr lang="en-US" altLang="zh-CN" dirty="0" smtClean="0"/>
              <a:t>flush list</a:t>
            </a:r>
          </a:p>
          <a:p>
            <a:pPr>
              <a:buNone/>
            </a:pPr>
            <a:r>
              <a:rPr lang="en-US" altLang="zh-CN" dirty="0" smtClean="0"/>
              <a:t>	oldest</a:t>
            </a:r>
            <a:r>
              <a:rPr lang="zh-CN" altLang="en-US" dirty="0" smtClean="0"/>
              <a:t> </a:t>
            </a:r>
            <a:r>
              <a:rPr lang="en-US" altLang="zh-CN" dirty="0" smtClean="0"/>
              <a:t>modification</a:t>
            </a:r>
            <a:r>
              <a:rPr lang="zh-CN" altLang="en-US" dirty="0" smtClean="0"/>
              <a:t>，</a:t>
            </a:r>
            <a:r>
              <a:rPr lang="en-US" altLang="zh-CN" dirty="0" smtClean="0"/>
              <a:t>dirty page</a:t>
            </a:r>
            <a:r>
              <a:rPr lang="zh-CN" altLang="en-US" dirty="0" smtClean="0"/>
              <a:t>，</a:t>
            </a:r>
            <a:r>
              <a:rPr lang="en-US" altLang="zh-CN" dirty="0" smtClean="0"/>
              <a:t>flush</a:t>
            </a:r>
            <a:r>
              <a:rPr lang="zh-CN" altLang="en-US" dirty="0" smtClean="0"/>
              <a:t>到数据文件（异步</a:t>
            </a:r>
            <a:r>
              <a:rPr lang="en-US" altLang="zh-CN" dirty="0" smtClean="0"/>
              <a:t>I/O</a:t>
            </a:r>
            <a:r>
              <a:rPr lang="zh-CN" altLang="en-US" dirty="0" smtClean="0"/>
              <a:t>）</a:t>
            </a:r>
            <a:endParaRPr lang="en-US" altLang="zh-CN" dirty="0" smtClean="0"/>
          </a:p>
          <a:p>
            <a:pPr>
              <a:buNone/>
            </a:pPr>
            <a:endParaRPr lang="en-US" altLang="zh-CN" dirty="0" smtClean="0"/>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err="1" smtClean="0"/>
              <a:t>zabbix</a:t>
            </a:r>
            <a:r>
              <a:rPr lang="zh-CN" altLang="en-US" dirty="0" smtClean="0"/>
              <a:t>监控</a:t>
            </a:r>
            <a:endParaRPr lang="en-US" altLang="zh-CN" dirty="0" smtClean="0"/>
          </a:p>
          <a:p>
            <a:r>
              <a:rPr lang="zh-CN" altLang="en-US" dirty="0" smtClean="0"/>
              <a:t>可参照</a:t>
            </a:r>
            <a:r>
              <a:rPr lang="en-US" altLang="zh-CN" dirty="0" smtClean="0"/>
              <a:t>《</a:t>
            </a:r>
            <a:r>
              <a:rPr lang="zh-CN" altLang="en-US" dirty="0" smtClean="0"/>
              <a:t>附录</a:t>
            </a:r>
            <a:r>
              <a:rPr lang="en-US" altLang="zh-CN" dirty="0" smtClean="0"/>
              <a:t>_Zabbix</a:t>
            </a:r>
            <a:r>
              <a:rPr lang="zh-CN" altLang="en-US" dirty="0" smtClean="0"/>
              <a:t>完整部署文档</a:t>
            </a:r>
            <a:r>
              <a:rPr lang="en-US" altLang="zh-CN" dirty="0" smtClean="0"/>
              <a:t>》</a:t>
            </a:r>
            <a:r>
              <a:rPr lang="zh-CN" altLang="en-US" dirty="0" smtClean="0"/>
              <a:t>，也可自己网上搜索</a:t>
            </a:r>
            <a:r>
              <a:rPr lang="en-US" altLang="zh-CN" dirty="0" smtClean="0"/>
              <a:t>blog</a:t>
            </a:r>
            <a:endParaRPr lang="zh-CN" altLang="en-US" dirty="0"/>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8" y="4857760"/>
            <a:ext cx="2828916" cy="858830"/>
          </a:xfrm>
        </p:spPr>
        <p:txBody>
          <a:bodyPr>
            <a:normAutofit/>
          </a:bodyPr>
          <a:lstStyle/>
          <a:p>
            <a:pPr>
              <a:buNone/>
            </a:pPr>
            <a:r>
              <a:rPr lang="en-US" altLang="zh-CN" sz="3600" dirty="0" smtClean="0"/>
              <a:t>Over.</a:t>
            </a:r>
            <a:endParaRPr lang="zh-CN" altLang="en-US" sz="3600"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实战案例：</a:t>
            </a:r>
            <a:r>
              <a:rPr lang="en-US" altLang="zh-CN" dirty="0" smtClean="0"/>
              <a:t>drop database</a:t>
            </a:r>
            <a:endParaRPr lang="zh-CN" altLang="en-US" dirty="0"/>
          </a:p>
        </p:txBody>
      </p:sp>
      <p:sp>
        <p:nvSpPr>
          <p:cNvPr id="3" name="内容占位符 2"/>
          <p:cNvSpPr>
            <a:spLocks noGrp="1"/>
          </p:cNvSpPr>
          <p:nvPr>
            <p:ph idx="1"/>
          </p:nvPr>
        </p:nvSpPr>
        <p:spPr>
          <a:xfrm>
            <a:off x="457200" y="1285860"/>
            <a:ext cx="8229600" cy="5072098"/>
          </a:xfrm>
        </p:spPr>
        <p:txBody>
          <a:bodyPr>
            <a:normAutofit fontScale="70000" lnSpcReduction="20000"/>
          </a:bodyPr>
          <a:lstStyle/>
          <a:p>
            <a:pPr>
              <a:buNone/>
            </a:pPr>
            <a:r>
              <a:rPr lang="en-US" altLang="zh-CN" dirty="0" smtClean="0"/>
              <a:t>【</a:t>
            </a:r>
            <a:r>
              <a:rPr lang="zh-CN" altLang="en-US" dirty="0" smtClean="0"/>
              <a:t>案例</a:t>
            </a:r>
            <a:r>
              <a:rPr lang="en-US" altLang="zh-CN" dirty="0" smtClean="0"/>
              <a:t>】</a:t>
            </a:r>
          </a:p>
          <a:p>
            <a:pPr>
              <a:buNone/>
            </a:pPr>
            <a:r>
              <a:rPr lang="en-US" altLang="zh-CN" dirty="0" smtClean="0"/>
              <a:t>500G</a:t>
            </a:r>
            <a:r>
              <a:rPr lang="zh-CN" altLang="en-US" dirty="0" smtClean="0"/>
              <a:t>，</a:t>
            </a:r>
            <a:r>
              <a:rPr lang="en-US" altLang="zh-CN" dirty="0" smtClean="0"/>
              <a:t>100+</a:t>
            </a:r>
            <a:r>
              <a:rPr lang="zh-CN" altLang="en-US" dirty="0" smtClean="0"/>
              <a:t>表的</a:t>
            </a:r>
            <a:r>
              <a:rPr lang="en-US" altLang="zh-CN" dirty="0" smtClean="0"/>
              <a:t>database</a:t>
            </a:r>
            <a:r>
              <a:rPr lang="zh-CN" altLang="en-US" dirty="0" smtClean="0"/>
              <a:t>，执行</a:t>
            </a:r>
            <a:r>
              <a:rPr lang="en-US" altLang="zh-CN" dirty="0" smtClean="0"/>
              <a:t>drop database</a:t>
            </a:r>
            <a:r>
              <a:rPr lang="zh-CN" altLang="en-US" dirty="0" smtClean="0"/>
              <a:t>，导致几分钟内大量线程</a:t>
            </a:r>
            <a:r>
              <a:rPr lang="en-US" altLang="zh-CN" dirty="0" smtClean="0"/>
              <a:t>hang</a:t>
            </a:r>
            <a:r>
              <a:rPr lang="zh-CN" altLang="en-US" dirty="0" smtClean="0"/>
              <a:t>住，用户连接无法建立。</a:t>
            </a:r>
            <a:endParaRPr lang="en-US" altLang="zh-CN" dirty="0" smtClean="0"/>
          </a:p>
          <a:p>
            <a:pPr>
              <a:buNone/>
            </a:pPr>
            <a:r>
              <a:rPr lang="en-US" altLang="zh-CN" dirty="0" smtClean="0"/>
              <a:t>【</a:t>
            </a:r>
            <a:r>
              <a:rPr lang="zh-CN" altLang="en-US" dirty="0" smtClean="0"/>
              <a:t>原因</a:t>
            </a:r>
            <a:r>
              <a:rPr lang="en-US" altLang="zh-CN" dirty="0" smtClean="0"/>
              <a:t>】</a:t>
            </a:r>
          </a:p>
          <a:p>
            <a:pPr>
              <a:buNone/>
            </a:pPr>
            <a:r>
              <a:rPr lang="en-US" altLang="zh-CN" dirty="0" smtClean="0"/>
              <a:t>	drop database</a:t>
            </a:r>
          </a:p>
          <a:p>
            <a:pPr>
              <a:buNone/>
            </a:pPr>
            <a:r>
              <a:rPr lang="en-US" altLang="zh-CN" dirty="0" smtClean="0"/>
              <a:t>=&gt;drop all table..</a:t>
            </a:r>
          </a:p>
          <a:p>
            <a:pPr>
              <a:buNone/>
            </a:pPr>
            <a:r>
              <a:rPr lang="en-US" altLang="zh-CN" dirty="0" smtClean="0"/>
              <a:t>=&gt;drop *.ibd</a:t>
            </a:r>
          </a:p>
          <a:p>
            <a:pPr>
              <a:buNone/>
            </a:pPr>
            <a:r>
              <a:rPr lang="en-US" altLang="zh-CN" dirty="0" smtClean="0"/>
              <a:t>=&gt;</a:t>
            </a:r>
            <a:r>
              <a:rPr lang="zh-CN" altLang="en-US" dirty="0" smtClean="0"/>
              <a:t>清理涉及到的所有脏页</a:t>
            </a:r>
            <a:endParaRPr lang="en-US" altLang="zh-CN" dirty="0" smtClean="0"/>
          </a:p>
          <a:p>
            <a:pPr>
              <a:buNone/>
            </a:pPr>
            <a:r>
              <a:rPr lang="en-US" altLang="zh-CN" dirty="0" smtClean="0"/>
              <a:t>=&gt;</a:t>
            </a:r>
            <a:r>
              <a:rPr lang="zh-CN" altLang="en-US" dirty="0" smtClean="0"/>
              <a:t>遍历</a:t>
            </a:r>
            <a:r>
              <a:rPr lang="en-US" altLang="zh-CN" dirty="0" smtClean="0"/>
              <a:t>LRU list</a:t>
            </a:r>
            <a:r>
              <a:rPr lang="zh-CN" altLang="en-US" dirty="0" smtClean="0"/>
              <a:t>，将每个表的</a:t>
            </a:r>
            <a:r>
              <a:rPr lang="en-US" altLang="zh-CN" dirty="0" smtClean="0"/>
              <a:t>space id</a:t>
            </a:r>
            <a:r>
              <a:rPr lang="zh-CN" altLang="en-US" dirty="0" smtClean="0"/>
              <a:t>包含的</a:t>
            </a:r>
            <a:r>
              <a:rPr lang="en-US" altLang="zh-CN" dirty="0" smtClean="0"/>
              <a:t>page</a:t>
            </a:r>
            <a:r>
              <a:rPr lang="zh-CN" altLang="en-US" dirty="0" smtClean="0"/>
              <a:t>标记为无效并将</a:t>
            </a:r>
            <a:r>
              <a:rPr lang="en-US" altLang="zh-CN" dirty="0" smtClean="0"/>
              <a:t>page</a:t>
            </a:r>
            <a:r>
              <a:rPr lang="zh-CN" altLang="en-US" dirty="0" smtClean="0"/>
              <a:t>移动到</a:t>
            </a:r>
            <a:r>
              <a:rPr lang="en-US" altLang="zh-CN" dirty="0" smtClean="0"/>
              <a:t>LRU</a:t>
            </a:r>
            <a:r>
              <a:rPr lang="zh-CN" altLang="en-US" dirty="0" smtClean="0"/>
              <a:t>末尾，同时清理每个表的</a:t>
            </a:r>
            <a:r>
              <a:rPr lang="en-US" altLang="zh-CN" dirty="0" smtClean="0"/>
              <a:t>AHI</a:t>
            </a:r>
          </a:p>
          <a:p>
            <a:pPr>
              <a:buNone/>
            </a:pPr>
            <a:r>
              <a:rPr lang="en-US" altLang="zh-CN" dirty="0" smtClean="0"/>
              <a:t>=&gt;</a:t>
            </a:r>
            <a:r>
              <a:rPr lang="zh-CN" altLang="en-US" dirty="0" smtClean="0"/>
              <a:t>耗时很长，占用其他线程资源</a:t>
            </a:r>
            <a:endParaRPr lang="en-US" altLang="zh-CN" dirty="0" smtClean="0"/>
          </a:p>
          <a:p>
            <a:pPr>
              <a:buNone/>
            </a:pPr>
            <a:r>
              <a:rPr lang="en-US" altLang="zh-CN" dirty="0" smtClean="0"/>
              <a:t>【</a:t>
            </a:r>
            <a:r>
              <a:rPr lang="zh-CN" altLang="en-US" dirty="0" smtClean="0"/>
              <a:t>建议</a:t>
            </a:r>
            <a:r>
              <a:rPr lang="en-US" altLang="zh-CN" dirty="0" smtClean="0"/>
              <a:t>】</a:t>
            </a:r>
          </a:p>
          <a:p>
            <a:pPr>
              <a:buNone/>
            </a:pPr>
            <a:r>
              <a:rPr lang="zh-CN" altLang="en-US" dirty="0" smtClean="0"/>
              <a:t>分批</a:t>
            </a:r>
            <a:r>
              <a:rPr lang="en-US" altLang="zh-CN" dirty="0" smtClean="0"/>
              <a:t>drop table</a:t>
            </a:r>
            <a:r>
              <a:rPr lang="zh-CN" altLang="en-US" dirty="0" smtClean="0"/>
              <a:t>，中间加上</a:t>
            </a:r>
            <a:r>
              <a:rPr lang="en-US" altLang="zh-CN" dirty="0" smtClean="0"/>
              <a:t>sleep</a:t>
            </a:r>
            <a:endParaRPr lang="zh-CN" altLang="en-US" dirty="0" smtClean="0"/>
          </a:p>
          <a:p>
            <a:endParaRPr lang="zh-CN" altLang="en-US"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log buffer</a:t>
            </a:r>
            <a:endParaRPr lang="zh-CN" altLang="en-US" dirty="0"/>
          </a:p>
        </p:txBody>
      </p:sp>
      <p:sp>
        <p:nvSpPr>
          <p:cNvPr id="3" name="内容占位符 2"/>
          <p:cNvSpPr>
            <a:spLocks noGrp="1"/>
          </p:cNvSpPr>
          <p:nvPr>
            <p:ph idx="1"/>
          </p:nvPr>
        </p:nvSpPr>
        <p:spPr>
          <a:xfrm>
            <a:off x="457200" y="1285860"/>
            <a:ext cx="8229600" cy="5214974"/>
          </a:xfrm>
        </p:spPr>
        <p:txBody>
          <a:bodyPr>
            <a:normAutofit lnSpcReduction="10000"/>
          </a:bodyPr>
          <a:lstStyle/>
          <a:p>
            <a:r>
              <a:rPr lang="zh-CN" altLang="en-US" dirty="0" smtClean="0"/>
              <a:t>由</a:t>
            </a:r>
            <a:r>
              <a:rPr lang="en-US" altLang="zh-CN" dirty="0" err="1" smtClean="0"/>
              <a:t>innodb_log_buffer_size</a:t>
            </a:r>
            <a:r>
              <a:rPr lang="zh-CN" altLang="en-US" dirty="0" smtClean="0"/>
              <a:t>控制大小，线程共享</a:t>
            </a:r>
            <a:endParaRPr lang="en-US" altLang="zh-CN" dirty="0" smtClean="0"/>
          </a:p>
          <a:p>
            <a:r>
              <a:rPr lang="zh-CN" altLang="en-US" dirty="0" smtClean="0"/>
              <a:t>工作原理：</a:t>
            </a:r>
            <a:endParaRPr lang="en-US" altLang="zh-CN" dirty="0" smtClean="0"/>
          </a:p>
          <a:p>
            <a:pPr lvl="1"/>
            <a:r>
              <a:rPr lang="zh-CN" altLang="en-US" dirty="0" smtClean="0"/>
              <a:t>每条</a:t>
            </a:r>
            <a:r>
              <a:rPr lang="en-US" altLang="zh-CN" dirty="0" smtClean="0"/>
              <a:t>DML</a:t>
            </a:r>
            <a:r>
              <a:rPr lang="zh-CN" altLang="en-US" dirty="0" smtClean="0"/>
              <a:t>语句结束时写入</a:t>
            </a:r>
            <a:r>
              <a:rPr lang="en-US" altLang="zh-CN" dirty="0" smtClean="0"/>
              <a:t>log buffer</a:t>
            </a:r>
          </a:p>
          <a:p>
            <a:pPr lvl="1"/>
            <a:r>
              <a:rPr lang="zh-CN" altLang="en-US" dirty="0" smtClean="0"/>
              <a:t>然后在一定条件下刷新到</a:t>
            </a:r>
            <a:r>
              <a:rPr lang="en-US" altLang="zh-CN" dirty="0" smtClean="0"/>
              <a:t>redo log</a:t>
            </a:r>
            <a:r>
              <a:rPr lang="zh-CN" altLang="en-US" dirty="0" smtClean="0"/>
              <a:t>文件里。</a:t>
            </a:r>
            <a:endParaRPr lang="en-US" altLang="zh-CN" dirty="0" smtClean="0"/>
          </a:p>
          <a:p>
            <a:r>
              <a:rPr lang="zh-CN" altLang="en-US" dirty="0" smtClean="0"/>
              <a:t>何时刷盘？</a:t>
            </a:r>
            <a:endParaRPr lang="en-US" altLang="zh-CN" dirty="0" smtClean="0"/>
          </a:p>
          <a:p>
            <a:pPr lvl="1"/>
            <a:r>
              <a:rPr lang="en-US" dirty="0" err="1" smtClean="0"/>
              <a:t>innodb_flush_log_at_trx_commit</a:t>
            </a:r>
            <a:r>
              <a:rPr lang="en-US" dirty="0" smtClean="0"/>
              <a:t> =1 </a:t>
            </a:r>
            <a:r>
              <a:rPr lang="zh-CN" altLang="en-US" dirty="0" smtClean="0"/>
              <a:t>每次</a:t>
            </a:r>
            <a:r>
              <a:rPr lang="en-US" dirty="0" smtClean="0"/>
              <a:t>commit</a:t>
            </a:r>
          </a:p>
          <a:p>
            <a:pPr lvl="1"/>
            <a:r>
              <a:rPr lang="zh-CN" altLang="en-US" dirty="0" smtClean="0"/>
              <a:t>主线程每秒刷盘</a:t>
            </a:r>
            <a:endParaRPr lang="en-US" altLang="zh-CN" dirty="0" smtClean="0"/>
          </a:p>
          <a:p>
            <a:pPr lvl="1"/>
            <a:r>
              <a:rPr lang="en-US" dirty="0" smtClean="0"/>
              <a:t>redo log</a:t>
            </a:r>
            <a:r>
              <a:rPr lang="zh-CN" altLang="en-US" dirty="0" smtClean="0"/>
              <a:t>快满时候</a:t>
            </a:r>
            <a:endParaRPr lang="en-US" altLang="zh-CN" dirty="0" smtClean="0"/>
          </a:p>
          <a:p>
            <a:pPr lvl="1"/>
            <a:r>
              <a:rPr lang="en-US" dirty="0" smtClean="0"/>
              <a:t>log buffer </a:t>
            </a:r>
            <a:r>
              <a:rPr lang="zh-CN" altLang="en-US" dirty="0" smtClean="0"/>
              <a:t>写满一半的时候</a:t>
            </a:r>
            <a:endParaRPr lang="en-US" altLang="zh-CN" dirty="0" smtClean="0"/>
          </a:p>
          <a:p>
            <a:pPr lvl="1"/>
            <a:r>
              <a:rPr lang="zh-CN" altLang="en-US" dirty="0" smtClean="0"/>
              <a:t>脏页刷盘之前</a:t>
            </a:r>
            <a:endParaRPr lang="en-US" altLang="zh-CN" dirty="0" smtClean="0"/>
          </a:p>
          <a:p>
            <a:pPr lvl="1"/>
            <a:endParaRPr lang="zh-CN" altLang="en-US" dirty="0" smtClean="0"/>
          </a:p>
          <a:p>
            <a:pPr lvl="1"/>
            <a:endParaRPr lang="en-US" altLang="zh-CN" dirty="0" smtClean="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000372"/>
            <a:ext cx="8229600" cy="777875"/>
          </a:xfrm>
        </p:spPr>
        <p:txBody>
          <a:bodyPr/>
          <a:lstStyle/>
          <a:p>
            <a:pPr algn="ctr"/>
            <a:r>
              <a:rPr lang="en-US" altLang="zh-CN" dirty="0" err="1" smtClean="0"/>
              <a:t>Innodb</a:t>
            </a:r>
            <a:r>
              <a:rPr lang="zh-CN" altLang="en-US" dirty="0" smtClean="0"/>
              <a:t>三大独有特性</a:t>
            </a:r>
            <a:endParaRPr lang="zh-CN" alt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哈希索引与算法</a:t>
            </a:r>
            <a:endParaRPr lang="zh-CN" altLang="en-US" dirty="0"/>
          </a:p>
        </p:txBody>
      </p:sp>
      <p:sp>
        <p:nvSpPr>
          <p:cNvPr id="3" name="内容占位符 2"/>
          <p:cNvSpPr>
            <a:spLocks noGrp="1"/>
          </p:cNvSpPr>
          <p:nvPr>
            <p:ph idx="1"/>
          </p:nvPr>
        </p:nvSpPr>
        <p:spPr>
          <a:xfrm>
            <a:off x="457200" y="1071546"/>
            <a:ext cx="8229600" cy="3571900"/>
          </a:xfrm>
        </p:spPr>
        <p:txBody>
          <a:bodyPr>
            <a:normAutofit fontScale="70000" lnSpcReduction="20000"/>
          </a:bodyPr>
          <a:lstStyle/>
          <a:p>
            <a:pPr>
              <a:buNone/>
            </a:pPr>
            <a:r>
              <a:rPr lang="zh-CN" altLang="en-US" dirty="0" smtClean="0"/>
              <a:t>优点：</a:t>
            </a:r>
            <a:endParaRPr lang="en-US" altLang="zh-CN" dirty="0" smtClean="0"/>
          </a:p>
          <a:p>
            <a:r>
              <a:rPr lang="zh-CN" altLang="en-US" dirty="0" smtClean="0"/>
              <a:t>高效访问，无需扫描</a:t>
            </a:r>
            <a:r>
              <a:rPr lang="en-US" altLang="zh-CN" dirty="0" err="1" smtClean="0"/>
              <a:t>btree</a:t>
            </a:r>
            <a:endParaRPr lang="en-US" altLang="zh-CN" dirty="0" smtClean="0"/>
          </a:p>
          <a:p>
            <a:pPr>
              <a:buNone/>
            </a:pPr>
            <a:r>
              <a:rPr lang="zh-CN" altLang="en-US" dirty="0" smtClean="0"/>
              <a:t>限制：</a:t>
            </a:r>
            <a:endParaRPr lang="en-US" altLang="zh-CN" dirty="0" smtClean="0"/>
          </a:p>
          <a:p>
            <a:r>
              <a:rPr lang="zh-CN" altLang="en-US" dirty="0" smtClean="0"/>
              <a:t>无法用于排序</a:t>
            </a:r>
            <a:endParaRPr lang="en-US" altLang="zh-CN" dirty="0" smtClean="0"/>
          </a:p>
          <a:p>
            <a:r>
              <a:rPr lang="zh-CN" altLang="en-US" dirty="0" smtClean="0"/>
              <a:t>不支持部分索引列匹配查找</a:t>
            </a:r>
            <a:endParaRPr lang="en-US" altLang="zh-CN" dirty="0" smtClean="0"/>
          </a:p>
          <a:p>
            <a:r>
              <a:rPr lang="zh-CN" altLang="en-US" dirty="0" smtClean="0"/>
              <a:t>无法用于范围扫描（</a:t>
            </a:r>
            <a:r>
              <a:rPr lang="en-US" altLang="zh-CN" dirty="0" smtClean="0"/>
              <a:t>in</a:t>
            </a:r>
            <a:r>
              <a:rPr lang="zh-CN" altLang="en-US" dirty="0" smtClean="0"/>
              <a:t>除外）</a:t>
            </a:r>
            <a:endParaRPr lang="en-US" altLang="zh-CN" dirty="0" smtClean="0"/>
          </a:p>
          <a:p>
            <a:r>
              <a:rPr lang="zh-CN" altLang="en-US" dirty="0" smtClean="0"/>
              <a:t>哈希值冲突</a:t>
            </a:r>
            <a:endParaRPr lang="en-US" altLang="zh-CN" dirty="0" smtClean="0"/>
          </a:p>
          <a:p>
            <a:r>
              <a:rPr lang="zh-CN" altLang="en-US" dirty="0" smtClean="0"/>
              <a:t>适合长度较小，</a:t>
            </a:r>
            <a:r>
              <a:rPr lang="en-US" altLang="zh-CN" dirty="0" smtClean="0"/>
              <a:t>cardinality</a:t>
            </a:r>
            <a:r>
              <a:rPr lang="zh-CN" altLang="en-US" dirty="0" smtClean="0"/>
              <a:t>较高字段</a:t>
            </a:r>
            <a:endParaRPr lang="en-US" altLang="zh-CN" dirty="0" smtClean="0"/>
          </a:p>
          <a:p>
            <a:r>
              <a:rPr lang="zh-CN" altLang="en-US" dirty="0" smtClean="0"/>
              <a:t>仅</a:t>
            </a:r>
            <a:r>
              <a:rPr lang="en-US" altLang="zh-CN" dirty="0" smtClean="0"/>
              <a:t>memory</a:t>
            </a:r>
            <a:r>
              <a:rPr lang="zh-CN" altLang="en-US" dirty="0" smtClean="0"/>
              <a:t>引擎支持显式</a:t>
            </a:r>
            <a:r>
              <a:rPr lang="en-US" altLang="zh-CN" dirty="0" smtClean="0"/>
              <a:t>hash index</a:t>
            </a:r>
          </a:p>
        </p:txBody>
      </p:sp>
      <p:graphicFrame>
        <p:nvGraphicFramePr>
          <p:cNvPr id="4" name="表格 3"/>
          <p:cNvGraphicFramePr>
            <a:graphicFrameLocks noGrp="1"/>
          </p:cNvGraphicFramePr>
          <p:nvPr/>
        </p:nvGraphicFramePr>
        <p:xfrm>
          <a:off x="642910" y="4600596"/>
          <a:ext cx="7786741" cy="1828800"/>
        </p:xfrm>
        <a:graphic>
          <a:graphicData uri="http://schemas.openxmlformats.org/drawingml/2006/table">
            <a:tbl>
              <a:tblPr/>
              <a:tblGrid>
                <a:gridCol w="2615073"/>
                <a:gridCol w="2585834"/>
                <a:gridCol w="2585834"/>
              </a:tblGrid>
              <a:tr h="357190">
                <a:tc>
                  <a:txBody>
                    <a:bodyPr/>
                    <a:lstStyle/>
                    <a:p>
                      <a:pPr algn="ctr">
                        <a:lnSpc>
                          <a:spcPct val="150000"/>
                        </a:lnSpc>
                        <a:spcAft>
                          <a:spcPts val="0"/>
                        </a:spcAft>
                      </a:pPr>
                      <a:r>
                        <a:rPr lang="en-US" sz="1600" kern="100" dirty="0" err="1">
                          <a:latin typeface="Verdana" pitchFamily="34" charset="0"/>
                          <a:ea typeface="Verdana" pitchFamily="34" charset="0"/>
                          <a:cs typeface="Verdana" pitchFamily="34" charset="0"/>
                        </a:rPr>
                        <a:t>user_id</a:t>
                      </a:r>
                      <a:endParaRPr lang="zh-CN" sz="1600" kern="100" dirty="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latin typeface="Verdana" pitchFamily="34" charset="0"/>
                          <a:ea typeface="Verdana" pitchFamily="34" charset="0"/>
                          <a:cs typeface="Verdana" pitchFamily="34" charset="0"/>
                        </a:rPr>
                        <a:t>user_name</a:t>
                      </a:r>
                      <a:endParaRPr lang="zh-CN" sz="1600" kern="10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latin typeface="Verdana" pitchFamily="34" charset="0"/>
                          <a:ea typeface="Verdana" pitchFamily="34" charset="0"/>
                          <a:cs typeface="Verdana" pitchFamily="34" charset="0"/>
                        </a:rPr>
                        <a:t>email</a:t>
                      </a:r>
                      <a:endParaRPr lang="zh-CN" sz="1600" kern="100">
                        <a:latin typeface="Verdana" pitchFamily="34" charset="0"/>
                        <a:ea typeface="宋体"/>
                        <a:cs typeface="Verdan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lnSpc>
                          <a:spcPct val="150000"/>
                        </a:lnSpc>
                        <a:spcAft>
                          <a:spcPts val="0"/>
                        </a:spcAft>
                      </a:pPr>
                      <a:r>
                        <a:rPr lang="en-US" sz="1600" kern="100" dirty="0">
                          <a:latin typeface="Verdana" pitchFamily="34" charset="0"/>
                          <a:ea typeface="Verdana" pitchFamily="34" charset="0"/>
                          <a:cs typeface="Verdana" pitchFamily="34" charset="0"/>
                        </a:rPr>
                        <a:t>1</a:t>
                      </a:r>
                      <a:endParaRPr lang="zh-CN" sz="1600" kern="100" dirty="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600" kern="100" dirty="0" smtClean="0">
                          <a:latin typeface="Verdana" pitchFamily="34" charset="0"/>
                          <a:ea typeface="Verdana" pitchFamily="34" charset="0"/>
                          <a:cs typeface="Verdana" pitchFamily="34" charset="0"/>
                        </a:rPr>
                        <a:t>admin</a:t>
                      </a:r>
                      <a:endParaRPr lang="zh-CN" sz="1600" kern="100" dirty="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u="sng" kern="100" dirty="0" smtClean="0">
                          <a:solidFill>
                            <a:srgbClr val="0000FF"/>
                          </a:solidFill>
                          <a:latin typeface="Verdana" pitchFamily="34" charset="0"/>
                          <a:ea typeface="Verdana" pitchFamily="34" charset="0"/>
                          <a:cs typeface="Verdana" pitchFamily="34" charset="0"/>
                          <a:hlinkClick r:id="rId2"/>
                        </a:rPr>
                        <a:t>admin@qq.com</a:t>
                      </a:r>
                      <a:endParaRPr lang="zh-CN" sz="1600" kern="100" dirty="0">
                        <a:latin typeface="Verdana" pitchFamily="34" charset="0"/>
                        <a:ea typeface="宋体"/>
                        <a:cs typeface="Verdan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lnSpc>
                          <a:spcPct val="150000"/>
                        </a:lnSpc>
                        <a:spcAft>
                          <a:spcPts val="0"/>
                        </a:spcAft>
                      </a:pPr>
                      <a:r>
                        <a:rPr lang="en-US" sz="1600" kern="100" dirty="0">
                          <a:latin typeface="Verdana" pitchFamily="34" charset="0"/>
                          <a:ea typeface="Verdana" pitchFamily="34" charset="0"/>
                          <a:cs typeface="Verdana" pitchFamily="34" charset="0"/>
                        </a:rPr>
                        <a:t>2</a:t>
                      </a:r>
                      <a:endParaRPr lang="zh-CN" sz="1600" kern="100" dirty="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600" kern="100" dirty="0" err="1" smtClean="0">
                          <a:latin typeface="Verdana" pitchFamily="34" charset="0"/>
                          <a:ea typeface="Verdana" pitchFamily="34" charset="0"/>
                          <a:cs typeface="Verdana" pitchFamily="34" charset="0"/>
                        </a:rPr>
                        <a:t>thd</a:t>
                      </a:r>
                      <a:endParaRPr lang="zh-CN" sz="1600" kern="100" dirty="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u="sng" kern="100" dirty="0" smtClean="0">
                          <a:solidFill>
                            <a:srgbClr val="0000FF"/>
                          </a:solidFill>
                          <a:latin typeface="Verdana" pitchFamily="34" charset="0"/>
                          <a:ea typeface="Verdana" pitchFamily="34" charset="0"/>
                          <a:cs typeface="Verdana" pitchFamily="34" charset="0"/>
                          <a:hlinkClick r:id="rId3"/>
                        </a:rPr>
                        <a:t>thd@163.com</a:t>
                      </a:r>
                      <a:endParaRPr lang="zh-CN" sz="1600" kern="100" dirty="0">
                        <a:latin typeface="Verdana" pitchFamily="34" charset="0"/>
                        <a:ea typeface="宋体"/>
                        <a:cs typeface="Verdan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lnSpc>
                          <a:spcPct val="150000"/>
                        </a:lnSpc>
                        <a:spcAft>
                          <a:spcPts val="0"/>
                        </a:spcAft>
                      </a:pPr>
                      <a:r>
                        <a:rPr lang="en-US" sz="1600" kern="100">
                          <a:latin typeface="Verdana" pitchFamily="34" charset="0"/>
                          <a:ea typeface="Verdana" pitchFamily="34" charset="0"/>
                          <a:cs typeface="Verdana" pitchFamily="34" charset="0"/>
                        </a:rPr>
                        <a:t>3</a:t>
                      </a:r>
                      <a:endParaRPr lang="zh-CN" sz="1600" kern="10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err="1">
                          <a:latin typeface="Verdana" pitchFamily="34" charset="0"/>
                          <a:ea typeface="Verdana" pitchFamily="34" charset="0"/>
                          <a:cs typeface="Verdana" pitchFamily="34" charset="0"/>
                        </a:rPr>
                        <a:t>ope</a:t>
                      </a:r>
                      <a:endParaRPr lang="zh-CN" sz="1600" kern="100" dirty="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u="sng" kern="100" dirty="0">
                          <a:solidFill>
                            <a:srgbClr val="0000FF"/>
                          </a:solidFill>
                          <a:latin typeface="Verdana" pitchFamily="34" charset="0"/>
                          <a:ea typeface="Verdana" pitchFamily="34" charset="0"/>
                          <a:cs typeface="Verdana" pitchFamily="34" charset="0"/>
                          <a:hlinkClick r:id="rId4"/>
                        </a:rPr>
                        <a:t>ope@yahoo.com.cn</a:t>
                      </a:r>
                      <a:endParaRPr lang="zh-CN" sz="1600" kern="100" dirty="0">
                        <a:latin typeface="Verdana" pitchFamily="34" charset="0"/>
                        <a:ea typeface="宋体"/>
                        <a:cs typeface="Verdan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lnSpc>
                          <a:spcPct val="150000"/>
                        </a:lnSpc>
                        <a:spcAft>
                          <a:spcPts val="0"/>
                        </a:spcAft>
                      </a:pPr>
                      <a:r>
                        <a:rPr lang="en-US" sz="1600" kern="100">
                          <a:latin typeface="Verdana" pitchFamily="34" charset="0"/>
                          <a:ea typeface="Verdana" pitchFamily="34" charset="0"/>
                          <a:cs typeface="Verdana" pitchFamily="34" charset="0"/>
                        </a:rPr>
                        <a:t>4</a:t>
                      </a:r>
                      <a:endParaRPr lang="zh-CN" sz="1600" kern="10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latin typeface="Verdana" pitchFamily="34" charset="0"/>
                          <a:ea typeface="Verdana" pitchFamily="34" charset="0"/>
                          <a:cs typeface="Verdana" pitchFamily="34" charset="0"/>
                        </a:rPr>
                        <a:t>test</a:t>
                      </a:r>
                      <a:endParaRPr lang="zh-CN" sz="1600" kern="100" dirty="0">
                        <a:latin typeface="Verdana" pitchFamily="34" charset="0"/>
                        <a:ea typeface="宋体"/>
                        <a:cs typeface="Verdan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u="sng" kern="100" dirty="0">
                          <a:solidFill>
                            <a:srgbClr val="0000FF"/>
                          </a:solidFill>
                          <a:latin typeface="Verdana" pitchFamily="34" charset="0"/>
                          <a:ea typeface="Verdana" pitchFamily="34" charset="0"/>
                          <a:cs typeface="Verdana" pitchFamily="34" charset="0"/>
                          <a:hlinkClick r:id="rId5"/>
                        </a:rPr>
                        <a:t>test@qq.com</a:t>
                      </a:r>
                      <a:endParaRPr lang="zh-CN" sz="1600" kern="100" dirty="0">
                        <a:latin typeface="Verdana" pitchFamily="34" charset="0"/>
                        <a:ea typeface="宋体"/>
                        <a:cs typeface="Verdan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C&amp;B PPT Templet">
  <a:themeElements>
    <a:clrScheme name="Baidu_PPT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aidu_PPT_Temp">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36" tIns="45718" rIns="91436" bIns="45718"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36" tIns="45718" rIns="91436" bIns="45718"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aidu_PPT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idu_PPT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idu_PPT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idu_PPT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idu_PPT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idu_PPT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idu_PPT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idu_PPT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idu_PPT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idu_PPT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idu_PPT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idu_PPT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C&amp;B PPT Templet</Template>
  <TotalTime>32023</TotalTime>
  <Words>2307</Words>
  <Application>Microsoft Office PowerPoint</Application>
  <PresentationFormat>全屏显示(4:3)</PresentationFormat>
  <Paragraphs>484</Paragraphs>
  <Slides>51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黑体</vt:lpstr>
      <vt:lpstr>华文细黑</vt:lpstr>
      <vt:lpstr>宋体</vt:lpstr>
      <vt:lpstr>Arial</vt:lpstr>
      <vt:lpstr>Times New Roman</vt:lpstr>
      <vt:lpstr>Verdana</vt:lpstr>
      <vt:lpstr>Wingdings</vt:lpstr>
      <vt:lpstr>C&amp;B PPT Templet</vt:lpstr>
      <vt:lpstr> Innodb内存结构</vt:lpstr>
      <vt:lpstr>Innodb内存</vt:lpstr>
      <vt:lpstr>innodb buffer pool访问机制</vt:lpstr>
      <vt:lpstr>innodb数据页状态</vt:lpstr>
      <vt:lpstr>innodb buffer pool链表</vt:lpstr>
      <vt:lpstr>实战案例：drop database</vt:lpstr>
      <vt:lpstr>log buffer</vt:lpstr>
      <vt:lpstr>Innodb三大独有特性</vt:lpstr>
      <vt:lpstr>哈希索引与算法</vt:lpstr>
      <vt:lpstr>哈希索引与算法</vt:lpstr>
      <vt:lpstr>adaptive hash index(AHI)</vt:lpstr>
      <vt:lpstr>实战案例：AHI堆积</vt:lpstr>
      <vt:lpstr>实战案例：AHI堆积</vt:lpstr>
      <vt:lpstr>insert buffer（change buffer）</vt:lpstr>
      <vt:lpstr>insert buffer（change buffer）</vt:lpstr>
      <vt:lpstr>double write buffer</vt:lpstr>
      <vt:lpstr>double write buffer</vt:lpstr>
      <vt:lpstr>innodb数据页分类</vt:lpstr>
      <vt:lpstr>Innodb后台线程与工作行为</vt:lpstr>
      <vt:lpstr>innodb工作线程</vt:lpstr>
      <vt:lpstr>innodb工作线程</vt:lpstr>
      <vt:lpstr>innodb刷盘行为</vt:lpstr>
      <vt:lpstr>实战案例：大表数据清理</vt:lpstr>
      <vt:lpstr>innodb快速关闭</vt:lpstr>
      <vt:lpstr>innodb实例恢复</vt:lpstr>
      <vt:lpstr>Innodb体系结构总结</vt:lpstr>
      <vt:lpstr>PowerPoint 演示文稿</vt:lpstr>
      <vt:lpstr>LSN</vt:lpstr>
      <vt:lpstr>LSN</vt:lpstr>
      <vt:lpstr>checkpoint</vt:lpstr>
      <vt:lpstr>checkpoint</vt:lpstr>
      <vt:lpstr>查看innodb状态</vt:lpstr>
      <vt:lpstr>show engine innodb status主要显示信息</vt:lpstr>
      <vt:lpstr>show engine innodb status主要显示信息</vt:lpstr>
      <vt:lpstr>show engine innodb status主要显示信息</vt:lpstr>
      <vt:lpstr>show engine innodb status主要显示信息</vt:lpstr>
      <vt:lpstr>show engine innodb status主要显示信息</vt:lpstr>
      <vt:lpstr>show engine innodb status主要显示信息</vt:lpstr>
      <vt:lpstr>show engine innodb status主要显示信息</vt:lpstr>
      <vt:lpstr>show engine innodb status</vt:lpstr>
      <vt:lpstr>show engine innodb status</vt:lpstr>
      <vt:lpstr>show engine innodb status</vt:lpstr>
      <vt:lpstr>show engine innodb status</vt:lpstr>
      <vt:lpstr>Show engine innodb status</vt:lpstr>
      <vt:lpstr>MySQL内存结构总结</vt:lpstr>
      <vt:lpstr>MySQL内存结构总结</vt:lpstr>
      <vt:lpstr>MySQL占用多少内存</vt:lpstr>
      <vt:lpstr>MySQL占用多少内存</vt:lpstr>
      <vt:lpstr>MySQL参数调优</vt:lpstr>
      <vt:lpstr>作业</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MySQL培训</dc:title>
  <dc:creator>jason</dc:creator>
  <cp:lastModifiedBy>Windows User</cp:lastModifiedBy>
  <cp:revision>1737</cp:revision>
  <dcterms:created xsi:type="dcterms:W3CDTF">2009-11-10T07:37:26Z</dcterms:created>
  <dcterms:modified xsi:type="dcterms:W3CDTF">2016-02-05T05:03:48Z</dcterms:modified>
</cp:coreProperties>
</file>