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56" r:id="rId2"/>
    <p:sldId id="554" r:id="rId3"/>
    <p:sldId id="579" r:id="rId4"/>
    <p:sldId id="555" r:id="rId5"/>
    <p:sldId id="559" r:id="rId6"/>
    <p:sldId id="556" r:id="rId7"/>
    <p:sldId id="557" r:id="rId8"/>
    <p:sldId id="558" r:id="rId9"/>
    <p:sldId id="562" r:id="rId10"/>
    <p:sldId id="563" r:id="rId11"/>
    <p:sldId id="571" r:id="rId12"/>
    <p:sldId id="560" r:id="rId13"/>
    <p:sldId id="565" r:id="rId14"/>
    <p:sldId id="564" r:id="rId15"/>
    <p:sldId id="525" r:id="rId16"/>
    <p:sldId id="526" r:id="rId17"/>
    <p:sldId id="527" r:id="rId18"/>
    <p:sldId id="566" r:id="rId19"/>
    <p:sldId id="570" r:id="rId20"/>
    <p:sldId id="572" r:id="rId21"/>
    <p:sldId id="573" r:id="rId22"/>
    <p:sldId id="574" r:id="rId23"/>
    <p:sldId id="578" r:id="rId24"/>
    <p:sldId id="575" r:id="rId25"/>
    <p:sldId id="580" r:id="rId26"/>
    <p:sldId id="577" r:id="rId27"/>
    <p:sldId id="576" r:id="rId28"/>
    <p:sldId id="581" r:id="rId29"/>
    <p:sldId id="582" r:id="rId30"/>
    <p:sldId id="583" r:id="rId31"/>
    <p:sldId id="515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  <a:srgbClr val="F66E60"/>
    <a:srgbClr val="F5B4A9"/>
    <a:srgbClr val="F4F456"/>
    <a:srgbClr val="0066FF"/>
    <a:srgbClr val="6699FF"/>
    <a:srgbClr val="FFFF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83363" autoAdjust="0"/>
  </p:normalViewPr>
  <p:slideViewPr>
    <p:cSldViewPr>
      <p:cViewPr varScale="1">
        <p:scale>
          <a:sx n="74" d="100"/>
          <a:sy n="74" d="100"/>
        </p:scale>
        <p:origin x="13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重要度占比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</c:spPr>
          </c:dPt>
          <c:cat>
            <c:strRef>
              <c:f>Sheet1!$A$2:$A$6</c:f>
              <c:strCache>
                <c:ptCount val="5"/>
                <c:pt idx="0">
                  <c:v>系统架构与设计</c:v>
                </c:pt>
                <c:pt idx="1">
                  <c:v>SQL优化</c:v>
                </c:pt>
                <c:pt idx="2">
                  <c:v>MySQL服务器优化</c:v>
                </c:pt>
                <c:pt idx="3">
                  <c:v>存储优化</c:v>
                </c:pt>
                <c:pt idx="4">
                  <c:v>其他优化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4.5999999999999996</c:v>
                </c:pt>
                <c:pt idx="1">
                  <c:v>3.2</c:v>
                </c:pt>
                <c:pt idx="2">
                  <c:v>1.4</c:v>
                </c:pt>
                <c:pt idx="3">
                  <c:v>1.5</c:v>
                </c:pt>
                <c:pt idx="4">
                  <c:v>0.9</c:v>
                </c:pt>
                <c:pt idx="1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3194672-DDAD-4CCA-BAF8-D18F740B8C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953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D5FD6A1-3F0C-46FC-AD98-A22F03A529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859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837707-9861-40E7-82A4-9A589F0ABDD7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47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有单独的数据库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4BDCE-91E5-42D4-8B6A-3A53791AC3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11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有单独的数据库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4BDCE-91E5-42D4-8B6A-3A53791AC3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有单独的数据库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4BDCE-91E5-42D4-8B6A-3A53791AC3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0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4BDCE-91E5-42D4-8B6A-3A53791AC3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9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竞争激烈度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kwc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= 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kwc_factor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*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pv_show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/ 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pv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*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max_ads_per_pv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)) *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kwcRate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= 4 *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pv_show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pv</a:t>
            </a:r>
            <a:r>
              <a:rPr lang="en-US" altLang="zh-CN" dirty="0" smtClean="0"/>
              <a:t> </a:t>
            </a:r>
          </a:p>
          <a:p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kwc_factor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= 200</a:t>
            </a:r>
            <a:r>
              <a:rPr lang="en-US" altLang="zh-CN" dirty="0" smtClean="0"/>
              <a:t> 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max_ads_per_pv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=50</a:t>
            </a:r>
            <a:r>
              <a:rPr lang="en-US" altLang="zh-CN" dirty="0" smtClean="0"/>
              <a:t>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kwcRate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=1.0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请求时间范围：当前日期前一天往前推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</a:t>
            </a:r>
            <a:r>
              <a:rPr lang="en-US" altLang="zh-CN" dirty="0" err="1" smtClean="0"/>
              <a:t>pv</a:t>
            </a:r>
            <a:r>
              <a:rPr lang="zh-CN" altLang="en-US" dirty="0" smtClean="0"/>
              <a:t>总和  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:</a:t>
            </a:r>
            <a:r>
              <a:rPr lang="zh-CN" altLang="en-US" dirty="0" smtClean="0"/>
              <a:t>日均搜索量 </a:t>
            </a:r>
            <a:r>
              <a:rPr lang="en-US" altLang="zh-CN" dirty="0" err="1" smtClean="0"/>
              <a:t>pv_show</a:t>
            </a:r>
            <a:r>
              <a:rPr lang="en-US" altLang="zh-CN" dirty="0" smtClean="0"/>
              <a:t>:</a:t>
            </a:r>
            <a:r>
              <a:rPr lang="zh-CN" altLang="en-US" dirty="0" smtClean="0"/>
              <a:t>日均展现量</a:t>
            </a:r>
            <a:endParaRPr lang="en-US" altLang="zh-CN" dirty="0" smtClean="0"/>
          </a:p>
          <a:p>
            <a:r>
              <a:rPr lang="en-US" altLang="zh-CN" dirty="0" err="1" smtClean="0"/>
              <a:t>Kwc</a:t>
            </a:r>
            <a:r>
              <a:rPr lang="en-US" altLang="zh-CN" dirty="0" smtClean="0"/>
              <a:t>&lt;10</a:t>
            </a:r>
            <a:r>
              <a:rPr lang="zh-CN" altLang="en-US" dirty="0" smtClean="0"/>
              <a:t>为低，</a:t>
            </a:r>
            <a:r>
              <a:rPr lang="en-US" altLang="zh-CN" dirty="0" smtClean="0"/>
              <a:t>&gt;50</a:t>
            </a:r>
            <a:r>
              <a:rPr lang="zh-CN" altLang="en-US" dirty="0" smtClean="0"/>
              <a:t>为高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Query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词传到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itac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那边后，对方会返回一个行业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，然后我们根据这个行业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去找对应的三级行业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，如果找到，就往上找二级和一级行业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，如果没找到三级，就不显示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4.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搜索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PV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趋势：当前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Query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在以当前日期前推一年之内的搜索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PV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量的变化趋势曲线；时间粒度最小为周每个点显示的数值为该周（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天）的搜索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PV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量平均值。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4BDCE-91E5-42D4-8B6A-3A53791AC34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oundRect">
            <a:avLst>
              <a:gd name="adj" fmla="val 497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" name="Rectangle 7"/>
          <p:cNvSpPr>
            <a:spLocks/>
          </p:cNvSpPr>
          <p:nvPr/>
        </p:nvSpPr>
        <p:spPr bwMode="auto">
          <a:xfrm>
            <a:off x="3744913" y="3451225"/>
            <a:ext cx="827087" cy="144463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8"/>
          <p:cNvSpPr>
            <a:spLocks/>
          </p:cNvSpPr>
          <p:nvPr/>
        </p:nvSpPr>
        <p:spPr bwMode="auto">
          <a:xfrm>
            <a:off x="4572000" y="3451225"/>
            <a:ext cx="827088" cy="144463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6" name="Picture 9" descr="logone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12319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900113" y="3451225"/>
            <a:ext cx="741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7663"/>
            <a:ext cx="2057400" cy="5748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7663"/>
            <a:ext cx="6019800" cy="5748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8" name="Picture 8" descr="logonew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1588" y="6227763"/>
            <a:ext cx="150177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6742113"/>
            <a:ext cx="9144000" cy="115887"/>
            <a:chOff x="2359" y="4228"/>
            <a:chExt cx="1042" cy="96"/>
          </a:xfrm>
        </p:grpSpPr>
        <p:sp>
          <p:nvSpPr>
            <p:cNvPr id="9" name="Rectangle 13"/>
            <p:cNvSpPr>
              <a:spLocks/>
            </p:cNvSpPr>
            <p:nvPr/>
          </p:nvSpPr>
          <p:spPr bwMode="auto">
            <a:xfrm>
              <a:off x="2359" y="4228"/>
              <a:ext cx="521" cy="96"/>
            </a:xfrm>
            <a:prstGeom prst="rect">
              <a:avLst/>
            </a:prstGeom>
            <a:solidFill>
              <a:srgbClr val="FF0000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Rectangle 14"/>
            <p:cNvSpPr>
              <a:spLocks/>
            </p:cNvSpPr>
            <p:nvPr/>
          </p:nvSpPr>
          <p:spPr bwMode="auto">
            <a:xfrm>
              <a:off x="2880" y="4228"/>
              <a:ext cx="521" cy="96"/>
            </a:xfrm>
            <a:prstGeom prst="rect">
              <a:avLst/>
            </a:prstGeom>
            <a:solidFill>
              <a:srgbClr val="0000FF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951788" y="877888"/>
            <a:ext cx="681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B20C9209-515C-4DA6-8C65-82D683A53546}" type="slidenum">
              <a:rPr kumimoji="1" lang="en-US" altLang="zh-CN" sz="1600">
                <a:latin typeface="Verdana" pitchFamily="34" charset="0"/>
                <a:ea typeface="华文细黑" pitchFamily="2" charset="-122"/>
              </a:rPr>
              <a:pPr algn="ctr">
                <a:defRPr/>
              </a:pPr>
              <a:t>‹#›</a:t>
            </a:fld>
            <a:endParaRPr kumimoji="1" lang="en-US" altLang="zh-CN" sz="1600">
              <a:latin typeface="Verdana" pitchFamily="34" charset="0"/>
              <a:ea typeface="华文细黑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488363" y="1082675"/>
            <a:ext cx="115887" cy="69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06388" y="1154113"/>
            <a:ext cx="852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2000" b="1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1600" b="1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714348" y="3000372"/>
            <a:ext cx="7772400" cy="65563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SQL</a:t>
            </a:r>
            <a:r>
              <a:rPr lang="zh-CN" altLang="en-US" sz="4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优化基础知识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7715200" cy="507209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000" dirty="0" smtClean="0"/>
              <a:t>6.index_merge</a:t>
            </a:r>
            <a:r>
              <a:rPr lang="zh-CN" altLang="en-US" sz="2000" dirty="0" smtClean="0"/>
              <a:t>：索引合并优化，利用一个表里的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个索引查询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key_len</a:t>
            </a:r>
            <a:r>
              <a:rPr lang="zh-CN" altLang="en-US" sz="2000" dirty="0" smtClean="0"/>
              <a:t>表示这些索引键的和最长长度。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7.unique_subquery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的后面是一个查询</a:t>
            </a:r>
            <a:r>
              <a:rPr lang="en-US" altLang="zh-CN" sz="2000" dirty="0" smtClean="0"/>
              <a:t>primary key\unique</a:t>
            </a:r>
            <a:r>
              <a:rPr lang="zh-CN" altLang="en-US" sz="2000" dirty="0" smtClean="0"/>
              <a:t>字段的子查询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8.index_subquery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的后面是一个查询普通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字段的子查询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9.range</a:t>
            </a:r>
            <a:r>
              <a:rPr lang="zh-CN" altLang="en-US" sz="2000" dirty="0" smtClean="0"/>
              <a:t>：单表索引中的范围查询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使用索引查询出单个表中的一些行数据。</a:t>
            </a:r>
            <a:r>
              <a:rPr lang="en-US" altLang="zh-CN" sz="2000" dirty="0" smtClean="0"/>
              <a:t>ref</a:t>
            </a:r>
            <a:r>
              <a:rPr lang="zh-CN" altLang="en-US" sz="2000" dirty="0" smtClean="0"/>
              <a:t>列会变为</a:t>
            </a:r>
            <a:r>
              <a:rPr lang="en-US" altLang="zh-CN" sz="2000" dirty="0" smtClean="0"/>
              <a:t>null</a:t>
            </a:r>
          </a:p>
          <a:p>
            <a:pPr>
              <a:buNone/>
            </a:pPr>
            <a:r>
              <a:rPr lang="en-US" altLang="zh-CN" sz="2000" dirty="0" smtClean="0"/>
              <a:t>10.index</a:t>
            </a:r>
            <a:r>
              <a:rPr lang="zh-CN" altLang="en-US" sz="2000" dirty="0" smtClean="0"/>
              <a:t>：等于</a:t>
            </a:r>
            <a:r>
              <a:rPr lang="en-US" altLang="zh-CN" sz="2000" dirty="0" smtClean="0"/>
              <a:t>ALL</a:t>
            </a:r>
            <a:r>
              <a:rPr lang="zh-CN" altLang="en-US" sz="2000" dirty="0" smtClean="0"/>
              <a:t>。它有两种情况：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(1)</a:t>
            </a:r>
            <a:r>
              <a:rPr lang="zh-CN" altLang="en-US" sz="2000" dirty="0" smtClean="0"/>
              <a:t>覆盖索引</a:t>
            </a:r>
          </a:p>
          <a:p>
            <a:pPr>
              <a:buNone/>
            </a:pPr>
            <a:r>
              <a:rPr lang="en-US" altLang="zh-CN" sz="2000" dirty="0" smtClean="0"/>
              <a:t>(2)</a:t>
            </a:r>
            <a:r>
              <a:rPr lang="zh-CN" altLang="en-US" sz="2000" dirty="0" smtClean="0"/>
              <a:t>用索引的顺序做一</a:t>
            </a:r>
            <a:r>
              <a:rPr lang="zh-CN" altLang="en-US" sz="2000" smtClean="0"/>
              <a:t>个全部数据的扫描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11.all</a:t>
            </a:r>
            <a:r>
              <a:rPr lang="zh-CN" altLang="en-US" sz="2000" dirty="0" smtClean="0"/>
              <a:t>：全表扫描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7715200" cy="4300530"/>
          </a:xfrm>
        </p:spPr>
        <p:txBody>
          <a:bodyPr/>
          <a:lstStyle/>
          <a:p>
            <a:pPr>
              <a:buNone/>
            </a:pPr>
            <a:r>
              <a:rPr lang="en-US" altLang="zh-CN" sz="2000" dirty="0" err="1" smtClean="0"/>
              <a:t>key_len</a:t>
            </a:r>
            <a:r>
              <a:rPr lang="en-US" altLang="zh-CN" sz="2000" dirty="0" smtClean="0"/>
              <a:t>: 4 // INT NOT NULL</a:t>
            </a:r>
          </a:p>
          <a:p>
            <a:pPr>
              <a:buNone/>
            </a:pPr>
            <a:r>
              <a:rPr lang="en-US" altLang="zh-CN" sz="2000" dirty="0" err="1" smtClean="0"/>
              <a:t>key_len</a:t>
            </a:r>
            <a:r>
              <a:rPr lang="en-US" altLang="zh-CN" sz="2000" dirty="0" smtClean="0"/>
              <a:t>: 5 // INT DEFAULT NULL</a:t>
            </a:r>
          </a:p>
          <a:p>
            <a:pPr>
              <a:buNone/>
            </a:pPr>
            <a:r>
              <a:rPr lang="en-US" altLang="zh-CN" sz="2000" dirty="0" err="1" smtClean="0"/>
              <a:t>key_len</a:t>
            </a:r>
            <a:r>
              <a:rPr lang="en-US" altLang="zh-CN" sz="2000" dirty="0" smtClean="0"/>
              <a:t>: 30 // CHAR(30) NOT NULL</a:t>
            </a:r>
          </a:p>
          <a:p>
            <a:pPr>
              <a:buNone/>
            </a:pPr>
            <a:r>
              <a:rPr lang="en-US" altLang="zh-CN" sz="2000" dirty="0" err="1" smtClean="0"/>
              <a:t>key_len</a:t>
            </a:r>
            <a:r>
              <a:rPr lang="en-US" altLang="zh-CN" sz="2000" dirty="0" smtClean="0"/>
              <a:t>: 32 // VARCHAR(30) NOT NULL</a:t>
            </a:r>
          </a:p>
          <a:p>
            <a:pPr>
              <a:buNone/>
            </a:pPr>
            <a:r>
              <a:rPr lang="en-US" altLang="zh-CN" sz="2000" dirty="0" err="1" smtClean="0"/>
              <a:t>key_len</a:t>
            </a:r>
            <a:r>
              <a:rPr lang="en-US" altLang="zh-CN" sz="2000" dirty="0" smtClean="0"/>
              <a:t>: 92 // VARCHAR(30) NOT NULL CHARSET=utf8</a:t>
            </a:r>
          </a:p>
          <a:p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1027254"/>
            <a:ext cx="1775012" cy="247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key_length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Extra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401080" cy="52864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是对执行计划的额外说明，包含重要信息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r>
              <a:rPr lang="en-US" dirty="0" smtClean="0"/>
              <a:t>const row not found</a:t>
            </a:r>
            <a:r>
              <a:rPr lang="zh-CN" altLang="en-US" dirty="0" smtClean="0"/>
              <a:t>：所要查询的表为空</a:t>
            </a:r>
            <a:endParaRPr lang="en-US" altLang="zh-CN" dirty="0" smtClean="0"/>
          </a:p>
          <a:p>
            <a:r>
              <a:rPr lang="en-US" altLang="zh-CN" dirty="0" smtClean="0"/>
              <a:t>Distinct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正在查询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值，因此当它每查到一个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值之后就会停止当前组的搜索，去查询下一个值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Impossible WHERE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条件总为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，表里没有满足条件的记录</a:t>
            </a:r>
            <a:endParaRPr lang="en-US" altLang="zh-CN" dirty="0" smtClean="0"/>
          </a:p>
          <a:p>
            <a:r>
              <a:rPr lang="en-US" altLang="zh-CN" dirty="0" smtClean="0"/>
              <a:t>Impossible WHERE noticed after reading const tables</a:t>
            </a:r>
            <a:r>
              <a:rPr lang="zh-CN" altLang="en-US" dirty="0" smtClean="0"/>
              <a:t>：在优化器评估了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表之后，发现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条件均不满足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90106"/>
            <a:ext cx="9144032" cy="108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Extra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149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 matching row in const table</a:t>
            </a:r>
            <a:r>
              <a:rPr lang="zh-CN" altLang="en-US" dirty="0" smtClean="0"/>
              <a:t>：当前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的表为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表，不能匹配</a:t>
            </a:r>
            <a:endParaRPr lang="en-US" altLang="zh-CN" dirty="0" smtClean="0"/>
          </a:p>
          <a:p>
            <a:r>
              <a:rPr lang="en-US" dirty="0" smtClean="0"/>
              <a:t>Not exists</a:t>
            </a:r>
            <a:r>
              <a:rPr lang="zh-CN" altLang="en-US" dirty="0" smtClean="0"/>
              <a:t>：优化器发现内表记录不可能满足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r>
              <a:rPr lang="en-US" dirty="0" smtClean="0"/>
              <a:t>Select tables optimized away</a:t>
            </a:r>
            <a:r>
              <a:rPr lang="zh-CN" altLang="en-US" dirty="0" smtClean="0"/>
              <a:t>：在没有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子句时，对于</a:t>
            </a:r>
            <a:r>
              <a:rPr lang="en-US" altLang="zh-CN" dirty="0" err="1" smtClean="0"/>
              <a:t>MyISAM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select count(*)</a:t>
            </a:r>
            <a:r>
              <a:rPr lang="zh-CN" altLang="en-US" dirty="0" smtClean="0"/>
              <a:t>操作，或者当对于</a:t>
            </a:r>
            <a:r>
              <a:rPr lang="en-US" altLang="zh-CN" dirty="0" smtClean="0"/>
              <a:t>min(),max()</a:t>
            </a:r>
            <a:r>
              <a:rPr lang="zh-CN" altLang="en-US" dirty="0" smtClean="0"/>
              <a:t>的操作可以利用索引优化，优化器发现只会返回一行。</a:t>
            </a:r>
            <a:endParaRPr lang="en-US" altLang="zh-CN" dirty="0" smtClean="0"/>
          </a:p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filesort</a:t>
            </a:r>
            <a:r>
              <a:rPr lang="zh-CN" altLang="en-US" dirty="0" smtClean="0"/>
              <a:t>：使用</a:t>
            </a:r>
            <a:r>
              <a:rPr lang="en-US" altLang="zh-CN" dirty="0" err="1" smtClean="0"/>
              <a:t>filesort</a:t>
            </a:r>
            <a:r>
              <a:rPr lang="zh-CN" altLang="en-US" dirty="0" smtClean="0"/>
              <a:t>来进行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en-US" altLang="zh-CN" dirty="0" smtClean="0"/>
              <a:t>Using index</a:t>
            </a:r>
            <a:r>
              <a:rPr lang="zh-CN" altLang="en-US" dirty="0" smtClean="0"/>
              <a:t>：覆盖索引</a:t>
            </a:r>
            <a:endParaRPr lang="en-US" altLang="zh-CN" dirty="0" smtClean="0"/>
          </a:p>
          <a:p>
            <a:r>
              <a:rPr lang="en-US" altLang="zh-CN" dirty="0" smtClean="0"/>
              <a:t>Using index for group-by</a:t>
            </a:r>
            <a:r>
              <a:rPr lang="zh-CN" altLang="en-US" dirty="0" smtClean="0"/>
              <a:t>：对于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列或者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列，可以利用索引检索出数据，而不需要去表里查数据、分组、排序、去重等等</a:t>
            </a:r>
            <a:endParaRPr lang="en-US" altLang="zh-CN" dirty="0" smtClean="0"/>
          </a:p>
          <a:p>
            <a:r>
              <a:rPr lang="en-US" altLang="zh-CN" dirty="0" smtClean="0"/>
              <a:t>Using join buffer</a:t>
            </a:r>
            <a:r>
              <a:rPr lang="zh-CN" altLang="en-US" dirty="0" smtClean="0"/>
              <a:t>：之前的表连接在</a:t>
            </a:r>
            <a:r>
              <a:rPr lang="en-US" altLang="zh-CN" dirty="0" smtClean="0"/>
              <a:t>nested loop</a:t>
            </a:r>
            <a:r>
              <a:rPr lang="zh-CN" altLang="en-US" dirty="0" smtClean="0"/>
              <a:t>之后放进</a:t>
            </a:r>
            <a:r>
              <a:rPr lang="en-US" altLang="zh-CN" dirty="0" smtClean="0"/>
              <a:t>join buffer</a:t>
            </a:r>
            <a:r>
              <a:rPr lang="zh-CN" altLang="en-US" dirty="0" smtClean="0"/>
              <a:t>，再来和本表进行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。适用于本表的访问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all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Extra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/>
          <a:lstStyle/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sort_union,using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union,using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intersect:index_merge</a:t>
            </a:r>
            <a:r>
              <a:rPr lang="zh-CN" altLang="en-US" dirty="0" smtClean="0"/>
              <a:t>的三种情况</a:t>
            </a:r>
            <a:endParaRPr lang="en-US" altLang="zh-CN" dirty="0" smtClean="0"/>
          </a:p>
          <a:p>
            <a:r>
              <a:rPr lang="en-US" altLang="zh-CN" dirty="0" smtClean="0"/>
              <a:t>Using temporary</a:t>
            </a:r>
            <a:r>
              <a:rPr lang="zh-CN" altLang="en-US" dirty="0" smtClean="0"/>
              <a:t>：使用了临时表来存储中间结果集，适用于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列为不同表的列。</a:t>
            </a:r>
            <a:endParaRPr lang="en-US" altLang="zh-CN" dirty="0" smtClean="0"/>
          </a:p>
          <a:p>
            <a:r>
              <a:rPr lang="en-US" altLang="zh-CN" dirty="0" smtClean="0"/>
              <a:t>Using where</a:t>
            </a:r>
            <a:r>
              <a:rPr lang="zh-CN" altLang="en-US" dirty="0" smtClean="0"/>
              <a:t>：在存储引擎层检索出记录后，在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条件进行过滤，并返回给客户端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统计信息基本知识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7715200" cy="4107160"/>
          </a:xfrm>
        </p:spPr>
        <p:txBody>
          <a:bodyPr/>
          <a:lstStyle/>
          <a:p>
            <a:r>
              <a:rPr lang="zh-CN" altLang="en-US" sz="1800" dirty="0" smtClean="0"/>
              <a:t>统计信息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1. </a:t>
            </a:r>
            <a:r>
              <a:rPr lang="zh-CN" altLang="en-US" sz="1800" dirty="0" smtClean="0"/>
              <a:t>表统计信息：行数，表的块数，行平均长度，数据总大小，块大小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2.</a:t>
            </a:r>
            <a:r>
              <a:rPr lang="zh-CN" altLang="en-US" sz="1800" dirty="0" smtClean="0"/>
              <a:t>列统计信息：列的</a:t>
            </a:r>
            <a:r>
              <a:rPr lang="en-US" altLang="zh-CN" sz="1800" dirty="0" smtClean="0"/>
              <a:t>distinct</a:t>
            </a:r>
            <a:r>
              <a:rPr lang="zh-CN" altLang="en-US" sz="1800" dirty="0" smtClean="0"/>
              <a:t>值，</a:t>
            </a:r>
            <a:r>
              <a:rPr lang="en-US" altLang="zh-CN" sz="1800" dirty="0" smtClean="0"/>
              <a:t>null</a:t>
            </a:r>
            <a:r>
              <a:rPr lang="zh-CN" altLang="en-US" sz="1800" dirty="0" smtClean="0"/>
              <a:t>值，分布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3.</a:t>
            </a:r>
            <a:r>
              <a:rPr lang="zh-CN" altLang="en-US" sz="1800" dirty="0" smtClean="0"/>
              <a:t>索引统计信息：记录数，总页面数量，总大小，</a:t>
            </a:r>
            <a:r>
              <a:rPr lang="en-US" altLang="zh-CN" sz="1800" dirty="0" smtClean="0"/>
              <a:t>cardinality</a:t>
            </a:r>
          </a:p>
          <a:p>
            <a:pPr>
              <a:buNone/>
            </a:pPr>
            <a:r>
              <a:rPr lang="en-US" altLang="zh-CN" sz="1800" dirty="0" smtClean="0"/>
              <a:t>	4.</a:t>
            </a:r>
            <a:r>
              <a:rPr lang="zh-CN" altLang="en-US" sz="1800" dirty="0" smtClean="0"/>
              <a:t>系统统计信息：</a:t>
            </a:r>
            <a:r>
              <a:rPr lang="en-US" altLang="zh-CN" sz="1800" dirty="0" smtClean="0"/>
              <a:t>I/O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等</a:t>
            </a:r>
            <a:endParaRPr lang="en-US" altLang="zh-CN" sz="1800" dirty="0" smtClean="0"/>
          </a:p>
          <a:p>
            <a:r>
              <a:rPr lang="zh-CN" altLang="en-US" sz="1800" dirty="0" smtClean="0"/>
              <a:t>统计信息被优化器用来作代价估算，从而决定表连接顺序、表</a:t>
            </a:r>
            <a:r>
              <a:rPr lang="en-US" altLang="zh-CN" sz="1800" dirty="0" smtClean="0"/>
              <a:t>join</a:t>
            </a:r>
            <a:r>
              <a:rPr lang="zh-CN" altLang="en-US" sz="1800" dirty="0" smtClean="0"/>
              <a:t>方式和每个表内访问路径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/>
              <a:t>何时更新统计信息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innodb_stats_on_metadata</a:t>
            </a:r>
            <a:r>
              <a:rPr lang="en-US" altLang="zh-CN" sz="1800" dirty="0" smtClean="0"/>
              <a:t>=ON):</a:t>
            </a:r>
          </a:p>
          <a:p>
            <a:pPr>
              <a:buNone/>
            </a:pPr>
            <a:r>
              <a:rPr lang="en-US" altLang="zh-CN" sz="1800" dirty="0" smtClean="0"/>
              <a:t>1.analyze table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ha_innobase</a:t>
            </a:r>
            <a:r>
              <a:rPr lang="en-US" altLang="zh-CN" sz="1800" dirty="0" smtClean="0"/>
              <a:t>::analyze</a:t>
            </a:r>
          </a:p>
          <a:p>
            <a:pPr>
              <a:buNone/>
            </a:pPr>
            <a:r>
              <a:rPr lang="en-US" altLang="zh-CN" sz="1800" dirty="0" smtClean="0"/>
              <a:t>2.open table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ha_innobase</a:t>
            </a:r>
            <a:r>
              <a:rPr lang="en-US" altLang="zh-CN" sz="1800" dirty="0" smtClean="0"/>
              <a:t>::open  </a:t>
            </a:r>
            <a:r>
              <a:rPr lang="zh-CN" altLang="en-US" sz="1800" dirty="0" smtClean="0"/>
              <a:t>第一次</a:t>
            </a:r>
            <a:r>
              <a:rPr lang="en-US" altLang="zh-CN" sz="1800" dirty="0" smtClean="0"/>
              <a:t>open</a:t>
            </a:r>
            <a:r>
              <a:rPr lang="zh-CN" altLang="en-US" sz="1800" dirty="0" smtClean="0"/>
              <a:t>表时需要调用，后续的</a:t>
            </a:r>
            <a:r>
              <a:rPr lang="en-US" altLang="zh-CN" sz="1800" dirty="0" smtClean="0"/>
              <a:t>open</a:t>
            </a:r>
            <a:r>
              <a:rPr lang="zh-CN" altLang="en-US" sz="1800" dirty="0" smtClean="0"/>
              <a:t>，都不调用</a:t>
            </a:r>
          </a:p>
          <a:p>
            <a:pPr>
              <a:buNone/>
            </a:pPr>
            <a:r>
              <a:rPr lang="en-US" altLang="zh-CN" sz="1800" dirty="0" smtClean="0"/>
              <a:t>3. show table </a:t>
            </a:r>
            <a:r>
              <a:rPr lang="en-US" altLang="zh-CN" sz="1800" dirty="0" err="1" smtClean="0"/>
              <a:t>status,show</a:t>
            </a:r>
            <a:r>
              <a:rPr lang="en-US" altLang="zh-CN" sz="1800" dirty="0" smtClean="0"/>
              <a:t> index,</a:t>
            </a:r>
            <a:r>
              <a:rPr lang="zh-CN" altLang="en-US" sz="1800" dirty="0" smtClean="0"/>
              <a:t>查询</a:t>
            </a:r>
            <a:r>
              <a:rPr lang="en-US" altLang="zh-CN" sz="1800" dirty="0" err="1" smtClean="0"/>
              <a:t>information_schema.tables|statistics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4.</a:t>
            </a:r>
            <a:r>
              <a:rPr lang="zh-CN" altLang="en-US" sz="1800" dirty="0" smtClean="0"/>
              <a:t>当</a:t>
            </a:r>
            <a:r>
              <a:rPr lang="en-US" altLang="zh-CN" sz="1800" dirty="0" err="1" smtClean="0"/>
              <a:t>innodb</a:t>
            </a:r>
            <a:r>
              <a:rPr lang="zh-CN" altLang="en-US" sz="1800" dirty="0" smtClean="0"/>
              <a:t>表内更新达到一定条件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stat_modified_counter</a:t>
            </a:r>
            <a:r>
              <a:rPr lang="en-US" altLang="zh-CN" sz="1800" dirty="0" smtClean="0"/>
              <a:t>&gt;1/16</a:t>
            </a:r>
            <a:r>
              <a:rPr lang="zh-CN" altLang="en-US" sz="1800" dirty="0" smtClean="0"/>
              <a:t>或者</a:t>
            </a:r>
            <a:r>
              <a:rPr lang="en-US" altLang="zh-CN" sz="1800" dirty="0" err="1" smtClean="0"/>
              <a:t>stat_modified_counter</a:t>
            </a:r>
            <a:r>
              <a:rPr lang="en-US" altLang="zh-CN" sz="1800" dirty="0" smtClean="0"/>
              <a:t>&gt;2 000 000 000) </a:t>
            </a:r>
          </a:p>
          <a:p>
            <a:pPr>
              <a:buNone/>
            </a:pPr>
            <a:r>
              <a:rPr lang="en-US" altLang="zh-CN" sz="1800" dirty="0" smtClean="0"/>
              <a:t>5.</a:t>
            </a:r>
            <a:r>
              <a:rPr lang="zh-CN" altLang="en-US" sz="1800" dirty="0" smtClean="0"/>
              <a:t>打开</a:t>
            </a:r>
            <a:r>
              <a:rPr lang="en-US" altLang="zh-CN" sz="1800" dirty="0" err="1" smtClean="0"/>
              <a:t>innodb_monitor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统计信息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dirty="0" smtClean="0"/>
              <a:t>【</a:t>
            </a:r>
            <a:r>
              <a:rPr lang="zh-CN" altLang="en-US" sz="1800" dirty="0" smtClean="0"/>
              <a:t>统计信息的缺陷</a:t>
            </a:r>
            <a:r>
              <a:rPr lang="en-US" altLang="zh-CN" sz="1800" dirty="0" smtClean="0"/>
              <a:t>】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/>
              <a:t>动态抽样</a:t>
            </a:r>
            <a:endParaRPr lang="en-US" altLang="zh-CN" sz="1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/>
              <a:t>没有定时</a:t>
            </a:r>
            <a:r>
              <a:rPr lang="en-US" altLang="zh-CN" sz="1800" dirty="0" smtClean="0"/>
              <a:t>event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job</a:t>
            </a:r>
            <a:r>
              <a:rPr lang="zh-CN" altLang="en-US" sz="1800" dirty="0" smtClean="0"/>
              <a:t>去更新</a:t>
            </a:r>
            <a:endParaRPr lang="en-US" altLang="zh-CN" sz="1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/>
              <a:t>不存储统计信息，但在</a:t>
            </a:r>
            <a:r>
              <a:rPr lang="en-US" altLang="zh-CN" sz="1800" dirty="0" smtClean="0"/>
              <a:t>MYSQL 5.6.2</a:t>
            </a:r>
            <a:r>
              <a:rPr lang="zh-CN" altLang="en-US" sz="1800" dirty="0" smtClean="0"/>
              <a:t>以后存储，索引和表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统计信息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94001"/>
            <a:ext cx="8229600" cy="777875"/>
          </a:xfrm>
        </p:spPr>
        <p:txBody>
          <a:bodyPr/>
          <a:lstStyle/>
          <a:p>
            <a:pPr algn="ctr"/>
            <a:r>
              <a:rPr lang="en-US" altLang="zh-CN" dirty="0" err="1" smtClean="0"/>
              <a:t>MySQL</a:t>
            </a:r>
            <a:r>
              <a:rPr lang="zh-CN" altLang="en-US" dirty="0" smtClean="0"/>
              <a:t>索引研究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索引类型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BTREE</a:t>
            </a:r>
          </a:p>
          <a:p>
            <a:pPr lvl="1"/>
            <a:r>
              <a:rPr lang="en-US" altLang="zh-CN" dirty="0" err="1" smtClean="0"/>
              <a:t>MyISAM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Innodb</a:t>
            </a:r>
            <a:endParaRPr lang="en-US" altLang="zh-CN" dirty="0" smtClean="0"/>
          </a:p>
          <a:p>
            <a:r>
              <a:rPr lang="en-US" altLang="zh-CN" dirty="0" smtClean="0"/>
              <a:t>HASH</a:t>
            </a:r>
          </a:p>
          <a:p>
            <a:pPr lvl="1"/>
            <a:r>
              <a:rPr lang="en-US" altLang="zh-CN" dirty="0" smtClean="0"/>
              <a:t>Memory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MySQL</a:t>
            </a:r>
            <a:r>
              <a:rPr lang="zh-CN" altLang="en-US" dirty="0" smtClean="0"/>
              <a:t>不支持函数索引，但支持对列某一部分建立索引。如</a:t>
            </a:r>
            <a:r>
              <a:rPr lang="en-US" altLang="zh-CN" i="1" dirty="0" smtClean="0"/>
              <a:t>create index idx_1 on employees(name(10));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数据库优化简介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716482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B</a:t>
            </a:r>
            <a:r>
              <a:rPr lang="zh-CN" altLang="en-US" sz="1600" dirty="0" smtClean="0"/>
              <a:t>树索引能用于全键值，键值范围和前缀查找。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Key(</a:t>
            </a:r>
            <a:r>
              <a:rPr lang="en-US" altLang="zh-CN" sz="1600" dirty="0" err="1" smtClean="0"/>
              <a:t>a,b,c</a:t>
            </a:r>
            <a:r>
              <a:rPr lang="en-US" altLang="zh-CN" sz="1600" dirty="0" smtClean="0"/>
              <a:t>)</a:t>
            </a:r>
          </a:p>
          <a:p>
            <a:pPr>
              <a:buNone/>
            </a:pPr>
            <a:r>
              <a:rPr lang="en-US" altLang="zh-CN" sz="1600" dirty="0" smtClean="0"/>
              <a:t>1.select</a:t>
            </a:r>
            <a:r>
              <a:rPr lang="zh-CN" altLang="en-US" sz="1600" dirty="0" smtClean="0"/>
              <a:t>索引中所有列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匹配最左前缀。</a:t>
            </a:r>
            <a:r>
              <a:rPr lang="en-US" altLang="zh-CN" sz="1600" dirty="0" smtClean="0"/>
              <a:t>where a=1,where a like ‘H%’</a:t>
            </a:r>
          </a:p>
          <a:p>
            <a:pPr>
              <a:buNone/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匹配索引中第一列的范围值</a:t>
            </a:r>
            <a:r>
              <a:rPr lang="en-US" altLang="zh-CN" sz="1600" dirty="0" smtClean="0"/>
              <a:t>,where a between 1 and 10</a:t>
            </a:r>
          </a:p>
          <a:p>
            <a:pPr>
              <a:buNone/>
            </a:pPr>
            <a:r>
              <a:rPr lang="en-US" altLang="zh-CN" sz="1600" dirty="0" smtClean="0"/>
              <a:t>4.IS NULL</a:t>
            </a:r>
            <a:r>
              <a:rPr lang="zh-CN" altLang="en-US" sz="1600" dirty="0" smtClean="0"/>
              <a:t>查询，例如</a:t>
            </a:r>
            <a:r>
              <a:rPr lang="en-US" altLang="zh-CN" sz="1600" dirty="0" smtClean="0"/>
              <a:t>where a is null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4.</a:t>
            </a:r>
            <a:r>
              <a:rPr lang="zh-CN" altLang="en-US" sz="1600" dirty="0" smtClean="0"/>
              <a:t>匹配索引中第一列为常量，但是紧接着的部分为范围查询</a:t>
            </a:r>
            <a:endParaRPr lang="en-US" altLang="zh-CN" sz="1600" dirty="0" smtClean="0"/>
          </a:p>
          <a:p>
            <a:pPr>
              <a:buNone/>
            </a:pPr>
            <a:endParaRPr lang="en-US" altLang="zh-C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14818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能利用到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BTREE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索引的条件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3969" y="5572140"/>
            <a:ext cx="4276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71648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sz="1600" dirty="0" smtClean="0"/>
              <a:t>5.</a:t>
            </a:r>
            <a:r>
              <a:rPr lang="zh-CN" altLang="en-US" sz="1600" dirty="0" smtClean="0"/>
              <a:t>表连接中被连接列为索引第一列，</a:t>
            </a:r>
            <a:r>
              <a:rPr lang="en-US" altLang="zh-CN" sz="1600" dirty="0" smtClean="0"/>
              <a:t>where</a:t>
            </a:r>
            <a:r>
              <a:rPr lang="zh-CN" altLang="en-US" sz="1600" dirty="0" smtClean="0"/>
              <a:t>条件为索引后面的列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6. IS NULL</a:t>
            </a:r>
            <a:r>
              <a:rPr lang="zh-CN" altLang="en-US" sz="1600" dirty="0" smtClean="0"/>
              <a:t>查询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8229600" cy="103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71810"/>
            <a:ext cx="5943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能利用到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BTREE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索引的条件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1600" dirty="0" smtClean="0"/>
              <a:t>key(</a:t>
            </a:r>
            <a:r>
              <a:rPr lang="en-US" altLang="zh-CN" sz="1600" dirty="0" err="1" smtClean="0"/>
              <a:t>a,b,c</a:t>
            </a:r>
            <a:r>
              <a:rPr lang="en-US" altLang="zh-CN" sz="1600" dirty="0" smtClean="0"/>
              <a:t>)</a:t>
            </a:r>
          </a:p>
          <a:p>
            <a:pPr>
              <a:buNone/>
            </a:pPr>
            <a:r>
              <a:rPr lang="en-US" altLang="zh-CN" sz="1600" dirty="0" smtClean="0"/>
              <a:t>1.where</a:t>
            </a:r>
            <a:r>
              <a:rPr lang="zh-CN" altLang="en-US" sz="1600" dirty="0" smtClean="0"/>
              <a:t>条件没有从索引第一列开始</a:t>
            </a:r>
            <a:r>
              <a:rPr lang="en-US" altLang="zh-CN" sz="1600" dirty="0" smtClean="0"/>
              <a:t>(where b=2 and c=3)</a:t>
            </a:r>
          </a:p>
          <a:p>
            <a:pPr>
              <a:buNone/>
            </a:pPr>
            <a:r>
              <a:rPr lang="en-US" altLang="zh-CN" sz="1600" dirty="0" smtClean="0"/>
              <a:t>2.where</a:t>
            </a:r>
            <a:r>
              <a:rPr lang="zh-CN" altLang="en-US" sz="1600" dirty="0" smtClean="0"/>
              <a:t>条件跳过了索引中间的列</a:t>
            </a:r>
            <a:r>
              <a:rPr lang="en-US" altLang="zh-CN" sz="1600" dirty="0" smtClean="0"/>
              <a:t>(where a=1 and c=3)</a:t>
            </a:r>
          </a:p>
          <a:p>
            <a:pPr>
              <a:buNone/>
            </a:pPr>
            <a:r>
              <a:rPr lang="en-US" altLang="zh-CN" sz="1600" dirty="0" smtClean="0"/>
              <a:t>3.where</a:t>
            </a:r>
            <a:r>
              <a:rPr lang="zh-CN" altLang="en-US" sz="1600" dirty="0" smtClean="0"/>
              <a:t>条件第一个范围查询右边的列均不能在索引中使用到</a:t>
            </a:r>
            <a:r>
              <a:rPr lang="en-US" altLang="zh-CN" sz="1600" dirty="0" smtClean="0"/>
              <a:t>(where a&gt;10 and b=3</a:t>
            </a:r>
            <a:r>
              <a:rPr lang="en-US" altLang="zh-CN" sz="1600" dirty="0" smtClean="0"/>
              <a:t>)</a:t>
            </a:r>
          </a:p>
          <a:p>
            <a:pPr>
              <a:buNone/>
            </a:pPr>
            <a:r>
              <a:rPr lang="zh-CN" altLang="en-US" sz="1600" dirty="0"/>
              <a:t>仅</a:t>
            </a:r>
            <a:r>
              <a:rPr lang="zh-CN" altLang="en-US" sz="1600" dirty="0" smtClean="0"/>
              <a:t>限于</a:t>
            </a:r>
            <a:r>
              <a:rPr lang="en-US" altLang="zh-CN" sz="1600" dirty="0" smtClean="0"/>
              <a:t>5.6</a:t>
            </a:r>
            <a:r>
              <a:rPr lang="zh-CN" altLang="en-US" sz="1600" dirty="0" smtClean="0"/>
              <a:t>之前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4.</a:t>
            </a:r>
            <a:r>
              <a:rPr lang="zh-CN" altLang="en-US" sz="1600" dirty="0" smtClean="0"/>
              <a:t>索引列使用函数</a:t>
            </a:r>
          </a:p>
          <a:p>
            <a:pPr>
              <a:buNone/>
            </a:pPr>
            <a:r>
              <a:rPr lang="en-US" altLang="zh-CN" sz="1600" dirty="0" smtClean="0"/>
              <a:t>5.</a:t>
            </a:r>
            <a:r>
              <a:rPr lang="zh-CN" altLang="en-US" sz="1600" dirty="0" smtClean="0"/>
              <a:t>表连接列类型不一致</a:t>
            </a:r>
          </a:p>
          <a:p>
            <a:pPr>
              <a:buNone/>
            </a:pPr>
            <a:r>
              <a:rPr lang="en-US" altLang="zh-CN" sz="1600" dirty="0" smtClean="0"/>
              <a:t>6.like '%...'</a:t>
            </a:r>
          </a:p>
          <a:p>
            <a:pPr>
              <a:buNone/>
            </a:pPr>
            <a:r>
              <a:rPr lang="en-US" altLang="zh-CN" sz="1600" dirty="0" smtClean="0"/>
              <a:t>7.</a:t>
            </a:r>
            <a:r>
              <a:rPr lang="zh-CN" altLang="en-US" sz="1600" dirty="0" smtClean="0"/>
              <a:t>使用不等于</a:t>
            </a:r>
            <a:r>
              <a:rPr lang="en-US" altLang="zh-CN" sz="1600" dirty="0" smtClean="0"/>
              <a:t>!=</a:t>
            </a:r>
            <a:r>
              <a:rPr lang="zh-CN" altLang="en-US" sz="1600" dirty="0" smtClean="0"/>
              <a:t>或者</a:t>
            </a:r>
            <a:r>
              <a:rPr lang="en-US" altLang="zh-CN" sz="1600" dirty="0" smtClean="0"/>
              <a:t>&lt;&gt;</a:t>
            </a:r>
          </a:p>
          <a:p>
            <a:pPr>
              <a:buNone/>
            </a:pPr>
            <a:r>
              <a:rPr lang="en-US" altLang="zh-CN" sz="1600" dirty="0" smtClean="0"/>
              <a:t>8.</a:t>
            </a:r>
            <a:r>
              <a:rPr lang="zh-CN" altLang="en-US" sz="1600" dirty="0" smtClean="0"/>
              <a:t>索引列和</a:t>
            </a:r>
            <a:r>
              <a:rPr lang="en-US" altLang="zh-CN" sz="1600" dirty="0" smtClean="0"/>
              <a:t>value</a:t>
            </a:r>
            <a:r>
              <a:rPr lang="zh-CN" altLang="en-US" sz="1600" dirty="0" smtClean="0"/>
              <a:t>类型不匹配：</a:t>
            </a:r>
          </a:p>
          <a:p>
            <a:pPr>
              <a:buNone/>
            </a:pPr>
            <a:r>
              <a:rPr lang="en-US" altLang="zh-CN" sz="1600" dirty="0" smtClean="0"/>
              <a:t>9.</a:t>
            </a:r>
            <a:r>
              <a:rPr lang="zh-CN" altLang="en-US" sz="1600" dirty="0" smtClean="0"/>
              <a:t>对于</a:t>
            </a:r>
            <a:r>
              <a:rPr lang="en-US" altLang="zh-CN" sz="1600" dirty="0" smtClean="0"/>
              <a:t>or</a:t>
            </a:r>
            <a:r>
              <a:rPr lang="zh-CN" altLang="en-US" sz="1600" dirty="0" smtClean="0"/>
              <a:t>条件分隔开的，不会使用涉及到的任何索引</a:t>
            </a:r>
          </a:p>
          <a:p>
            <a:pPr>
              <a:buNone/>
            </a:pPr>
            <a:r>
              <a:rPr lang="zh-CN" altLang="en-US" sz="1600" dirty="0" smtClean="0"/>
              <a:t>	例如</a:t>
            </a:r>
            <a:r>
              <a:rPr lang="en-US" altLang="zh-CN" sz="1600" dirty="0" smtClean="0"/>
              <a:t>key(a),b</a:t>
            </a:r>
            <a:r>
              <a:rPr lang="zh-CN" altLang="en-US" sz="1600" dirty="0" smtClean="0"/>
              <a:t>上没有索引，</a:t>
            </a:r>
            <a:r>
              <a:rPr lang="en-US" altLang="zh-CN" sz="1600" dirty="0" smtClean="0"/>
              <a:t>where a=1 or b=2</a:t>
            </a:r>
            <a:r>
              <a:rPr lang="zh-CN" altLang="en-US" sz="1600" dirty="0" smtClean="0"/>
              <a:t>不会使用索引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 index merge</a:t>
            </a:r>
            <a:r>
              <a:rPr lang="zh-CN" altLang="en-US" sz="1600" dirty="0" smtClean="0"/>
              <a:t>除外！</a:t>
            </a:r>
            <a:r>
              <a:rPr lang="en-US" altLang="zh-CN" sz="1600" dirty="0" smtClean="0"/>
              <a:t>(Extra: Using union| Using intersect| Using </a:t>
            </a:r>
            <a:r>
              <a:rPr lang="en-US" altLang="zh-CN" sz="1600" dirty="0" err="1" smtClean="0"/>
              <a:t>sort_union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10.or</a:t>
            </a:r>
            <a:r>
              <a:rPr lang="zh-CN" altLang="en-US" sz="1600" dirty="0" smtClean="0"/>
              <a:t>不能利用联合索引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限制使用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BTREE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索引的情况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对于已经存在</a:t>
            </a:r>
            <a:r>
              <a:rPr lang="en-US" altLang="zh-CN" sz="1600" dirty="0" smtClean="0"/>
              <a:t>key(</a:t>
            </a:r>
            <a:r>
              <a:rPr lang="en-US" altLang="zh-CN" sz="1600" dirty="0" err="1" smtClean="0"/>
              <a:t>a,b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，就不要再建立</a:t>
            </a:r>
            <a:r>
              <a:rPr lang="en-US" altLang="zh-CN" sz="1600" dirty="0" smtClean="0"/>
              <a:t>key(a)</a:t>
            </a:r>
            <a:r>
              <a:rPr lang="zh-CN" altLang="en-US" sz="1600" dirty="0" smtClean="0"/>
              <a:t>，但是可以建立</a:t>
            </a:r>
            <a:r>
              <a:rPr lang="en-US" altLang="zh-CN" sz="1600" dirty="0" smtClean="0"/>
              <a:t>key(b),key(</a:t>
            </a:r>
            <a:r>
              <a:rPr lang="en-US" altLang="zh-CN" sz="1600" dirty="0" err="1" smtClean="0"/>
              <a:t>b,a</a:t>
            </a:r>
            <a:r>
              <a:rPr lang="en-US" altLang="zh-CN" sz="1600" dirty="0" smtClean="0"/>
              <a:t>)</a:t>
            </a:r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对于</a:t>
            </a:r>
            <a:r>
              <a:rPr lang="en-US" altLang="zh-CN" sz="1600" dirty="0" err="1" smtClean="0"/>
              <a:t>innodb</a:t>
            </a:r>
            <a:r>
              <a:rPr lang="zh-CN" altLang="en-US" sz="1600" dirty="0" smtClean="0"/>
              <a:t>，包含了主键的索引也要删除。</a:t>
            </a:r>
            <a:r>
              <a:rPr lang="en-US" altLang="zh-CN" sz="1600" dirty="0" smtClean="0"/>
              <a:t>Key(</a:t>
            </a:r>
            <a:r>
              <a:rPr lang="en-US" altLang="zh-CN" sz="1600" dirty="0" err="1" smtClean="0"/>
              <a:t>a,b,id</a:t>
            </a:r>
            <a:r>
              <a:rPr lang="en-US" altLang="zh-CN" sz="1600" dirty="0" smtClean="0"/>
              <a:t>)-&gt;key(</a:t>
            </a:r>
            <a:r>
              <a:rPr lang="en-US" altLang="zh-CN" sz="1600" dirty="0" err="1" smtClean="0"/>
              <a:t>a,b</a:t>
            </a:r>
            <a:r>
              <a:rPr lang="en-US" altLang="zh-CN" sz="1600" dirty="0" smtClean="0"/>
              <a:t>)</a:t>
            </a:r>
          </a:p>
          <a:p>
            <a:pPr>
              <a:buNone/>
            </a:pPr>
            <a:r>
              <a:rPr lang="zh-CN" altLang="en-US" sz="1600" dirty="0" smtClean="0"/>
              <a:t>相关集群检查扫描工具：</a:t>
            </a:r>
            <a:r>
              <a:rPr lang="en-US" altLang="zh-CN" sz="1600" dirty="0" smtClean="0"/>
              <a:t>pt-duplicate-key-checker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/>
              <a:t>冗余</a:t>
            </a:r>
            <a:r>
              <a:rPr lang="zh-CN" altLang="en-US" sz="1600" dirty="0" smtClean="0"/>
              <a:t>索引</a:t>
            </a:r>
            <a:r>
              <a:rPr lang="zh-CN" altLang="en-US" sz="1600" dirty="0" smtClean="0"/>
              <a:t>的危害</a:t>
            </a:r>
            <a:r>
              <a:rPr lang="en-US" altLang="zh-CN" sz="1600" dirty="0" smtClean="0"/>
              <a:t>】</a:t>
            </a:r>
          </a:p>
          <a:p>
            <a:pPr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占用存储空间，更新代价</a:t>
            </a:r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range optimizer</a:t>
            </a:r>
            <a:r>
              <a:rPr lang="zh-CN" altLang="en-US" sz="1600" dirty="0" smtClean="0"/>
              <a:t>优化时，</a:t>
            </a:r>
            <a:r>
              <a:rPr lang="en-US" altLang="zh-CN" sz="1600" dirty="0" err="1" smtClean="0"/>
              <a:t>possible_keys</a:t>
            </a:r>
            <a:r>
              <a:rPr lang="zh-CN" altLang="en-US" sz="1600" dirty="0" smtClean="0"/>
              <a:t>越多，要评估的索引就越多，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代价越高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冗余索引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22563"/>
            <a:ext cx="8229600" cy="777875"/>
          </a:xfrm>
        </p:spPr>
        <p:txBody>
          <a:bodyPr/>
          <a:lstStyle/>
          <a:p>
            <a:pPr algn="ctr"/>
            <a:r>
              <a:rPr lang="en-US" altLang="zh-CN" dirty="0" err="1" smtClean="0"/>
              <a:t>MySQL</a:t>
            </a:r>
            <a:r>
              <a:rPr lang="en-US" altLang="zh-CN" dirty="0" smtClean="0"/>
              <a:t> JOIN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1" descr="D:\qq_userdata\164473279\Image\Group\}]{M(UY8TAI(X)GUC({Z~0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8143932" cy="640126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JOIN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r>
              <a:rPr lang="zh-CN" altLang="en-US" sz="1600" dirty="0" smtClean="0"/>
              <a:t>仅有一种：</a:t>
            </a:r>
            <a:r>
              <a:rPr lang="en-US" altLang="zh-CN" sz="1600" dirty="0" smtClean="0"/>
              <a:t>nested loop</a:t>
            </a:r>
          </a:p>
          <a:p>
            <a:r>
              <a:rPr lang="zh-CN" altLang="en-US" sz="1600" dirty="0" smtClean="0"/>
              <a:t>时间复杂度： </a:t>
            </a:r>
            <a:r>
              <a:rPr lang="en-US" altLang="zh-CN" sz="1600" dirty="0" smtClean="0"/>
              <a:t>M*N*P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00240"/>
            <a:ext cx="7143800" cy="430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JOIN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738702"/>
          </a:xfrm>
        </p:spPr>
        <p:txBody>
          <a:bodyPr/>
          <a:lstStyle/>
          <a:p>
            <a:r>
              <a:rPr lang="zh-CN" altLang="en-US" sz="1600" dirty="0" smtClean="0"/>
              <a:t>改进的算法：先将</a:t>
            </a:r>
            <a:r>
              <a:rPr lang="en-US" altLang="zh-CN" sz="1600" dirty="0" smtClean="0"/>
              <a:t>M*N</a:t>
            </a:r>
            <a:r>
              <a:rPr lang="zh-CN" altLang="en-US" sz="1600" dirty="0" smtClean="0"/>
              <a:t>放入</a:t>
            </a:r>
            <a:r>
              <a:rPr lang="en-US" altLang="zh-CN" sz="1600" dirty="0" err="1" smtClean="0"/>
              <a:t>join_buffer</a:t>
            </a:r>
            <a:r>
              <a:rPr lang="zh-CN" altLang="en-US" sz="1600" dirty="0" smtClean="0"/>
              <a:t>中得到的结果集为</a:t>
            </a:r>
            <a:r>
              <a:rPr lang="en-US" altLang="zh-CN" sz="1600" dirty="0" smtClean="0"/>
              <a:t>Q</a:t>
            </a:r>
            <a:r>
              <a:rPr lang="zh-CN" altLang="en-US" sz="1600" dirty="0" smtClean="0"/>
              <a:t>，再和</a:t>
            </a:r>
            <a:r>
              <a:rPr lang="en-US" altLang="zh-CN" sz="1600" dirty="0" smtClean="0"/>
              <a:t>P</a:t>
            </a:r>
            <a:r>
              <a:rPr lang="zh-CN" altLang="en-US" sz="1600" dirty="0" smtClean="0"/>
              <a:t>进行</a:t>
            </a:r>
            <a:r>
              <a:rPr lang="en-US" altLang="zh-CN" sz="1600" dirty="0" smtClean="0"/>
              <a:t>join</a:t>
            </a:r>
          </a:p>
          <a:p>
            <a:r>
              <a:rPr lang="zh-CN" altLang="en-US" sz="1600" dirty="0" smtClean="0"/>
              <a:t>时间复杂度</a:t>
            </a:r>
            <a:r>
              <a:rPr lang="en-US" altLang="zh-CN" sz="1600" dirty="0" smtClean="0">
                <a:sym typeface="Wingdings" pitchFamily="2" charset="2"/>
              </a:rPr>
              <a:t>: Q*P         (</a:t>
            </a:r>
            <a:r>
              <a:rPr lang="en-US" altLang="zh-CN" sz="1600" dirty="0" smtClean="0"/>
              <a:t>Q&lt;=M*N)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57404"/>
            <a:ext cx="7358114" cy="420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77875"/>
          </a:xfrm>
        </p:spPr>
        <p:txBody>
          <a:bodyPr/>
          <a:lstStyle/>
          <a:p>
            <a:r>
              <a:rPr lang="en-US" altLang="zh-CN" dirty="0" smtClean="0"/>
              <a:t>hash join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4292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对于结果集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，当对他们做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时，先选取一个较小的结果集比如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，将其转换成内存里</a:t>
            </a:r>
            <a:r>
              <a:rPr lang="en-US" altLang="zh-CN" dirty="0" smtClean="0"/>
              <a:t>hash table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 memory hash cluster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hash key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的连接列。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遍历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，对</a:t>
            </a:r>
            <a:r>
              <a:rPr lang="en-US" altLang="zh-CN" dirty="0" smtClean="0"/>
              <a:t>B</a:t>
            </a:r>
            <a:r>
              <a:rPr lang="zh-CN" altLang="en-US" dirty="0" smtClean="0"/>
              <a:t>里的每一条数据都使用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函数计算哈希值并找到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里数据在</a:t>
            </a:r>
            <a:r>
              <a:rPr lang="en-US" altLang="zh-CN" dirty="0" smtClean="0"/>
              <a:t>hash table</a:t>
            </a:r>
            <a:r>
              <a:rPr lang="zh-CN" altLang="en-US" dirty="0" smtClean="0"/>
              <a:t>的位置，找到则返回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结果。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这里，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build table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probe table</a:t>
            </a:r>
          </a:p>
          <a:p>
            <a:r>
              <a:rPr lang="zh-CN" altLang="en-US" dirty="0" smtClean="0"/>
              <a:t>优点：拿内存换性能</a:t>
            </a:r>
            <a:endParaRPr lang="en-US" altLang="zh-CN" dirty="0" smtClean="0"/>
          </a:p>
          <a:p>
            <a:r>
              <a:rPr lang="zh-CN" altLang="en-US" dirty="0" smtClean="0"/>
              <a:t>官方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5.1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5.5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5.6</a:t>
            </a:r>
            <a:r>
              <a:rPr lang="zh-CN" altLang="en-US" dirty="0" smtClean="0"/>
              <a:t>）目前未实现，</a:t>
            </a:r>
            <a:r>
              <a:rPr lang="en-US" altLang="zh-CN" dirty="0" err="1" smtClean="0"/>
              <a:t>MariaDB</a:t>
            </a:r>
            <a:r>
              <a:rPr lang="en-US" altLang="zh-CN" dirty="0" smtClean="0"/>
              <a:t> 5.3</a:t>
            </a:r>
            <a:r>
              <a:rPr lang="zh-CN" altLang="en-US" dirty="0" smtClean="0"/>
              <a:t>实现了</a:t>
            </a:r>
            <a:r>
              <a:rPr lang="en-US" altLang="zh-CN" dirty="0" smtClean="0"/>
              <a:t>hash join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 join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8215370" cy="509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0.ph.126.net/2dDIdiovya1v-8aEC1rM5g==/659808681491400207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28604"/>
            <a:ext cx="7072362" cy="4939939"/>
          </a:xfrm>
          <a:prstGeom prst="rect">
            <a:avLst/>
          </a:prstGeom>
          <a:noFill/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71556" y="5572140"/>
            <a:ext cx="7300906" cy="777875"/>
          </a:xfrm>
        </p:spPr>
        <p:txBody>
          <a:bodyPr>
            <a:noAutofit/>
          </a:bodyPr>
          <a:lstStyle/>
          <a:p>
            <a:r>
              <a:rPr lang="en-US" altLang="zh-CN" sz="2400" b="0" dirty="0" err="1" smtClean="0"/>
              <a:t>mysql</a:t>
            </a:r>
            <a:r>
              <a:rPr lang="zh-CN" altLang="en-US" sz="2400" b="0" dirty="0" smtClean="0"/>
              <a:t>的性能极限？</a:t>
            </a:r>
            <a:r>
              <a:rPr lang="en-US" altLang="zh-CN" sz="2400" b="0" dirty="0" smtClean="0"/>
              <a:t/>
            </a:r>
            <a:br>
              <a:rPr lang="en-US" altLang="zh-CN" sz="2400" b="0" dirty="0" smtClean="0"/>
            </a:br>
            <a:r>
              <a:rPr lang="zh-CN" altLang="en-US" sz="2400" b="0" dirty="0" smtClean="0"/>
              <a:t>优化 </a:t>
            </a:r>
            <a:r>
              <a:rPr lang="en-US" altLang="zh-CN" sz="2400" b="0" dirty="0" smtClean="0"/>
              <a:t>VS </a:t>
            </a:r>
            <a:r>
              <a:rPr lang="zh-CN" altLang="en-US" sz="2400" b="0" dirty="0" smtClean="0"/>
              <a:t>扩容</a:t>
            </a:r>
            <a:endParaRPr lang="zh-CN" altLang="en-US" sz="2400" b="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 join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自行实现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select t1.c from t1,(select distinct a from t2 where b&lt;10) t3 where t1.a=t3.a;</a:t>
            </a:r>
          </a:p>
          <a:p>
            <a:r>
              <a:rPr lang="en-US" altLang="zh-CN" dirty="0" smtClean="0"/>
              <a:t>select c from t1 where a in(select a from t2 where b&lt;10);</a:t>
            </a:r>
          </a:p>
          <a:p>
            <a:pPr lvl="1"/>
            <a:r>
              <a:rPr lang="en-US" altLang="zh-CN" dirty="0" smtClean="0"/>
              <a:t>select a from t2 where b&lt;10;(</a:t>
            </a:r>
            <a:r>
              <a:rPr lang="zh-CN" altLang="en-US" dirty="0" smtClean="0"/>
              <a:t>存在内存里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select c from t1 where a in (</a:t>
            </a:r>
            <a:r>
              <a:rPr lang="zh-CN" altLang="en-US" dirty="0" smtClean="0"/>
              <a:t>上一步结果集传入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not in…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8" y="4857760"/>
            <a:ext cx="2828916" cy="8588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Over.</a:t>
            </a:r>
            <a:endParaRPr lang="zh-CN" altLang="en-US" sz="3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优化简介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数据库优化技术手段、切入点之一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优化：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基于对数据库内核和存储机制的理解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优化的技术和技巧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遵循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优化流程，对需要优化的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进行发现、分析、优化和上线</a:t>
            </a:r>
            <a:endParaRPr lang="en-US" altLang="zh-CN" dirty="0" smtClean="0"/>
          </a:p>
          <a:p>
            <a:r>
              <a:rPr lang="zh-CN" altLang="en-US" dirty="0" smtClean="0"/>
              <a:t>目的：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减少数据库问题查询数量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减少数据库内外资源争用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减少服务器资源占用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提升数据库性能（响应时间，吞吐量），减小宕机风险</a:t>
            </a:r>
            <a:endParaRPr lang="en-US" altLang="zh-CN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6058"/>
            <a:ext cx="8229600" cy="777875"/>
          </a:xfrm>
        </p:spPr>
        <p:txBody>
          <a:bodyPr/>
          <a:lstStyle/>
          <a:p>
            <a:pPr algn="ctr"/>
            <a:r>
              <a:rPr lang="zh-CN" altLang="en-US" dirty="0" smtClean="0"/>
              <a:t>深入学习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执行计划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执行计划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是经过优化器决策，产生的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在数据库内部执行的访问路径计划</a:t>
            </a:r>
            <a:endParaRPr lang="en-US" altLang="zh-CN" dirty="0" smtClean="0"/>
          </a:p>
          <a:p>
            <a:r>
              <a:rPr lang="zh-CN" altLang="en-US" dirty="0" smtClean="0"/>
              <a:t>由如下语法得到：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explain select col1,col2 from t1..;</a:t>
            </a:r>
          </a:p>
          <a:p>
            <a:pPr lvl="1"/>
            <a:r>
              <a:rPr lang="en-US" altLang="zh-CN" i="1" dirty="0" err="1" smtClean="0"/>
              <a:t>desc</a:t>
            </a:r>
            <a:r>
              <a:rPr lang="en-US" altLang="zh-CN" i="1" dirty="0" smtClean="0"/>
              <a:t> select col1,col2 from t1..;</a:t>
            </a:r>
            <a:endParaRPr lang="en-US" altLang="zh-CN" dirty="0" smtClean="0"/>
          </a:p>
          <a:p>
            <a:r>
              <a:rPr lang="zh-CN" altLang="en-US" dirty="0" smtClean="0"/>
              <a:t>理解输出各个列的含义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643446"/>
            <a:ext cx="9144000" cy="122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id: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子句的标识</a:t>
            </a:r>
            <a:r>
              <a:rPr lang="en-US" altLang="zh-CN" dirty="0" smtClean="0"/>
              <a:t>id</a:t>
            </a:r>
          </a:p>
          <a:p>
            <a:r>
              <a:rPr lang="en-US" altLang="zh-CN" dirty="0" err="1" smtClean="0"/>
              <a:t>select_type:select</a:t>
            </a:r>
            <a:r>
              <a:rPr lang="zh-CN" altLang="en-US" dirty="0" smtClean="0"/>
              <a:t>语句的类型（具体类型后面介绍）</a:t>
            </a:r>
            <a:endParaRPr lang="en-US" altLang="zh-CN" dirty="0" smtClean="0"/>
          </a:p>
          <a:p>
            <a:r>
              <a:rPr lang="en-US" altLang="zh-CN" dirty="0" smtClean="0"/>
              <a:t>table:</a:t>
            </a:r>
            <a:r>
              <a:rPr lang="zh-CN" altLang="en-US" dirty="0" smtClean="0"/>
              <a:t>当前表名</a:t>
            </a:r>
            <a:endParaRPr lang="en-US" altLang="zh-CN" dirty="0" smtClean="0"/>
          </a:p>
          <a:p>
            <a:r>
              <a:rPr lang="en-US" altLang="zh-CN" dirty="0" smtClean="0"/>
              <a:t>type</a:t>
            </a:r>
            <a:r>
              <a:rPr lang="zh-CN" altLang="en-US" dirty="0" smtClean="0"/>
              <a:t>：当前表内访问方式</a:t>
            </a:r>
            <a:endParaRPr lang="en-US" altLang="zh-CN" dirty="0" smtClean="0"/>
          </a:p>
          <a:p>
            <a:r>
              <a:rPr lang="en-US" altLang="zh-CN" dirty="0" err="1" smtClean="0"/>
              <a:t>possible_keys</a:t>
            </a:r>
            <a:r>
              <a:rPr lang="en-US" altLang="zh-CN" dirty="0" smtClean="0"/>
              <a:t>:</a:t>
            </a:r>
            <a:r>
              <a:rPr lang="zh-CN" altLang="en-US" dirty="0" smtClean="0"/>
              <a:t>可能使用到的索引</a:t>
            </a:r>
            <a:endParaRPr lang="en-US" altLang="zh-CN" dirty="0" smtClean="0"/>
          </a:p>
          <a:p>
            <a:r>
              <a:rPr lang="en-US" altLang="zh-CN" dirty="0" smtClean="0"/>
              <a:t>key:</a:t>
            </a:r>
            <a:r>
              <a:rPr lang="zh-CN" altLang="en-US" dirty="0" smtClean="0"/>
              <a:t>经过优化器评估最终使用的索引</a:t>
            </a:r>
            <a:endParaRPr lang="en-US" altLang="zh-CN" dirty="0" smtClean="0"/>
          </a:p>
          <a:p>
            <a:r>
              <a:rPr lang="en-US" altLang="zh-CN" dirty="0" err="1" smtClean="0"/>
              <a:t>key_length</a:t>
            </a:r>
            <a:r>
              <a:rPr lang="en-US" altLang="zh-CN" dirty="0" smtClean="0"/>
              <a:t>:</a:t>
            </a:r>
            <a:r>
              <a:rPr lang="zh-CN" altLang="en-US" dirty="0" smtClean="0"/>
              <a:t>使用到的索引长度</a:t>
            </a:r>
            <a:endParaRPr lang="en-US" altLang="zh-CN" dirty="0" smtClean="0"/>
          </a:p>
          <a:p>
            <a:r>
              <a:rPr lang="en-US" altLang="zh-CN" dirty="0" smtClean="0"/>
              <a:t>ref:</a:t>
            </a:r>
            <a:r>
              <a:rPr lang="zh-CN" altLang="en-US" dirty="0" smtClean="0"/>
              <a:t>引用到的上一个表的列</a:t>
            </a:r>
            <a:endParaRPr lang="en-US" altLang="zh-CN" dirty="0" smtClean="0"/>
          </a:p>
          <a:p>
            <a:r>
              <a:rPr lang="en-US" altLang="zh-CN" dirty="0" err="1" smtClean="0"/>
              <a:t>rows:rows_examined</a:t>
            </a:r>
            <a:r>
              <a:rPr lang="zh-CN" altLang="en-US" dirty="0" smtClean="0"/>
              <a:t>，要得到最终记录索要扫描经过的记录数</a:t>
            </a:r>
            <a:endParaRPr lang="en-US" altLang="zh-CN" dirty="0" smtClean="0"/>
          </a:p>
          <a:p>
            <a:r>
              <a:rPr lang="en-US" altLang="zh-CN" dirty="0" smtClean="0"/>
              <a:t>Extra:</a:t>
            </a:r>
            <a:r>
              <a:rPr lang="zh-CN" altLang="en-US" dirty="0" smtClean="0"/>
              <a:t>额外的信息说明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执行计划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select_type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8301997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85860"/>
            <a:ext cx="7715200" cy="4929222"/>
          </a:xfrm>
        </p:spPr>
        <p:txBody>
          <a:bodyPr/>
          <a:lstStyle/>
          <a:p>
            <a:pPr>
              <a:buNone/>
            </a:pPr>
            <a:r>
              <a:rPr lang="zh-CN" altLang="en-US" sz="2000" dirty="0" smtClean="0"/>
              <a:t>性能由好到坏排序：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1.system:</a:t>
            </a:r>
            <a:r>
              <a:rPr lang="zh-CN" altLang="en-US" sz="2000" dirty="0" smtClean="0"/>
              <a:t>表中只有一行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2.const</a:t>
            </a:r>
            <a:r>
              <a:rPr lang="zh-CN" altLang="en-US" sz="2000" dirty="0" smtClean="0"/>
              <a:t>：单表中最多有一个匹配行，</a:t>
            </a:r>
            <a:r>
              <a:rPr lang="en-US" altLang="zh-CN" sz="2000" dirty="0" smtClean="0"/>
              <a:t>primary key</a:t>
            </a:r>
            <a:r>
              <a:rPr lang="zh-CN" altLang="en-US" sz="2000" dirty="0" smtClean="0"/>
              <a:t>或者</a:t>
            </a:r>
            <a:r>
              <a:rPr lang="en-US" altLang="zh-CN" sz="2000" dirty="0" smtClean="0"/>
              <a:t>unique index</a:t>
            </a:r>
            <a:r>
              <a:rPr lang="zh-CN" altLang="en-US" sz="2000" dirty="0" smtClean="0"/>
              <a:t>的检索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3.eq_ref</a:t>
            </a:r>
            <a:r>
              <a:rPr lang="zh-CN" altLang="en-US" sz="2000" dirty="0" smtClean="0"/>
              <a:t>：多表连接中被驱动表的连接列上有</a:t>
            </a:r>
            <a:r>
              <a:rPr lang="en-US" altLang="zh-CN" sz="2000" dirty="0" smtClean="0"/>
              <a:t>primary key</a:t>
            </a:r>
            <a:r>
              <a:rPr lang="zh-CN" altLang="en-US" sz="2000" dirty="0" smtClean="0"/>
              <a:t>或者</a:t>
            </a:r>
            <a:r>
              <a:rPr lang="en-US" altLang="zh-CN" sz="2000" dirty="0" smtClean="0"/>
              <a:t>unique index</a:t>
            </a:r>
            <a:r>
              <a:rPr lang="zh-CN" altLang="en-US" sz="2000" dirty="0" smtClean="0"/>
              <a:t>的检索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4.ref</a:t>
            </a:r>
            <a:r>
              <a:rPr lang="zh-CN" altLang="en-US" sz="2000" dirty="0" smtClean="0"/>
              <a:t>：与</a:t>
            </a:r>
            <a:r>
              <a:rPr lang="en-US" altLang="zh-CN" sz="2000" dirty="0" err="1" smtClean="0"/>
              <a:t>eq_ref</a:t>
            </a:r>
            <a:r>
              <a:rPr lang="zh-CN" altLang="en-US" sz="2000" dirty="0" smtClean="0"/>
              <a:t>类似，但不是使用</a:t>
            </a:r>
            <a:r>
              <a:rPr lang="en-US" altLang="zh-CN" sz="2000" dirty="0" smtClean="0"/>
              <a:t>primary key</a:t>
            </a:r>
            <a:r>
              <a:rPr lang="zh-CN" altLang="en-US" sz="2000" dirty="0" smtClean="0"/>
              <a:t>或者</a:t>
            </a:r>
            <a:r>
              <a:rPr lang="en-US" altLang="zh-CN" sz="2000" dirty="0" smtClean="0"/>
              <a:t>unique index</a:t>
            </a:r>
            <a:r>
              <a:rPr lang="zh-CN" altLang="en-US" sz="2000" dirty="0" smtClean="0"/>
              <a:t>，而是普通索引。也可以是单表上</a:t>
            </a:r>
            <a:r>
              <a:rPr lang="en-US" altLang="zh-CN" sz="2000" dirty="0" smtClean="0"/>
              <a:t>non-unique</a:t>
            </a:r>
            <a:r>
              <a:rPr lang="zh-CN" altLang="en-US" sz="2000" dirty="0" smtClean="0"/>
              <a:t>索引检索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5.ref_or_null</a:t>
            </a:r>
            <a:r>
              <a:rPr lang="zh-CN" altLang="en-US" sz="2000" dirty="0" smtClean="0"/>
              <a:t>：与</a:t>
            </a:r>
            <a:r>
              <a:rPr lang="en-US" altLang="zh-CN" sz="2000" dirty="0" smtClean="0"/>
              <a:t>ref</a:t>
            </a:r>
            <a:r>
              <a:rPr lang="zh-CN" altLang="en-US" sz="2000" dirty="0" smtClean="0"/>
              <a:t>类似，区别在于条件中包含对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的查询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&amp;B PPT Templet">
  <a:themeElements>
    <a:clrScheme name="Baidu_PPT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_Temp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aidu_PP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C&amp;B PPT Templet</Template>
  <TotalTime>31580</TotalTime>
  <Words>1593</Words>
  <Application>Microsoft Office PowerPoint</Application>
  <PresentationFormat>全屏显示(4:3)</PresentationFormat>
  <Paragraphs>196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黑体</vt:lpstr>
      <vt:lpstr>华文细黑</vt:lpstr>
      <vt:lpstr>宋体</vt:lpstr>
      <vt:lpstr>微软雅黑</vt:lpstr>
      <vt:lpstr>Arial</vt:lpstr>
      <vt:lpstr>Verdana</vt:lpstr>
      <vt:lpstr>Wingdings</vt:lpstr>
      <vt:lpstr>C&amp;B PPT Templet</vt:lpstr>
      <vt:lpstr>SQL优化基础知识</vt:lpstr>
      <vt:lpstr>数据库优化简介</vt:lpstr>
      <vt:lpstr>mysql的性能极限？ 优化 VS 扩容</vt:lpstr>
      <vt:lpstr>SQL优化简介</vt:lpstr>
      <vt:lpstr>深入学习SQL执行计划</vt:lpstr>
      <vt:lpstr>SQL执行计划</vt:lpstr>
      <vt:lpstr>SQL执行计划</vt:lpstr>
      <vt:lpstr>select_type说明</vt:lpstr>
      <vt:lpstr>type说明</vt:lpstr>
      <vt:lpstr>PowerPoint 演示文稿</vt:lpstr>
      <vt:lpstr>key_length说明</vt:lpstr>
      <vt:lpstr>Extra说明</vt:lpstr>
      <vt:lpstr>Extra说明</vt:lpstr>
      <vt:lpstr>Extra说明</vt:lpstr>
      <vt:lpstr>统计信息基本知识</vt:lpstr>
      <vt:lpstr>mysql统计信息</vt:lpstr>
      <vt:lpstr>mysql统计信息</vt:lpstr>
      <vt:lpstr>MySQL索引研究</vt:lpstr>
      <vt:lpstr>MySQL索引类型</vt:lpstr>
      <vt:lpstr>能利用到BTREE索引的条件</vt:lpstr>
      <vt:lpstr>能利用到BTREE索引的条件</vt:lpstr>
      <vt:lpstr>限制使用BTREE索引的情况</vt:lpstr>
      <vt:lpstr>冗余索引</vt:lpstr>
      <vt:lpstr>MySQL JOIN方式</vt:lpstr>
      <vt:lpstr>PowerPoint 演示文稿</vt:lpstr>
      <vt:lpstr>MySQL JOIN方式</vt:lpstr>
      <vt:lpstr>MySQL JOIN方式</vt:lpstr>
      <vt:lpstr>hash join</vt:lpstr>
      <vt:lpstr>hash join</vt:lpstr>
      <vt:lpstr>hash join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MySQL培训</dc:title>
  <dc:creator>jason</dc:creator>
  <cp:lastModifiedBy>Windows User</cp:lastModifiedBy>
  <cp:revision>1709</cp:revision>
  <dcterms:created xsi:type="dcterms:W3CDTF">2009-11-10T07:37:26Z</dcterms:created>
  <dcterms:modified xsi:type="dcterms:W3CDTF">2016-01-10T07:12:06Z</dcterms:modified>
</cp:coreProperties>
</file>