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9"/>
  </p:notesMasterIdLst>
  <p:handoutMasterIdLst>
    <p:handoutMasterId r:id="rId50"/>
  </p:handoutMasterIdLst>
  <p:sldIdLst>
    <p:sldId id="256" r:id="rId2"/>
    <p:sldId id="516" r:id="rId3"/>
    <p:sldId id="550" r:id="rId4"/>
    <p:sldId id="517" r:id="rId5"/>
    <p:sldId id="548" r:id="rId6"/>
    <p:sldId id="549" r:id="rId7"/>
    <p:sldId id="521" r:id="rId8"/>
    <p:sldId id="522" r:id="rId9"/>
    <p:sldId id="551" r:id="rId10"/>
    <p:sldId id="554" r:id="rId11"/>
    <p:sldId id="553" r:id="rId12"/>
    <p:sldId id="556" r:id="rId13"/>
    <p:sldId id="557" r:id="rId14"/>
    <p:sldId id="552" r:id="rId15"/>
    <p:sldId id="559" r:id="rId16"/>
    <p:sldId id="560" r:id="rId17"/>
    <p:sldId id="561" r:id="rId18"/>
    <p:sldId id="562" r:id="rId19"/>
    <p:sldId id="563" r:id="rId20"/>
    <p:sldId id="568" r:id="rId21"/>
    <p:sldId id="564" r:id="rId22"/>
    <p:sldId id="565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69" r:id="rId37"/>
    <p:sldId id="540" r:id="rId38"/>
    <p:sldId id="541" r:id="rId39"/>
    <p:sldId id="566" r:id="rId40"/>
    <p:sldId id="542" r:id="rId41"/>
    <p:sldId id="543" r:id="rId42"/>
    <p:sldId id="544" r:id="rId43"/>
    <p:sldId id="567" r:id="rId44"/>
    <p:sldId id="558" r:id="rId45"/>
    <p:sldId id="545" r:id="rId46"/>
    <p:sldId id="546" r:id="rId47"/>
    <p:sldId id="515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  <a:srgbClr val="F66E60"/>
    <a:srgbClr val="F5B4A9"/>
    <a:srgbClr val="F4F456"/>
    <a:srgbClr val="0066FF"/>
    <a:srgbClr val="6699FF"/>
    <a:srgbClr val="FFFF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83363" autoAdjust="0"/>
  </p:normalViewPr>
  <p:slideViewPr>
    <p:cSldViewPr>
      <p:cViewPr varScale="1">
        <p:scale>
          <a:sx n="86" d="100"/>
          <a:sy n="86" d="100"/>
        </p:scale>
        <p:origin x="9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3194672-DDAD-4CCA-BAF8-D18F740B8C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953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D5FD6A1-3F0C-46FC-AD98-A22F03A529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859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837707-9861-40E7-82A4-9A589F0ABDD7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47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有单独的数据库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4BDCE-91E5-42D4-8B6A-3A53791AC3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8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有单独的数据库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4BDCE-91E5-42D4-8B6A-3A53791AC3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8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oundRect">
            <a:avLst>
              <a:gd name="adj" fmla="val 497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" name="Rectangle 7"/>
          <p:cNvSpPr>
            <a:spLocks/>
          </p:cNvSpPr>
          <p:nvPr/>
        </p:nvSpPr>
        <p:spPr bwMode="auto">
          <a:xfrm>
            <a:off x="3744913" y="3451225"/>
            <a:ext cx="827087" cy="144463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8"/>
          <p:cNvSpPr>
            <a:spLocks/>
          </p:cNvSpPr>
          <p:nvPr/>
        </p:nvSpPr>
        <p:spPr bwMode="auto">
          <a:xfrm>
            <a:off x="4572000" y="3451225"/>
            <a:ext cx="827088" cy="144463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6" name="Picture 9" descr="logone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12319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900113" y="3451225"/>
            <a:ext cx="741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5748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5748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8" name="Picture 8" descr="logonew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1588" y="6227763"/>
            <a:ext cx="150177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6742113"/>
            <a:ext cx="9144000" cy="115887"/>
            <a:chOff x="2359" y="4228"/>
            <a:chExt cx="1042" cy="96"/>
          </a:xfrm>
        </p:grpSpPr>
        <p:sp>
          <p:nvSpPr>
            <p:cNvPr id="9" name="Rectangle 13"/>
            <p:cNvSpPr>
              <a:spLocks/>
            </p:cNvSpPr>
            <p:nvPr/>
          </p:nvSpPr>
          <p:spPr bwMode="auto">
            <a:xfrm>
              <a:off x="2359" y="4228"/>
              <a:ext cx="521" cy="96"/>
            </a:xfrm>
            <a:prstGeom prst="rect">
              <a:avLst/>
            </a:prstGeom>
            <a:solidFill>
              <a:srgbClr val="FF0000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Rectangle 14"/>
            <p:cNvSpPr>
              <a:spLocks/>
            </p:cNvSpPr>
            <p:nvPr/>
          </p:nvSpPr>
          <p:spPr bwMode="auto">
            <a:xfrm>
              <a:off x="2880" y="4228"/>
              <a:ext cx="521" cy="96"/>
            </a:xfrm>
            <a:prstGeom prst="rect">
              <a:avLst/>
            </a:prstGeom>
            <a:solidFill>
              <a:srgbClr val="0000FF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951788" y="877888"/>
            <a:ext cx="681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B20C9209-515C-4DA6-8C65-82D683A53546}" type="slidenum">
              <a:rPr kumimoji="1" lang="en-US" altLang="zh-CN" sz="1600">
                <a:latin typeface="Verdana" pitchFamily="34" charset="0"/>
                <a:ea typeface="华文细黑" pitchFamily="2" charset="-122"/>
              </a:rPr>
              <a:pPr algn="ctr">
                <a:defRPr/>
              </a:pPr>
              <a:t>‹#›</a:t>
            </a:fld>
            <a:endParaRPr kumimoji="1" lang="en-US" altLang="zh-CN" sz="1600">
              <a:latin typeface="Verdana" pitchFamily="34" charset="0"/>
              <a:ea typeface="华文细黑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488363" y="1082675"/>
            <a:ext cx="115887" cy="69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06388" y="1154113"/>
            <a:ext cx="852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1600" b="1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714348" y="3000372"/>
            <a:ext cx="7772400" cy="1298575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SQL</a:t>
            </a:r>
            <a:r>
              <a:rPr lang="zh-CN" altLang="en-US" sz="4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优化方法技巧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5785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使用参数说明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--log-type (-</a:t>
            </a:r>
            <a:r>
              <a:rPr lang="en-US" altLang="zh-CN" dirty="0" err="1" smtClean="0"/>
              <a:t>lt</a:t>
            </a:r>
            <a:r>
              <a:rPr lang="en-US" altLang="zh-CN" dirty="0" smtClean="0"/>
              <a:t>) type logs:</a:t>
            </a:r>
          </a:p>
          <a:p>
            <a:pPr>
              <a:buNone/>
            </a:pPr>
            <a:r>
              <a:rPr lang="zh-CN" altLang="en-US" dirty="0" smtClean="0"/>
              <a:t>通过这个参数来制定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的类型，主要有</a:t>
            </a:r>
            <a:r>
              <a:rPr lang="en-US" altLang="zh-CN" dirty="0" smtClean="0"/>
              <a:t>slow, general, binary, </a:t>
            </a:r>
            <a:r>
              <a:rPr lang="en-US" altLang="zh-CN" dirty="0" err="1" smtClean="0"/>
              <a:t>msl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udl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slow log</a:t>
            </a:r>
            <a:r>
              <a:rPr lang="zh-CN" altLang="en-US" dirty="0" smtClean="0"/>
              <a:t>时通过制定为</a:t>
            </a:r>
            <a:r>
              <a:rPr lang="en-US" altLang="zh-CN" dirty="0" smtClean="0"/>
              <a:t>slow.</a:t>
            </a:r>
          </a:p>
          <a:p>
            <a:pPr>
              <a:buNone/>
            </a:pPr>
            <a:r>
              <a:rPr lang="en-US" altLang="zh-CN" dirty="0" smtClean="0"/>
              <a:t>--sort: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制定使用什么参数来对分析结果进行排序，默认是按照</a:t>
            </a:r>
            <a:r>
              <a:rPr lang="en-US" altLang="zh-CN" dirty="0" err="1" smtClean="0"/>
              <a:t>t_sum</a:t>
            </a:r>
            <a:r>
              <a:rPr lang="zh-CN" altLang="en-US" dirty="0" smtClean="0"/>
              <a:t>来进行排序。</a:t>
            </a:r>
          </a:p>
          <a:p>
            <a:pPr>
              <a:buNone/>
            </a:pPr>
            <a:r>
              <a:rPr lang="zh-CN" altLang="en-US" dirty="0" smtClean="0"/>
              <a:t> </a:t>
            </a:r>
            <a:r>
              <a:rPr lang="en-US" altLang="zh-CN" dirty="0" err="1" smtClean="0"/>
              <a:t>t_sum</a:t>
            </a:r>
            <a:r>
              <a:rPr lang="zh-CN" altLang="en-US" dirty="0" smtClean="0"/>
              <a:t>按总时间排序， </a:t>
            </a:r>
            <a:r>
              <a:rPr lang="en-US" altLang="zh-CN" dirty="0" err="1" smtClean="0"/>
              <a:t>c_sum</a:t>
            </a:r>
            <a:r>
              <a:rPr lang="zh-CN" altLang="en-US" dirty="0" smtClean="0"/>
              <a:t>按总次数排序</a:t>
            </a:r>
          </a:p>
          <a:p>
            <a:pPr>
              <a:buNone/>
            </a:pPr>
            <a:r>
              <a:rPr lang="en-US" altLang="zh-CN" dirty="0" smtClean="0"/>
              <a:t>--top:</a:t>
            </a:r>
          </a:p>
          <a:p>
            <a:pPr>
              <a:buNone/>
            </a:pPr>
            <a:r>
              <a:rPr lang="zh-CN" altLang="en-US" dirty="0" smtClean="0"/>
              <a:t>显示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的数量，默认是</a:t>
            </a:r>
            <a:r>
              <a:rPr lang="en-US" altLang="zh-CN" dirty="0" smtClean="0"/>
              <a:t>10,</a:t>
            </a:r>
            <a:r>
              <a:rPr lang="zh-CN" altLang="en-US" dirty="0" smtClean="0"/>
              <a:t>表示取按规则排序的前多少条</a:t>
            </a:r>
          </a:p>
          <a:p>
            <a:pPr>
              <a:buNone/>
            </a:pPr>
            <a:r>
              <a:rPr lang="en-US" altLang="zh-CN" dirty="0" smtClean="0"/>
              <a:t>--statement-filter (-</a:t>
            </a:r>
            <a:r>
              <a:rPr lang="en-US" altLang="zh-CN" dirty="0" err="1" smtClean="0"/>
              <a:t>sf</a:t>
            </a:r>
            <a:r>
              <a:rPr lang="en-US" altLang="zh-CN" dirty="0" smtClean="0"/>
              <a:t>) [+-][TYPE]:</a:t>
            </a:r>
          </a:p>
          <a:p>
            <a:pPr>
              <a:buNone/>
            </a:pPr>
            <a:r>
              <a:rPr lang="zh-CN" altLang="en-US" dirty="0" smtClean="0"/>
              <a:t>过滤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语句的类型，比如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drop. [TYPE]</a:t>
            </a:r>
            <a:r>
              <a:rPr lang="zh-CN" altLang="en-US" dirty="0" smtClean="0"/>
              <a:t>有</a:t>
            </a:r>
            <a:r>
              <a:rPr lang="en-US" altLang="zh-CN" dirty="0" smtClean="0"/>
              <a:t>SELECT, CREATE, DROP, UPDATE, INSERT</a:t>
            </a:r>
            <a:r>
              <a:rPr lang="zh-CN" altLang="en-US" dirty="0" smtClean="0"/>
              <a:t>，例如</a:t>
            </a:r>
            <a:r>
              <a:rPr lang="en-US" altLang="zh-CN" dirty="0" smtClean="0"/>
              <a:t>"+SELECT,INSERT"</a:t>
            </a:r>
            <a:r>
              <a:rPr lang="zh-CN" altLang="en-US" dirty="0" smtClean="0"/>
              <a:t>，不出现的默认是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，即不包括。</a:t>
            </a:r>
          </a:p>
          <a:p>
            <a:pPr>
              <a:buNone/>
            </a:pPr>
            <a:r>
              <a:rPr lang="en-US" altLang="zh-CN" dirty="0" smtClean="0"/>
              <a:t>--databases db</a:t>
            </a:r>
            <a:r>
              <a:rPr lang="zh-CN" altLang="en-US" dirty="0" smtClean="0"/>
              <a:t>：</a:t>
            </a:r>
          </a:p>
          <a:p>
            <a:pPr>
              <a:buNone/>
            </a:pPr>
            <a:r>
              <a:rPr lang="zh-CN" altLang="en-US" dirty="0" smtClean="0"/>
              <a:t>要处理哪个库的日志：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7787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使用日志汇总工具分析慢查询频度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统计参数说明</a:t>
            </a:r>
          </a:p>
          <a:p>
            <a:pPr>
              <a:buNone/>
            </a:pPr>
            <a:r>
              <a:rPr lang="en-US" altLang="zh-CN" dirty="0" smtClean="0"/>
              <a:t>queries total: </a:t>
            </a:r>
            <a:r>
              <a:rPr lang="zh-CN" altLang="en-US" dirty="0" smtClean="0"/>
              <a:t>总查询次数  </a:t>
            </a:r>
          </a:p>
          <a:p>
            <a:pPr>
              <a:buNone/>
            </a:pPr>
            <a:r>
              <a:rPr lang="en-US" altLang="zh-CN" dirty="0" smtClean="0"/>
              <a:t>unique:</a:t>
            </a:r>
            <a:r>
              <a:rPr lang="zh-CN" altLang="en-US" dirty="0" smtClean="0"/>
              <a:t>去重后的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数量  </a:t>
            </a:r>
          </a:p>
          <a:p>
            <a:pPr>
              <a:buNone/>
            </a:pPr>
            <a:r>
              <a:rPr lang="en-US" altLang="zh-CN" dirty="0" smtClean="0"/>
              <a:t>sorted by : </a:t>
            </a:r>
            <a:r>
              <a:rPr lang="zh-CN" altLang="en-US" dirty="0" smtClean="0"/>
              <a:t>输出报表的内容排序 最重大的慢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统计信息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包括 平均执行时间</a:t>
            </a:r>
            <a:r>
              <a:rPr lang="en-US" altLang="zh-CN" dirty="0" smtClean="0"/>
              <a:t>, </a:t>
            </a:r>
            <a:r>
              <a:rPr lang="zh-CN" altLang="en-US" dirty="0" smtClean="0"/>
              <a:t>等待锁时间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结果行的总数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扫描的行总数</a:t>
            </a:r>
            <a:r>
              <a:rPr lang="en-US" altLang="zh-CN" dirty="0" smtClean="0"/>
              <a:t>.  </a:t>
            </a:r>
          </a:p>
          <a:p>
            <a:pPr>
              <a:buNone/>
            </a:pPr>
            <a:r>
              <a:rPr lang="en-US" altLang="zh-CN" dirty="0" smtClean="0"/>
              <a:t>Count: 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的执行次数及占总的</a:t>
            </a:r>
            <a:r>
              <a:rPr lang="en-US" altLang="zh-CN" dirty="0" smtClean="0"/>
              <a:t>slow log</a:t>
            </a:r>
            <a:r>
              <a:rPr lang="zh-CN" altLang="en-US" dirty="0" smtClean="0"/>
              <a:t>数量的百分比</a:t>
            </a:r>
            <a:r>
              <a:rPr lang="en-US" altLang="zh-CN" dirty="0" smtClean="0"/>
              <a:t>.  </a:t>
            </a:r>
          </a:p>
          <a:p>
            <a:pPr>
              <a:buNone/>
            </a:pPr>
            <a:r>
              <a:rPr lang="en-US" altLang="zh-CN" dirty="0" smtClean="0"/>
              <a:t>Time: </a:t>
            </a:r>
            <a:r>
              <a:rPr lang="zh-CN" altLang="en-US" dirty="0" smtClean="0"/>
              <a:t>执行时间</a:t>
            </a:r>
            <a:r>
              <a:rPr lang="en-US" altLang="zh-CN" dirty="0" smtClean="0"/>
              <a:t>, </a:t>
            </a:r>
            <a:r>
              <a:rPr lang="zh-CN" altLang="en-US" dirty="0" smtClean="0"/>
              <a:t>包括总时间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平均时间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最大时间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时间占到总慢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时间的百分比</a:t>
            </a:r>
            <a:r>
              <a:rPr lang="en-US" altLang="zh-CN" dirty="0" smtClean="0"/>
              <a:t>.  </a:t>
            </a:r>
          </a:p>
          <a:p>
            <a:pPr>
              <a:buNone/>
            </a:pPr>
            <a:r>
              <a:rPr lang="en-US" altLang="zh-CN" dirty="0" smtClean="0"/>
              <a:t>95% of Time: </a:t>
            </a:r>
            <a:r>
              <a:rPr lang="zh-CN" altLang="en-US" dirty="0" smtClean="0"/>
              <a:t>去除最快和最慢的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, </a:t>
            </a:r>
            <a:r>
              <a:rPr lang="zh-CN" altLang="en-US" dirty="0" smtClean="0"/>
              <a:t>覆盖率占</a:t>
            </a:r>
            <a:r>
              <a:rPr lang="en-US" altLang="zh-CN" dirty="0" smtClean="0"/>
              <a:t>95%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的执行时间</a:t>
            </a:r>
            <a:r>
              <a:rPr lang="en-US" altLang="zh-CN" dirty="0" smtClean="0"/>
              <a:t>.  </a:t>
            </a:r>
          </a:p>
          <a:p>
            <a:pPr>
              <a:buNone/>
            </a:pPr>
            <a:r>
              <a:rPr lang="en-US" altLang="zh-CN" dirty="0" smtClean="0"/>
              <a:t>Lock Time: </a:t>
            </a:r>
            <a:r>
              <a:rPr lang="zh-CN" altLang="en-US" dirty="0" smtClean="0"/>
              <a:t>等待锁的时间</a:t>
            </a:r>
            <a:r>
              <a:rPr lang="en-US" altLang="zh-CN" dirty="0" smtClean="0"/>
              <a:t>.  </a:t>
            </a:r>
          </a:p>
          <a:p>
            <a:pPr>
              <a:buNone/>
            </a:pPr>
            <a:r>
              <a:rPr lang="en-US" altLang="zh-CN" dirty="0" smtClean="0"/>
              <a:t>95% of Lock: 95%</a:t>
            </a:r>
            <a:r>
              <a:rPr lang="zh-CN" altLang="en-US" dirty="0" smtClean="0"/>
              <a:t>的慢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等待锁时间</a:t>
            </a:r>
            <a:r>
              <a:rPr lang="en-US" altLang="zh-CN" dirty="0" smtClean="0"/>
              <a:t>.  </a:t>
            </a:r>
          </a:p>
          <a:p>
            <a:pPr>
              <a:buNone/>
            </a:pPr>
            <a:r>
              <a:rPr lang="en-US" altLang="zh-CN" dirty="0" smtClean="0"/>
              <a:t>Rows sent: </a:t>
            </a:r>
            <a:r>
              <a:rPr lang="zh-CN" altLang="en-US" dirty="0" smtClean="0"/>
              <a:t>结果行统计数量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包括平均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最大数量</a:t>
            </a:r>
            <a:r>
              <a:rPr lang="en-US" altLang="zh-CN" dirty="0" smtClean="0"/>
              <a:t>.  </a:t>
            </a:r>
          </a:p>
          <a:p>
            <a:pPr>
              <a:buNone/>
            </a:pPr>
            <a:r>
              <a:rPr lang="en-US" altLang="zh-CN" dirty="0" smtClean="0"/>
              <a:t>Rows examined: </a:t>
            </a:r>
            <a:r>
              <a:rPr lang="zh-CN" altLang="en-US" dirty="0" smtClean="0"/>
              <a:t>扫描的行数量</a:t>
            </a:r>
            <a:r>
              <a:rPr lang="en-US" altLang="zh-CN" dirty="0" smtClean="0"/>
              <a:t>.  </a:t>
            </a:r>
          </a:p>
          <a:p>
            <a:pPr>
              <a:buNone/>
            </a:pPr>
            <a:r>
              <a:rPr lang="en-US" altLang="zh-CN" dirty="0" smtClean="0"/>
              <a:t>Database: </a:t>
            </a:r>
            <a:r>
              <a:rPr lang="zh-CN" altLang="en-US" dirty="0" smtClean="0"/>
              <a:t>属于哪个数据库</a:t>
            </a:r>
            <a:r>
              <a:rPr lang="en-US" altLang="zh-CN" dirty="0" smtClean="0"/>
              <a:t>. </a:t>
            </a:r>
          </a:p>
          <a:p>
            <a:pPr>
              <a:buNone/>
            </a:pPr>
            <a:r>
              <a:rPr lang="en-US" altLang="zh-CN" dirty="0" smtClean="0"/>
              <a:t>Users: </a:t>
            </a:r>
            <a:r>
              <a:rPr lang="zh-CN" altLang="en-US" dirty="0" smtClean="0"/>
              <a:t>哪个用户</a:t>
            </a:r>
            <a:r>
              <a:rPr lang="en-US" altLang="zh-CN" dirty="0" smtClean="0"/>
              <a:t>,IP, </a:t>
            </a:r>
            <a:r>
              <a:rPr lang="zh-CN" altLang="en-US" dirty="0" smtClean="0"/>
              <a:t>占到所有用户执行的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百分比</a:t>
            </a:r>
            <a:r>
              <a:rPr lang="en-US" altLang="zh-CN" dirty="0" smtClean="0"/>
              <a:t>. </a:t>
            </a:r>
          </a:p>
          <a:p>
            <a:pPr>
              <a:buNone/>
            </a:pPr>
            <a:r>
              <a:rPr lang="en-US" altLang="zh-CN" dirty="0" smtClean="0"/>
              <a:t>Query abstract: </a:t>
            </a:r>
            <a:r>
              <a:rPr lang="zh-CN" altLang="en-US" dirty="0" smtClean="0"/>
              <a:t>抽象后的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. </a:t>
            </a:r>
          </a:p>
          <a:p>
            <a:pPr>
              <a:buNone/>
            </a:pPr>
            <a:r>
              <a:rPr lang="en-US" altLang="zh-CN" dirty="0" smtClean="0"/>
              <a:t>Query sample: 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使用日志汇总工具分析慢查询频度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使用范例：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统计慢查询文件为</a:t>
            </a:r>
            <a:r>
              <a:rPr lang="en-US" altLang="zh-CN" dirty="0" smtClean="0"/>
              <a:t>dowload_server1-slow.log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的慢查询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，并显示执行时间最长的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条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，并写到</a:t>
            </a:r>
            <a:r>
              <a:rPr lang="en-US" altLang="zh-CN" dirty="0" smtClean="0"/>
              <a:t>sql_time.sql</a:t>
            </a:r>
            <a:r>
              <a:rPr lang="zh-CN" altLang="en-US" dirty="0" smtClean="0"/>
              <a:t>中去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mysqlsla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lt</a:t>
            </a:r>
            <a:r>
              <a:rPr lang="en-US" altLang="zh-CN" dirty="0" smtClean="0"/>
              <a:t> slow  -</a:t>
            </a:r>
            <a:r>
              <a:rPr lang="en-US" altLang="zh-CN" dirty="0" err="1" smtClean="0"/>
              <a:t>sf</a:t>
            </a:r>
            <a:r>
              <a:rPr lang="en-US" altLang="zh-CN" dirty="0" smtClean="0"/>
              <a:t> "+select" -top 10  dowload_server1-slow.log &gt;test_time.log</a:t>
            </a:r>
          </a:p>
          <a:p>
            <a:pPr lvl="1"/>
            <a:r>
              <a:rPr lang="zh-CN" altLang="en-US" dirty="0" smtClean="0"/>
              <a:t>统计慢查询文件为</a:t>
            </a:r>
            <a:r>
              <a:rPr lang="en-US" altLang="zh-CN" dirty="0" smtClean="0"/>
              <a:t>dowload_server1-slow.log</a:t>
            </a:r>
            <a:r>
              <a:rPr lang="zh-CN" altLang="en-US" dirty="0" smtClean="0"/>
              <a:t>的数据库为</a:t>
            </a:r>
            <a:r>
              <a:rPr lang="en-US" altLang="zh-CN" dirty="0" smtClean="0"/>
              <a:t>ultraxsmutf8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的慢查询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，并查询次数最多的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条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，并写到</a:t>
            </a:r>
            <a:r>
              <a:rPr lang="en-US" altLang="zh-CN" dirty="0" smtClean="0"/>
              <a:t>sql_num.sql</a:t>
            </a:r>
            <a:r>
              <a:rPr lang="zh-CN" altLang="en-US" dirty="0" smtClean="0"/>
              <a:t>中去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mysqlsla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lt</a:t>
            </a:r>
            <a:r>
              <a:rPr lang="en-US" altLang="zh-CN" dirty="0" smtClean="0"/>
              <a:t> slow  -</a:t>
            </a:r>
            <a:r>
              <a:rPr lang="en-US" altLang="zh-CN" dirty="0" err="1" smtClean="0"/>
              <a:t>sf</a:t>
            </a:r>
            <a:r>
              <a:rPr lang="en-US" altLang="zh-CN" dirty="0" smtClean="0"/>
              <a:t> "+</a:t>
            </a:r>
            <a:r>
              <a:rPr lang="en-US" altLang="zh-CN" dirty="0" err="1" smtClean="0"/>
              <a:t>select,update</a:t>
            </a:r>
            <a:r>
              <a:rPr lang="en-US" altLang="zh-CN" dirty="0" smtClean="0"/>
              <a:t>" -top 100 -sort </a:t>
            </a:r>
            <a:r>
              <a:rPr lang="en-US" altLang="zh-CN" dirty="0" err="1" smtClean="0"/>
              <a:t>c_sum</a:t>
            </a:r>
            <a:r>
              <a:rPr lang="en-US" altLang="zh-CN" dirty="0" smtClean="0"/>
              <a:t> -db  ultraxsmutf8 dowload_server1-slow.log &gt;num_time.log</a:t>
            </a:r>
            <a:endParaRPr lang="zh-CN" altLang="en-US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使用日志汇总工具分析慢查询频度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hint</a:t>
            </a:r>
            <a:r>
              <a:rPr lang="zh-CN" altLang="en-US" dirty="0" smtClean="0"/>
              <a:t>来影响优化器行为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hint</a:t>
            </a:r>
            <a:r>
              <a:rPr lang="zh-CN" altLang="en-US" dirty="0" smtClean="0"/>
              <a:t>可以被用来影响优化器的行为，用于忽略代价估算，从而强制执行用户希望的某种执行计划</a:t>
            </a:r>
            <a:endParaRPr lang="en-US" altLang="zh-CN" dirty="0" smtClean="0"/>
          </a:p>
          <a:p>
            <a:r>
              <a:rPr lang="en-US" altLang="zh-CN" dirty="0" smtClean="0"/>
              <a:t>hint</a:t>
            </a:r>
            <a:r>
              <a:rPr lang="zh-CN" altLang="en-US" dirty="0" smtClean="0"/>
              <a:t>种类：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 smtClean="0"/>
              <a:t>index|key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force </a:t>
            </a:r>
            <a:r>
              <a:rPr lang="en-US" altLang="zh-CN" dirty="0" err="1" smtClean="0"/>
              <a:t>index|key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ignore </a:t>
            </a:r>
            <a:r>
              <a:rPr lang="en-US" altLang="zh-CN" dirty="0" err="1" smtClean="0"/>
              <a:t>index|key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straight join</a:t>
            </a:r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dirty="0" smtClean="0"/>
              <a:t>SELECT * FROM table1 USE INDEX (col1_index,col2_index) WHERE col1=1 AND col2=2 AND col3=3;</a:t>
            </a:r>
          </a:p>
          <a:p>
            <a:pPr lvl="1"/>
            <a:r>
              <a:rPr lang="en-US" altLang="zh-CN" dirty="0" smtClean="0"/>
              <a:t>select </a:t>
            </a:r>
            <a:r>
              <a:rPr lang="en-US" altLang="zh-CN" dirty="0" err="1" smtClean="0"/>
              <a:t>straight_join</a:t>
            </a:r>
            <a:r>
              <a:rPr lang="en-US" altLang="zh-CN" dirty="0" smtClean="0"/>
              <a:t> * from t1,t2 where t1.id=t2.id;</a:t>
            </a:r>
          </a:p>
          <a:p>
            <a:r>
              <a:rPr lang="zh-CN" altLang="en-US" dirty="0" smtClean="0"/>
              <a:t>在使用了</a:t>
            </a:r>
            <a:r>
              <a:rPr lang="en-US" altLang="zh-CN" dirty="0" smtClean="0"/>
              <a:t>hint</a:t>
            </a:r>
            <a:r>
              <a:rPr lang="zh-CN" altLang="en-US" dirty="0" smtClean="0"/>
              <a:t>之后注意观察</a:t>
            </a:r>
            <a:r>
              <a:rPr lang="en-US" altLang="zh-CN" dirty="0" smtClean="0"/>
              <a:t>explain plan</a:t>
            </a:r>
            <a:r>
              <a:rPr lang="zh-CN" altLang="en-US" dirty="0" smtClean="0"/>
              <a:t>的输出变化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79687"/>
            <a:ext cx="8229600" cy="777875"/>
          </a:xfrm>
        </p:spPr>
        <p:txBody>
          <a:bodyPr/>
          <a:lstStyle/>
          <a:p>
            <a:pPr algn="ctr"/>
            <a:r>
              <a:rPr lang="zh-CN" altLang="en-US" dirty="0" smtClean="0"/>
              <a:t>业界常用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优化的技巧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2233"/>
            <a:ext cx="8229600" cy="777875"/>
          </a:xfrm>
        </p:spPr>
        <p:txBody>
          <a:bodyPr/>
          <a:lstStyle/>
          <a:p>
            <a:r>
              <a:rPr lang="zh-CN" altLang="en-US" dirty="0" smtClean="0"/>
              <a:t>索引优化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200" dirty="0" smtClean="0"/>
              <a:t>Create Table: CREATE TABLE `film` (</a:t>
            </a:r>
          </a:p>
          <a:p>
            <a:pPr>
              <a:buNone/>
            </a:pPr>
            <a:r>
              <a:rPr lang="en-US" altLang="zh-CN" sz="1200" dirty="0" smtClean="0"/>
              <a:t>  `</a:t>
            </a:r>
            <a:r>
              <a:rPr lang="en-US" altLang="zh-CN" sz="1200" dirty="0" err="1" smtClean="0"/>
              <a:t>film_id</a:t>
            </a:r>
            <a:r>
              <a:rPr lang="en-US" altLang="zh-CN" sz="1200" dirty="0" smtClean="0"/>
              <a:t>` </a:t>
            </a:r>
            <a:r>
              <a:rPr lang="en-US" altLang="zh-CN" sz="1200" dirty="0" err="1" smtClean="0"/>
              <a:t>smallint</a:t>
            </a:r>
            <a:r>
              <a:rPr lang="en-US" altLang="zh-CN" sz="1200" dirty="0" smtClean="0"/>
              <a:t>(5) unsigned NOT NULL </a:t>
            </a:r>
            <a:r>
              <a:rPr lang="en-US" altLang="zh-CN" sz="1200" dirty="0" err="1" smtClean="0"/>
              <a:t>auto_increment</a:t>
            </a:r>
            <a:r>
              <a:rPr lang="en-US" altLang="zh-CN" sz="1200" dirty="0" smtClean="0"/>
              <a:t>,</a:t>
            </a:r>
          </a:p>
          <a:p>
            <a:pPr>
              <a:buNone/>
            </a:pPr>
            <a:r>
              <a:rPr lang="en-US" altLang="zh-CN" sz="1200" dirty="0" smtClean="0"/>
              <a:t>  `title` </a:t>
            </a:r>
            <a:r>
              <a:rPr lang="en-US" altLang="zh-CN" sz="1200" dirty="0" err="1" smtClean="0"/>
              <a:t>varchar</a:t>
            </a:r>
            <a:r>
              <a:rPr lang="en-US" altLang="zh-CN" sz="1200" dirty="0" smtClean="0"/>
              <a:t>(255) NOT NULL,</a:t>
            </a:r>
          </a:p>
          <a:p>
            <a:pPr>
              <a:buNone/>
            </a:pPr>
            <a:r>
              <a:rPr lang="en-US" altLang="zh-CN" sz="1200" dirty="0" smtClean="0"/>
              <a:t>  `description` text,</a:t>
            </a:r>
          </a:p>
          <a:p>
            <a:pPr>
              <a:buNone/>
            </a:pPr>
            <a:r>
              <a:rPr lang="en-US" altLang="zh-CN" sz="1200" dirty="0" smtClean="0"/>
              <a:t>  `</a:t>
            </a:r>
            <a:r>
              <a:rPr lang="en-US" altLang="zh-CN" sz="1200" dirty="0" err="1" smtClean="0"/>
              <a:t>release_year</a:t>
            </a:r>
            <a:r>
              <a:rPr lang="en-US" altLang="zh-CN" sz="1200" dirty="0" smtClean="0"/>
              <a:t>` year(4) default NULL,</a:t>
            </a:r>
          </a:p>
          <a:p>
            <a:pPr>
              <a:buNone/>
            </a:pPr>
            <a:r>
              <a:rPr lang="en-US" altLang="zh-CN" sz="1200" dirty="0" smtClean="0"/>
              <a:t>  `</a:t>
            </a:r>
            <a:r>
              <a:rPr lang="en-US" altLang="zh-CN" sz="1200" dirty="0" err="1" smtClean="0"/>
              <a:t>language_id</a:t>
            </a:r>
            <a:r>
              <a:rPr lang="en-US" altLang="zh-CN" sz="1200" dirty="0" smtClean="0"/>
              <a:t>` </a:t>
            </a:r>
            <a:r>
              <a:rPr lang="en-US" altLang="zh-CN" sz="1200" dirty="0" err="1" smtClean="0"/>
              <a:t>tinyint</a:t>
            </a:r>
            <a:r>
              <a:rPr lang="en-US" altLang="zh-CN" sz="1200" dirty="0" smtClean="0"/>
              <a:t>(3) unsigned NOT NULL,</a:t>
            </a:r>
          </a:p>
          <a:p>
            <a:pPr>
              <a:buNone/>
            </a:pPr>
            <a:r>
              <a:rPr lang="en-US" altLang="zh-CN" sz="1200" dirty="0" smtClean="0"/>
              <a:t>  `</a:t>
            </a:r>
            <a:r>
              <a:rPr lang="en-US" altLang="zh-CN" sz="1200" dirty="0" err="1" smtClean="0"/>
              <a:t>original_language_id</a:t>
            </a:r>
            <a:r>
              <a:rPr lang="en-US" altLang="zh-CN" sz="1200" dirty="0" smtClean="0"/>
              <a:t>` </a:t>
            </a:r>
            <a:r>
              <a:rPr lang="en-US" altLang="zh-CN" sz="1200" dirty="0" err="1" smtClean="0"/>
              <a:t>tinyint</a:t>
            </a:r>
            <a:r>
              <a:rPr lang="en-US" altLang="zh-CN" sz="1200" dirty="0" smtClean="0"/>
              <a:t>(3) unsigned default NULL,</a:t>
            </a:r>
          </a:p>
          <a:p>
            <a:pPr>
              <a:buNone/>
            </a:pPr>
            <a:r>
              <a:rPr lang="en-US" altLang="zh-CN" sz="1200" dirty="0" smtClean="0"/>
              <a:t>  `</a:t>
            </a:r>
            <a:r>
              <a:rPr lang="en-US" altLang="zh-CN" sz="1200" dirty="0" err="1" smtClean="0"/>
              <a:t>rental_duration</a:t>
            </a:r>
            <a:r>
              <a:rPr lang="en-US" altLang="zh-CN" sz="1200" dirty="0" smtClean="0"/>
              <a:t>` </a:t>
            </a:r>
            <a:r>
              <a:rPr lang="en-US" altLang="zh-CN" sz="1200" dirty="0" err="1" smtClean="0"/>
              <a:t>tinyint</a:t>
            </a:r>
            <a:r>
              <a:rPr lang="en-US" altLang="zh-CN" sz="1200" dirty="0" smtClean="0"/>
              <a:t>(3) unsigned NOT NULL default '3',</a:t>
            </a:r>
          </a:p>
          <a:p>
            <a:pPr>
              <a:buNone/>
            </a:pPr>
            <a:r>
              <a:rPr lang="en-US" altLang="zh-CN" sz="1200" dirty="0" smtClean="0"/>
              <a:t>  `</a:t>
            </a:r>
            <a:r>
              <a:rPr lang="en-US" altLang="zh-CN" sz="1200" dirty="0" err="1" smtClean="0"/>
              <a:t>rental_rate</a:t>
            </a:r>
            <a:r>
              <a:rPr lang="en-US" altLang="zh-CN" sz="1200" dirty="0" smtClean="0"/>
              <a:t>` decimal(4,2) NOT NULL default '4.99',</a:t>
            </a:r>
          </a:p>
          <a:p>
            <a:pPr>
              <a:buNone/>
            </a:pPr>
            <a:r>
              <a:rPr lang="en-US" altLang="zh-CN" sz="1200" dirty="0" smtClean="0"/>
              <a:t>  `length` </a:t>
            </a:r>
            <a:r>
              <a:rPr lang="en-US" altLang="zh-CN" sz="1200" dirty="0" err="1" smtClean="0"/>
              <a:t>smallint</a:t>
            </a:r>
            <a:r>
              <a:rPr lang="en-US" altLang="zh-CN" sz="1200" dirty="0" smtClean="0"/>
              <a:t>(5) unsigned default NULL,</a:t>
            </a:r>
          </a:p>
          <a:p>
            <a:pPr>
              <a:buNone/>
            </a:pPr>
            <a:r>
              <a:rPr lang="en-US" altLang="zh-CN" sz="1200" dirty="0" smtClean="0"/>
              <a:t>  `</a:t>
            </a:r>
            <a:r>
              <a:rPr lang="en-US" altLang="zh-CN" sz="1200" dirty="0" err="1" smtClean="0"/>
              <a:t>replacement_cost</a:t>
            </a:r>
            <a:r>
              <a:rPr lang="en-US" altLang="zh-CN" sz="1200" dirty="0" smtClean="0"/>
              <a:t>` decimal(5,2) NOT NULL default '19.99',</a:t>
            </a:r>
          </a:p>
          <a:p>
            <a:pPr>
              <a:buNone/>
            </a:pPr>
            <a:r>
              <a:rPr lang="en-US" altLang="zh-CN" sz="1200" dirty="0" smtClean="0"/>
              <a:t>  `rating` </a:t>
            </a:r>
            <a:r>
              <a:rPr lang="en-US" altLang="zh-CN" sz="1200" dirty="0" err="1" smtClean="0"/>
              <a:t>enum</a:t>
            </a:r>
            <a:r>
              <a:rPr lang="en-US" altLang="zh-CN" sz="1200" dirty="0" smtClean="0"/>
              <a:t>('G','PG','PG-13','R','NC-17') default 'G',</a:t>
            </a:r>
          </a:p>
          <a:p>
            <a:pPr>
              <a:buNone/>
            </a:pPr>
            <a:r>
              <a:rPr lang="en-US" altLang="zh-CN" sz="1200" dirty="0" smtClean="0"/>
              <a:t>  `</a:t>
            </a:r>
            <a:r>
              <a:rPr lang="en-US" altLang="zh-CN" sz="1200" dirty="0" err="1" smtClean="0"/>
              <a:t>special_features</a:t>
            </a:r>
            <a:r>
              <a:rPr lang="en-US" altLang="zh-CN" sz="1200" dirty="0" smtClean="0"/>
              <a:t>` set('</a:t>
            </a:r>
            <a:r>
              <a:rPr lang="en-US" altLang="zh-CN" sz="1200" dirty="0" err="1" smtClean="0"/>
              <a:t>Trailers','Commentaries','Deleted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Scenes','Behind</a:t>
            </a:r>
            <a:r>
              <a:rPr lang="en-US" altLang="zh-CN" sz="1200" dirty="0" smtClean="0"/>
              <a:t> the Scenes') default NULL,</a:t>
            </a:r>
          </a:p>
          <a:p>
            <a:pPr>
              <a:buNone/>
            </a:pPr>
            <a:r>
              <a:rPr lang="en-US" altLang="zh-CN" sz="1200" dirty="0" smtClean="0"/>
              <a:t>  `</a:t>
            </a:r>
            <a:r>
              <a:rPr lang="en-US" altLang="zh-CN" sz="1200" dirty="0" err="1" smtClean="0"/>
              <a:t>last_update</a:t>
            </a:r>
            <a:r>
              <a:rPr lang="en-US" altLang="zh-CN" sz="1200" dirty="0" smtClean="0"/>
              <a:t>` timestamp NOT NULL default CURRENT_TIMESTAMP on update CURRENT_TIMESTAMP,</a:t>
            </a:r>
          </a:p>
          <a:p>
            <a:pPr>
              <a:buNone/>
            </a:pPr>
            <a:r>
              <a:rPr lang="en-US" altLang="zh-CN" sz="1200" dirty="0" smtClean="0"/>
              <a:t>  PRIMARY KEY  (`</a:t>
            </a:r>
            <a:r>
              <a:rPr lang="en-US" altLang="zh-CN" sz="1200" dirty="0" err="1" smtClean="0"/>
              <a:t>film_id</a:t>
            </a:r>
            <a:r>
              <a:rPr lang="en-US" altLang="zh-CN" sz="1200" dirty="0" smtClean="0"/>
              <a:t>`),</a:t>
            </a:r>
          </a:p>
          <a:p>
            <a:pPr>
              <a:buNone/>
            </a:pPr>
            <a:r>
              <a:rPr lang="en-US" altLang="zh-CN" sz="1200" dirty="0" smtClean="0"/>
              <a:t>  KEY `</a:t>
            </a:r>
            <a:r>
              <a:rPr lang="en-US" altLang="zh-CN" sz="1200" dirty="0" err="1" smtClean="0"/>
              <a:t>idx_title</a:t>
            </a:r>
            <a:r>
              <a:rPr lang="en-US" altLang="zh-CN" sz="1200" dirty="0" smtClean="0"/>
              <a:t>` (`title`),</a:t>
            </a:r>
          </a:p>
          <a:p>
            <a:pPr>
              <a:buNone/>
            </a:pPr>
            <a:r>
              <a:rPr lang="en-US" altLang="zh-CN" sz="1200" dirty="0" smtClean="0"/>
              <a:t>  KEY `</a:t>
            </a:r>
            <a:r>
              <a:rPr lang="en-US" altLang="zh-CN" sz="1200" dirty="0" err="1" smtClean="0"/>
              <a:t>idx_fk_language_id</a:t>
            </a:r>
            <a:r>
              <a:rPr lang="en-US" altLang="zh-CN" sz="1200" dirty="0" smtClean="0"/>
              <a:t>` (`</a:t>
            </a:r>
            <a:r>
              <a:rPr lang="en-US" altLang="zh-CN" sz="1200" dirty="0" err="1" smtClean="0"/>
              <a:t>language_id</a:t>
            </a:r>
            <a:r>
              <a:rPr lang="en-US" altLang="zh-CN" sz="1200" dirty="0" smtClean="0"/>
              <a:t>`),</a:t>
            </a:r>
          </a:p>
          <a:p>
            <a:pPr>
              <a:buNone/>
            </a:pPr>
            <a:r>
              <a:rPr lang="en-US" altLang="zh-CN" sz="1200" dirty="0" smtClean="0"/>
              <a:t>  KEY `</a:t>
            </a:r>
            <a:r>
              <a:rPr lang="en-US" altLang="zh-CN" sz="1200" dirty="0" err="1" smtClean="0"/>
              <a:t>idx_fk_original_language_id</a:t>
            </a:r>
            <a:r>
              <a:rPr lang="en-US" altLang="zh-CN" sz="1200" dirty="0" smtClean="0"/>
              <a:t>` (`</a:t>
            </a:r>
            <a:r>
              <a:rPr lang="en-US" altLang="zh-CN" sz="1200" dirty="0" err="1" smtClean="0"/>
              <a:t>original_language_id</a:t>
            </a:r>
            <a:r>
              <a:rPr lang="en-US" altLang="zh-CN" sz="1200" dirty="0" smtClean="0"/>
              <a:t>`),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select title from film where </a:t>
            </a:r>
            <a:r>
              <a:rPr lang="en-US" altLang="zh-CN" sz="1600" dirty="0" err="1" smtClean="0"/>
              <a:t>release_year</a:t>
            </a:r>
            <a:r>
              <a:rPr lang="en-US" altLang="zh-CN" sz="1600" dirty="0" smtClean="0"/>
              <a:t>=‘2014’;</a:t>
            </a:r>
          </a:p>
          <a:p>
            <a:r>
              <a:rPr lang="en-US" altLang="zh-CN" sz="1600" dirty="0" smtClean="0"/>
              <a:t>select </a:t>
            </a:r>
            <a:r>
              <a:rPr lang="en-US" altLang="zh-CN" sz="1600" dirty="0" err="1" smtClean="0"/>
              <a:t>film_id,title</a:t>
            </a:r>
            <a:r>
              <a:rPr lang="en-US" altLang="zh-CN" sz="1600" dirty="0" smtClean="0"/>
              <a:t> from film where </a:t>
            </a:r>
            <a:r>
              <a:rPr lang="en-US" altLang="zh-CN" sz="1600" dirty="0" err="1" smtClean="0"/>
              <a:t>language_id</a:t>
            </a:r>
            <a:r>
              <a:rPr lang="en-US" altLang="zh-CN" sz="1600" dirty="0" smtClean="0"/>
              <a:t>= 10 and </a:t>
            </a:r>
            <a:r>
              <a:rPr lang="en-US" altLang="zh-CN" sz="1600" dirty="0" err="1" smtClean="0"/>
              <a:t>release_year</a:t>
            </a:r>
            <a:r>
              <a:rPr lang="en-US" altLang="zh-CN" sz="1600" dirty="0" smtClean="0"/>
              <a:t>&gt;'2013';</a:t>
            </a:r>
          </a:p>
          <a:p>
            <a:r>
              <a:rPr lang="en-US" altLang="zh-CN" sz="1600" dirty="0" smtClean="0"/>
              <a:t>select </a:t>
            </a:r>
            <a:r>
              <a:rPr lang="en-US" altLang="zh-CN" sz="1600" dirty="0" err="1" smtClean="0"/>
              <a:t>film_id,title</a:t>
            </a:r>
            <a:r>
              <a:rPr lang="en-US" altLang="zh-CN" sz="1600" dirty="0" smtClean="0"/>
              <a:t> from film where </a:t>
            </a:r>
            <a:r>
              <a:rPr lang="en-US" altLang="zh-CN" sz="1600" dirty="0" err="1" smtClean="0"/>
              <a:t>rental_rate</a:t>
            </a:r>
            <a:r>
              <a:rPr lang="en-US" altLang="zh-CN" sz="1600" dirty="0" smtClean="0"/>
              <a:t>=4.99 and length=159;</a:t>
            </a:r>
          </a:p>
          <a:p>
            <a:r>
              <a:rPr lang="en-US" altLang="zh-CN" sz="1600" dirty="0" smtClean="0"/>
              <a:t>select </a:t>
            </a:r>
            <a:r>
              <a:rPr lang="en-US" altLang="zh-CN" sz="1600" dirty="0" err="1" smtClean="0"/>
              <a:t>film_id,title</a:t>
            </a:r>
            <a:r>
              <a:rPr lang="en-US" altLang="zh-CN" sz="1600" dirty="0" smtClean="0"/>
              <a:t> from film where </a:t>
            </a:r>
            <a:r>
              <a:rPr lang="en-US" altLang="zh-CN" sz="1600" dirty="0" err="1" smtClean="0"/>
              <a:t>language_id</a:t>
            </a:r>
            <a:r>
              <a:rPr lang="en-US" altLang="zh-CN" sz="1600" dirty="0" smtClean="0"/>
              <a:t>= 10 and </a:t>
            </a:r>
            <a:r>
              <a:rPr lang="en-US" altLang="zh-CN" sz="1600" dirty="0" err="1" smtClean="0"/>
              <a:t>release_year</a:t>
            </a:r>
            <a:r>
              <a:rPr lang="en-US" altLang="zh-CN" sz="1600" dirty="0" smtClean="0"/>
              <a:t> between '2010‘ and ‘2014’;</a:t>
            </a:r>
          </a:p>
          <a:p>
            <a:r>
              <a:rPr lang="en-US" altLang="zh-CN" sz="1600" dirty="0" smtClean="0"/>
              <a:t>select count(*) from film where </a:t>
            </a:r>
            <a:r>
              <a:rPr lang="en-US" altLang="zh-CN" sz="1600" dirty="0" err="1" smtClean="0"/>
              <a:t>release_year</a:t>
            </a:r>
            <a:r>
              <a:rPr lang="en-US" altLang="zh-CN" sz="1600" dirty="0" smtClean="0"/>
              <a:t> is null;</a:t>
            </a:r>
          </a:p>
          <a:p>
            <a:r>
              <a:rPr lang="en-US" altLang="zh-CN" sz="1600" dirty="0" smtClean="0"/>
              <a:t>select count(*) from film where rating!=‘PG’;</a:t>
            </a:r>
          </a:p>
          <a:p>
            <a:r>
              <a:rPr lang="en-US" altLang="zh-CN" sz="1600" dirty="0" smtClean="0"/>
              <a:t>select * from film where length in(158,159,160);</a:t>
            </a:r>
          </a:p>
          <a:p>
            <a:r>
              <a:rPr lang="en-US" altLang="zh-CN" sz="1600" dirty="0" smtClean="0"/>
              <a:t>select max(length) from film;</a:t>
            </a:r>
          </a:p>
          <a:p>
            <a:r>
              <a:rPr lang="en-US" altLang="zh-CN" sz="1600" dirty="0" smtClean="0"/>
              <a:t>select </a:t>
            </a:r>
            <a:r>
              <a:rPr lang="en-US" altLang="zh-CN" sz="1600" dirty="0" err="1" smtClean="0"/>
              <a:t>film_id,title</a:t>
            </a:r>
            <a:r>
              <a:rPr lang="en-US" altLang="zh-CN" sz="1600" dirty="0" smtClean="0"/>
              <a:t> from film where length=160;</a:t>
            </a:r>
          </a:p>
          <a:p>
            <a:r>
              <a:rPr lang="en-US" altLang="zh-CN" sz="1600" dirty="0" smtClean="0"/>
              <a:t>select * from film </a:t>
            </a:r>
            <a:r>
              <a:rPr lang="en-US" altLang="zh-CN" sz="1600" dirty="0" err="1" smtClean="0"/>
              <a:t>a,film_actor</a:t>
            </a:r>
            <a:r>
              <a:rPr lang="en-US" altLang="zh-CN" sz="1600" dirty="0" smtClean="0"/>
              <a:t> b where </a:t>
            </a:r>
            <a:r>
              <a:rPr lang="en-US" altLang="zh-CN" sz="1600" dirty="0" err="1" smtClean="0"/>
              <a:t>a.film_id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b.film_id</a:t>
            </a:r>
            <a:r>
              <a:rPr lang="en-US" altLang="zh-CN" sz="1600" dirty="0" smtClean="0"/>
              <a:t> and </a:t>
            </a:r>
            <a:r>
              <a:rPr lang="en-US" altLang="zh-CN" sz="1600" dirty="0" err="1" smtClean="0"/>
              <a:t>a.length</a:t>
            </a:r>
            <a:r>
              <a:rPr lang="en-US" altLang="zh-CN" sz="1600" dirty="0" smtClean="0"/>
              <a:t>=159 and </a:t>
            </a:r>
            <a:r>
              <a:rPr lang="en-US" altLang="zh-CN" sz="1600" dirty="0" err="1" smtClean="0"/>
              <a:t>b.last_update</a:t>
            </a:r>
            <a:r>
              <a:rPr lang="en-US" altLang="zh-CN" sz="1600" dirty="0" smtClean="0"/>
              <a:t>&lt;'2009-01-12 23:11:12';</a:t>
            </a:r>
            <a:endParaRPr lang="zh-CN" altLang="en-US" sz="1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覆盖索引技术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2"/>
          </a:xfrm>
        </p:spPr>
        <p:txBody>
          <a:bodyPr/>
          <a:lstStyle/>
          <a:p>
            <a:r>
              <a:rPr lang="zh-CN" altLang="en-US" dirty="0" smtClean="0"/>
              <a:t>能够从非主键索引里直接检索出想要的数据，我们称之为覆盖索引。</a:t>
            </a:r>
            <a:endParaRPr lang="en-US" altLang="zh-CN" dirty="0" smtClean="0"/>
          </a:p>
          <a:p>
            <a:r>
              <a:rPr lang="zh-CN" altLang="en-US" dirty="0" smtClean="0"/>
              <a:t>包含：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having</a:t>
            </a:r>
            <a:r>
              <a:rPr lang="zh-CN" altLang="en-US" dirty="0" smtClean="0"/>
              <a:t>条件可以利用索引检索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</a:t>
            </a:r>
            <a:r>
              <a:rPr lang="zh-CN" altLang="en-US" dirty="0" smtClean="0"/>
              <a:t>列包含在索引列内</a:t>
            </a:r>
            <a:endParaRPr lang="en-US" altLang="zh-CN" dirty="0" smtClean="0"/>
          </a:p>
          <a:p>
            <a:r>
              <a:rPr lang="zh-CN" altLang="en-US" dirty="0" smtClean="0"/>
              <a:t>好处：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减小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，避免再次读取表内数据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节省内存使用</a:t>
            </a:r>
            <a:endParaRPr lang="en-US" altLang="zh-CN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29264"/>
            <a:ext cx="8229600" cy="121444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extra</a:t>
            </a:r>
            <a:r>
              <a:rPr lang="zh-CN" altLang="en-US" dirty="0" smtClean="0"/>
              <a:t>里出现</a:t>
            </a:r>
            <a:r>
              <a:rPr lang="en-US" altLang="zh-CN" dirty="0" smtClean="0"/>
              <a:t>using index</a:t>
            </a:r>
            <a:r>
              <a:rPr lang="zh-CN" altLang="en-US" dirty="0" smtClean="0"/>
              <a:t>表示使用了覆盖索引，表示通过</a:t>
            </a:r>
            <a:r>
              <a:rPr lang="en-US" altLang="zh-CN" dirty="0" smtClean="0"/>
              <a:t>idx_length1</a:t>
            </a:r>
            <a:r>
              <a:rPr lang="zh-CN" altLang="en-US" dirty="0" smtClean="0"/>
              <a:t>索引的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列进行</a:t>
            </a:r>
            <a:r>
              <a:rPr lang="en-US" altLang="zh-CN" dirty="0" smtClean="0"/>
              <a:t>length=160</a:t>
            </a:r>
            <a:r>
              <a:rPr lang="zh-CN" altLang="en-US" dirty="0" smtClean="0"/>
              <a:t>过滤</a:t>
            </a:r>
            <a:endParaRPr lang="en-US" altLang="zh-CN" dirty="0" smtClean="0"/>
          </a:p>
          <a:p>
            <a:r>
              <a:rPr lang="zh-CN" altLang="en-US" dirty="0" smtClean="0"/>
              <a:t>使用第二列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检索出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列数据</a:t>
            </a:r>
            <a:endParaRPr lang="en-US" altLang="zh-CN" dirty="0" smtClean="0"/>
          </a:p>
          <a:p>
            <a:r>
              <a:rPr lang="zh-CN" altLang="en-US" dirty="0" smtClean="0"/>
              <a:t>最后由于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二级索引特性，直接从二级索引里得到</a:t>
            </a:r>
            <a:r>
              <a:rPr lang="en-US" altLang="zh-CN" dirty="0" err="1" smtClean="0"/>
              <a:t>film_id</a:t>
            </a:r>
            <a:r>
              <a:rPr lang="zh-CN" altLang="en-US" dirty="0" smtClean="0"/>
              <a:t>列数据。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77875"/>
          </a:xfrm>
        </p:spPr>
        <p:txBody>
          <a:bodyPr/>
          <a:lstStyle/>
          <a:p>
            <a:r>
              <a:rPr lang="zh-CN" altLang="en-US" dirty="0" smtClean="0"/>
              <a:t>覆盖索引技术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81063"/>
            <a:ext cx="9143999" cy="43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t1</a:t>
            </a:r>
            <a:r>
              <a:rPr lang="zh-CN" altLang="en-US" dirty="0" smtClean="0"/>
              <a:t>表上有</a:t>
            </a:r>
            <a:r>
              <a:rPr lang="en-US" altLang="zh-CN" dirty="0" smtClean="0"/>
              <a:t>key(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</a:t>
            </a:r>
            <a:r>
              <a:rPr lang="zh-CN" altLang="en-US" dirty="0" smtClean="0"/>
              <a:t>且为被驱动表</a:t>
            </a:r>
            <a:r>
              <a:rPr lang="en-US" altLang="zh-CN" dirty="0" smtClean="0"/>
              <a:t>,PK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id,</a:t>
            </a:r>
            <a:r>
              <a:rPr lang="zh-CN" altLang="en-US" dirty="0" smtClean="0"/>
              <a:t>能够使用覆盖索引的</a:t>
            </a:r>
            <a:r>
              <a:rPr lang="en-US" altLang="zh-CN" dirty="0" smtClean="0"/>
              <a:t>SQL:</a:t>
            </a:r>
          </a:p>
          <a:p>
            <a:pPr lvl="1"/>
            <a:r>
              <a:rPr lang="en-US" altLang="zh-CN" dirty="0" smtClean="0"/>
              <a:t>select 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 from t1;</a:t>
            </a:r>
          </a:p>
          <a:p>
            <a:pPr lvl="1"/>
            <a:r>
              <a:rPr lang="en-US" altLang="zh-CN" dirty="0" smtClean="0"/>
              <a:t>select 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 from t1 where a=1;</a:t>
            </a:r>
          </a:p>
          <a:p>
            <a:pPr lvl="1"/>
            <a:r>
              <a:rPr lang="en-US" altLang="zh-CN" dirty="0" smtClean="0"/>
              <a:t>select 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 from t1 where a&lt;10;</a:t>
            </a:r>
          </a:p>
          <a:p>
            <a:pPr lvl="1"/>
            <a:r>
              <a:rPr lang="en-US" altLang="zh-CN" dirty="0" smtClean="0"/>
              <a:t>select 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 from t1 where a between 5 and 10;</a:t>
            </a:r>
          </a:p>
          <a:p>
            <a:pPr lvl="1"/>
            <a:r>
              <a:rPr lang="en-US" altLang="zh-CN" dirty="0" smtClean="0"/>
              <a:t>select 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 from t1 where a=10;</a:t>
            </a:r>
          </a:p>
          <a:p>
            <a:pPr lvl="1"/>
            <a:r>
              <a:rPr lang="en-US" altLang="zh-CN" dirty="0" smtClean="0"/>
              <a:t>select id from t1 where a=1 and b=2 and c=3;</a:t>
            </a:r>
          </a:p>
          <a:p>
            <a:pPr lvl="1"/>
            <a:r>
              <a:rPr lang="en-US" altLang="zh-CN" dirty="0" smtClean="0"/>
              <a:t>select t1.c from t2,t1 where t2.id=t1.a and t1.b=10;</a:t>
            </a:r>
          </a:p>
          <a:p>
            <a:pPr lvl="1"/>
            <a:r>
              <a:rPr lang="en-US" altLang="zh-CN" dirty="0" smtClean="0"/>
              <a:t>select t1.id from t2,t1 where t2.id=t1.a and t1.b=10 and t1.c=30;</a:t>
            </a:r>
          </a:p>
          <a:p>
            <a:r>
              <a:rPr lang="zh-CN" altLang="en-US" dirty="0" smtClean="0"/>
              <a:t>类覆盖索引技术</a:t>
            </a:r>
            <a:r>
              <a:rPr lang="en-US" altLang="zh-CN" dirty="0" smtClean="0"/>
              <a:t>(extra</a:t>
            </a:r>
            <a:r>
              <a:rPr lang="zh-CN" altLang="en-US" dirty="0" smtClean="0"/>
              <a:t>列显示</a:t>
            </a:r>
            <a:r>
              <a:rPr lang="en-US" altLang="zh-CN" dirty="0" smtClean="0"/>
              <a:t>select tables optimized away)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count(*) from t1;----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可能会用到</a:t>
            </a:r>
            <a:r>
              <a:rPr lang="en-US" altLang="zh-CN" dirty="0" smtClean="0"/>
              <a:t>key(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select count(*) from t1;----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max(a) from t1;</a:t>
            </a:r>
          </a:p>
          <a:p>
            <a:pPr lvl="1"/>
            <a:r>
              <a:rPr lang="en-US" altLang="zh-CN" dirty="0" smtClean="0"/>
              <a:t>select min(b) from t1 where a=10;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77875"/>
          </a:xfrm>
        </p:spPr>
        <p:txBody>
          <a:bodyPr/>
          <a:lstStyle/>
          <a:p>
            <a:r>
              <a:rPr lang="zh-CN" altLang="en-US" dirty="0" smtClean="0"/>
              <a:t>覆盖索引技术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必备元素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找到慢查询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slow.log</a:t>
            </a:r>
            <a:r>
              <a:rPr lang="zh-CN" altLang="en-US" sz="1600" dirty="0" smtClean="0"/>
              <a:t>，慢查询报表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慢查询优先级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(1)</a:t>
            </a:r>
            <a:r>
              <a:rPr lang="en-US" altLang="zh-CN" sz="1600" dirty="0" err="1" smtClean="0"/>
              <a:t>query_time</a:t>
            </a:r>
            <a:r>
              <a:rPr lang="en-US" altLang="zh-CN" sz="1600" dirty="0" smtClean="0"/>
              <a:t>	     (2)</a:t>
            </a:r>
            <a:r>
              <a:rPr lang="en-US" altLang="zh-CN" sz="1600" dirty="0" err="1" smtClean="0"/>
              <a:t>rows_examined</a:t>
            </a:r>
            <a:r>
              <a:rPr lang="en-US" altLang="zh-CN" sz="1600" dirty="0" smtClean="0"/>
              <a:t>	(3)</a:t>
            </a:r>
            <a:r>
              <a:rPr lang="zh-CN" altLang="en-US" sz="1600" dirty="0" smtClean="0"/>
              <a:t>新出现的或遗留的数量巨大的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一个好的使用文本编辑器的习惯，重新排版慢</a:t>
            </a:r>
            <a:r>
              <a:rPr lang="en-US" altLang="zh-CN" sz="1600" dirty="0" smtClean="0"/>
              <a:t>SQL</a:t>
            </a:r>
          </a:p>
          <a:p>
            <a:pPr>
              <a:buNone/>
            </a:pPr>
            <a:r>
              <a:rPr lang="en-US" altLang="zh-CN" sz="1600" dirty="0" smtClean="0"/>
              <a:t>4.Explain</a:t>
            </a:r>
            <a:r>
              <a:rPr lang="zh-CN" altLang="en-US" sz="1600" dirty="0" smtClean="0"/>
              <a:t>分析执行计划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5.Profile</a:t>
            </a:r>
            <a:r>
              <a:rPr lang="zh-CN" altLang="en-US" sz="1600" dirty="0" smtClean="0"/>
              <a:t>定位瓶颈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6.mysqldumpslow</a:t>
            </a:r>
            <a:r>
              <a:rPr lang="zh-CN" altLang="en-US" sz="1600" dirty="0" smtClean="0"/>
              <a:t>或</a:t>
            </a:r>
            <a:r>
              <a:rPr lang="en-US" altLang="zh-CN" sz="1600" dirty="0" err="1" smtClean="0"/>
              <a:t>mysqlsla</a:t>
            </a:r>
            <a:r>
              <a:rPr lang="zh-CN" altLang="en-US" sz="1600" dirty="0" smtClean="0"/>
              <a:t>分析最近出现的频繁度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7.</a:t>
            </a:r>
            <a:r>
              <a:rPr lang="zh-CN" altLang="en-US" sz="1600" dirty="0" smtClean="0"/>
              <a:t>通过在线下库</a:t>
            </a:r>
            <a:r>
              <a:rPr lang="en-US" altLang="zh-CN" sz="1600" dirty="0" smtClean="0"/>
              <a:t>add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drop key</a:t>
            </a:r>
            <a:r>
              <a:rPr lang="zh-CN" altLang="en-US" sz="1600" dirty="0" smtClean="0"/>
              <a:t>，使用</a:t>
            </a:r>
            <a:r>
              <a:rPr lang="en-US" altLang="zh-CN" sz="1600" dirty="0" smtClean="0"/>
              <a:t>hint</a:t>
            </a:r>
            <a:r>
              <a:rPr lang="zh-CN" altLang="en-US" sz="1600" dirty="0" smtClean="0"/>
              <a:t>来影响优化器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8.</a:t>
            </a:r>
            <a:r>
              <a:rPr lang="zh-CN" altLang="en-US" sz="1600" dirty="0" smtClean="0"/>
              <a:t>综合分析慢查询原因，出现的频度，增加索引，修改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还是业务逻辑调整？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9.</a:t>
            </a:r>
            <a:r>
              <a:rPr lang="zh-CN" altLang="en-US" sz="1600" dirty="0" smtClean="0"/>
              <a:t>给出分析和解决方案，通报开发人员进行优化</a:t>
            </a: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优化流程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varchar</a:t>
            </a:r>
            <a:r>
              <a:rPr lang="zh-CN" altLang="en-US" dirty="0" smtClean="0"/>
              <a:t>列前缀索引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>
            <a:normAutofit fontScale="85000" lnSpcReduction="10000"/>
          </a:bodyPr>
          <a:lstStyle/>
          <a:p>
            <a:pPr lvl="0">
              <a:buNone/>
            </a:pPr>
            <a:r>
              <a:rPr lang="en-US" dirty="0" smtClean="0"/>
              <a:t>select col1,col2,col3… from t1 where content=’</a:t>
            </a:r>
            <a:r>
              <a:rPr lang="en-US" dirty="0" err="1" smtClean="0"/>
              <a:t>abcdefghijk</a:t>
            </a:r>
            <a:r>
              <a:rPr lang="en-US" dirty="0" smtClean="0"/>
              <a:t>…’;</a:t>
            </a:r>
          </a:p>
          <a:p>
            <a:pPr lvl="0">
              <a:buNone/>
            </a:pPr>
            <a:r>
              <a:rPr lang="en-US" dirty="0" smtClean="0"/>
              <a:t>(</a:t>
            </a:r>
            <a:r>
              <a:rPr lang="zh-CN" altLang="en-US" dirty="0" smtClean="0"/>
              <a:t>其中</a:t>
            </a:r>
            <a:r>
              <a:rPr lang="en-US" dirty="0" smtClean="0"/>
              <a:t>content</a:t>
            </a:r>
            <a:r>
              <a:rPr lang="zh-CN" altLang="en-US" dirty="0" smtClean="0"/>
              <a:t>为</a:t>
            </a:r>
            <a:r>
              <a:rPr lang="en-US" dirty="0" err="1" smtClean="0"/>
              <a:t>varchar</a:t>
            </a:r>
            <a:r>
              <a:rPr lang="zh-CN" altLang="en-US" dirty="0" smtClean="0"/>
              <a:t>字段且定义超过</a:t>
            </a:r>
            <a:r>
              <a:rPr lang="en-US" dirty="0" smtClean="0"/>
              <a:t>100 byte)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索引建议</a:t>
            </a:r>
            <a:r>
              <a:rPr lang="en-US" altLang="zh-CN" dirty="0" smtClean="0"/>
              <a:t>】</a:t>
            </a:r>
          </a:p>
          <a:p>
            <a:r>
              <a:rPr lang="en-US" dirty="0" smtClean="0"/>
              <a:t>select count(distinct left(content,</a:t>
            </a:r>
            <a:r>
              <a:rPr lang="zh-CN" altLang="en-US" dirty="0" smtClean="0"/>
              <a:t>前缀长度</a:t>
            </a:r>
            <a:r>
              <a:rPr lang="en-US" dirty="0" smtClean="0"/>
              <a:t>)) as selectivity from t1;</a:t>
            </a:r>
            <a:endParaRPr lang="zh-CN" altLang="en-US" dirty="0" smtClean="0"/>
          </a:p>
          <a:p>
            <a:r>
              <a:rPr lang="en-US" dirty="0" smtClean="0"/>
              <a:t>add key(content(</a:t>
            </a:r>
            <a:r>
              <a:rPr lang="zh-CN" altLang="en-US" dirty="0" smtClean="0"/>
              <a:t>前缀长度</a:t>
            </a:r>
            <a:r>
              <a:rPr lang="en-US" dirty="0" smtClean="0"/>
              <a:t>))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原因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如果要在</a:t>
            </a:r>
            <a:r>
              <a:rPr lang="en-US" dirty="0" err="1" smtClean="0"/>
              <a:t>varchar</a:t>
            </a:r>
            <a:r>
              <a:rPr lang="zh-CN" altLang="en-US" dirty="0" smtClean="0"/>
              <a:t>列建立索引，首先注意其最大索引长度为</a:t>
            </a:r>
            <a:r>
              <a:rPr lang="en-US" dirty="0" smtClean="0"/>
              <a:t>255. </a:t>
            </a:r>
            <a:r>
              <a:rPr lang="zh-CN" altLang="en-US" dirty="0" smtClean="0"/>
              <a:t>出于长度考虑，我们必须建立</a:t>
            </a:r>
            <a:r>
              <a:rPr lang="en-US" dirty="0" err="1" smtClean="0"/>
              <a:t>varchar</a:t>
            </a:r>
            <a:r>
              <a:rPr lang="zh-CN" altLang="en-US" dirty="0" smtClean="0"/>
              <a:t>列的前缀索引，因此需要不断调整上述</a:t>
            </a:r>
            <a:r>
              <a:rPr lang="en-US" dirty="0" smtClean="0"/>
              <a:t>select</a:t>
            </a:r>
            <a:r>
              <a:rPr lang="zh-CN" altLang="en-US" dirty="0" smtClean="0"/>
              <a:t>语句中“前缀长度”的值，让返回的“</a:t>
            </a:r>
            <a:r>
              <a:rPr lang="en-US" dirty="0" smtClean="0"/>
              <a:t>selectivity</a:t>
            </a:r>
            <a:r>
              <a:rPr lang="zh-CN" altLang="en-US" dirty="0" smtClean="0"/>
              <a:t>”</a:t>
            </a:r>
            <a:r>
              <a:rPr lang="en-US" dirty="0" smtClean="0"/>
              <a:t>&gt;=80%</a:t>
            </a:r>
            <a:r>
              <a:rPr lang="zh-CN" altLang="en-US" dirty="0" smtClean="0"/>
              <a:t>，这样建立的</a:t>
            </a:r>
            <a:r>
              <a:rPr lang="en-US" dirty="0" err="1" smtClean="0"/>
              <a:t>varchar</a:t>
            </a:r>
            <a:r>
              <a:rPr lang="zh-CN" altLang="en-US" dirty="0" smtClean="0"/>
              <a:t>列索引才比较优。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77875"/>
          </a:xfrm>
        </p:spPr>
        <p:txBody>
          <a:bodyPr/>
          <a:lstStyle/>
          <a:p>
            <a:r>
              <a:rPr lang="zh-CN" altLang="en-US" dirty="0" smtClean="0"/>
              <a:t>经典案例：</a:t>
            </a:r>
            <a:r>
              <a:rPr lang="en-US" altLang="zh-CN" dirty="0" smtClean="0"/>
              <a:t>update …limit…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现象</a:t>
            </a:r>
            <a:r>
              <a:rPr lang="en-US" altLang="zh-CN" dirty="0" smtClean="0"/>
              <a:t>】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原因</a:t>
            </a:r>
            <a:r>
              <a:rPr lang="en-US" altLang="zh-CN" dirty="0" smtClean="0"/>
              <a:t>】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318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72074"/>
            <a:ext cx="9144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/>
          <a:lstStyle/>
          <a:p>
            <a:r>
              <a:rPr lang="zh-CN" altLang="en-US" dirty="0" smtClean="0"/>
              <a:t>主库执行</a:t>
            </a:r>
            <a:r>
              <a:rPr lang="en-US" altLang="zh-CN" dirty="0" smtClean="0"/>
              <a:t>update t1 set XX=XX… where a=1 limit 10</a:t>
            </a:r>
            <a:r>
              <a:rPr lang="zh-CN" altLang="en-US" dirty="0" smtClean="0"/>
              <a:t>可能会导致从库数据和主库不一致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如何解决</a:t>
            </a:r>
            <a:r>
              <a:rPr lang="en-US" altLang="zh-CN" dirty="0" smtClean="0"/>
              <a:t>】</a:t>
            </a:r>
          </a:p>
          <a:p>
            <a:pPr>
              <a:buNone/>
            </a:pPr>
            <a:r>
              <a:rPr lang="en-US" altLang="zh-CN" dirty="0" smtClean="0"/>
              <a:t>1.update t1 set XX=XX… where a=1 order by PK limit 10;</a:t>
            </a:r>
          </a:p>
          <a:p>
            <a:pPr>
              <a:buNone/>
            </a:pPr>
            <a:r>
              <a:rPr lang="zh-CN" altLang="en-US" dirty="0" smtClean="0"/>
              <a:t>强制按照</a:t>
            </a:r>
            <a:r>
              <a:rPr lang="en-US" altLang="zh-CN" dirty="0" smtClean="0"/>
              <a:t>PK</a:t>
            </a:r>
            <a:r>
              <a:rPr lang="zh-CN" altLang="en-US" dirty="0" smtClean="0"/>
              <a:t>进行排序，则主从更新的数据是一致的。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予以规避。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经典案例：</a:t>
            </a:r>
            <a:r>
              <a:rPr lang="en-US" altLang="zh-CN" dirty="0" smtClean="0"/>
              <a:t>update …limit…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143536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能在索引中排序的条件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1.order by</a:t>
            </a:r>
            <a:r>
              <a:rPr lang="zh-CN" altLang="en-US" sz="1600" dirty="0" smtClean="0"/>
              <a:t>顺序和索引顺序完全一致，且所有列一致升序或降序</a:t>
            </a:r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当多表连接时，</a:t>
            </a:r>
            <a:r>
              <a:rPr lang="en-US" altLang="zh-CN" sz="1600" dirty="0" smtClean="0"/>
              <a:t>order by</a:t>
            </a:r>
            <a:r>
              <a:rPr lang="zh-CN" altLang="en-US" sz="1600" dirty="0" smtClean="0"/>
              <a:t>所有列必须在第一个表，此时同样遵循最左前缀法则。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3.order by</a:t>
            </a:r>
            <a:r>
              <a:rPr lang="zh-CN" altLang="en-US" sz="1600" dirty="0" smtClean="0"/>
              <a:t>字段是索引最左连续字段</a:t>
            </a:r>
          </a:p>
          <a:p>
            <a:pPr>
              <a:buNone/>
            </a:pPr>
            <a:r>
              <a:rPr lang="en-US" altLang="zh-CN" sz="1600" dirty="0" smtClean="0"/>
              <a:t>4.</a:t>
            </a:r>
            <a:r>
              <a:rPr lang="zh-CN" altLang="en-US" sz="1600" dirty="0" smtClean="0"/>
              <a:t>索引最左连续字段没有在</a:t>
            </a:r>
            <a:r>
              <a:rPr lang="en-US" altLang="zh-CN" sz="1600" dirty="0" smtClean="0"/>
              <a:t>order by</a:t>
            </a:r>
            <a:r>
              <a:rPr lang="zh-CN" altLang="en-US" sz="1600" dirty="0" smtClean="0"/>
              <a:t>中，却在</a:t>
            </a:r>
            <a:r>
              <a:rPr lang="en-US" altLang="zh-CN" sz="1600" dirty="0" smtClean="0"/>
              <a:t>where</a:t>
            </a:r>
            <a:r>
              <a:rPr lang="zh-CN" altLang="en-US" sz="1600" dirty="0" smtClean="0"/>
              <a:t>中使用了常量。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如</a:t>
            </a:r>
            <a:r>
              <a:rPr lang="en-US" altLang="zh-CN" sz="1600" dirty="0" smtClean="0"/>
              <a:t>key(</a:t>
            </a:r>
            <a:r>
              <a:rPr lang="en-US" altLang="zh-CN" sz="1600" dirty="0" err="1" smtClean="0"/>
              <a:t>a,b,c</a:t>
            </a:r>
            <a:r>
              <a:rPr lang="en-US" altLang="zh-CN" sz="1600" dirty="0" smtClean="0"/>
              <a:t>):where a=1 order by </a:t>
            </a:r>
            <a:r>
              <a:rPr lang="en-US" altLang="zh-CN" sz="1600" dirty="0" err="1" smtClean="0"/>
              <a:t>b,c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	    :where a in (1) order by </a:t>
            </a:r>
            <a:r>
              <a:rPr lang="en-US" altLang="zh-CN" sz="1600" dirty="0" err="1" smtClean="0"/>
              <a:t>b,c</a:t>
            </a:r>
            <a:r>
              <a:rPr lang="en-US" altLang="zh-CN" sz="1600" dirty="0" smtClean="0"/>
              <a:t>		//in</a:t>
            </a:r>
            <a:r>
              <a:rPr lang="zh-CN" altLang="en-US" sz="1600" dirty="0" smtClean="0"/>
              <a:t>值只能有一个 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只要不满足以上条件，就要</a:t>
            </a:r>
            <a:r>
              <a:rPr lang="en-US" altLang="zh-CN" sz="1600" dirty="0" err="1" smtClean="0"/>
              <a:t>filesort</a:t>
            </a:r>
            <a:r>
              <a:rPr lang="zh-CN" altLang="en-US" sz="1600" dirty="0" smtClean="0"/>
              <a:t>，如何优化</a:t>
            </a:r>
            <a:r>
              <a:rPr lang="en-US" altLang="zh-CN" sz="1600" dirty="0" err="1" smtClean="0"/>
              <a:t>filesort</a:t>
            </a:r>
            <a:r>
              <a:rPr lang="zh-CN" altLang="en-US" sz="1600" dirty="0" smtClean="0"/>
              <a:t>？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增大</a:t>
            </a:r>
            <a:r>
              <a:rPr lang="en-US" altLang="zh-CN" sz="1600" dirty="0" err="1" smtClean="0"/>
              <a:t>max_length_for_sort_data</a:t>
            </a:r>
            <a:r>
              <a:rPr lang="zh-CN" altLang="en-US" sz="1600" dirty="0" smtClean="0"/>
              <a:t>或去掉不需要字段（</a:t>
            </a:r>
            <a:r>
              <a:rPr lang="en-US" altLang="zh-CN" sz="1600" dirty="0" smtClean="0"/>
              <a:t>order by </a:t>
            </a:r>
            <a:r>
              <a:rPr lang="zh-CN" altLang="en-US" sz="1600" dirty="0" smtClean="0"/>
              <a:t>的两种机制）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适当增大</a:t>
            </a:r>
            <a:r>
              <a:rPr lang="en-US" altLang="zh-CN" sz="1600" dirty="0" err="1" smtClean="0"/>
              <a:t>sort_buffer_size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read_rnd_buffer_size</a:t>
            </a:r>
            <a:endParaRPr lang="en-US" altLang="zh-CN" sz="1600" dirty="0" smtClean="0"/>
          </a:p>
          <a:p>
            <a:pPr>
              <a:buAutoNum type="arabicPeriod"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Group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5002234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三种扫描方式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松散扫描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KEY `</a:t>
            </a:r>
            <a:r>
              <a:rPr lang="en-US" altLang="zh-CN" sz="1600" dirty="0" err="1" smtClean="0"/>
              <a:t>idx_a_b_c</a:t>
            </a:r>
            <a:r>
              <a:rPr lang="en-US" altLang="zh-CN" sz="1600" dirty="0" smtClean="0"/>
              <a:t>` (`</a:t>
            </a:r>
            <a:r>
              <a:rPr lang="en-US" altLang="zh-CN" sz="1600" dirty="0" err="1" smtClean="0"/>
              <a:t>a`,`b`,`c</a:t>
            </a:r>
            <a:r>
              <a:rPr lang="en-US" altLang="zh-CN" sz="1600" dirty="0" smtClean="0"/>
              <a:t>`)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适用条件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1.group by</a:t>
            </a:r>
            <a:r>
              <a:rPr lang="zh-CN" altLang="en-US" sz="1600" dirty="0" smtClean="0"/>
              <a:t>字段必须在索引中的最左连续部分，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聚合函数只能使用</a:t>
            </a:r>
            <a:r>
              <a:rPr lang="en-US" altLang="zh-CN" sz="1600" dirty="0" smtClean="0"/>
              <a:t>min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max</a:t>
            </a:r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928934"/>
            <a:ext cx="77247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Group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紧凑扫描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需要扫描所有满足条件的索引上的数据行（索引键）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适用条件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1.group by</a:t>
            </a:r>
            <a:r>
              <a:rPr lang="zh-CN" altLang="en-US" sz="1600" dirty="0" smtClean="0"/>
              <a:t>字段不在索引中的最左连续部分时，这部分被</a:t>
            </a:r>
            <a:r>
              <a:rPr lang="en-US" altLang="zh-CN" sz="1600" dirty="0" smtClean="0"/>
              <a:t>where a=x</a:t>
            </a:r>
            <a:r>
              <a:rPr lang="zh-CN" altLang="en-US" sz="1600" dirty="0" smtClean="0"/>
              <a:t>替代，其他范围查询均不行。例如</a:t>
            </a:r>
            <a:r>
              <a:rPr lang="en-US" altLang="zh-CN" sz="1600" dirty="0" smtClean="0"/>
              <a:t>where a&lt;2</a:t>
            </a:r>
            <a:r>
              <a:rPr lang="zh-CN" altLang="en-US" sz="1600" dirty="0" smtClean="0"/>
              <a:t>就不行</a:t>
            </a:r>
          </a:p>
          <a:p>
            <a:pPr>
              <a:buNone/>
            </a:pPr>
            <a:r>
              <a:rPr lang="en-US" altLang="zh-CN" sz="1600" dirty="0" smtClean="0"/>
              <a:t>2.group by</a:t>
            </a:r>
            <a:r>
              <a:rPr lang="zh-CN" altLang="en-US" sz="1600" dirty="0" smtClean="0"/>
              <a:t>字段是最左前缀，但聚集函数非</a:t>
            </a:r>
            <a:r>
              <a:rPr lang="en-US" altLang="zh-CN" sz="1600" dirty="0" smtClean="0"/>
              <a:t>max min</a:t>
            </a:r>
          </a:p>
          <a:p>
            <a:pPr>
              <a:buNone/>
            </a:pPr>
            <a:endParaRPr lang="zh-CN" altLang="en-US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32" y="2500306"/>
            <a:ext cx="60007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Group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使用临时表</a:t>
            </a:r>
            <a:r>
              <a:rPr lang="en-US" altLang="zh-CN" sz="1600" dirty="0" smtClean="0"/>
              <a:t>group by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优化建议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1.Group by</a:t>
            </a:r>
            <a:r>
              <a:rPr lang="zh-CN" altLang="en-US" sz="1600" dirty="0" smtClean="0"/>
              <a:t>字段利用索引最左前缀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大结果集的</a:t>
            </a:r>
            <a:r>
              <a:rPr lang="en-US" altLang="zh-CN" sz="1600" dirty="0" smtClean="0"/>
              <a:t>group by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MyISAM</a:t>
            </a:r>
            <a:r>
              <a:rPr lang="zh-CN" altLang="en-US" sz="1600" dirty="0" smtClean="0"/>
              <a:t>磁盘临时表，修改业务逻辑，减少扫描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3.Order by null</a:t>
            </a:r>
          </a:p>
          <a:p>
            <a:pPr>
              <a:buNone/>
            </a:pPr>
            <a:r>
              <a:rPr lang="en-US" altLang="zh-CN" sz="1600" dirty="0" smtClean="0"/>
              <a:t>4.</a:t>
            </a:r>
            <a:r>
              <a:rPr lang="zh-CN" altLang="en-US" sz="1600" dirty="0" smtClean="0"/>
              <a:t>多表连接后的</a:t>
            </a:r>
            <a:r>
              <a:rPr lang="en-US" altLang="zh-CN" sz="1600" dirty="0" smtClean="0"/>
              <a:t>group by</a:t>
            </a:r>
            <a:r>
              <a:rPr lang="zh-CN" altLang="en-US" sz="1600" dirty="0" smtClean="0"/>
              <a:t>，使其利用第一个表上的列</a:t>
            </a: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29" y="1657353"/>
            <a:ext cx="82962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Distinct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原理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group by</a:t>
            </a:r>
            <a:r>
              <a:rPr lang="zh-CN" altLang="en-US" sz="1600" dirty="0" smtClean="0"/>
              <a:t>之后每一组里面取出一条记录，所以也可以在索引中完成或不用索引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不能利用索引时，放入临时表，每组中取出一条。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扫描方式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松散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紧凑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临时表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优化建议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利用索引最左前缀进行</a:t>
            </a:r>
            <a:r>
              <a:rPr lang="en-US" altLang="zh-CN" sz="1600" dirty="0" smtClean="0"/>
              <a:t>distinct</a:t>
            </a:r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用</a:t>
            </a:r>
            <a:r>
              <a:rPr lang="en-US" altLang="zh-CN" sz="1600" dirty="0" smtClean="0"/>
              <a:t>where </a:t>
            </a:r>
            <a:r>
              <a:rPr lang="zh-CN" altLang="en-US" sz="1600" dirty="0" smtClean="0"/>
              <a:t>等值来弥补最左前缀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30796"/>
          </a:xfrm>
        </p:spPr>
        <p:txBody>
          <a:bodyPr/>
          <a:lstStyle/>
          <a:p>
            <a:pPr>
              <a:buNone/>
            </a:pP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目前只有</a:t>
            </a:r>
            <a:r>
              <a:rPr lang="en-US" altLang="zh-CN" sz="1600" dirty="0" smtClean="0"/>
              <a:t>nested loop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mariaDB</a:t>
            </a:r>
            <a:r>
              <a:rPr lang="zh-CN" altLang="en-US" sz="1600" dirty="0" smtClean="0"/>
              <a:t>实现了</a:t>
            </a:r>
            <a:r>
              <a:rPr lang="en-US" altLang="zh-CN" sz="1600" dirty="0" smtClean="0"/>
              <a:t>hash join</a:t>
            </a:r>
          </a:p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优化器</a:t>
            </a:r>
            <a:r>
              <a:rPr lang="en-US" altLang="zh-CN" sz="1600" dirty="0" smtClean="0"/>
              <a:t>join</a:t>
            </a:r>
            <a:r>
              <a:rPr lang="zh-CN" altLang="en-US" sz="1600" dirty="0" smtClean="0"/>
              <a:t>算法的选择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zh-CN" altLang="en-US" sz="1600" dirty="0" smtClean="0"/>
              <a:t>优化器判断</a:t>
            </a:r>
            <a:r>
              <a:rPr lang="en-US" altLang="zh-CN" sz="1600" dirty="0" smtClean="0"/>
              <a:t>join</a:t>
            </a:r>
            <a:r>
              <a:rPr lang="zh-CN" altLang="en-US" sz="1600" dirty="0" smtClean="0"/>
              <a:t>顺序时，首先检查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！</a:t>
            </a:r>
          </a:p>
          <a:p>
            <a:pPr>
              <a:buNone/>
            </a:pPr>
            <a:r>
              <a:rPr lang="zh-CN" altLang="en-US" sz="1600" dirty="0" smtClean="0"/>
              <a:t>当表连接个数超过</a:t>
            </a:r>
            <a:r>
              <a:rPr lang="en-US" altLang="zh-CN" sz="1600" dirty="0" err="1" smtClean="0"/>
              <a:t>optimizer_search_depth</a:t>
            </a:r>
            <a:r>
              <a:rPr lang="zh-CN" altLang="en-US" sz="1600" dirty="0" smtClean="0"/>
              <a:t>时，默认为</a:t>
            </a:r>
            <a:r>
              <a:rPr lang="en-US" altLang="zh-CN" sz="1600" dirty="0" smtClean="0"/>
              <a:t>62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会认为十分耗时，改变为贪婪算法走捷径。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优化建议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小结果集驱动大结果集</a:t>
            </a:r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优先优化内层循环的</a:t>
            </a:r>
            <a:r>
              <a:rPr lang="en-US" altLang="zh-CN" sz="1600" dirty="0" smtClean="0"/>
              <a:t>SQL</a:t>
            </a:r>
          </a:p>
          <a:p>
            <a:pPr>
              <a:buNone/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保证被驱动的表的连接字段上有索引</a:t>
            </a:r>
          </a:p>
          <a:p>
            <a:pPr>
              <a:buNone/>
            </a:pPr>
            <a:r>
              <a:rPr lang="zh-CN" altLang="en-US" sz="1600" dirty="0" smtClean="0"/>
              <a:t>	驱动表连接列上不需要索引，如果有且不经常使用可以去掉，因为会增加开销。</a:t>
            </a:r>
          </a:p>
          <a:p>
            <a:pPr>
              <a:buNone/>
            </a:pPr>
            <a:r>
              <a:rPr lang="en-US" altLang="zh-CN" sz="1600" dirty="0" smtClean="0"/>
              <a:t>4.</a:t>
            </a:r>
            <a:r>
              <a:rPr lang="zh-CN" altLang="en-US" sz="1600" dirty="0" smtClean="0"/>
              <a:t>如果</a:t>
            </a:r>
            <a:r>
              <a:rPr lang="en-US" altLang="zh-CN" sz="1600" dirty="0" smtClean="0"/>
              <a:t>join type</a:t>
            </a:r>
            <a:r>
              <a:rPr lang="zh-CN" altLang="en-US" sz="1600" dirty="0" smtClean="0"/>
              <a:t>必须是</a:t>
            </a:r>
            <a:r>
              <a:rPr lang="en-US" altLang="zh-CN" sz="1600" dirty="0" smtClean="0"/>
              <a:t>all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index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range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index_merge</a:t>
            </a:r>
            <a:r>
              <a:rPr lang="zh-CN" altLang="en-US" sz="1600" dirty="0" smtClean="0"/>
              <a:t>时，增大</a:t>
            </a:r>
            <a:r>
              <a:rPr lang="en-US" altLang="zh-CN" sz="1600" dirty="0" err="1" smtClean="0"/>
              <a:t>join_buffer_size</a:t>
            </a:r>
            <a:endParaRPr lang="zh-CN" altLang="en-US" sz="1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高起点的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Limit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5002234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内部自动优化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1.Limit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order by</a:t>
            </a:r>
            <a:r>
              <a:rPr lang="zh-CN" altLang="en-US" sz="1600" dirty="0" smtClean="0"/>
              <a:t>结合，排序一旦找到指定行就不再进行。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2.Limit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distinct</a:t>
            </a:r>
            <a:r>
              <a:rPr lang="zh-CN" altLang="en-US" sz="1600" dirty="0" smtClean="0"/>
              <a:t>结合，同上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3.Limit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group by</a:t>
            </a:r>
            <a:r>
              <a:rPr lang="zh-CN" altLang="en-US" sz="1600" dirty="0" smtClean="0"/>
              <a:t>结合，在能利用索引时，也能同上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4.Mysql</a:t>
            </a:r>
            <a:r>
              <a:rPr lang="zh-CN" altLang="en-US" sz="1600" dirty="0" smtClean="0"/>
              <a:t>已经发送需要的行数到客户端，立即停止查询，除非</a:t>
            </a:r>
            <a:r>
              <a:rPr lang="en-US" altLang="zh-CN" sz="1600" dirty="0" smtClean="0"/>
              <a:t>SQL_CALC_FOUND_ROWS</a:t>
            </a:r>
          </a:p>
          <a:p>
            <a:pPr>
              <a:buNone/>
            </a:pPr>
            <a:r>
              <a:rPr lang="en-US" altLang="zh-CN" sz="1600" dirty="0" smtClean="0"/>
              <a:t>5.</a:t>
            </a:r>
            <a:r>
              <a:rPr lang="zh-CN" altLang="en-US" sz="1600" dirty="0" smtClean="0"/>
              <a:t>查询要产生临时表时，内部自动使用</a:t>
            </a:r>
            <a:r>
              <a:rPr lang="en-US" altLang="zh-CN" sz="1600" dirty="0" smtClean="0"/>
              <a:t>limit</a:t>
            </a:r>
            <a:r>
              <a:rPr lang="zh-CN" altLang="en-US" sz="1600" dirty="0" smtClean="0"/>
              <a:t>来计算空间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question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limit</a:t>
            </a:r>
            <a:r>
              <a:rPr lang="zh-CN" altLang="en-US" sz="1600" dirty="0" smtClean="0"/>
              <a:t>为何能优化</a:t>
            </a:r>
            <a:r>
              <a:rPr lang="en-US" altLang="zh-CN" sz="1600" dirty="0" err="1" smtClean="0"/>
              <a:t>filesort</a:t>
            </a:r>
            <a:r>
              <a:rPr lang="zh-CN" altLang="en-US" sz="1600" dirty="0" smtClean="0"/>
              <a:t>？</a:t>
            </a:r>
            <a:endParaRPr lang="zh-CN" altLang="en-US" sz="1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3182"/>
            <a:ext cx="8229600" cy="777875"/>
          </a:xfrm>
        </p:spPr>
        <p:txBody>
          <a:bodyPr/>
          <a:lstStyle/>
          <a:p>
            <a:pPr algn="ctr"/>
            <a:r>
              <a:rPr lang="en-US" altLang="zh-CN" dirty="0" smtClean="0"/>
              <a:t>SQL</a:t>
            </a:r>
            <a:r>
              <a:rPr lang="zh-CN" altLang="en-US" dirty="0" smtClean="0"/>
              <a:t>优化常用工具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高起点的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Limit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高起点的</a:t>
            </a:r>
            <a:r>
              <a:rPr lang="en-US" altLang="zh-CN" sz="1600" dirty="0" smtClean="0"/>
              <a:t>limit】</a:t>
            </a:r>
          </a:p>
          <a:p>
            <a:pPr>
              <a:buNone/>
            </a:pPr>
            <a:r>
              <a:rPr lang="en-US" altLang="zh-CN" sz="1600" dirty="0" smtClean="0"/>
              <a:t>select * from film where length&gt;200 limit 2000,30;</a:t>
            </a:r>
          </a:p>
          <a:p>
            <a:pPr>
              <a:buNone/>
            </a:pPr>
            <a:r>
              <a:rPr lang="en-US" altLang="zh-CN" sz="1600" dirty="0" err="1" smtClean="0"/>
              <a:t>PK:film_id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改进语句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root@localhost</a:t>
            </a:r>
            <a:r>
              <a:rPr lang="en-US" altLang="zh-CN" sz="1600" dirty="0" smtClean="0"/>
              <a:t>)</a:t>
            </a:r>
            <a:r>
              <a:rPr lang="en-US" altLang="zh-CN" sz="1600" dirty="0" err="1" smtClean="0"/>
              <a:t>sakila</a:t>
            </a:r>
            <a:r>
              <a:rPr lang="en-US" altLang="zh-CN" sz="1600" dirty="0" smtClean="0"/>
              <a:t>&gt;select * from film,</a:t>
            </a:r>
          </a:p>
          <a:p>
            <a:pPr>
              <a:buNone/>
            </a:pPr>
            <a:r>
              <a:rPr lang="en-US" altLang="zh-CN" sz="1600" dirty="0" smtClean="0"/>
              <a:t>			&gt;(select </a:t>
            </a:r>
            <a:r>
              <a:rPr lang="en-US" altLang="zh-CN" sz="1600" dirty="0" err="1" smtClean="0"/>
              <a:t>film_id</a:t>
            </a:r>
            <a:r>
              <a:rPr lang="en-US" altLang="zh-CN" sz="1600" dirty="0" smtClean="0"/>
              <a:t> from film where length&gt;200 limit 2000,30)  		&gt;temp</a:t>
            </a:r>
          </a:p>
          <a:p>
            <a:pPr>
              <a:buNone/>
            </a:pPr>
            <a:r>
              <a:rPr lang="en-US" altLang="zh-CN" sz="1600" dirty="0" smtClean="0"/>
              <a:t>			&gt;where </a:t>
            </a:r>
            <a:r>
              <a:rPr lang="en-US" altLang="zh-CN" sz="1600" dirty="0" err="1" smtClean="0"/>
              <a:t>film.film_id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temp.film_id</a:t>
            </a:r>
            <a:r>
              <a:rPr lang="en-US" altLang="zh-CN" sz="1600" dirty="0" smtClean="0"/>
              <a:t>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子查询优化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优化器对于子查询目前能做到的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把返回多个记录的子查询结果放进</a:t>
            </a:r>
            <a:r>
              <a:rPr lang="en-US" altLang="zh-CN" sz="1600" dirty="0" smtClean="0"/>
              <a:t>QC</a:t>
            </a:r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derived</a:t>
            </a:r>
            <a:r>
              <a:rPr lang="zh-CN" altLang="en-US" sz="1600" dirty="0" smtClean="0"/>
              <a:t>里的临时表里使用合适的索引，</a:t>
            </a:r>
            <a:r>
              <a:rPr lang="en-US" altLang="zh-CN" sz="1600" dirty="0" smtClean="0"/>
              <a:t>from</a:t>
            </a:r>
            <a:r>
              <a:rPr lang="zh-CN" altLang="en-US" sz="1600" dirty="0" smtClean="0"/>
              <a:t>后面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where</a:t>
            </a:r>
            <a:r>
              <a:rPr lang="zh-CN" altLang="en-US" sz="1600" dirty="0" smtClean="0"/>
              <a:t>后面的临时表里使用合适的索引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4.</a:t>
            </a:r>
            <a:r>
              <a:rPr lang="zh-CN" altLang="en-US" sz="1600" dirty="0" smtClean="0"/>
              <a:t>可以重写子查询里表连接的顺序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不足之处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zh-CN" altLang="en-US" sz="1600" dirty="0" smtClean="0"/>
              <a:t>优化较少。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子查询仅返回一行，则</a:t>
            </a:r>
            <a:r>
              <a:rPr lang="en-US" altLang="zh-CN" sz="1600" dirty="0" smtClean="0"/>
              <a:t>primary</a:t>
            </a:r>
            <a:r>
              <a:rPr lang="zh-CN" altLang="en-US" sz="1600" dirty="0" smtClean="0"/>
              <a:t>可以用常量替代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否则将是</a:t>
            </a:r>
            <a:r>
              <a:rPr lang="en-US" altLang="zh-CN" sz="1600" dirty="0" smtClean="0"/>
              <a:t>dependent </a:t>
            </a:r>
            <a:r>
              <a:rPr lang="en-US" altLang="zh-CN" sz="1600" dirty="0" err="1" smtClean="0"/>
              <a:t>subquery</a:t>
            </a:r>
            <a:r>
              <a:rPr lang="zh-CN" altLang="en-US" sz="1600" dirty="0" smtClean="0"/>
              <a:t>！</a:t>
            </a:r>
            <a:endParaRPr lang="en-US" altLang="zh-CN" sz="16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子查询优化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film: PRIMARY KEY(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film_id</a:t>
            </a:r>
            <a:r>
              <a:rPr lang="en-US" altLang="zh-CN" sz="1600" dirty="0" smtClean="0">
                <a:solidFill>
                  <a:srgbClr val="FF0000"/>
                </a:solidFill>
              </a:rPr>
              <a:t>)		</a:t>
            </a:r>
          </a:p>
          <a:p>
            <a:pPr>
              <a:buNone/>
            </a:pPr>
            <a:r>
              <a:rPr lang="en-US" altLang="zh-CN" sz="1600" dirty="0" err="1" smtClean="0">
                <a:solidFill>
                  <a:srgbClr val="FF0000"/>
                </a:solidFill>
              </a:rPr>
              <a:t>film_actor</a:t>
            </a:r>
            <a:r>
              <a:rPr lang="en-US" altLang="zh-CN" sz="1600" dirty="0" smtClean="0">
                <a:solidFill>
                  <a:srgbClr val="FF0000"/>
                </a:solidFill>
              </a:rPr>
              <a:t>: PRIMARY KEY(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actor_id,film_id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sz="1600" dirty="0" err="1" smtClean="0"/>
              <a:t>mysql</a:t>
            </a:r>
            <a:r>
              <a:rPr lang="en-US" altLang="zh-CN" sz="1600" dirty="0" smtClean="0"/>
              <a:t>&gt; </a:t>
            </a:r>
            <a:r>
              <a:rPr lang="en-US" altLang="zh-CN" sz="1600" dirty="0" err="1" smtClean="0"/>
              <a:t>desc</a:t>
            </a:r>
            <a:r>
              <a:rPr lang="en-US" altLang="zh-CN" sz="1600" dirty="0" smtClean="0"/>
              <a:t> select </a:t>
            </a:r>
            <a:r>
              <a:rPr lang="en-US" altLang="zh-CN" sz="1600" dirty="0" err="1" smtClean="0"/>
              <a:t>title,release_year</a:t>
            </a:r>
            <a:r>
              <a:rPr lang="en-US" altLang="zh-CN" sz="1600" dirty="0" smtClean="0"/>
              <a:t> from film </a:t>
            </a:r>
          </a:p>
          <a:p>
            <a:pPr>
              <a:buNone/>
            </a:pPr>
            <a:r>
              <a:rPr lang="en-US" altLang="zh-CN" sz="1600" dirty="0" smtClean="0"/>
              <a:t>		&gt;where </a:t>
            </a:r>
            <a:r>
              <a:rPr lang="en-US" altLang="zh-CN" sz="1600" dirty="0" err="1" smtClean="0"/>
              <a:t>film_id</a:t>
            </a:r>
            <a:r>
              <a:rPr lang="en-US" altLang="zh-CN" sz="1600" dirty="0" smtClean="0"/>
              <a:t> in</a:t>
            </a:r>
          </a:p>
          <a:p>
            <a:pPr>
              <a:buNone/>
            </a:pPr>
            <a:r>
              <a:rPr lang="en-US" altLang="zh-CN" sz="1600" dirty="0" smtClean="0"/>
              <a:t>		&gt;(select </a:t>
            </a:r>
            <a:r>
              <a:rPr lang="en-US" altLang="zh-CN" sz="1600" dirty="0" err="1" smtClean="0"/>
              <a:t>film_id</a:t>
            </a:r>
            <a:r>
              <a:rPr lang="en-US" altLang="zh-CN" sz="1600" dirty="0" smtClean="0"/>
              <a:t> from </a:t>
            </a:r>
            <a:r>
              <a:rPr lang="en-US" altLang="zh-CN" sz="1600" dirty="0" err="1" smtClean="0"/>
              <a:t>film_actor</a:t>
            </a:r>
            <a:r>
              <a:rPr lang="en-US" altLang="zh-CN" sz="1600" dirty="0" smtClean="0"/>
              <a:t> where </a:t>
            </a:r>
            <a:r>
              <a:rPr lang="en-US" altLang="zh-CN" sz="1600" dirty="0" err="1" smtClean="0"/>
              <a:t>actor_id</a:t>
            </a:r>
            <a:r>
              <a:rPr lang="en-US" altLang="zh-CN" sz="1600" dirty="0" smtClean="0"/>
              <a:t>=1);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我们以为会是</a:t>
            </a:r>
            <a:r>
              <a:rPr lang="en-US" altLang="zh-CN" sz="1600" dirty="0" smtClean="0"/>
              <a:t>hash join</a:t>
            </a:r>
            <a:r>
              <a:rPr lang="zh-CN" altLang="en-US" sz="1600" dirty="0" smtClean="0"/>
              <a:t>，但是</a:t>
            </a:r>
            <a:r>
              <a:rPr lang="en-US" altLang="zh-CN" sz="1600" dirty="0" smtClean="0"/>
              <a:t>…..</a:t>
            </a:r>
          </a:p>
          <a:p>
            <a:pPr>
              <a:buNone/>
            </a:pPr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357563"/>
            <a:ext cx="914400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7787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子查询优化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962541"/>
            <a:ext cx="82962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1600" dirty="0" smtClean="0"/>
              <a:t>实际结果却是：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如果外层返回</a:t>
            </a:r>
            <a:r>
              <a:rPr lang="en-US" altLang="zh-CN" sz="1600" dirty="0" smtClean="0"/>
              <a:t>M</a:t>
            </a:r>
            <a:r>
              <a:rPr lang="zh-CN" altLang="en-US" sz="1600" dirty="0" smtClean="0"/>
              <a:t>行，内层返回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行，关联子查询将扫描</a:t>
            </a:r>
            <a:r>
              <a:rPr lang="en-US" altLang="zh-CN" sz="1600" dirty="0" smtClean="0"/>
              <a:t>O(N+M*N)</a:t>
            </a:r>
            <a:r>
              <a:rPr lang="zh-CN" altLang="en-US" sz="1600" dirty="0" smtClean="0"/>
              <a:t>，非关联子查询将扫描</a:t>
            </a:r>
            <a:r>
              <a:rPr lang="en-US" altLang="zh-CN" sz="1600" dirty="0" smtClean="0"/>
              <a:t>O(M+N)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000108"/>
            <a:ext cx="5572164" cy="375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7787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子查询优化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85794"/>
            <a:ext cx="8401080" cy="5500726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优化办法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改成</a:t>
            </a:r>
            <a:r>
              <a:rPr lang="en-US" altLang="zh-CN" sz="1600" dirty="0" smtClean="0"/>
              <a:t>join</a:t>
            </a:r>
            <a:r>
              <a:rPr lang="zh-CN" altLang="en-US" sz="1600" dirty="0" smtClean="0"/>
              <a:t>方式，注意内部子查询返回的值需要去重：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err="1" smtClean="0"/>
              <a:t>desc</a:t>
            </a:r>
            <a:r>
              <a:rPr lang="en-US" altLang="zh-CN" sz="1600" dirty="0" smtClean="0"/>
              <a:t> select </a:t>
            </a:r>
            <a:r>
              <a:rPr lang="en-US" altLang="zh-CN" sz="1600" dirty="0" err="1" smtClean="0"/>
              <a:t>film.title,film.release_year</a:t>
            </a:r>
            <a:r>
              <a:rPr lang="en-US" altLang="zh-CN" sz="1600" dirty="0" smtClean="0"/>
              <a:t> from film,</a:t>
            </a:r>
          </a:p>
          <a:p>
            <a:pPr>
              <a:buNone/>
            </a:pPr>
            <a:r>
              <a:rPr lang="en-US" altLang="zh-CN" sz="1600" dirty="0" smtClean="0"/>
              <a:t>    -&gt; (select distinct </a:t>
            </a:r>
            <a:r>
              <a:rPr lang="en-US" altLang="zh-CN" sz="1600" dirty="0" err="1" smtClean="0"/>
              <a:t>film_id</a:t>
            </a:r>
            <a:r>
              <a:rPr lang="en-US" altLang="zh-CN" sz="1600" dirty="0" smtClean="0"/>
              <a:t> from </a:t>
            </a:r>
            <a:r>
              <a:rPr lang="en-US" altLang="zh-CN" sz="1600" dirty="0" err="1" smtClean="0"/>
              <a:t>film_actor</a:t>
            </a:r>
            <a:r>
              <a:rPr lang="en-US" altLang="zh-CN" sz="1600" dirty="0" smtClean="0"/>
              <a:t> where </a:t>
            </a:r>
            <a:r>
              <a:rPr lang="en-US" altLang="zh-CN" sz="1600" dirty="0" err="1" smtClean="0"/>
              <a:t>actor_id</a:t>
            </a:r>
            <a:r>
              <a:rPr lang="en-US" altLang="zh-CN" sz="1600" dirty="0" smtClean="0"/>
              <a:t>=1) t2</a:t>
            </a:r>
          </a:p>
          <a:p>
            <a:pPr>
              <a:buNone/>
            </a:pPr>
            <a:r>
              <a:rPr lang="en-US" altLang="zh-CN" sz="1600" dirty="0" smtClean="0"/>
              <a:t>    -&gt; where </a:t>
            </a:r>
            <a:r>
              <a:rPr lang="en-US" altLang="zh-CN" sz="1600" dirty="0" err="1" smtClean="0"/>
              <a:t>film.film_id</a:t>
            </a:r>
            <a:r>
              <a:rPr lang="en-US" altLang="zh-CN" sz="1600" dirty="0" smtClean="0"/>
              <a:t>=t2.film_id;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7503" y="2357430"/>
            <a:ext cx="4803653" cy="4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子查询优化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88157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优化方法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改成</a:t>
            </a:r>
            <a:r>
              <a:rPr lang="en-US" altLang="zh-CN" sz="1600" dirty="0" smtClean="0"/>
              <a:t>hash join</a:t>
            </a:r>
            <a:r>
              <a:rPr lang="zh-CN" altLang="en-US" sz="1600" dirty="0" smtClean="0"/>
              <a:t>，在程序端做匹配</a:t>
            </a:r>
          </a:p>
          <a:p>
            <a:pPr>
              <a:buNone/>
            </a:pPr>
            <a:r>
              <a:rPr lang="en-US" altLang="zh-CN" sz="1600" dirty="0" err="1" smtClean="0"/>
              <a:t>ResultSet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rs</a:t>
            </a:r>
            <a:r>
              <a:rPr lang="en-US" altLang="zh-CN" sz="1600" dirty="0" smtClean="0"/>
              <a:t>=query("select </a:t>
            </a:r>
            <a:r>
              <a:rPr lang="en-US" altLang="zh-CN" sz="1600" dirty="0" err="1" smtClean="0"/>
              <a:t>film_id</a:t>
            </a:r>
            <a:r>
              <a:rPr lang="en-US" altLang="zh-CN" sz="1600" dirty="0" smtClean="0"/>
              <a:t> from </a:t>
            </a:r>
            <a:r>
              <a:rPr lang="en-US" altLang="zh-CN" sz="1600" dirty="0" err="1" smtClean="0"/>
              <a:t>film_actor</a:t>
            </a:r>
            <a:r>
              <a:rPr lang="en-US" altLang="zh-CN" sz="1600" dirty="0" smtClean="0"/>
              <a:t> where </a:t>
            </a:r>
            <a:r>
              <a:rPr lang="en-US" altLang="zh-CN" sz="1600" dirty="0" err="1" smtClean="0"/>
              <a:t>actor_id</a:t>
            </a:r>
            <a:r>
              <a:rPr lang="en-US" altLang="zh-CN" sz="1600" dirty="0" smtClean="0"/>
              <a:t>=1;")</a:t>
            </a:r>
          </a:p>
          <a:p>
            <a:pPr>
              <a:buNone/>
            </a:pPr>
            <a:r>
              <a:rPr lang="en-US" altLang="zh-CN" sz="1600" dirty="0" smtClean="0"/>
              <a:t>while(</a:t>
            </a:r>
            <a:r>
              <a:rPr lang="en-US" altLang="zh-CN" sz="1600" dirty="0" err="1" smtClean="0"/>
              <a:t>rs.read</a:t>
            </a:r>
            <a:r>
              <a:rPr lang="en-US" altLang="zh-CN" sz="1600" dirty="0" smtClean="0"/>
              <a:t>()){</a:t>
            </a:r>
          </a:p>
          <a:p>
            <a:pPr>
              <a:buNone/>
            </a:pPr>
            <a:r>
              <a:rPr lang="en-US" altLang="zh-CN" sz="1600" dirty="0" smtClean="0"/>
              <a:t>	query("select * from film where </a:t>
            </a:r>
            <a:r>
              <a:rPr lang="en-US" altLang="zh-CN" sz="1600" dirty="0" err="1" smtClean="0"/>
              <a:t>film_id</a:t>
            </a:r>
            <a:r>
              <a:rPr lang="en-US" altLang="zh-CN" sz="1600" dirty="0" smtClean="0"/>
              <a:t> in"+</a:t>
            </a:r>
            <a:r>
              <a:rPr lang="en-US" altLang="zh-CN" sz="1600" dirty="0" err="1" smtClean="0"/>
              <a:t>rs.getInt</a:t>
            </a:r>
            <a:r>
              <a:rPr lang="en-US" altLang="zh-CN" sz="1600" dirty="0" smtClean="0"/>
              <a:t>(0));</a:t>
            </a:r>
          </a:p>
          <a:p>
            <a:pPr>
              <a:buNone/>
            </a:pPr>
            <a:r>
              <a:rPr lang="en-US" altLang="zh-CN" sz="1600" dirty="0" smtClean="0"/>
              <a:t>}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总的原则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要么用表连接来代替相关子查询，要么在程序端做成</a:t>
            </a:r>
            <a:r>
              <a:rPr lang="en-US" altLang="zh-CN" sz="1600" dirty="0" smtClean="0"/>
              <a:t>hash join</a:t>
            </a:r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减少使用相关子查询</a:t>
            </a:r>
            <a:endParaRPr lang="zh-CN" altLang="en-US" sz="1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子查询优化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Not in</a:t>
            </a:r>
            <a:r>
              <a:rPr lang="zh-CN" altLang="en-US" dirty="0" smtClean="0"/>
              <a:t>优化：</a:t>
            </a:r>
            <a:endParaRPr lang="en-US" altLang="zh-CN" dirty="0" smtClean="0"/>
          </a:p>
          <a:p>
            <a:r>
              <a:rPr lang="en-US" altLang="zh-CN" dirty="0" smtClean="0"/>
              <a:t>Select * from t1 where status=1 and 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=30 and 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 not in(select 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 from t2 where a=10);</a:t>
            </a:r>
          </a:p>
          <a:p>
            <a:pPr marL="0" indent="0">
              <a:buNone/>
            </a:pPr>
            <a:r>
              <a:rPr lang="zh-CN" altLang="en-US" dirty="0" smtClean="0"/>
              <a:t>集合</a:t>
            </a:r>
            <a:r>
              <a:rPr lang="en-US" altLang="zh-CN" dirty="0" smtClean="0"/>
              <a:t>A-B:</a:t>
            </a:r>
          </a:p>
          <a:p>
            <a:r>
              <a:rPr lang="en-US" altLang="zh-CN" dirty="0" smtClean="0"/>
              <a:t>Select * from t1 left join t2 on t1.tid=t2.tid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where t1.status=1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and </a:t>
            </a:r>
            <a:r>
              <a:rPr lang="en-US" altLang="zh-CN" dirty="0" smtClean="0"/>
              <a:t>t1.uid=30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and t2.a=10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and t2.tid is null;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6039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子查询优化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2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子查询也有美丽的一面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zh-CN" altLang="en-US" sz="1600" dirty="0" smtClean="0"/>
              <a:t>特殊业务逻辑，要使用</a:t>
            </a:r>
            <a:r>
              <a:rPr lang="en-US" altLang="zh-CN" sz="1600" dirty="0" smtClean="0"/>
              <a:t>exists</a:t>
            </a:r>
            <a:r>
              <a:rPr lang="zh-CN" altLang="en-US" sz="1600" dirty="0" smtClean="0"/>
              <a:t>的时候，例如：</a:t>
            </a:r>
          </a:p>
          <a:p>
            <a:pPr>
              <a:buNone/>
            </a:pPr>
            <a:r>
              <a:rPr lang="zh-CN" altLang="en-US" sz="1600" dirty="0" smtClean="0"/>
              <a:t>从</a:t>
            </a:r>
            <a:r>
              <a:rPr lang="en-US" altLang="zh-CN" sz="1600" dirty="0" smtClean="0"/>
              <a:t>film</a:t>
            </a:r>
            <a:r>
              <a:rPr lang="zh-CN" altLang="en-US" sz="1600" dirty="0" smtClean="0"/>
              <a:t>表中查询出任意一部有男演员的电影。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种方法对比：</a:t>
            </a: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06"/>
            <a:ext cx="8372500" cy="421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子查询优化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85935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对比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Join: distinct</a:t>
            </a:r>
            <a:r>
              <a:rPr lang="zh-CN" altLang="en-US" sz="1600" dirty="0" smtClean="0"/>
              <a:t>操作，临时表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子查询：避开临时表，匹配列利用索引，较快</a:t>
            </a:r>
            <a:endParaRPr lang="en-US" altLang="zh-CN" sz="16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4714908" cy="407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77875"/>
          </a:xfrm>
        </p:spPr>
        <p:txBody>
          <a:bodyPr/>
          <a:lstStyle/>
          <a:p>
            <a:r>
              <a:rPr lang="zh-CN" altLang="en-US" dirty="0" smtClean="0"/>
              <a:t>经典案例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现在要查每个部门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dept_no</a:t>
            </a:r>
            <a:r>
              <a:rPr lang="en-US" altLang="zh-CN" dirty="0" smtClean="0"/>
              <a:t>)</a:t>
            </a:r>
            <a:r>
              <a:rPr lang="zh-CN" altLang="en-US" dirty="0" smtClean="0"/>
              <a:t>里来的最早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from_date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的员工的员工号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emp_no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，如何实现？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19183"/>
            <a:ext cx="6786610" cy="406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7715200" cy="3168352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表连接顺序，谁是驱动表？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2.Join type</a:t>
            </a:r>
          </a:p>
          <a:p>
            <a:pPr>
              <a:buNone/>
            </a:pPr>
            <a:r>
              <a:rPr lang="en-US" altLang="zh-CN" sz="2000" dirty="0" smtClean="0"/>
              <a:t>3.Key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key_length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4.Rows</a:t>
            </a:r>
          </a:p>
          <a:p>
            <a:pPr>
              <a:buNone/>
            </a:pPr>
            <a:r>
              <a:rPr lang="en-US" altLang="zh-CN" sz="2000" dirty="0" smtClean="0"/>
              <a:t>5.Extra</a:t>
            </a:r>
            <a:r>
              <a:rPr lang="zh-CN" altLang="en-US" sz="2000" dirty="0" smtClean="0"/>
              <a:t>：重点关注是否出现了</a:t>
            </a:r>
            <a:r>
              <a:rPr lang="en-US" altLang="zh-CN" sz="2000" dirty="0" smtClean="0"/>
              <a:t>using temporary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using </a:t>
            </a:r>
            <a:r>
              <a:rPr lang="en-US" altLang="zh-CN" sz="2000" dirty="0" err="1" smtClean="0"/>
              <a:t>filesort</a:t>
            </a:r>
            <a:endParaRPr lang="en-US" altLang="zh-CN" sz="20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Explain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关注点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2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【insert</a:t>
            </a:r>
            <a:r>
              <a:rPr lang="zh-CN" altLang="en-US" sz="1600" dirty="0" smtClean="0"/>
              <a:t>优化对于</a:t>
            </a:r>
            <a:r>
              <a:rPr lang="en-US" altLang="zh-CN" sz="1600" dirty="0" smtClean="0"/>
              <a:t>DBA</a:t>
            </a:r>
            <a:r>
              <a:rPr lang="zh-CN" altLang="en-US" sz="1600" dirty="0" smtClean="0"/>
              <a:t>的收益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zh-CN" altLang="en-US" sz="1600" dirty="0" smtClean="0"/>
              <a:t>增加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执行速度！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优化建议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1.insert into table values(x),(x),(x)... </a:t>
            </a:r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对于</a:t>
            </a:r>
            <a:r>
              <a:rPr lang="en-US" altLang="zh-CN" sz="1600" dirty="0" err="1" smtClean="0"/>
              <a:t>MyISAM</a:t>
            </a:r>
            <a:r>
              <a:rPr lang="zh-CN" altLang="en-US" sz="1600" dirty="0" smtClean="0"/>
              <a:t>表，使用</a:t>
            </a:r>
            <a:r>
              <a:rPr lang="en-US" altLang="zh-CN" sz="1600" dirty="0" smtClean="0"/>
              <a:t>insert delayed</a:t>
            </a:r>
            <a:r>
              <a:rPr lang="zh-CN" altLang="en-US" sz="1600" dirty="0" smtClean="0"/>
              <a:t>。一旦获取锁，则插入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设置</a:t>
            </a:r>
            <a:r>
              <a:rPr lang="en-US" altLang="zh-CN" sz="1600" dirty="0" err="1" smtClean="0"/>
              <a:t>concurrent_insert</a:t>
            </a:r>
            <a:r>
              <a:rPr lang="en-US" altLang="zh-CN" sz="1600" dirty="0" smtClean="0"/>
              <a:t>=1</a:t>
            </a:r>
          </a:p>
          <a:p>
            <a:pPr>
              <a:buNone/>
            </a:pPr>
            <a:r>
              <a:rPr lang="en-US" altLang="zh-CN" sz="1600" dirty="0" smtClean="0"/>
              <a:t>4.</a:t>
            </a:r>
            <a:r>
              <a:rPr lang="zh-CN" altLang="en-US" sz="1600" dirty="0" smtClean="0"/>
              <a:t>大量导入数据使用</a:t>
            </a:r>
            <a:r>
              <a:rPr lang="en-US" altLang="zh-CN" sz="1600" dirty="0" smtClean="0"/>
              <a:t>load data</a:t>
            </a:r>
            <a:r>
              <a:rPr lang="zh-CN" altLang="en-US" sz="1600" dirty="0" smtClean="0"/>
              <a:t>或者</a:t>
            </a:r>
            <a:r>
              <a:rPr lang="en-US" altLang="zh-CN" sz="1600" dirty="0" err="1" smtClean="0"/>
              <a:t>mysqlimport</a:t>
            </a:r>
            <a:r>
              <a:rPr lang="zh-CN" altLang="en-US" sz="1600" dirty="0" smtClean="0"/>
              <a:t>，比</a:t>
            </a:r>
            <a:r>
              <a:rPr lang="en-US" altLang="zh-CN" sz="1600" dirty="0" smtClean="0"/>
              <a:t>insert</a:t>
            </a:r>
            <a:r>
              <a:rPr lang="zh-CN" altLang="en-US" sz="1600" dirty="0" smtClean="0"/>
              <a:t>快</a:t>
            </a:r>
            <a:r>
              <a:rPr lang="en-US" altLang="zh-CN" sz="1600" dirty="0" smtClean="0"/>
              <a:t>20</a:t>
            </a:r>
            <a:r>
              <a:rPr lang="zh-CN" altLang="en-US" sz="1600" dirty="0" smtClean="0"/>
              <a:t>倍</a:t>
            </a:r>
          </a:p>
          <a:p>
            <a:pPr>
              <a:buNone/>
            </a:pPr>
            <a:r>
              <a:rPr lang="en-US" altLang="zh-CN" sz="1600" dirty="0" smtClean="0"/>
              <a:t>5.</a:t>
            </a:r>
            <a:r>
              <a:rPr lang="zh-CN" altLang="en-US" sz="1600" dirty="0" smtClean="0"/>
              <a:t>增大</a:t>
            </a:r>
            <a:r>
              <a:rPr lang="en-US" altLang="zh-CN" sz="1600" dirty="0" err="1" smtClean="0"/>
              <a:t>bulk_insert_buffer_size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这个</a:t>
            </a:r>
            <a:r>
              <a:rPr lang="en-US" altLang="zh-CN" sz="1600" dirty="0" smtClean="0"/>
              <a:t>buffer</a:t>
            </a:r>
            <a:r>
              <a:rPr lang="zh-CN" altLang="en-US" sz="1600" dirty="0" smtClean="0"/>
              <a:t>只适用于</a:t>
            </a:r>
            <a:r>
              <a:rPr lang="en-US" altLang="zh-CN" sz="1600" dirty="0" err="1" smtClean="0"/>
              <a:t>MyISAM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对于</a:t>
            </a:r>
            <a:r>
              <a:rPr lang="en-US" altLang="zh-CN" sz="1600" dirty="0" smtClean="0"/>
              <a:t>insert..</a:t>
            </a:r>
            <a:r>
              <a:rPr lang="en-US" altLang="zh-CN" sz="1600" dirty="0" err="1" smtClean="0"/>
              <a:t>select,insert</a:t>
            </a:r>
            <a:r>
              <a:rPr lang="en-US" altLang="zh-CN" sz="1600" dirty="0" smtClean="0"/>
              <a:t>..values(),(),(),load data...</a:t>
            </a:r>
            <a:r>
              <a:rPr lang="zh-CN" altLang="en-US" sz="1600" dirty="0" smtClean="0"/>
              <a:t>非常有帮助</a:t>
            </a:r>
          </a:p>
          <a:p>
            <a:pPr>
              <a:buNone/>
            </a:pPr>
            <a:r>
              <a:rPr lang="en-US" altLang="zh-CN" sz="1600" dirty="0" smtClean="0"/>
              <a:t>6.</a:t>
            </a:r>
            <a:r>
              <a:rPr lang="zh-CN" altLang="en-US" sz="1600" dirty="0" smtClean="0"/>
              <a:t>先插入数据，再创建索引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Count()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扫表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25962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场景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zh-CN" altLang="en-US" sz="1600" dirty="0" smtClean="0"/>
              <a:t>主从一致性检查，统计表总行数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count(*)	     VS	count(</a:t>
            </a:r>
            <a:r>
              <a:rPr lang="en-US" altLang="zh-CN" sz="1600" dirty="0" err="1" smtClean="0"/>
              <a:t>primary_key</a:t>
            </a:r>
            <a:r>
              <a:rPr lang="en-US" altLang="zh-CN" sz="1600" dirty="0" smtClean="0"/>
              <a:t>)    VS	 count(</a:t>
            </a:r>
            <a:r>
              <a:rPr lang="en-US" altLang="zh-CN" sz="1600" dirty="0" err="1" smtClean="0"/>
              <a:t>secondary_key</a:t>
            </a:r>
            <a:r>
              <a:rPr lang="en-US" altLang="zh-CN" sz="1600" dirty="0" smtClean="0"/>
              <a:t>)</a:t>
            </a:r>
          </a:p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实验验证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endParaRPr lang="zh-CN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496"/>
            <a:ext cx="84867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04" y="4818517"/>
            <a:ext cx="9005890" cy="1825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Count()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扫表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00660"/>
          </a:xfrm>
        </p:spPr>
        <p:txBody>
          <a:bodyPr/>
          <a:lstStyle/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en-US" altLang="zh-CN" sz="1600" dirty="0" err="1" smtClean="0"/>
              <a:t>InnoDB</a:t>
            </a:r>
            <a:r>
              <a:rPr lang="zh-CN" altLang="en-US" sz="1600" dirty="0" smtClean="0"/>
              <a:t>内部优化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zh-CN" altLang="en-US" sz="1600" dirty="0" smtClean="0"/>
              <a:t>将全表扫描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聚簇索引全扫描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转换为索引键值最短的可选索引；</a:t>
            </a:r>
          </a:p>
          <a:p>
            <a:pPr>
              <a:buNone/>
            </a:pPr>
            <a:r>
              <a:rPr lang="en-US" altLang="zh-CN" sz="1600" dirty="0" smtClean="0"/>
              <a:t>sql_select.cc::</a:t>
            </a:r>
            <a:r>
              <a:rPr lang="en-US" altLang="zh-CN" sz="1600" dirty="0" err="1" smtClean="0"/>
              <a:t>make_join_readinfo</a:t>
            </a:r>
            <a:r>
              <a:rPr lang="en-US" altLang="zh-CN" sz="1600" dirty="0" smtClean="0"/>
              <a:t>();</a:t>
            </a:r>
          </a:p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结论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对于</a:t>
            </a:r>
            <a:r>
              <a:rPr lang="en-US" altLang="zh-CN" sz="1600" dirty="0" err="1" smtClean="0"/>
              <a:t>InnoDB</a:t>
            </a:r>
            <a:r>
              <a:rPr lang="zh-CN" altLang="en-US" sz="1600" dirty="0" smtClean="0"/>
              <a:t>来讲，会自动选取键值最短的索引来扫描。因为索引键值越短，需要读取的数据页越少，</a:t>
            </a:r>
            <a:r>
              <a:rPr lang="en-US" altLang="zh-CN" sz="1600" dirty="0" smtClean="0"/>
              <a:t>I/O Cost</a:t>
            </a:r>
            <a:r>
              <a:rPr lang="zh-CN" altLang="en-US" sz="1600" dirty="0" smtClean="0"/>
              <a:t>越小；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对于</a:t>
            </a:r>
            <a:r>
              <a:rPr lang="en-US" altLang="zh-CN" sz="1600" dirty="0" err="1" smtClean="0"/>
              <a:t>MyISAM</a:t>
            </a:r>
            <a:r>
              <a:rPr lang="zh-CN" altLang="en-US" sz="1600" dirty="0" smtClean="0"/>
              <a:t>来讲，</a:t>
            </a:r>
            <a:r>
              <a:rPr lang="en-US" altLang="zh-CN" sz="1600" dirty="0" smtClean="0"/>
              <a:t>select count(*) </a:t>
            </a:r>
            <a:r>
              <a:rPr lang="zh-CN" altLang="en-US" sz="1600" dirty="0" smtClean="0"/>
              <a:t>不带</a:t>
            </a:r>
            <a:r>
              <a:rPr lang="en-US" altLang="zh-CN" sz="1600" dirty="0" smtClean="0"/>
              <a:t>where</a:t>
            </a:r>
            <a:r>
              <a:rPr lang="zh-CN" altLang="en-US" sz="1600" dirty="0" smtClean="0"/>
              <a:t>条件的，会直接从引擎层返回准确的统计值，无需扫描。但是带</a:t>
            </a:r>
            <a:r>
              <a:rPr lang="en-US" altLang="zh-CN" sz="1600" dirty="0" smtClean="0"/>
              <a:t>where</a:t>
            </a:r>
            <a:r>
              <a:rPr lang="zh-CN" altLang="en-US" sz="1600" dirty="0" smtClean="0"/>
              <a:t>条件就不行。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142984"/>
            <a:ext cx="8929718" cy="206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77875"/>
          </a:xfrm>
        </p:spPr>
        <p:txBody>
          <a:bodyPr/>
          <a:lstStyle/>
          <a:p>
            <a:r>
              <a:rPr lang="en-US" altLang="zh-CN" dirty="0" smtClean="0"/>
              <a:t>or</a:t>
            </a:r>
            <a:r>
              <a:rPr lang="zh-CN" altLang="en-US" dirty="0" smtClean="0"/>
              <a:t>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or</a:t>
            </a:r>
            <a:r>
              <a:rPr lang="zh-CN" altLang="en-US" dirty="0" smtClean="0"/>
              <a:t>的危害：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</a:t>
            </a:r>
            <a:r>
              <a:rPr lang="zh-CN" altLang="en-US" dirty="0" smtClean="0"/>
              <a:t>子句两边无法均利用索引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通常是全表扫描</a:t>
            </a:r>
            <a:endParaRPr lang="en-US" altLang="zh-CN" dirty="0" smtClean="0"/>
          </a:p>
          <a:p>
            <a:r>
              <a:rPr lang="zh-CN" altLang="en-US" dirty="0" smtClean="0"/>
              <a:t>优化原则：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</a:t>
            </a:r>
            <a:r>
              <a:rPr lang="zh-CN" altLang="en-US" dirty="0" smtClean="0"/>
              <a:t>子句全部相同，则改为</a:t>
            </a:r>
            <a:r>
              <a:rPr lang="en-US" altLang="zh-CN" dirty="0" smtClean="0"/>
              <a:t>in</a:t>
            </a:r>
          </a:p>
          <a:p>
            <a:pPr lvl="1"/>
            <a:r>
              <a:rPr lang="en-US" altLang="zh-CN" dirty="0" smtClean="0"/>
              <a:t>or</a:t>
            </a:r>
            <a:r>
              <a:rPr lang="zh-CN" altLang="en-US" dirty="0" smtClean="0"/>
              <a:t>子句具有公共子序列前缀的，请在</a:t>
            </a:r>
            <a:r>
              <a:rPr lang="en-US" altLang="zh-CN" dirty="0" smtClean="0"/>
              <a:t>or</a:t>
            </a:r>
            <a:r>
              <a:rPr lang="zh-CN" altLang="en-US" dirty="0" smtClean="0"/>
              <a:t>公共部分建立索引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若无公共，则建议改为</a:t>
            </a:r>
            <a:r>
              <a:rPr lang="en-US" altLang="zh-CN" dirty="0" smtClean="0"/>
              <a:t>union all</a:t>
            </a:r>
            <a:r>
              <a:rPr lang="zh-CN" altLang="en-US" dirty="0" smtClean="0"/>
              <a:t>，并为每部分建立索引</a:t>
            </a:r>
            <a:endParaRPr lang="en-US" altLang="zh-CN" dirty="0" smtClean="0"/>
          </a:p>
          <a:p>
            <a:r>
              <a:rPr lang="zh-CN" altLang="en-US" dirty="0" smtClean="0"/>
              <a:t>优化案例：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* from t1 where a=1 or b=2;</a:t>
            </a:r>
          </a:p>
          <a:p>
            <a:pPr lvl="1"/>
            <a:r>
              <a:rPr lang="en-US" altLang="zh-CN" dirty="0" smtClean="0"/>
              <a:t>select * from t1 where (a=1 and b=2) or (a=3 and c=4);</a:t>
            </a:r>
          </a:p>
          <a:p>
            <a:pPr lvl="1"/>
            <a:r>
              <a:rPr lang="en-US" altLang="zh-CN" dirty="0" smtClean="0"/>
              <a:t>select * from </a:t>
            </a:r>
            <a:r>
              <a:rPr lang="en-US" altLang="zh-CN" smtClean="0"/>
              <a:t>t1 where a=1 or a=3;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快速创建索引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006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】</a:t>
            </a:r>
          </a:p>
          <a:p>
            <a:pPr>
              <a:buNone/>
            </a:pPr>
            <a:r>
              <a:rPr lang="en-US" altLang="zh-CN" dirty="0" err="1" smtClean="0"/>
              <a:t>mysql</a:t>
            </a:r>
            <a:r>
              <a:rPr lang="en-US" altLang="zh-CN" dirty="0" smtClean="0"/>
              <a:t> 5.5</a:t>
            </a:r>
            <a:r>
              <a:rPr lang="zh-CN" altLang="en-US" dirty="0" smtClean="0"/>
              <a:t>开始，或者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5.1 with </a:t>
            </a:r>
            <a:r>
              <a:rPr lang="en-US" altLang="zh-CN" dirty="0" err="1" smtClean="0"/>
              <a:t>innodb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plugin</a:t>
            </a:r>
            <a:r>
              <a:rPr lang="zh-CN" altLang="en-US" dirty="0" smtClean="0"/>
              <a:t>版本，创建和删除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辅助索引变成</a:t>
            </a:r>
          </a:p>
          <a:p>
            <a:pPr>
              <a:buNone/>
            </a:pPr>
            <a:r>
              <a:rPr lang="zh-CN" altLang="en-US" dirty="0" smtClean="0"/>
              <a:t>在线</a:t>
            </a:r>
            <a:r>
              <a:rPr lang="en-US" altLang="zh-CN" dirty="0" smtClean="0"/>
              <a:t>DDL</a:t>
            </a:r>
            <a:r>
              <a:rPr lang="zh-CN" altLang="en-US" dirty="0" smtClean="0"/>
              <a:t>操作，不用重新创建表了。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例外</a:t>
            </a:r>
            <a:r>
              <a:rPr lang="en-US" altLang="zh-CN" dirty="0" smtClean="0"/>
              <a:t>】</a:t>
            </a:r>
          </a:p>
          <a:p>
            <a:pPr>
              <a:buNone/>
            </a:pPr>
            <a:r>
              <a:rPr lang="zh-CN" altLang="en-US" dirty="0" smtClean="0"/>
              <a:t>但是重新创建主键就不行，因为主键包含了全部数据。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建议</a:t>
            </a:r>
            <a:r>
              <a:rPr lang="en-US" altLang="zh-CN" dirty="0" smtClean="0"/>
              <a:t>】</a:t>
            </a:r>
          </a:p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把创建和删除索引的操作放在一起做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alter table t1 add key test1(name),add key test2(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),drop key test3,add email </a:t>
            </a:r>
            <a:r>
              <a:rPr lang="en-US" altLang="zh-CN" dirty="0" err="1" smtClean="0"/>
              <a:t>varchar</a:t>
            </a:r>
            <a:r>
              <a:rPr lang="en-US" altLang="zh-CN" dirty="0" smtClean="0"/>
              <a:t>(200)….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先插入数据，再创建索引，例如：</a:t>
            </a:r>
          </a:p>
          <a:p>
            <a:pPr>
              <a:buNone/>
            </a:pPr>
            <a:r>
              <a:rPr lang="en-US" altLang="zh-CN" dirty="0" smtClean="0"/>
              <a:t>insert into t1 values(),(),(),(),(),(),(),(),(),(),(),(),(),(),(),(),(),(),(),();</a:t>
            </a:r>
          </a:p>
          <a:p>
            <a:pPr>
              <a:buNone/>
            </a:pPr>
            <a:r>
              <a:rPr lang="en-US" altLang="zh-CN" dirty="0" smtClean="0"/>
              <a:t>alter table t1 add key(a),add unique key(b);</a:t>
            </a:r>
          </a:p>
          <a:p>
            <a:pPr>
              <a:buNone/>
            </a:pPr>
            <a:r>
              <a:rPr lang="zh-CN" altLang="en-US" dirty="0" smtClean="0"/>
              <a:t>这样就比先创建索引，再插入数据快得多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优化方面对比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040788"/>
          <a:ext cx="822960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60"/>
                <a:gridCol w="3071834"/>
                <a:gridCol w="318610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Oracle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索引扫描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五种索引扫描方式：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1.Index unique scan</a:t>
                      </a:r>
                    </a:p>
                    <a:p>
                      <a:r>
                        <a:rPr lang="en-US" altLang="zh-CN" dirty="0" smtClean="0"/>
                        <a:t>2.Index range scan</a:t>
                      </a:r>
                    </a:p>
                    <a:p>
                      <a:r>
                        <a:rPr lang="en-US" altLang="zh-CN" dirty="0" smtClean="0"/>
                        <a:t>3.Index full scan</a:t>
                      </a:r>
                    </a:p>
                    <a:p>
                      <a:r>
                        <a:rPr lang="en-US" altLang="zh-CN" dirty="0" smtClean="0"/>
                        <a:t>4.Index fast full scan</a:t>
                      </a:r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5.Index skip scan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与之相对应：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1.Const</a:t>
                      </a:r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范围查询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覆盖索引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4.</a:t>
                      </a:r>
                      <a:r>
                        <a:rPr lang="zh-CN" altLang="en-US" dirty="0" smtClean="0"/>
                        <a:t>无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5.</a:t>
                      </a:r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索引功能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不存储空值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有</a:t>
                      </a:r>
                      <a:r>
                        <a:rPr lang="en-US" altLang="zh-CN" dirty="0" smtClean="0"/>
                        <a:t>B+</a:t>
                      </a:r>
                      <a:r>
                        <a:rPr lang="zh-CN" altLang="en-US" dirty="0" smtClean="0"/>
                        <a:t>树索引，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函数索引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位图索引</a:t>
                      </a:r>
                      <a:r>
                        <a:rPr lang="zh-CN" altLang="en-US" dirty="0" smtClean="0"/>
                        <a:t>，哈希索引，反转索引，分区表的本地索引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存储空值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只有</a:t>
                      </a:r>
                      <a:r>
                        <a:rPr lang="en-US" altLang="zh-CN" dirty="0" smtClean="0"/>
                        <a:t>B+</a:t>
                      </a:r>
                      <a:r>
                        <a:rPr lang="zh-CN" altLang="en-US" dirty="0" smtClean="0"/>
                        <a:t>树索引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优化器行为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10g</a:t>
                      </a:r>
                      <a:r>
                        <a:rPr lang="zh-CN" altLang="en-US" baseline="0" dirty="0" smtClean="0"/>
                        <a:t>以后主要是</a:t>
                      </a:r>
                      <a:r>
                        <a:rPr lang="en-US" altLang="zh-CN" baseline="0" dirty="0" smtClean="0"/>
                        <a:t>CBO</a:t>
                      </a:r>
                      <a:r>
                        <a:rPr lang="zh-CN" altLang="en-US" baseline="0" dirty="0" smtClean="0"/>
                        <a:t>，可以通过</a:t>
                      </a:r>
                      <a:r>
                        <a:rPr lang="en-US" altLang="zh-CN" baseline="0" dirty="0" smtClean="0"/>
                        <a:t>hint</a:t>
                      </a:r>
                      <a:r>
                        <a:rPr lang="zh-CN" altLang="en-US" baseline="0" dirty="0" smtClean="0"/>
                        <a:t>来使用</a:t>
                      </a:r>
                      <a:r>
                        <a:rPr lang="en-US" altLang="zh-CN" baseline="0" dirty="0" smtClean="0"/>
                        <a:t>RBO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主要是</a:t>
                      </a:r>
                      <a:r>
                        <a:rPr lang="en-US" altLang="zh-CN" dirty="0" smtClean="0"/>
                        <a:t>heuristic</a:t>
                      </a:r>
                      <a:r>
                        <a:rPr lang="zh-CN" altLang="en-US" dirty="0" smtClean="0"/>
                        <a:t>优化，可以理解为</a:t>
                      </a:r>
                      <a:r>
                        <a:rPr lang="en-US" altLang="zh-CN" dirty="0" smtClean="0"/>
                        <a:t>CBO+</a:t>
                      </a:r>
                      <a:r>
                        <a:rPr lang="zh-CN" altLang="en-US" dirty="0" smtClean="0"/>
                        <a:t>一些</a:t>
                      </a:r>
                      <a:r>
                        <a:rPr lang="en-US" altLang="zh-CN" dirty="0" smtClean="0"/>
                        <a:t>RBO</a:t>
                      </a:r>
                      <a:r>
                        <a:rPr lang="zh-CN" altLang="en-US" dirty="0" smtClean="0"/>
                        <a:t>规则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表连接算法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1.Nested loop</a:t>
                      </a:r>
                    </a:p>
                    <a:p>
                      <a:r>
                        <a:rPr lang="en-US" altLang="zh-CN" dirty="0" smtClean="0"/>
                        <a:t>2.Sort merge join</a:t>
                      </a:r>
                    </a:p>
                    <a:p>
                      <a:r>
                        <a:rPr lang="en-US" altLang="zh-CN" dirty="0" smtClean="0"/>
                        <a:t>3.Cluster</a:t>
                      </a:r>
                      <a:r>
                        <a:rPr lang="en-US" altLang="zh-CN" baseline="0" dirty="0" smtClean="0"/>
                        <a:t> join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4.Hash join</a:t>
                      </a:r>
                    </a:p>
                    <a:p>
                      <a:r>
                        <a:rPr lang="en-US" altLang="zh-CN" baseline="0" dirty="0" smtClean="0"/>
                        <a:t>5.Index join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只有</a:t>
                      </a:r>
                      <a:r>
                        <a:rPr lang="en-US" altLang="zh-CN" dirty="0" smtClean="0"/>
                        <a:t>nested loop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570038"/>
          <a:ext cx="8229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222"/>
                <a:gridCol w="3586178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Oracle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解析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1.Shared_pool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中存储执行计划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  强制指定执行计划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  查询历史执行计划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硬解析，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软解析，软软解析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不存储执行计划，笨拙        的</a:t>
                      </a:r>
                      <a:r>
                        <a:rPr lang="en-US" altLang="zh-CN" dirty="0" smtClean="0"/>
                        <a:t>QC</a:t>
                      </a:r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硬解析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分析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的工具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1.SQL</a:t>
                      </a:r>
                      <a:r>
                        <a:rPr lang="en-US" altLang="zh-CN" baseline="0" dirty="0" smtClean="0"/>
                        <a:t> TRACE</a:t>
                      </a:r>
                      <a:r>
                        <a:rPr lang="zh-CN" altLang="en-US" baseline="0" dirty="0" smtClean="0"/>
                        <a:t>（要执行）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2.EXPLAIN PLAN(</a:t>
                      </a:r>
                      <a:r>
                        <a:rPr lang="zh-CN" altLang="en-US" baseline="0" dirty="0" smtClean="0"/>
                        <a:t>不执行</a:t>
                      </a:r>
                      <a:r>
                        <a:rPr lang="en-US" altLang="zh-CN" baseline="0" dirty="0" smtClean="0"/>
                        <a:t>)</a:t>
                      </a:r>
                    </a:p>
                    <a:p>
                      <a:r>
                        <a:rPr lang="zh-CN" altLang="en-US" baseline="0" dirty="0" smtClean="0">
                          <a:solidFill>
                            <a:srgbClr val="FF0000"/>
                          </a:solidFill>
                        </a:rPr>
                        <a:t>显示每次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SQL</a:t>
                      </a:r>
                      <a:r>
                        <a:rPr lang="zh-CN" altLang="en-US" baseline="0" dirty="0" smtClean="0">
                          <a:solidFill>
                            <a:srgbClr val="FF0000"/>
                          </a:solidFill>
                        </a:rPr>
                        <a:t>的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buffer cache</a:t>
                      </a:r>
                      <a:r>
                        <a:rPr lang="zh-CN" altLang="en-US" baseline="0" dirty="0" smtClean="0">
                          <a:solidFill>
                            <a:srgbClr val="FF0000"/>
                          </a:solidFill>
                        </a:rPr>
                        <a:t>命中率，产生了多少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redo</a:t>
                      </a:r>
                      <a:r>
                        <a:rPr lang="zh-CN" altLang="en-US" baseline="0" dirty="0" smtClean="0">
                          <a:solidFill>
                            <a:srgbClr val="FF0000"/>
                          </a:solidFill>
                        </a:rPr>
                        <a:t>，是否有内存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\</a:t>
                      </a:r>
                      <a:r>
                        <a:rPr lang="zh-CN" altLang="en-US" baseline="0" dirty="0" smtClean="0">
                          <a:solidFill>
                            <a:srgbClr val="FF0000"/>
                          </a:solidFill>
                        </a:rPr>
                        <a:t>磁盘的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sort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Explain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强大的数据字典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v$sql,v$sqlarea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索引直方图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Dbms_stats</a:t>
                      </a:r>
                      <a:r>
                        <a:rPr lang="zh-CN" altLang="en-US" dirty="0" smtClean="0"/>
                        <a:t>包统计信息定时更新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数据字典信息输出不丰富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统计信息一定条件更新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DBA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迫切需要的锁和事务信息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8" y="4857760"/>
            <a:ext cx="2828916" cy="8588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Over.</a:t>
            </a:r>
            <a:endParaRPr lang="zh-CN" altLang="en-US" sz="3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挖掘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的瓶颈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10140"/>
          </a:xfrm>
        </p:spPr>
        <p:txBody>
          <a:bodyPr/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5.1</a:t>
            </a:r>
            <a:r>
              <a:rPr lang="zh-CN" altLang="en-US" dirty="0" smtClean="0"/>
              <a:t>开始引入</a:t>
            </a:r>
            <a:endParaRPr lang="en-US" altLang="zh-CN" dirty="0" smtClean="0"/>
          </a:p>
          <a:p>
            <a:r>
              <a:rPr lang="en-US" altLang="zh-CN" dirty="0" smtClean="0"/>
              <a:t>profile</a:t>
            </a:r>
            <a:r>
              <a:rPr lang="zh-CN" altLang="en-US" dirty="0" smtClean="0"/>
              <a:t>用于记录每个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内部执行的各个阶段的资源消耗情况，包括：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耗时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cpu</a:t>
            </a:r>
            <a:r>
              <a:rPr lang="zh-CN" altLang="en-US" dirty="0" smtClean="0"/>
              <a:t>消耗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I/O</a:t>
            </a:r>
            <a:r>
              <a:rPr lang="zh-CN" altLang="en-US" dirty="0" smtClean="0"/>
              <a:t>块读取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page faults</a:t>
            </a:r>
          </a:p>
          <a:p>
            <a:pPr lvl="1"/>
            <a:r>
              <a:rPr lang="en-US" altLang="zh-CN" dirty="0" smtClean="0"/>
              <a:t>CS</a:t>
            </a:r>
          </a:p>
          <a:p>
            <a:r>
              <a:rPr lang="en-US" altLang="zh-CN" dirty="0" smtClean="0"/>
              <a:t>profile</a:t>
            </a:r>
            <a:r>
              <a:rPr lang="zh-CN" altLang="en-US" dirty="0" smtClean="0"/>
              <a:t>是会话级的，一旦会话退出，立即消失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Profile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2922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SQL&gt;set profiling=1;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执行所要评估的</a:t>
            </a:r>
            <a:r>
              <a:rPr lang="en-US" altLang="zh-CN" dirty="0" smtClean="0"/>
              <a:t>SQL</a:t>
            </a:r>
          </a:p>
          <a:p>
            <a:r>
              <a:rPr lang="zh-CN" altLang="en-US" dirty="0" smtClean="0"/>
              <a:t>查看所有的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show profiles;</a:t>
            </a:r>
          </a:p>
          <a:p>
            <a:pPr lvl="1"/>
            <a:r>
              <a:rPr lang="zh-CN" altLang="en-US" dirty="0" smtClean="0"/>
              <a:t>记录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Query_ID</a:t>
            </a:r>
            <a:endParaRPr lang="en-US" altLang="zh-CN" dirty="0" smtClean="0"/>
          </a:p>
          <a:p>
            <a:r>
              <a:rPr lang="zh-CN" altLang="en-US" dirty="0" smtClean="0"/>
              <a:t>查看某个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show profile &lt;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&gt;,&lt;block 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&gt;,&lt;source&gt; … for query N;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7715200" cy="437196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Profile</a:t>
            </a:r>
            <a:r>
              <a:rPr lang="zh-CN" altLang="en-US" sz="2000" dirty="0" smtClean="0"/>
              <a:t>关注点：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瓶颈在哪一步？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Table lock</a:t>
            </a:r>
            <a:r>
              <a:rPr lang="zh-CN" altLang="en-US" sz="2000" dirty="0" smtClean="0"/>
              <a:t>，加锁顺序不合理，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会在慢查询中出现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statistics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过长，空格、换行过多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sorting result , </a:t>
            </a:r>
            <a:r>
              <a:rPr lang="zh-CN" altLang="en-US" sz="2000" dirty="0" smtClean="0"/>
              <a:t>没有利用索引进行</a:t>
            </a:r>
            <a:r>
              <a:rPr lang="en-US" altLang="zh-CN" sz="2000" dirty="0" err="1" smtClean="0"/>
              <a:t>filesort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copying to 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 table</a:t>
            </a:r>
            <a:r>
              <a:rPr lang="zh-CN" altLang="en-US" sz="2000" dirty="0" smtClean="0"/>
              <a:t>，没有利用索引进行</a:t>
            </a:r>
            <a:r>
              <a:rPr lang="en-US" altLang="zh-CN" sz="2000" dirty="0" smtClean="0"/>
              <a:t>group by</a:t>
            </a:r>
          </a:p>
          <a:p>
            <a:pPr>
              <a:buNone/>
            </a:pPr>
            <a:r>
              <a:rPr lang="en-US" altLang="zh-CN" sz="2000" dirty="0" smtClean="0"/>
              <a:t>Sending data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rows_examined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rows_sent</a:t>
            </a:r>
            <a:r>
              <a:rPr lang="zh-CN" altLang="en-US" sz="2000" dirty="0" smtClean="0"/>
              <a:t>太多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Profile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关注点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/>
          <a:lstStyle/>
          <a:p>
            <a:r>
              <a:rPr lang="en-US" altLang="zh-CN" dirty="0" err="1" smtClean="0"/>
              <a:t>mysqldumpslow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汇总慢查询日志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可以多个维度汇总</a:t>
            </a:r>
            <a:r>
              <a:rPr lang="en-US" altLang="zh-CN" dirty="0" smtClean="0"/>
              <a:t>TOP N</a:t>
            </a:r>
            <a:r>
              <a:rPr lang="zh-CN" altLang="en-US" dirty="0" smtClean="0"/>
              <a:t>慢查询，详见</a:t>
            </a:r>
            <a:r>
              <a:rPr lang="en-US" altLang="zh-CN" dirty="0" smtClean="0"/>
              <a:t>《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实用工具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一节</a:t>
            </a:r>
            <a:endParaRPr lang="en-US" altLang="zh-CN" dirty="0" smtClean="0"/>
          </a:p>
          <a:p>
            <a:r>
              <a:rPr lang="zh-CN" altLang="en-US" dirty="0" smtClean="0"/>
              <a:t>汇总慢查询的技巧：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统计近一段时间，某类慢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出现的频度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err="1" smtClean="0"/>
              <a:t>t_sum</a:t>
            </a:r>
            <a:r>
              <a:rPr lang="zh-CN" altLang="en-US" dirty="0" smtClean="0"/>
              <a:t>排序，关注数量较多的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所占百分比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衡量这一条慢查询需要优化的优先级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使用日志汇总工具分析慢查询频度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mysqlsla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mysqlsla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hackmysql.com</a:t>
            </a:r>
            <a:r>
              <a:rPr lang="zh-CN" altLang="en-US" dirty="0" smtClean="0"/>
              <a:t>推出的一款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的日志分析工具，可以分析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的慢查询日志、分析慢查询非常好用，能针对库分析慢查询语句的执行频率、扫描的数据量、消耗时间等，而且分析出来以后还有语句范例，比</a:t>
            </a:r>
            <a:r>
              <a:rPr lang="en-US" altLang="zh-CN" dirty="0" err="1" smtClean="0"/>
              <a:t>mysqldumpslow</a:t>
            </a:r>
            <a:r>
              <a:rPr lang="zh-CN" altLang="en-US" dirty="0" smtClean="0"/>
              <a:t>功能强大</a:t>
            </a:r>
            <a:endParaRPr lang="en-US" altLang="zh-CN" dirty="0" smtClean="0"/>
          </a:p>
          <a:p>
            <a:r>
              <a:rPr lang="en-US" altLang="zh-CN" dirty="0" err="1" smtClean="0"/>
              <a:t>mysqlsla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wget</a:t>
            </a:r>
            <a:r>
              <a:rPr lang="en-US" altLang="zh-CN" dirty="0" smtClean="0"/>
              <a:t> </a:t>
            </a:r>
            <a:r>
              <a:rPr lang="en-US" altLang="zh-CN" u="sng" dirty="0" smtClean="0"/>
              <a:t>http://hackmysql.com/scripts/mysqlsla-2.03.tar.gz</a:t>
            </a:r>
          </a:p>
          <a:p>
            <a:pPr lvl="1"/>
            <a:r>
              <a:rPr lang="en-US" altLang="zh-CN" dirty="0" smtClean="0"/>
              <a:t>tar </a:t>
            </a:r>
            <a:r>
              <a:rPr lang="en-US" altLang="zh-CN" dirty="0" err="1" smtClean="0"/>
              <a:t>zvxf</a:t>
            </a:r>
            <a:r>
              <a:rPr lang="en-US" altLang="zh-CN" dirty="0" smtClean="0"/>
              <a:t> mysqlsla-2.03.tar.gz</a:t>
            </a:r>
          </a:p>
          <a:p>
            <a:pPr lvl="1"/>
            <a:r>
              <a:rPr lang="en-US" altLang="zh-CN" dirty="0" err="1" smtClean="0"/>
              <a:t>cd</a:t>
            </a:r>
            <a:r>
              <a:rPr lang="en-US" altLang="zh-CN" dirty="0" smtClean="0"/>
              <a:t> mysqlsla-2.03 </a:t>
            </a:r>
          </a:p>
          <a:p>
            <a:pPr lvl="1"/>
            <a:r>
              <a:rPr lang="en-US" altLang="zh-CN" dirty="0" err="1" smtClean="0"/>
              <a:t>perl</a:t>
            </a:r>
            <a:r>
              <a:rPr lang="en-US" altLang="zh-CN" dirty="0" smtClean="0"/>
              <a:t> Makefile.PL </a:t>
            </a:r>
          </a:p>
          <a:p>
            <a:pPr lvl="1"/>
            <a:r>
              <a:rPr lang="en-US" altLang="zh-CN" dirty="0" smtClean="0"/>
              <a:t>make &amp;&amp; make install</a:t>
            </a:r>
          </a:p>
          <a:p>
            <a:pPr lvl="1"/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使用日志汇总工具分析慢查询频度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&amp;B PPT Templet">
  <a:themeElements>
    <a:clrScheme name="Baidu_PPT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_Temp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aidu_PP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C&amp;B PPT Templet</Template>
  <TotalTime>30905</TotalTime>
  <Words>3193</Words>
  <Application>Microsoft Office PowerPoint</Application>
  <PresentationFormat>全屏显示(4:3)</PresentationFormat>
  <Paragraphs>490</Paragraphs>
  <Slides>47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黑体</vt:lpstr>
      <vt:lpstr>华文细黑</vt:lpstr>
      <vt:lpstr>宋体</vt:lpstr>
      <vt:lpstr>微软雅黑</vt:lpstr>
      <vt:lpstr>Arial</vt:lpstr>
      <vt:lpstr>Verdana</vt:lpstr>
      <vt:lpstr>C&amp;B PPT Templet</vt:lpstr>
      <vt:lpstr>SQL优化方法技巧</vt:lpstr>
      <vt:lpstr>SQL优化流程</vt:lpstr>
      <vt:lpstr>SQL优化常用工具</vt:lpstr>
      <vt:lpstr>Explain关注点</vt:lpstr>
      <vt:lpstr>使用Profile挖掘SQL的瓶颈</vt:lpstr>
      <vt:lpstr>Profile使用</vt:lpstr>
      <vt:lpstr>Profile关注点</vt:lpstr>
      <vt:lpstr>使用日志汇总工具分析慢查询频度</vt:lpstr>
      <vt:lpstr>使用日志汇总工具分析慢查询频度</vt:lpstr>
      <vt:lpstr>使用日志汇总工具分析慢查询频度</vt:lpstr>
      <vt:lpstr>使用日志汇总工具分析慢查询频度</vt:lpstr>
      <vt:lpstr>使用日志汇总工具分析慢查询频度</vt:lpstr>
      <vt:lpstr>使用hint来影响优化器行为</vt:lpstr>
      <vt:lpstr>业界常用SQL优化的技巧</vt:lpstr>
      <vt:lpstr>索引优化</vt:lpstr>
      <vt:lpstr>索引优化</vt:lpstr>
      <vt:lpstr>覆盖索引技术</vt:lpstr>
      <vt:lpstr>覆盖索引技术</vt:lpstr>
      <vt:lpstr>覆盖索引技术</vt:lpstr>
      <vt:lpstr>varchar列前缀索引</vt:lpstr>
      <vt:lpstr>经典案例：update …limit…</vt:lpstr>
      <vt:lpstr>经典案例：update …limit…</vt:lpstr>
      <vt:lpstr>Order by优化</vt:lpstr>
      <vt:lpstr>Group by优化</vt:lpstr>
      <vt:lpstr>Group by优化</vt:lpstr>
      <vt:lpstr>Group by优化</vt:lpstr>
      <vt:lpstr>Distinct优化</vt:lpstr>
      <vt:lpstr>Join的优化</vt:lpstr>
      <vt:lpstr>高起点的Limit优化</vt:lpstr>
      <vt:lpstr>高起点的Limit优化</vt:lpstr>
      <vt:lpstr>子查询优化</vt:lpstr>
      <vt:lpstr>子查询优化</vt:lpstr>
      <vt:lpstr>子查询优化</vt:lpstr>
      <vt:lpstr>子查询优化</vt:lpstr>
      <vt:lpstr>子查询优化</vt:lpstr>
      <vt:lpstr>子查询优化</vt:lpstr>
      <vt:lpstr>子查询优化</vt:lpstr>
      <vt:lpstr>子查询优化</vt:lpstr>
      <vt:lpstr>经典案例</vt:lpstr>
      <vt:lpstr>Insert优化</vt:lpstr>
      <vt:lpstr>Count()扫表</vt:lpstr>
      <vt:lpstr>Count()扫表</vt:lpstr>
      <vt:lpstr>or的优化</vt:lpstr>
      <vt:lpstr>InnoDB快速创建索引</vt:lpstr>
      <vt:lpstr>Mysql与oracle在SQL优化方面对比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MySQL培训</dc:title>
  <dc:creator>jason</dc:creator>
  <cp:lastModifiedBy>Windows User</cp:lastModifiedBy>
  <cp:revision>1714</cp:revision>
  <dcterms:created xsi:type="dcterms:W3CDTF">2009-11-10T07:37:26Z</dcterms:created>
  <dcterms:modified xsi:type="dcterms:W3CDTF">2016-05-29T10:34:12Z</dcterms:modified>
</cp:coreProperties>
</file>