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518" r:id="rId3"/>
    <p:sldId id="523" r:id="rId4"/>
    <p:sldId id="524" r:id="rId5"/>
    <p:sldId id="522" r:id="rId6"/>
    <p:sldId id="521" r:id="rId7"/>
    <p:sldId id="520" r:id="rId8"/>
    <p:sldId id="525" r:id="rId9"/>
    <p:sldId id="519" r:id="rId10"/>
    <p:sldId id="517" r:id="rId11"/>
    <p:sldId id="516" r:id="rId12"/>
    <p:sldId id="529" r:id="rId13"/>
    <p:sldId id="532" r:id="rId14"/>
    <p:sldId id="533" r:id="rId15"/>
    <p:sldId id="534" r:id="rId16"/>
    <p:sldId id="543" r:id="rId17"/>
    <p:sldId id="535" r:id="rId18"/>
    <p:sldId id="537" r:id="rId19"/>
    <p:sldId id="536" r:id="rId20"/>
    <p:sldId id="539" r:id="rId21"/>
    <p:sldId id="530" r:id="rId22"/>
    <p:sldId id="541" r:id="rId23"/>
    <p:sldId id="540" r:id="rId24"/>
    <p:sldId id="531" r:id="rId25"/>
    <p:sldId id="528" r:id="rId26"/>
    <p:sldId id="545" r:id="rId27"/>
    <p:sldId id="538" r:id="rId28"/>
    <p:sldId id="527" r:id="rId29"/>
    <p:sldId id="526" r:id="rId30"/>
    <p:sldId id="544" r:id="rId31"/>
    <p:sldId id="542" r:id="rId32"/>
    <p:sldId id="546" r:id="rId33"/>
    <p:sldId id="547" r:id="rId34"/>
    <p:sldId id="548" r:id="rId35"/>
    <p:sldId id="51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0000"/>
    <a:srgbClr val="F66E60"/>
    <a:srgbClr val="F5B4A9"/>
    <a:srgbClr val="F4F456"/>
    <a:srgbClr val="0066FF"/>
    <a:srgbClr val="6699FF"/>
    <a:srgbClr val="FFFF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3363" autoAdjust="0"/>
  </p:normalViewPr>
  <p:slideViewPr>
    <p:cSldViewPr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7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3194672-DDAD-4CCA-BAF8-D18F740B8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953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D5FD6A1-3F0C-46FC-AD98-A22F03A529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8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37707-9861-40E7-82A4-9A589F0ABDD7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47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497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7"/>
          <p:cNvSpPr>
            <a:spLocks/>
          </p:cNvSpPr>
          <p:nvPr/>
        </p:nvSpPr>
        <p:spPr bwMode="auto">
          <a:xfrm>
            <a:off x="3744913" y="3451225"/>
            <a:ext cx="827087" cy="144463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8"/>
          <p:cNvSpPr>
            <a:spLocks/>
          </p:cNvSpPr>
          <p:nvPr/>
        </p:nvSpPr>
        <p:spPr bwMode="auto">
          <a:xfrm>
            <a:off x="4572000" y="3451225"/>
            <a:ext cx="827088" cy="144463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6" name="Picture 9" descr="logo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2319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900113" y="3451225"/>
            <a:ext cx="741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9" name="标题 18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28" name="Picture 8" descr="logonew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811588" y="6227763"/>
            <a:ext cx="1501775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742113"/>
            <a:ext cx="9144000" cy="115887"/>
            <a:chOff x="2359" y="4228"/>
            <a:chExt cx="1042" cy="96"/>
          </a:xfrm>
        </p:grpSpPr>
        <p:sp>
          <p:nvSpPr>
            <p:cNvPr id="9" name="Rectangle 13"/>
            <p:cNvSpPr>
              <a:spLocks/>
            </p:cNvSpPr>
            <p:nvPr/>
          </p:nvSpPr>
          <p:spPr bwMode="auto">
            <a:xfrm>
              <a:off x="2359" y="4228"/>
              <a:ext cx="521" cy="96"/>
            </a:xfrm>
            <a:prstGeom prst="rect">
              <a:avLst/>
            </a:prstGeom>
            <a:solidFill>
              <a:srgbClr val="FF0000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" name="Rectangle 14"/>
            <p:cNvSpPr>
              <a:spLocks/>
            </p:cNvSpPr>
            <p:nvPr/>
          </p:nvSpPr>
          <p:spPr bwMode="auto">
            <a:xfrm>
              <a:off x="2880" y="4228"/>
              <a:ext cx="521" cy="96"/>
            </a:xfrm>
            <a:prstGeom prst="rect">
              <a:avLst/>
            </a:prstGeom>
            <a:solidFill>
              <a:srgbClr val="0000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951788" y="877888"/>
            <a:ext cx="6810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B20C9209-515C-4DA6-8C65-82D683A53546}" type="slidenum">
              <a:rPr kumimoji="1" lang="en-US" altLang="zh-CN" sz="1600">
                <a:latin typeface="Verdana" pitchFamily="34" charset="0"/>
                <a:ea typeface="华文细黑" pitchFamily="2" charset="-122"/>
              </a:rPr>
              <a:pPr algn="ctr">
                <a:defRPr/>
              </a:pPr>
              <a:t>‹#›</a:t>
            </a:fld>
            <a:endParaRPr kumimoji="1" lang="en-US" altLang="zh-CN" sz="1600">
              <a:latin typeface="Verdana" pitchFamily="34" charset="0"/>
              <a:ea typeface="华文细黑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488363" y="1082675"/>
            <a:ext cx="115887" cy="698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06388" y="1154113"/>
            <a:ext cx="852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chemeClr val="tx1"/>
        </a:buClr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798509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Schema</a:t>
            </a:r>
            <a:r>
              <a:rPr lang="zh-CN" alt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设计优化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汇总表技术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85794"/>
            <a:ext cx="8572560" cy="564360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$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–e “show </a:t>
            </a:r>
            <a:r>
              <a:rPr lang="en-US" altLang="zh-CN" dirty="0" err="1" smtClean="0"/>
              <a:t>processlist</a:t>
            </a:r>
            <a:r>
              <a:rPr lang="en-US" altLang="zh-CN" dirty="0" smtClean="0"/>
              <a:t>;”|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–v “Sleep”</a:t>
            </a:r>
          </a:p>
          <a:p>
            <a:pPr>
              <a:buNone/>
            </a:pPr>
            <a:r>
              <a:rPr lang="en-US" altLang="zh-CN" sz="1200" dirty="0" smtClean="0"/>
              <a:t>Id      User    Host    db      Command Time    State   Info</a:t>
            </a:r>
          </a:p>
          <a:p>
            <a:pPr>
              <a:buNone/>
            </a:pPr>
            <a:r>
              <a:rPr lang="en-US" altLang="zh-CN" sz="1200" dirty="0" smtClean="0"/>
              <a:t>11847049      </a:t>
            </a:r>
            <a:r>
              <a:rPr lang="en-US" altLang="zh-CN" sz="1200" dirty="0" err="1" smtClean="0"/>
              <a:t>user_rw</a:t>
            </a:r>
            <a:r>
              <a:rPr lang="en-US" altLang="zh-CN" sz="1200" dirty="0" smtClean="0"/>
              <a:t>        10.20.11.21:51044       prod       Query   123       Sending data    SELECT count(distinct 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) from </a:t>
            </a:r>
            <a:r>
              <a:rPr lang="en-US" altLang="zh-CN" sz="1200" dirty="0" err="1" smtClean="0"/>
              <a:t>user_prod</a:t>
            </a:r>
            <a:r>
              <a:rPr lang="en-US" altLang="zh-CN" sz="1200" dirty="0" smtClean="0"/>
              <a:t>;</a:t>
            </a:r>
          </a:p>
          <a:p>
            <a:pPr>
              <a:buNone/>
            </a:pPr>
            <a:r>
              <a:rPr lang="en-US" altLang="zh-CN" sz="1200" dirty="0" smtClean="0"/>
              <a:t>11847050      </a:t>
            </a:r>
            <a:r>
              <a:rPr lang="en-US" altLang="zh-CN" sz="1200" dirty="0" err="1" smtClean="0"/>
              <a:t>user_rw</a:t>
            </a:r>
            <a:r>
              <a:rPr lang="en-US" altLang="zh-CN" sz="1200" dirty="0" smtClean="0"/>
              <a:t>        10.20.123.21:51044       prod       Query   111       Sending data    SELECT count(distinct 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) from </a:t>
            </a:r>
            <a:r>
              <a:rPr lang="en-US" altLang="zh-CN" sz="1200" dirty="0" err="1" smtClean="0"/>
              <a:t>user_prod</a:t>
            </a:r>
            <a:r>
              <a:rPr lang="en-US" altLang="zh-CN" sz="1200" dirty="0" smtClean="0"/>
              <a:t>;</a:t>
            </a:r>
          </a:p>
          <a:p>
            <a:pPr>
              <a:buNone/>
            </a:pPr>
            <a:r>
              <a:rPr lang="en-US" altLang="zh-CN" sz="1200" dirty="0" smtClean="0"/>
              <a:t>11847051      </a:t>
            </a:r>
            <a:r>
              <a:rPr lang="en-US" altLang="zh-CN" sz="1200" dirty="0" err="1" smtClean="0"/>
              <a:t>user_rw</a:t>
            </a:r>
            <a:r>
              <a:rPr lang="en-US" altLang="zh-CN" sz="1200" dirty="0" smtClean="0"/>
              <a:t>        10.20.11.212:51044       prod       Query   121       Sending data    SELECT count(distinct 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) from </a:t>
            </a:r>
            <a:r>
              <a:rPr lang="en-US" altLang="zh-CN" sz="1200" dirty="0" err="1" smtClean="0"/>
              <a:t>user_prod</a:t>
            </a:r>
            <a:r>
              <a:rPr lang="en-US" altLang="zh-CN" sz="1200" dirty="0" smtClean="0"/>
              <a:t>;</a:t>
            </a:r>
          </a:p>
          <a:p>
            <a:pPr>
              <a:buNone/>
            </a:pPr>
            <a:r>
              <a:rPr lang="en-US" altLang="zh-CN" sz="1200" dirty="0" smtClean="0"/>
              <a:t>11847052      </a:t>
            </a:r>
            <a:r>
              <a:rPr lang="en-US" altLang="zh-CN" sz="1200" dirty="0" err="1" smtClean="0"/>
              <a:t>user_rw</a:t>
            </a:r>
            <a:r>
              <a:rPr lang="en-US" altLang="zh-CN" sz="1200" dirty="0" smtClean="0"/>
              <a:t>        10.202.11.1:51044       prod       Query   190       Sending data    SELECT count(distinct 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) from </a:t>
            </a:r>
            <a:r>
              <a:rPr lang="en-US" altLang="zh-CN" sz="1200" dirty="0" err="1" smtClean="0"/>
              <a:t>user_prod</a:t>
            </a:r>
            <a:r>
              <a:rPr lang="en-US" altLang="zh-CN" sz="1200" dirty="0" smtClean="0"/>
              <a:t>;</a:t>
            </a:r>
          </a:p>
          <a:p>
            <a:pPr>
              <a:buNone/>
            </a:pPr>
            <a:r>
              <a:rPr lang="en-US" altLang="zh-CN" sz="1200" dirty="0" smtClean="0"/>
              <a:t>11847053      </a:t>
            </a:r>
            <a:r>
              <a:rPr lang="en-US" altLang="zh-CN" sz="1200" dirty="0" err="1" smtClean="0"/>
              <a:t>user_rw</a:t>
            </a:r>
            <a:r>
              <a:rPr lang="en-US" altLang="zh-CN" sz="1200" dirty="0" smtClean="0"/>
              <a:t>        10.202.12.21:51044       prod       Query   119       Sending data    SELECT count(distinct </a:t>
            </a:r>
            <a:r>
              <a:rPr lang="en-US" altLang="zh-CN" sz="1200" dirty="0" err="1" smtClean="0"/>
              <a:t>groupid</a:t>
            </a:r>
            <a:r>
              <a:rPr lang="en-US" altLang="zh-CN" sz="1200" dirty="0" smtClean="0"/>
              <a:t>) from </a:t>
            </a:r>
            <a:r>
              <a:rPr lang="en-US" altLang="zh-CN" sz="1200" dirty="0" err="1" smtClean="0"/>
              <a:t>user_prod</a:t>
            </a:r>
            <a:r>
              <a:rPr lang="en-US" altLang="zh-CN" sz="1200" dirty="0" smtClean="0"/>
              <a:t>;</a:t>
            </a:r>
          </a:p>
          <a:p>
            <a:pPr>
              <a:buNone/>
            </a:pPr>
            <a:endParaRPr lang="en-US" altLang="zh-CN" sz="1200" dirty="0" smtClean="0"/>
          </a:p>
          <a:p>
            <a:r>
              <a:rPr lang="zh-CN" altLang="en-US" dirty="0" smtClean="0"/>
              <a:t>带来问题：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</a:t>
            </a:r>
            <a:r>
              <a:rPr lang="zh-CN" altLang="en-US" dirty="0" smtClean="0"/>
              <a:t>资源消耗严重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争用、网卡打满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数据库整体响应变慢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汇总表技术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786314" y="2571744"/>
            <a:ext cx="4000528" cy="27146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u="sng" dirty="0" err="1" smtClean="0">
                <a:ea typeface="宋体" pitchFamily="2" charset="-122"/>
              </a:rPr>
              <a:t>summary_table</a:t>
            </a:r>
            <a:endParaRPr kumimoji="0" lang="en-US" altLang="zh-CN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create table </a:t>
            </a:r>
            <a:r>
              <a:rPr lang="en-US" altLang="zh-CN" dirty="0" err="1" smtClean="0">
                <a:ea typeface="宋体" pitchFamily="2" charset="-122"/>
              </a:rPr>
              <a:t>summary_table</a:t>
            </a:r>
            <a:r>
              <a:rPr lang="en-US" altLang="zh-CN" dirty="0" smtClean="0">
                <a:ea typeface="宋体" pitchFamily="2" charset="-122"/>
              </a:rPr>
              <a:t>(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	id </a:t>
            </a: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primary key,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group_id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,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err="1" smtClean="0">
                <a:ea typeface="宋体" pitchFamily="2" charset="-122"/>
              </a:rPr>
              <a:t>update_time</a:t>
            </a:r>
            <a:r>
              <a:rPr lang="en-US" altLang="zh-CN" dirty="0" smtClean="0">
                <a:ea typeface="宋体" pitchFamily="2" charset="-122"/>
              </a:rPr>
              <a:t> timestamp,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	key </a:t>
            </a:r>
            <a:r>
              <a:rPr lang="en-US" altLang="zh-CN" dirty="0" err="1" smtClean="0">
                <a:ea typeface="宋体" pitchFamily="2" charset="-122"/>
              </a:rPr>
              <a:t>idx_t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update_time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)engine=</a:t>
            </a:r>
            <a:r>
              <a:rPr lang="en-US" altLang="zh-CN" dirty="0" err="1" smtClean="0">
                <a:ea typeface="宋体" pitchFamily="2" charset="-122"/>
              </a:rPr>
              <a:t>InnoDB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7158" y="1357298"/>
            <a:ext cx="4000528" cy="18573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ea typeface="宋体" pitchFamily="2" charset="-122"/>
              </a:rPr>
              <a:t>程序定时更新</a:t>
            </a:r>
            <a:r>
              <a:rPr lang="en-US" altLang="zh-CN" b="1" dirty="0" err="1" smtClean="0">
                <a:ea typeface="宋体" pitchFamily="2" charset="-122"/>
              </a:rPr>
              <a:t>summary_table</a:t>
            </a:r>
            <a:r>
              <a:rPr lang="zh-CN" altLang="en-US" b="1" dirty="0" smtClean="0">
                <a:ea typeface="宋体" pitchFamily="2" charset="-122"/>
              </a:rPr>
              <a:t>的汇总数据：</a:t>
            </a:r>
            <a:endParaRPr lang="en-US" altLang="zh-CN" b="1" dirty="0" smtClean="0"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insert into </a:t>
            </a:r>
            <a:r>
              <a:rPr lang="en-US" altLang="zh-CN" dirty="0" err="1" smtClean="0">
                <a:ea typeface="宋体" pitchFamily="2" charset="-122"/>
              </a:rPr>
              <a:t>summary_table</a:t>
            </a:r>
            <a:endParaRPr lang="en-US" altLang="zh-CN" dirty="0" smtClean="0"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select count(distinct </a:t>
            </a:r>
            <a:r>
              <a:rPr lang="en-US" altLang="zh-CN" dirty="0" err="1" smtClean="0">
                <a:ea typeface="宋体" pitchFamily="2" charset="-122"/>
              </a:rPr>
              <a:t>grouopid</a:t>
            </a:r>
            <a:r>
              <a:rPr lang="en-US" altLang="zh-CN" dirty="0" smtClean="0">
                <a:ea typeface="宋体" pitchFamily="2" charset="-122"/>
              </a:rPr>
              <a:t>) from </a:t>
            </a:r>
            <a:r>
              <a:rPr lang="en-US" altLang="zh-CN" dirty="0" err="1" smtClean="0">
                <a:ea typeface="宋体" pitchFamily="2" charset="-122"/>
              </a:rPr>
              <a:t>user_prod</a:t>
            </a:r>
            <a:r>
              <a:rPr lang="en-US" altLang="zh-CN" dirty="0" smtClean="0">
                <a:ea typeface="宋体" pitchFamily="2" charset="-122"/>
              </a:rPr>
              <a:t>;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7158" y="4572008"/>
            <a:ext cx="4000528" cy="18573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 smtClean="0">
                <a:ea typeface="宋体" pitchFamily="2" charset="-122"/>
              </a:rPr>
              <a:t>客户端转化为每次访问</a:t>
            </a:r>
            <a:r>
              <a:rPr lang="en-US" altLang="zh-CN" b="1" dirty="0" err="1" smtClean="0">
                <a:ea typeface="宋体" pitchFamily="2" charset="-122"/>
              </a:rPr>
              <a:t>summary_table</a:t>
            </a:r>
            <a:r>
              <a:rPr lang="zh-CN" altLang="en-US" b="1" dirty="0" smtClean="0">
                <a:ea typeface="宋体" pitchFamily="2" charset="-122"/>
              </a:rPr>
              <a:t>获取结果：</a:t>
            </a:r>
            <a:endParaRPr lang="en-US" altLang="zh-CN" b="1" dirty="0" smtClean="0">
              <a:ea typeface="宋体" pitchFamily="2" charset="-122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select</a:t>
            </a:r>
            <a:r>
              <a:rPr kumimoji="0" lang="en-US" altLang="zh-CN" sz="20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</a:t>
            </a:r>
            <a:r>
              <a:rPr kumimoji="0" lang="en-US" altLang="zh-CN" sz="200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group_id</a:t>
            </a:r>
            <a:r>
              <a:rPr kumimoji="0" lang="en-US" altLang="zh-CN" sz="20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from </a:t>
            </a:r>
            <a:r>
              <a:rPr kumimoji="0" lang="en-US" altLang="zh-CN" sz="200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summary_table</a:t>
            </a:r>
            <a:r>
              <a:rPr kumimoji="0" lang="en-US" altLang="zh-CN" sz="20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where </a:t>
            </a:r>
            <a:r>
              <a:rPr kumimoji="0" lang="en-US" altLang="zh-CN" sz="2000" i="0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update_time</a:t>
            </a:r>
            <a:r>
              <a:rPr kumimoji="0" lang="en-US" altLang="zh-CN" sz="20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=‘xxx’;</a:t>
            </a: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5" idx="1"/>
          </p:cNvCxnSpPr>
          <p:nvPr/>
        </p:nvCxnSpPr>
        <p:spPr bwMode="auto">
          <a:xfrm>
            <a:off x="4357686" y="2285992"/>
            <a:ext cx="428628" cy="1643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endCxn id="7" idx="3"/>
          </p:cNvCxnSpPr>
          <p:nvPr/>
        </p:nvCxnSpPr>
        <p:spPr bwMode="auto">
          <a:xfrm rot="5400000">
            <a:off x="3929058" y="4643446"/>
            <a:ext cx="1285884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选取最优的数据存储类型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数据类型选取原则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lang="zh-CN" altLang="en-US" dirty="0" smtClean="0"/>
              <a:t>满足业务需求情况下，选择更小存储类型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tinyint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smallint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mediumint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bigint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varchar</a:t>
            </a:r>
            <a:r>
              <a:rPr lang="en-US" altLang="zh-CN" dirty="0" smtClean="0"/>
              <a:t> VS char</a:t>
            </a:r>
          </a:p>
          <a:p>
            <a:pPr lvl="1"/>
            <a:r>
              <a:rPr lang="en-US" altLang="zh-CN" dirty="0" err="1" smtClean="0"/>
              <a:t>datetime</a:t>
            </a:r>
            <a:r>
              <a:rPr lang="en-US" altLang="zh-CN" dirty="0" smtClean="0"/>
              <a:t> VS timestamp</a:t>
            </a:r>
          </a:p>
          <a:p>
            <a:r>
              <a:rPr lang="zh-CN" altLang="en-US" dirty="0" smtClean="0"/>
              <a:t>同样能满足业务的数据类型之间，选择最简单的</a:t>
            </a:r>
            <a:endParaRPr lang="en-US" altLang="zh-CN" dirty="0" smtClean="0"/>
          </a:p>
          <a:p>
            <a:r>
              <a:rPr lang="zh-CN" altLang="en-US" dirty="0" smtClean="0"/>
              <a:t>避免出现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每一行额外储存空间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数据导入导出容易出错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聚合函数计算结果有偏差</a:t>
            </a:r>
            <a:r>
              <a:rPr lang="en-US" altLang="zh-CN" dirty="0" smtClean="0"/>
              <a:t>(min/max/sum</a:t>
            </a:r>
            <a:r>
              <a:rPr lang="zh-CN" altLang="en-US" dirty="0" smtClean="0"/>
              <a:t>直接忽略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值，业务需注意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74029"/>
            <a:ext cx="8072494" cy="609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数据类型选取建议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tinyint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smallint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状态位、类型、性别等低基值字段</a:t>
            </a:r>
            <a:endParaRPr lang="en-US" altLang="zh-CN" dirty="0" smtClean="0"/>
          </a:p>
          <a:p>
            <a:r>
              <a:rPr lang="en-US" altLang="zh-CN" dirty="0" err="1" smtClean="0"/>
              <a:t>bigint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超过</a:t>
            </a:r>
            <a:r>
              <a:rPr lang="en-US" altLang="zh-CN" dirty="0" smtClean="0"/>
              <a:t>42</a:t>
            </a:r>
            <a:r>
              <a:rPr lang="zh-CN" altLang="en-US" dirty="0" smtClean="0"/>
              <a:t>亿的自增主键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zh-CN" altLang="en-US" dirty="0" smtClean="0"/>
              <a:t>不能满足长度需求的数字类型字段</a:t>
            </a:r>
            <a:endParaRPr lang="en-US" altLang="zh-CN" dirty="0" smtClean="0"/>
          </a:p>
          <a:p>
            <a:r>
              <a:rPr lang="en-US" altLang="zh-CN" dirty="0" smtClean="0"/>
              <a:t>float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金钱，地理位置？</a:t>
            </a:r>
            <a:r>
              <a:rPr lang="en-US" altLang="zh-CN" dirty="0" smtClean="0"/>
              <a:t>  --No</a:t>
            </a:r>
            <a:r>
              <a:rPr lang="zh-CN" altLang="en-US" dirty="0" smtClean="0"/>
              <a:t>！应该使用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bigint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不建议用浮点类型，耗费</a:t>
            </a:r>
            <a:r>
              <a:rPr lang="en-US" altLang="zh-CN" dirty="0" smtClean="0"/>
              <a:t>CPU</a:t>
            </a:r>
          </a:p>
          <a:p>
            <a:r>
              <a:rPr lang="en-US" altLang="zh-CN" dirty="0" smtClean="0"/>
              <a:t>date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datetime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timestamp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timestamp</a:t>
            </a:r>
            <a:r>
              <a:rPr lang="zh-CN" altLang="en-US" dirty="0" smtClean="0"/>
              <a:t>存储空间占用最少，但是范围有限</a:t>
            </a:r>
            <a:r>
              <a:rPr lang="en-US" altLang="zh-CN" dirty="0" smtClean="0"/>
              <a:t>&gt;1970-1-1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Question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(4)</a:t>
            </a:r>
            <a:r>
              <a:rPr lang="zh-CN" altLang="en-US" dirty="0" smtClean="0"/>
              <a:t>到底最长可以存储多少位数字？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经典案例：</a:t>
            </a:r>
            <a:r>
              <a:rPr lang="en-US" b="0" dirty="0" smtClean="0"/>
              <a:t>  Failed to read auto-increment value from storage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现象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en-US" altLang="zh-CN" dirty="0" smtClean="0"/>
              <a:t>load data</a:t>
            </a:r>
            <a:r>
              <a:rPr lang="zh-CN" altLang="en-US" dirty="0" smtClean="0"/>
              <a:t>程序端报错：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1467 </a:t>
            </a:r>
            <a:r>
              <a:rPr lang="en-US" dirty="0" smtClean="0"/>
              <a:t> Failed to read auto-increment value from storage engine</a:t>
            </a:r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原因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zh-CN" altLang="en-US" dirty="0" smtClean="0"/>
              <a:t>表为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表，主键为</a:t>
            </a:r>
            <a:r>
              <a:rPr lang="en-US" altLang="zh-CN" dirty="0" smtClean="0"/>
              <a:t>`</a:t>
            </a:r>
            <a:r>
              <a:rPr lang="en-US" altLang="zh-CN" dirty="0" err="1" smtClean="0"/>
              <a:t>seq_id</a:t>
            </a:r>
            <a:r>
              <a:rPr lang="en-US" altLang="zh-CN" dirty="0" smtClean="0"/>
              <a:t>`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(11) NOT NULL AUTO_INCREMENT</a:t>
            </a:r>
          </a:p>
          <a:p>
            <a:pPr>
              <a:buNone/>
            </a:pPr>
            <a:r>
              <a:rPr lang="en-US" altLang="zh-CN" dirty="0" err="1" smtClean="0"/>
              <a:t>mysql</a:t>
            </a:r>
            <a:r>
              <a:rPr lang="en-US" altLang="zh-CN" dirty="0" smtClean="0"/>
              <a:t>&gt; select max(</a:t>
            </a:r>
            <a:r>
              <a:rPr lang="en-US" altLang="zh-CN" dirty="0" err="1" smtClean="0"/>
              <a:t>seq_id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user_info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+-------------+</a:t>
            </a:r>
          </a:p>
          <a:p>
            <a:pPr>
              <a:buNone/>
            </a:pPr>
            <a:r>
              <a:rPr lang="en-US" altLang="zh-CN" dirty="0" smtClean="0"/>
              <a:t>| max(</a:t>
            </a:r>
            <a:r>
              <a:rPr lang="en-US" altLang="zh-CN" dirty="0" err="1" smtClean="0"/>
              <a:t>seq_id</a:t>
            </a:r>
            <a:r>
              <a:rPr lang="en-US" altLang="zh-CN" dirty="0" smtClean="0"/>
              <a:t>) |</a:t>
            </a:r>
          </a:p>
          <a:p>
            <a:pPr>
              <a:buNone/>
            </a:pPr>
            <a:r>
              <a:rPr lang="en-US" altLang="zh-CN" dirty="0" smtClean="0"/>
              <a:t>+-------------+</a:t>
            </a:r>
          </a:p>
          <a:p>
            <a:pPr>
              <a:buNone/>
            </a:pPr>
            <a:r>
              <a:rPr lang="en-US" altLang="zh-CN" dirty="0" smtClean="0"/>
              <a:t>|  2147477751 |</a:t>
            </a:r>
          </a:p>
          <a:p>
            <a:pPr>
              <a:buNone/>
            </a:pPr>
            <a:r>
              <a:rPr lang="en-US" altLang="zh-CN" dirty="0" smtClean="0"/>
              <a:t>+-------------+</a:t>
            </a:r>
          </a:p>
          <a:p>
            <a:pPr>
              <a:buNone/>
            </a:pPr>
            <a:r>
              <a:rPr lang="en-US" altLang="zh-CN" dirty="0" smtClean="0"/>
              <a:t>1 row in set (0.02 sec)</a:t>
            </a:r>
          </a:p>
          <a:p>
            <a:pPr>
              <a:buNone/>
            </a:pPr>
            <a:r>
              <a:rPr lang="zh-CN" altLang="en-US" dirty="0" smtClean="0"/>
              <a:t>而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signed</a:t>
            </a:r>
            <a:r>
              <a:rPr lang="zh-CN" altLang="en-US" dirty="0" smtClean="0"/>
              <a:t>的范围为</a:t>
            </a:r>
            <a:r>
              <a:rPr lang="en-US" dirty="0" smtClean="0"/>
              <a:t>-2147483648 to 2147483647,</a:t>
            </a:r>
            <a:r>
              <a:rPr lang="zh-CN" altLang="en-US" dirty="0" smtClean="0"/>
              <a:t>已经还剩余空间</a:t>
            </a:r>
            <a:r>
              <a:rPr lang="en-US" altLang="zh-CN" dirty="0" smtClean="0"/>
              <a:t>5896</a:t>
            </a:r>
            <a:r>
              <a:rPr lang="zh-CN" altLang="en-US" dirty="0" smtClean="0"/>
              <a:t>，而程序要导入</a:t>
            </a:r>
            <a:r>
              <a:rPr lang="en-US" altLang="zh-CN" dirty="0" smtClean="0"/>
              <a:t>1W</a:t>
            </a:r>
            <a:r>
              <a:rPr lang="zh-CN" altLang="en-US" dirty="0" smtClean="0"/>
              <a:t>行，所以报错。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】</a:t>
            </a:r>
          </a:p>
          <a:p>
            <a:pPr>
              <a:buNone/>
            </a:pPr>
            <a:r>
              <a:rPr lang="zh-CN" altLang="en-US" dirty="0" smtClean="0"/>
              <a:t>将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bigint</a:t>
            </a:r>
            <a:r>
              <a:rPr lang="zh-CN" altLang="en-US" dirty="0" smtClean="0"/>
              <a:t>或者将数据分表。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3"/>
            <a:ext cx="7858180" cy="2574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357694"/>
            <a:ext cx="7858180" cy="151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char(M)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字符，在</a:t>
            </a:r>
            <a:r>
              <a:rPr lang="en-US" altLang="zh-CN" dirty="0" smtClean="0"/>
              <a:t>latin1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gbk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字符集下字节容量不同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不够的会用空格补上</a:t>
            </a:r>
            <a:endParaRPr lang="en-US" altLang="zh-CN" dirty="0" smtClean="0"/>
          </a:p>
          <a:p>
            <a:r>
              <a:rPr lang="en-US" altLang="zh-CN" dirty="0" err="1" smtClean="0"/>
              <a:t>varchar</a:t>
            </a:r>
            <a:r>
              <a:rPr lang="en-US" altLang="zh-CN" dirty="0" smtClean="0"/>
              <a:t>(M)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最多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字节，内部会用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（小于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字节）或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（大于等于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字节）个字节来存储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实际长度。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question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utf8</a:t>
            </a:r>
            <a:r>
              <a:rPr lang="zh-CN" altLang="en-US" dirty="0" smtClean="0"/>
              <a:t>下最多可以放多少个字符？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(10)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gbk</a:t>
            </a:r>
            <a:r>
              <a:rPr lang="zh-CN" altLang="en-US" dirty="0" smtClean="0"/>
              <a:t>下需要多少字节？</a:t>
            </a:r>
            <a:endParaRPr lang="en-US" altLang="zh-CN" dirty="0" smtClean="0"/>
          </a:p>
          <a:p>
            <a:r>
              <a:rPr lang="en-US" altLang="zh-CN" dirty="0" err="1" smtClean="0"/>
              <a:t>tinytext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mediumtext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longtext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均为变长存储类型，内部需要字段记录实际长度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分别需要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检索大字段的网络开销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max_allowed_packet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字符类型选取建议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38702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文字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字段尽量选取定长类型如</a:t>
            </a:r>
            <a:r>
              <a:rPr lang="en-US" altLang="zh-CN" dirty="0" smtClean="0"/>
              <a:t>char</a:t>
            </a:r>
          </a:p>
          <a:p>
            <a:r>
              <a:rPr lang="zh-CN" altLang="en-US" dirty="0" smtClean="0"/>
              <a:t>尽量使用</a:t>
            </a:r>
            <a:r>
              <a:rPr lang="en-US" altLang="zh-CN" dirty="0" err="1" smtClean="0"/>
              <a:t>varchar</a:t>
            </a:r>
            <a:r>
              <a:rPr lang="zh-CN" altLang="en-US" dirty="0" smtClean="0"/>
              <a:t>作为存放少量文字的字段（</a:t>
            </a:r>
            <a:r>
              <a:rPr lang="en-US" altLang="zh-CN" dirty="0" smtClean="0"/>
              <a:t>2700</a:t>
            </a:r>
            <a:r>
              <a:rPr lang="zh-CN" altLang="en-US" dirty="0" smtClean="0"/>
              <a:t>字符以内），避免采用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浪费空间</a:t>
            </a:r>
            <a:endParaRPr lang="en-US" altLang="zh-CN" dirty="0" smtClean="0"/>
          </a:p>
          <a:p>
            <a:r>
              <a:rPr lang="zh-CN" altLang="en-US" dirty="0" smtClean="0"/>
              <a:t>超过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字节限制的字段可以考虑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类型，但建议对于</a:t>
            </a:r>
            <a:r>
              <a:rPr lang="en-US" altLang="zh-CN" dirty="0" smtClean="0"/>
              <a:t>resume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message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comment</a:t>
            </a:r>
            <a:r>
              <a:rPr lang="zh-CN" altLang="en-US" dirty="0" smtClean="0"/>
              <a:t>等大字段进行垂直拆分，从而</a:t>
            </a:r>
            <a:r>
              <a:rPr lang="en-US" altLang="zh-CN" dirty="0" smtClean="0"/>
              <a:t>lazy-initializing</a:t>
            </a:r>
          </a:p>
          <a:p>
            <a:r>
              <a:rPr lang="zh-CN" altLang="en-US" dirty="0" smtClean="0"/>
              <a:t>大文本字段或二进制内容应该使用文件存储：如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类型大字段必须建立前缀索引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create index idx_1 on tb1(message(20));</a:t>
            </a:r>
            <a:endParaRPr lang="zh-CN" altLang="en-US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优化包含内容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合理的库表设计</a:t>
            </a:r>
            <a:endParaRPr lang="en-US" altLang="zh-CN" dirty="0" smtClean="0"/>
          </a:p>
          <a:p>
            <a:r>
              <a:rPr lang="zh-CN" altLang="en-US" dirty="0" smtClean="0"/>
              <a:t>选取最优的数据存储类型</a:t>
            </a:r>
            <a:endParaRPr lang="en-US" altLang="zh-CN" dirty="0" smtClean="0"/>
          </a:p>
          <a:p>
            <a:r>
              <a:rPr lang="zh-CN" altLang="en-US" dirty="0" smtClean="0"/>
              <a:t>合理的索引策略</a:t>
            </a:r>
            <a:endParaRPr lang="en-US" altLang="zh-CN" dirty="0" smtClean="0"/>
          </a:p>
          <a:p>
            <a:r>
              <a:rPr lang="zh-CN" altLang="en-US" dirty="0" smtClean="0"/>
              <a:t>规范的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对象设计</a:t>
            </a:r>
            <a:endParaRPr lang="en-US" altLang="zh-CN" dirty="0" smtClean="0"/>
          </a:p>
          <a:p>
            <a:r>
              <a:rPr lang="zh-CN" altLang="en-US" dirty="0" smtClean="0"/>
              <a:t>合理的库表大小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en-US" dirty="0" smtClean="0"/>
              <a:t>编写规范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其他类型选取建议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4643470"/>
          </a:xfrm>
        </p:spPr>
        <p:txBody>
          <a:bodyPr>
            <a:normAutofit/>
          </a:bodyPr>
          <a:lstStyle/>
          <a:p>
            <a:r>
              <a:rPr lang="en-US" altLang="zh-CN" sz="1700" dirty="0" err="1" smtClean="0"/>
              <a:t>enum</a:t>
            </a:r>
            <a:r>
              <a:rPr lang="zh-CN" altLang="en-US" sz="1700" dirty="0" smtClean="0"/>
              <a:t>：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在</a:t>
            </a:r>
            <a:r>
              <a:rPr lang="en-US" altLang="zh-CN" sz="1700" dirty="0" smtClean="0"/>
              <a:t>.</a:t>
            </a:r>
            <a:r>
              <a:rPr lang="en-US" altLang="zh-CN" sz="1700" dirty="0" err="1" smtClean="0"/>
              <a:t>frm</a:t>
            </a:r>
            <a:r>
              <a:rPr lang="zh-CN" altLang="en-US" sz="1700" dirty="0" smtClean="0"/>
              <a:t>文件中保存数字和实际内容的映射表，会造成带来转换的消耗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建议用</a:t>
            </a:r>
            <a:r>
              <a:rPr lang="en-US" altLang="zh-CN" sz="1700" dirty="0" err="1" smtClean="0"/>
              <a:t>int</a:t>
            </a:r>
            <a:r>
              <a:rPr lang="zh-CN" altLang="en-US" sz="1700" dirty="0" smtClean="0"/>
              <a:t>替代</a:t>
            </a:r>
            <a:endParaRPr lang="en-US" altLang="zh-CN" sz="1700" dirty="0" smtClean="0"/>
          </a:p>
          <a:p>
            <a:r>
              <a:rPr lang="en-US" altLang="zh-CN" sz="1700" dirty="0" smtClean="0"/>
              <a:t>set</a:t>
            </a:r>
            <a:r>
              <a:rPr lang="zh-CN" altLang="en-US" sz="1700" dirty="0" smtClean="0"/>
              <a:t>：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适合存储固定数量的类型字段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不建议使用，建议进行字段垂直拆分，用</a:t>
            </a:r>
            <a:r>
              <a:rPr lang="en-US" altLang="zh-CN" sz="1700" dirty="0" err="1" smtClean="0"/>
              <a:t>int</a:t>
            </a:r>
            <a:r>
              <a:rPr lang="zh-CN" altLang="en-US" sz="1700" dirty="0" smtClean="0"/>
              <a:t>替代</a:t>
            </a:r>
            <a:endParaRPr lang="en-US" altLang="zh-CN" sz="1700" dirty="0" smtClean="0"/>
          </a:p>
          <a:p>
            <a:r>
              <a:rPr lang="en-US" altLang="zh-CN" sz="1700" dirty="0" err="1" smtClean="0"/>
              <a:t>ip</a:t>
            </a:r>
            <a:r>
              <a:rPr lang="zh-CN" altLang="en-US" sz="1700" dirty="0" smtClean="0"/>
              <a:t>地址：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不</a:t>
            </a:r>
            <a:r>
              <a:rPr lang="zh-CN" altLang="en-US" sz="1700" dirty="0" smtClean="0"/>
              <a:t>建议用</a:t>
            </a:r>
            <a:r>
              <a:rPr lang="en-US" altLang="zh-CN" sz="1700" smtClean="0"/>
              <a:t>char(15)</a:t>
            </a:r>
            <a:endParaRPr lang="en-US" altLang="zh-CN" sz="1700" dirty="0" smtClean="0"/>
          </a:p>
          <a:p>
            <a:pPr lvl="1"/>
            <a:r>
              <a:rPr lang="zh-CN" altLang="en-US" sz="1700" dirty="0" smtClean="0"/>
              <a:t>建议用</a:t>
            </a:r>
            <a:r>
              <a:rPr lang="en-US" altLang="zh-CN" sz="1700" dirty="0" err="1" smtClean="0"/>
              <a:t>int</a:t>
            </a:r>
            <a:r>
              <a:rPr lang="zh-CN" altLang="en-US" sz="1700" dirty="0" smtClean="0"/>
              <a:t>存储，</a:t>
            </a:r>
            <a:r>
              <a:rPr lang="en-US" altLang="zh-CN" sz="1700" dirty="0" err="1" smtClean="0"/>
              <a:t>ip</a:t>
            </a:r>
            <a:r>
              <a:rPr lang="en-US" altLang="zh-CN" sz="1700" dirty="0" smtClean="0"/>
              <a:t>=&gt;</a:t>
            </a:r>
            <a:r>
              <a:rPr lang="en-US" altLang="zh-CN" sz="1700" dirty="0" err="1" smtClean="0"/>
              <a:t>inet_aton</a:t>
            </a:r>
            <a:r>
              <a:rPr lang="en-US" altLang="zh-CN" sz="1700" dirty="0" smtClean="0"/>
              <a:t>()=&gt;</a:t>
            </a:r>
            <a:r>
              <a:rPr lang="en-US" altLang="zh-CN" sz="1700" dirty="0" err="1" smtClean="0"/>
              <a:t>int</a:t>
            </a:r>
            <a:r>
              <a:rPr lang="zh-CN" altLang="en-US" sz="1700" dirty="0" smtClean="0"/>
              <a:t>存储</a:t>
            </a:r>
            <a:r>
              <a:rPr lang="en-US" altLang="zh-CN" sz="1700" dirty="0" smtClean="0"/>
              <a:t>=&gt;</a:t>
            </a:r>
            <a:r>
              <a:rPr lang="en-US" altLang="zh-CN" sz="1700" dirty="0" err="1" smtClean="0"/>
              <a:t>inet_ntoa</a:t>
            </a:r>
            <a:r>
              <a:rPr lang="en-US" altLang="zh-CN" sz="1700" dirty="0" smtClean="0"/>
              <a:t>()=&gt;</a:t>
            </a:r>
            <a:r>
              <a:rPr lang="zh-CN" altLang="en-US" sz="1700" dirty="0" smtClean="0"/>
              <a:t>检索</a:t>
            </a:r>
            <a:endParaRPr lang="en-US" altLang="zh-CN" sz="1700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0020" y="4572008"/>
            <a:ext cx="5148260" cy="205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合理的索引策略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如何建立更好的索引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8641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根据列基值（</a:t>
            </a:r>
            <a:r>
              <a:rPr lang="en-US" altLang="zh-CN" dirty="0" smtClean="0"/>
              <a:t>cardinality</a:t>
            </a:r>
            <a:r>
              <a:rPr lang="zh-CN" altLang="en-US" dirty="0" smtClean="0"/>
              <a:t>）来选取索引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count(distinct a) from t1;</a:t>
            </a:r>
          </a:p>
          <a:p>
            <a:pPr lvl="1"/>
            <a:r>
              <a:rPr lang="en-US" altLang="zh-CN" dirty="0" smtClean="0"/>
              <a:t>show index from t1;</a:t>
            </a:r>
          </a:p>
          <a:p>
            <a:r>
              <a:rPr lang="zh-CN" altLang="en-US" dirty="0" smtClean="0"/>
              <a:t>在基值高的列上建立索引</a:t>
            </a:r>
            <a:endParaRPr lang="en-US" altLang="zh-CN" dirty="0" smtClean="0"/>
          </a:p>
          <a:p>
            <a:r>
              <a:rPr lang="zh-CN" altLang="en-US" dirty="0" smtClean="0"/>
              <a:t>联合索引，请将基值高的列放在前面</a:t>
            </a:r>
            <a:endParaRPr lang="en-US" altLang="zh-CN" dirty="0" smtClean="0"/>
          </a:p>
          <a:p>
            <a:r>
              <a:rPr lang="zh-CN" altLang="en-US" dirty="0" smtClean="0"/>
              <a:t>被驱动表的连接列上尽量建立索引</a:t>
            </a:r>
            <a:endParaRPr lang="en-US" altLang="zh-CN" dirty="0" smtClean="0"/>
          </a:p>
          <a:p>
            <a:r>
              <a:rPr lang="en-US" altLang="zh-CN" dirty="0" err="1" smtClean="0"/>
              <a:t>varchar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等字段建立索引时候，注意选取前缀来建立索引，如</a:t>
            </a:r>
            <a:r>
              <a:rPr lang="en-US" altLang="zh-CN" dirty="0" smtClean="0"/>
              <a:t>20bytes</a:t>
            </a:r>
          </a:p>
          <a:p>
            <a:pPr lvl="1"/>
            <a:r>
              <a:rPr lang="en-US" altLang="zh-CN" dirty="0" smtClean="0"/>
              <a:t>alter table t1 add key </a:t>
            </a:r>
            <a:r>
              <a:rPr lang="en-US" altLang="zh-CN" dirty="0" err="1" smtClean="0"/>
              <a:t>idx_resume</a:t>
            </a:r>
            <a:r>
              <a:rPr lang="en-US" altLang="zh-CN" dirty="0" smtClean="0"/>
              <a:t>(resume(20));</a:t>
            </a:r>
          </a:p>
          <a:p>
            <a:r>
              <a:rPr lang="en-US" altLang="zh-CN" dirty="0" smtClean="0"/>
              <a:t>select</a:t>
            </a:r>
            <a:r>
              <a:rPr lang="zh-CN" altLang="en-US" dirty="0" smtClean="0"/>
              <a:t>列较少时，尽量使用覆盖索引技术</a:t>
            </a:r>
            <a:endParaRPr lang="en-US" altLang="zh-CN" dirty="0" smtClean="0"/>
          </a:p>
          <a:p>
            <a:r>
              <a:rPr lang="zh-CN" altLang="en-US" dirty="0" smtClean="0"/>
              <a:t>对于基值少，更新少的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业务类型表的列建立</a:t>
            </a:r>
            <a:r>
              <a:rPr lang="en-US" altLang="zh-CN" dirty="0" smtClean="0"/>
              <a:t>bitmap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 smtClean="0"/>
              <a:t>对于等值查询多，数量不大但重复度较低的列建立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(</a:t>
            </a:r>
            <a:r>
              <a:rPr lang="zh-CN" altLang="en-US" dirty="0" smtClean="0"/>
              <a:t>仅限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定期对表里的索引进行检查，删除冗余索引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key(a)\ key(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pt-duplicate-key-checker</a:t>
            </a:r>
          </a:p>
          <a:p>
            <a:r>
              <a:rPr lang="zh-CN" altLang="en-US" dirty="0" smtClean="0"/>
              <a:t>建议表内索引不要太多，不超过</a:t>
            </a:r>
            <a:r>
              <a:rPr lang="en-US" altLang="zh-CN" dirty="0" smtClean="0"/>
              <a:t>5-7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合理使用索引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能够利用</a:t>
            </a:r>
            <a:r>
              <a:rPr lang="en-US" altLang="zh-CN" dirty="0" err="1" smtClean="0"/>
              <a:t>btree</a:t>
            </a:r>
            <a:r>
              <a:rPr lang="zh-CN" altLang="en-US" dirty="0" smtClean="0"/>
              <a:t>索引的条件：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随机扫描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范围扫描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覆盖索引扫描</a:t>
            </a:r>
            <a:endParaRPr lang="en-US" altLang="zh-CN" dirty="0" smtClean="0"/>
          </a:p>
          <a:p>
            <a:r>
              <a:rPr lang="zh-CN" altLang="en-US" dirty="0" smtClean="0"/>
              <a:t>能够利用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索引的条件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等值查询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避免在索引列使用函数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a from t1 where length(b)=2;</a:t>
            </a:r>
          </a:p>
          <a:p>
            <a:r>
              <a:rPr lang="zh-CN" altLang="en-US" dirty="0" smtClean="0"/>
              <a:t>避免使用</a:t>
            </a:r>
            <a:r>
              <a:rPr lang="en-US" altLang="zh-CN" dirty="0" smtClean="0"/>
              <a:t>like ‘%%’</a:t>
            </a:r>
            <a:r>
              <a:rPr lang="zh-CN" altLang="en-US" dirty="0" smtClean="0"/>
              <a:t>来进行文本检索，推荐使用</a:t>
            </a:r>
            <a:r>
              <a:rPr lang="en-US" altLang="zh-CN" dirty="0" err="1" smtClean="0"/>
              <a:t>lucene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sphinx</a:t>
            </a:r>
            <a:r>
              <a:rPr lang="zh-CN" altLang="en-US" dirty="0" smtClean="0"/>
              <a:t>等专用检索机制</a:t>
            </a:r>
            <a:endParaRPr lang="en-US" altLang="zh-CN" dirty="0" smtClean="0"/>
          </a:p>
          <a:p>
            <a:r>
              <a:rPr lang="zh-CN" altLang="en-US" dirty="0" smtClean="0"/>
              <a:t>减少使用</a:t>
            </a:r>
            <a:r>
              <a:rPr lang="en-US" altLang="zh-CN" dirty="0" smtClean="0"/>
              <a:t>or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避免使运算符左右的数据不同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a from t1 where name=23;</a:t>
            </a: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规范的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对象设计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对象命名规范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database</a:t>
            </a:r>
            <a:r>
              <a:rPr lang="zh-CN" altLang="en-US" dirty="0" smtClean="0"/>
              <a:t>名和业务模块对应一致，并且使用基于该模块命名的账号</a:t>
            </a:r>
            <a:endParaRPr lang="en-US" altLang="zh-CN" dirty="0" smtClean="0"/>
          </a:p>
          <a:p>
            <a:r>
              <a:rPr lang="zh-CN" altLang="en-US" dirty="0" smtClean="0"/>
              <a:t>同一个模块使用的表名尽量使用统一前缀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tb_user_register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tb_user_login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tb_user_session_info</a:t>
            </a:r>
            <a:endParaRPr lang="en-US" altLang="zh-CN" dirty="0" smtClean="0"/>
          </a:p>
          <a:p>
            <a:r>
              <a:rPr lang="zh-CN" altLang="en-US" dirty="0" smtClean="0"/>
              <a:t>表名尽量体现表与表之间的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联系</a:t>
            </a:r>
            <a:endParaRPr lang="en-US" altLang="zh-CN" dirty="0" smtClean="0"/>
          </a:p>
          <a:p>
            <a:r>
              <a:rPr lang="zh-CN" altLang="en-US" dirty="0" smtClean="0"/>
              <a:t>索引尽量以</a:t>
            </a:r>
            <a:r>
              <a:rPr lang="en-US" altLang="zh-CN" dirty="0" err="1" smtClean="0"/>
              <a:t>idx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ind</a:t>
            </a:r>
            <a:r>
              <a:rPr lang="zh-CN" altLang="en-US" dirty="0" smtClean="0"/>
              <a:t>开头，约束尽量前缀开头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FK</a:t>
            </a:r>
          </a:p>
          <a:p>
            <a:pPr lvl="1"/>
            <a:r>
              <a:rPr lang="en-US" altLang="zh-CN" dirty="0" smtClean="0"/>
              <a:t>UQ</a:t>
            </a:r>
          </a:p>
          <a:p>
            <a:pPr lvl="1"/>
            <a:r>
              <a:rPr lang="en-US" altLang="zh-CN" dirty="0" smtClean="0"/>
              <a:t>CK</a:t>
            </a:r>
          </a:p>
          <a:p>
            <a:r>
              <a:rPr lang="zh-CN" altLang="en-US" dirty="0" smtClean="0"/>
              <a:t>分库分表名称为“库名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编号”</a:t>
            </a:r>
            <a:r>
              <a:rPr lang="en-US" altLang="zh-CN" dirty="0" smtClean="0"/>
              <a:t>|</a:t>
            </a:r>
            <a:r>
              <a:rPr lang="zh-CN" altLang="en-US" dirty="0" smtClean="0"/>
              <a:t>“表名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编号”</a:t>
            </a:r>
            <a:endParaRPr lang="en-US" altLang="zh-CN" dirty="0" smtClean="0"/>
          </a:p>
          <a:p>
            <a:r>
              <a:rPr lang="zh-CN" altLang="en-US" dirty="0" smtClean="0"/>
              <a:t>创建的表必须加</a:t>
            </a:r>
            <a:r>
              <a:rPr lang="en-US" altLang="zh-CN" dirty="0" smtClean="0"/>
              <a:t>comment</a:t>
            </a:r>
          </a:p>
          <a:p>
            <a:r>
              <a:rPr lang="zh-CN" altLang="en-US" dirty="0" smtClean="0"/>
              <a:t>创建的表必须显示指定</a:t>
            </a:r>
            <a:r>
              <a:rPr lang="en-US" altLang="zh-CN" dirty="0" smtClean="0"/>
              <a:t>engine</a:t>
            </a:r>
          </a:p>
          <a:p>
            <a:r>
              <a:rPr lang="zh-CN" altLang="en-US" dirty="0" smtClean="0"/>
              <a:t>创建的临时表必须以“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_</a:t>
            </a:r>
            <a:r>
              <a:rPr lang="zh-CN" altLang="en-US" dirty="0" smtClean="0"/>
              <a:t>”开头，备份表必须以“</a:t>
            </a:r>
            <a:r>
              <a:rPr lang="en-US" altLang="zh-CN" dirty="0" err="1" smtClean="0"/>
              <a:t>bak</a:t>
            </a:r>
            <a:r>
              <a:rPr lang="en-US" altLang="zh-CN" dirty="0" smtClean="0"/>
              <a:t>_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r>
              <a:rPr lang="zh-CN" altLang="en-US" dirty="0" smtClean="0"/>
              <a:t>临时表和备份表必须定期清理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schema</a:t>
            </a:r>
            <a:r>
              <a:rPr lang="zh-CN" altLang="en-US" dirty="0" smtClean="0"/>
              <a:t>对象设计规范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864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DB</a:t>
            </a:r>
            <a:r>
              <a:rPr lang="zh-CN" altLang="en-US" dirty="0" smtClean="0"/>
              <a:t>和表时显示指定字符集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database </a:t>
            </a:r>
            <a:r>
              <a:rPr lang="en-US" altLang="zh-CN" dirty="0" err="1" smtClean="0"/>
              <a:t>sakila</a:t>
            </a:r>
            <a:r>
              <a:rPr lang="en-US" altLang="zh-CN" dirty="0" smtClean="0"/>
              <a:t> default character set utf8;</a:t>
            </a:r>
          </a:p>
          <a:p>
            <a:r>
              <a:rPr lang="zh-CN" altLang="en-US" dirty="0" smtClean="0"/>
              <a:t>表中所有字段必须为</a:t>
            </a:r>
            <a:r>
              <a:rPr lang="en-US" altLang="zh-CN" dirty="0" smtClean="0"/>
              <a:t>NOT NULL</a:t>
            </a:r>
            <a:r>
              <a:rPr lang="zh-CN" altLang="en-US" dirty="0" smtClean="0"/>
              <a:t>，空值则指定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err="1" smtClean="0"/>
              <a:t>innodb</a:t>
            </a:r>
            <a:r>
              <a:rPr lang="zh-CN" altLang="en-US" dirty="0" smtClean="0"/>
              <a:t>表必须有主键列，且</a:t>
            </a:r>
            <a:r>
              <a:rPr lang="en-US" altLang="zh-CN" dirty="0" err="1" smtClean="0"/>
              <a:t>auto_increment</a:t>
            </a:r>
            <a:r>
              <a:rPr lang="zh-CN" altLang="en-US" dirty="0" smtClean="0"/>
              <a:t>，且禁止更新，可以删除</a:t>
            </a:r>
            <a:endParaRPr lang="en-US" altLang="zh-CN" dirty="0" smtClean="0"/>
          </a:p>
          <a:p>
            <a:r>
              <a:rPr lang="zh-CN" altLang="en-US" dirty="0" smtClean="0"/>
              <a:t>单个索引长度不超过</a:t>
            </a:r>
            <a:r>
              <a:rPr lang="en-US" altLang="zh-CN" dirty="0" smtClean="0"/>
              <a:t>64KB</a:t>
            </a:r>
          </a:p>
          <a:p>
            <a:r>
              <a:rPr lang="zh-CN" altLang="en-US" dirty="0" smtClean="0"/>
              <a:t>不允许程序账号具备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等管理权限</a:t>
            </a:r>
            <a:endParaRPr lang="en-US" altLang="zh-CN" dirty="0" smtClean="0"/>
          </a:p>
          <a:p>
            <a:r>
              <a:rPr lang="zh-CN" altLang="en-US" dirty="0" smtClean="0"/>
              <a:t>不允许程序账号具备</a:t>
            </a:r>
            <a:r>
              <a:rPr lang="en-US" altLang="zh-CN" dirty="0" smtClean="0"/>
              <a:t>DDL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zh-CN" altLang="en-US" dirty="0" smtClean="0"/>
              <a:t>数据库库表字符集和前端程序、中间件必须保持一致</a:t>
            </a:r>
            <a:endParaRPr lang="en-US" altLang="zh-CN" dirty="0" smtClean="0"/>
          </a:p>
          <a:p>
            <a:r>
              <a:rPr lang="zh-CN" altLang="en-US" dirty="0" smtClean="0"/>
              <a:t>禁止使用外键、临时表、视图、</a:t>
            </a:r>
            <a:r>
              <a:rPr lang="en-US" altLang="zh-CN" dirty="0" smtClean="0"/>
              <a:t>UDF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routine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trigger</a:t>
            </a:r>
          </a:p>
          <a:p>
            <a:r>
              <a:rPr lang="zh-CN" altLang="en-US" dirty="0" smtClean="0"/>
              <a:t>不建议使用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字段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合理的库表大小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评估当前数据大小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500726"/>
          </a:xfrm>
        </p:spPr>
        <p:txBody>
          <a:bodyPr/>
          <a:lstStyle/>
          <a:p>
            <a:r>
              <a:rPr lang="en-US" altLang="zh-CN" dirty="0" smtClean="0"/>
              <a:t>show table status like ‘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’\G;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ll</a:t>
            </a:r>
            <a:r>
              <a:rPr lang="en-US" altLang="zh-CN" dirty="0" smtClean="0"/>
              <a:t> –h t1.ibd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571504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合理控制表大小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8577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热点表、核心表不宜过大（</a:t>
            </a:r>
            <a:r>
              <a:rPr lang="en-US" altLang="zh-CN" dirty="0" smtClean="0"/>
              <a:t>5G</a:t>
            </a:r>
            <a:r>
              <a:rPr lang="zh-CN" altLang="en-US" dirty="0" smtClean="0"/>
              <a:t>以上）</a:t>
            </a:r>
            <a:endParaRPr lang="en-US" altLang="zh-CN" dirty="0" smtClean="0"/>
          </a:p>
          <a:p>
            <a:r>
              <a:rPr lang="zh-CN" altLang="en-US" dirty="0" smtClean="0"/>
              <a:t>定期清理表空洞：</a:t>
            </a:r>
            <a:r>
              <a:rPr lang="en-US" altLang="zh-CN" dirty="0" err="1" smtClean="0"/>
              <a:t>data_length+index_length</a:t>
            </a:r>
            <a:r>
              <a:rPr lang="zh-CN" altLang="en-US" dirty="0" smtClean="0"/>
              <a:t>远小于数据文件大小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切走该实例流量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optimize table t1;</a:t>
            </a:r>
          </a:p>
          <a:p>
            <a:r>
              <a:rPr lang="zh-CN" altLang="en-US" dirty="0" smtClean="0"/>
              <a:t>对于大表如何优化？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水平分表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清理旧数据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定期归档历史数据</a:t>
            </a:r>
            <a:endParaRPr lang="en-US" altLang="zh-CN" dirty="0" smtClean="0"/>
          </a:p>
          <a:p>
            <a:r>
              <a:rPr lang="zh-CN" altLang="en-US" dirty="0" smtClean="0"/>
              <a:t>表的列不宜过多，注意垂直拆表，将部分列拆分出去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zh-CN" altLang="en-US" dirty="0" smtClean="0"/>
              <a:t>合理的库表设计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2922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索引均为本地索引，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无全局索引</a:t>
            </a:r>
            <a:endParaRPr lang="en-US" altLang="zh-CN" dirty="0" smtClean="0"/>
          </a:p>
          <a:p>
            <a:r>
              <a:rPr lang="en-US" altLang="zh-CN" dirty="0" smtClean="0"/>
              <a:t>OLAP</a:t>
            </a:r>
            <a:r>
              <a:rPr lang="zh-CN" altLang="en-US" dirty="0" smtClean="0"/>
              <a:t>大数据量系统适合使用分区表</a:t>
            </a:r>
            <a:endParaRPr lang="en-US" altLang="zh-CN" dirty="0" smtClean="0"/>
          </a:p>
          <a:p>
            <a:r>
              <a:rPr lang="en-US" altLang="zh-CN" dirty="0" smtClean="0"/>
              <a:t>OLTP</a:t>
            </a:r>
            <a:r>
              <a:rPr lang="zh-CN" altLang="en-US" dirty="0" smtClean="0"/>
              <a:t>系统不适合</a:t>
            </a:r>
            <a:endParaRPr lang="en-US" altLang="zh-CN" dirty="0" smtClean="0"/>
          </a:p>
          <a:p>
            <a:r>
              <a:rPr lang="zh-CN" altLang="en-US" dirty="0" smtClean="0"/>
              <a:t>以下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对大的分区表很危险：分区键为</a:t>
            </a:r>
            <a:r>
              <a:rPr lang="en-US" altLang="zh-CN" dirty="0" err="1" smtClean="0"/>
              <a:t>userid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where username=‘Jason’</a:t>
            </a:r>
          </a:p>
          <a:p>
            <a:pPr lvl="1"/>
            <a:r>
              <a:rPr lang="zh-CN" altLang="en-US" dirty="0" smtClean="0"/>
              <a:t>需要扫描全部分区，才能利用本地索引检索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对于查询条件较多的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系统，分区表不适合</a:t>
            </a:r>
            <a:endParaRPr lang="en-US" altLang="zh-CN" dirty="0" smtClean="0"/>
          </a:p>
          <a:p>
            <a:r>
              <a:rPr lang="zh-CN" altLang="en-US" dirty="0" smtClean="0"/>
              <a:t>对分区表的检索，必须保证检索条件包含分区键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key(</a:t>
            </a:r>
            <a:r>
              <a:rPr lang="zh-CN" altLang="en-US" dirty="0" smtClean="0"/>
              <a:t>分区键</a:t>
            </a:r>
            <a:r>
              <a:rPr lang="en-US" altLang="zh-CN" dirty="0" smtClean="0"/>
              <a:t>,</a:t>
            </a:r>
            <a:r>
              <a:rPr lang="zh-CN" altLang="en-US" dirty="0" smtClean="0"/>
              <a:t>检索列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，检索列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/>
          <a:lstStyle/>
          <a:p>
            <a:r>
              <a:rPr lang="zh-CN" altLang="en-US" dirty="0" smtClean="0"/>
              <a:t>分区表数量上限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单个分区文件不超过</a:t>
            </a:r>
            <a:r>
              <a:rPr lang="en-US" altLang="zh-CN" dirty="0" smtClean="0"/>
              <a:t>5G</a:t>
            </a:r>
            <a:r>
              <a:rPr lang="zh-CN" altLang="en-US" dirty="0" smtClean="0"/>
              <a:t>，总大小不超过</a:t>
            </a:r>
            <a:r>
              <a:rPr lang="en-US" altLang="zh-CN" dirty="0" smtClean="0"/>
              <a:t>50G</a:t>
            </a:r>
            <a:r>
              <a:rPr lang="zh-CN" altLang="en-US" dirty="0" smtClean="0"/>
              <a:t>（更新分区键变慢）</a:t>
            </a:r>
            <a:endParaRPr lang="en-US" altLang="zh-CN" dirty="0" smtClean="0"/>
          </a:p>
          <a:p>
            <a:r>
              <a:rPr lang="zh-CN" altLang="en-US" dirty="0" smtClean="0"/>
              <a:t>分区表数量控制在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个以内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innodb_open_files,open_files_limit,ulimit</a:t>
            </a:r>
            <a:r>
              <a:rPr lang="en-US" altLang="zh-CN" dirty="0" smtClean="0"/>
              <a:t> -n)</a:t>
            </a:r>
          </a:p>
          <a:p>
            <a:r>
              <a:rPr lang="zh-CN" altLang="en-US" dirty="0" smtClean="0"/>
              <a:t>分区表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必须包含分区键</a:t>
            </a:r>
            <a:endParaRPr lang="en-US" altLang="zh-CN" dirty="0" smtClean="0"/>
          </a:p>
          <a:p>
            <a:r>
              <a:rPr lang="zh-CN" altLang="en-US" dirty="0" smtClean="0"/>
              <a:t>推荐水平拆分与垂直拆分技术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65439"/>
            <a:ext cx="8229600" cy="777875"/>
          </a:xfrm>
        </p:spPr>
        <p:txBody>
          <a:bodyPr/>
          <a:lstStyle/>
          <a:p>
            <a:pPr algn="ctr"/>
            <a:r>
              <a:rPr lang="en-US" altLang="zh-CN" dirty="0" smtClean="0"/>
              <a:t>SQL</a:t>
            </a:r>
            <a:r>
              <a:rPr lang="zh-CN" altLang="en-US" dirty="0" smtClean="0"/>
              <a:t>编写规范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禁止写</a:t>
            </a:r>
            <a:r>
              <a:rPr lang="en-US" altLang="zh-CN" dirty="0" smtClean="0"/>
              <a:t>select *</a:t>
            </a:r>
          </a:p>
          <a:p>
            <a:r>
              <a:rPr lang="zh-CN" altLang="en-US" dirty="0" smtClean="0"/>
              <a:t>不建议使用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，推荐</a:t>
            </a:r>
            <a:r>
              <a:rPr lang="en-US" altLang="zh-CN" dirty="0" smtClean="0"/>
              <a:t>union all</a:t>
            </a:r>
            <a:r>
              <a:rPr lang="zh-CN" altLang="en-US" dirty="0" smtClean="0"/>
              <a:t>，个数限制在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语句指定具体字段名称，不要写成</a:t>
            </a:r>
            <a:r>
              <a:rPr lang="en-US" altLang="zh-CN" dirty="0" smtClean="0"/>
              <a:t>insert..values(..)</a:t>
            </a:r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数限制在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r>
              <a:rPr lang="zh-CN" altLang="en-US" dirty="0" smtClean="0"/>
              <a:t>不建议使用关联子查询（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5.6</a:t>
            </a:r>
            <a:r>
              <a:rPr lang="zh-CN" altLang="en-US" dirty="0" smtClean="0"/>
              <a:t>之前不建议使用</a:t>
            </a:r>
            <a:r>
              <a:rPr lang="en-US" altLang="zh-CN" dirty="0" smtClean="0"/>
              <a:t>in</a:t>
            </a:r>
            <a:r>
              <a:rPr lang="zh-CN" altLang="en-US" dirty="0" smtClean="0"/>
              <a:t>子查询）</a:t>
            </a:r>
            <a:endParaRPr lang="en-US" altLang="zh-CN" dirty="0" smtClean="0"/>
          </a:p>
          <a:p>
            <a:r>
              <a:rPr lang="zh-CN" altLang="en-US" dirty="0" smtClean="0"/>
              <a:t>禁止在</a:t>
            </a:r>
            <a:r>
              <a:rPr lang="en-US" altLang="zh-CN" dirty="0" smtClean="0"/>
              <a:t>DML</a:t>
            </a:r>
            <a:r>
              <a:rPr lang="zh-CN" altLang="en-US" dirty="0" smtClean="0"/>
              <a:t>语句中使用</a:t>
            </a:r>
            <a:r>
              <a:rPr lang="en-US" altLang="zh-CN" dirty="0" smtClean="0"/>
              <a:t>join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值列表限制在</a:t>
            </a:r>
            <a:r>
              <a:rPr lang="en-US" altLang="zh-CN" dirty="0"/>
              <a:t>5</a:t>
            </a:r>
            <a:r>
              <a:rPr lang="en-US" altLang="zh-CN" dirty="0" smtClean="0"/>
              <a:t>00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事务里批量更新数据需要控制数量，进行必要的程序或</a:t>
            </a:r>
            <a:r>
              <a:rPr lang="en-US" altLang="zh-CN" dirty="0" smtClean="0"/>
              <a:t>DB</a:t>
            </a:r>
            <a:r>
              <a:rPr lang="zh-CN" altLang="en-US" dirty="0" smtClean="0"/>
              <a:t>端</a:t>
            </a:r>
            <a:r>
              <a:rPr lang="en-US" altLang="zh-CN" dirty="0" smtClean="0"/>
              <a:t>sleep</a:t>
            </a:r>
            <a:r>
              <a:rPr lang="zh-CN" altLang="en-US" dirty="0" smtClean="0"/>
              <a:t>，做到少量多次</a:t>
            </a:r>
            <a:endParaRPr lang="en-US" altLang="zh-CN" dirty="0" smtClean="0"/>
          </a:p>
          <a:p>
            <a:r>
              <a:rPr lang="zh-CN" altLang="en-US" dirty="0" smtClean="0"/>
              <a:t>事务涉及到的表必须全部是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 smtClean="0"/>
              <a:t>写入和事务发往主库，只读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尽量发往从库</a:t>
            </a:r>
            <a:endParaRPr lang="en-US" altLang="zh-C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编写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DML</a:t>
            </a:r>
            <a:r>
              <a:rPr lang="zh-CN" altLang="en-US" dirty="0" smtClean="0"/>
              <a:t>语句必须有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条件，且使用索引查找</a:t>
            </a:r>
            <a:endParaRPr lang="en-US" altLang="zh-CN" dirty="0" smtClean="0"/>
          </a:p>
          <a:p>
            <a:r>
              <a:rPr lang="zh-CN" altLang="en-US" dirty="0" smtClean="0"/>
              <a:t>程序端查询大表的全表数据，建议在线下库进行</a:t>
            </a:r>
            <a:endParaRPr lang="en-US" altLang="zh-CN" dirty="0" smtClean="0"/>
          </a:p>
          <a:p>
            <a:r>
              <a:rPr lang="zh-CN" altLang="en-US" dirty="0" smtClean="0"/>
              <a:t>生产环境禁止使用</a:t>
            </a:r>
            <a:r>
              <a:rPr lang="en-US" altLang="zh-CN" dirty="0" smtClean="0"/>
              <a:t>hint</a:t>
            </a:r>
            <a:r>
              <a:rPr lang="zh-CN" altLang="en-US" dirty="0" smtClean="0"/>
              <a:t>，如</a:t>
            </a:r>
            <a:r>
              <a:rPr lang="en-US" altLang="zh-CN" dirty="0" err="1" smtClean="0"/>
              <a:t>sql_no_cache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force index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ignore 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straight join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禁止使用</a:t>
            </a:r>
            <a:r>
              <a:rPr lang="en-US" altLang="zh-CN" dirty="0" smtClean="0"/>
              <a:t>event</a:t>
            </a:r>
          </a:p>
          <a:p>
            <a:r>
              <a:rPr lang="zh-CN" altLang="en-US" dirty="0" smtClean="0"/>
              <a:t>禁止使用用户自定义变量</a:t>
            </a: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en-US" dirty="0" smtClean="0"/>
              <a:t>条件里等号左右字段类型必须一致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mysqldump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load data</a:t>
            </a:r>
            <a:r>
              <a:rPr lang="zh-CN" altLang="en-US" dirty="0" smtClean="0"/>
              <a:t>时必须显示指定字符集和数据库一致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8" y="4857760"/>
            <a:ext cx="2828916" cy="858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600" dirty="0" smtClean="0"/>
              <a:t>Over.</a:t>
            </a:r>
            <a:endParaRPr lang="zh-CN" alt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1.sinaimg.cn/middle/53b575ceg79616fd59d40&amp;6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8840"/>
            <a:ext cx="8250765" cy="62419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三大范式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从“三大范式说起”，适用于写密集场景</a:t>
            </a:r>
            <a:endParaRPr lang="en-US" altLang="zh-CN" dirty="0" smtClean="0"/>
          </a:p>
          <a:p>
            <a:r>
              <a:rPr lang="zh-CN" altLang="en-US" dirty="0" smtClean="0"/>
              <a:t>带来如下好处：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范式更新操作比反范式快：只需要更新一个表，无需多处更新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范式化的表体积小，节省内存和</a:t>
            </a:r>
            <a:r>
              <a:rPr lang="en-US" altLang="zh-CN" dirty="0" smtClean="0"/>
              <a:t>I/O</a:t>
            </a:r>
          </a:p>
          <a:p>
            <a:pPr lvl="1"/>
            <a:r>
              <a:rPr lang="zh-CN" altLang="en-US" dirty="0" smtClean="0"/>
              <a:t>范式化，可以直接从父表中获取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值。例如父表为</a:t>
            </a:r>
            <a:r>
              <a:rPr lang="en-US" altLang="zh-CN" dirty="0" smtClean="0"/>
              <a:t>departments</a:t>
            </a:r>
            <a:r>
              <a:rPr lang="zh-CN" altLang="en-US" dirty="0" smtClean="0"/>
              <a:t>表，要检索部门时，无需从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表中获取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带来如下缺点：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需要较多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10+</a:t>
            </a:r>
            <a:r>
              <a:rPr lang="zh-CN" altLang="en-US" dirty="0" smtClean="0"/>
              <a:t>表</a:t>
            </a:r>
            <a:r>
              <a:rPr lang="en-US" altLang="zh-CN" dirty="0" smtClean="0"/>
              <a:t>join….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可能造成无法利用原有的索引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反范式设计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将经常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的表中的字段在其他表中冗余一份，减少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带来如下好处：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合理的数据冗余，避免过多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，避免过多随机</a:t>
            </a:r>
            <a:r>
              <a:rPr lang="en-US" altLang="zh-CN" dirty="0" smtClean="0"/>
              <a:t>I/O</a:t>
            </a: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经常需要查询员工所在的部门名称，则可以遵循反范式：将</a:t>
            </a:r>
            <a:r>
              <a:rPr lang="en-US" altLang="zh-CN" dirty="0" err="1" smtClean="0"/>
              <a:t>department_name</a:t>
            </a:r>
            <a:r>
              <a:rPr lang="zh-CN" altLang="en-US" dirty="0" smtClean="0"/>
              <a:t>作为冗余字段放在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表中，减少</a:t>
            </a:r>
            <a:r>
              <a:rPr lang="en-US" altLang="zh-CN" dirty="0" smtClean="0"/>
              <a:t>join</a:t>
            </a:r>
          </a:p>
          <a:p>
            <a:r>
              <a:rPr lang="zh-CN" altLang="en-US" dirty="0" smtClean="0"/>
              <a:t>存在冗余更新坏处，需要综合考量</a:t>
            </a:r>
            <a:endParaRPr lang="en-US" altLang="zh-CN" dirty="0" smtClean="0"/>
          </a:p>
          <a:p>
            <a:r>
              <a:rPr lang="zh-CN" altLang="en-US" dirty="0" smtClean="0"/>
              <a:t>适用于读多写少场景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大表字段垂直拆分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43536"/>
          </a:xfrm>
        </p:spPr>
        <p:txBody>
          <a:bodyPr/>
          <a:lstStyle/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和反范式设计相反，将较大的且不经常访问的字段拆分到单独的表中，并和原表作主键关联。</a:t>
            </a:r>
            <a:endParaRPr lang="en-US" altLang="zh-CN" dirty="0" smtClean="0"/>
          </a:p>
          <a:p>
            <a:r>
              <a:rPr lang="zh-CN" altLang="en-US" dirty="0" smtClean="0"/>
              <a:t>适用范围：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较大的存储类型：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(255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blob</a:t>
            </a:r>
            <a:r>
              <a:rPr lang="zh-CN" altLang="en-US" dirty="0" smtClean="0"/>
              <a:t>。例如帖子内容，邮件正文，简历，视频，音频，聊天记录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访问频率较小</a:t>
            </a:r>
            <a:endParaRPr lang="en-US" altLang="zh-CN" dirty="0" smtClean="0"/>
          </a:p>
          <a:p>
            <a:r>
              <a:rPr lang="zh-CN" altLang="en-US" dirty="0" smtClean="0"/>
              <a:t>带来如下好处：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减少大字段在表内带来的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，内存消耗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大表字段垂直拆分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571472" y="2000240"/>
            <a:ext cx="3357586" cy="300039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Employees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employee_id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department_id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first_name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varchar</a:t>
            </a:r>
            <a:r>
              <a:rPr lang="en-US" altLang="zh-CN" dirty="0" smtClean="0">
                <a:ea typeface="宋体" pitchFamily="2" charset="-122"/>
              </a:rPr>
              <a:t>(20))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last_name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varchar</a:t>
            </a:r>
            <a:r>
              <a:rPr lang="en-US" altLang="zh-CN" dirty="0" smtClean="0">
                <a:ea typeface="宋体" pitchFamily="2" charset="-122"/>
              </a:rPr>
              <a:t>(20))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salary(double)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hire_date</a:t>
            </a:r>
            <a:r>
              <a:rPr lang="en-US" altLang="zh-CN" dirty="0" smtClean="0">
                <a:ea typeface="宋体" pitchFamily="2" charset="-122"/>
              </a:rPr>
              <a:t>(date)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resume(text)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357818" y="3929066"/>
            <a:ext cx="3357586" cy="157163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Resume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employee_id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resume(text)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57818" y="1142984"/>
            <a:ext cx="3357586" cy="25717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Employees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employee_id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department_id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bigint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first_name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varchar</a:t>
            </a:r>
            <a:r>
              <a:rPr lang="en-US" altLang="zh-CN" dirty="0" smtClean="0">
                <a:ea typeface="宋体" pitchFamily="2" charset="-122"/>
              </a:rPr>
              <a:t>(20))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last_name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dirty="0" err="1" smtClean="0">
                <a:ea typeface="宋体" pitchFamily="2" charset="-122"/>
              </a:rPr>
              <a:t>varchar</a:t>
            </a:r>
            <a:r>
              <a:rPr lang="en-US" altLang="zh-CN" dirty="0" smtClean="0">
                <a:ea typeface="宋体" pitchFamily="2" charset="-122"/>
              </a:rPr>
              <a:t>(20))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ea typeface="宋体" pitchFamily="2" charset="-122"/>
              </a:rPr>
              <a:t>salary(double)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ea typeface="宋体" pitchFamily="2" charset="-122"/>
              </a:rPr>
              <a:t>hire_date</a:t>
            </a:r>
            <a:r>
              <a:rPr lang="en-US" altLang="zh-CN" dirty="0" smtClean="0">
                <a:ea typeface="宋体" pitchFamily="2" charset="-122"/>
              </a:rPr>
              <a:t>(date)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ea typeface="宋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143372" y="3500438"/>
            <a:ext cx="1071570" cy="42862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7875"/>
          </a:xfrm>
        </p:spPr>
        <p:txBody>
          <a:bodyPr/>
          <a:lstStyle/>
          <a:p>
            <a:r>
              <a:rPr lang="zh-CN" altLang="en-US" dirty="0" smtClean="0"/>
              <a:t>汇总表技术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0072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将频繁的</a:t>
            </a:r>
            <a:r>
              <a:rPr lang="en-US" altLang="zh-CN" dirty="0" smtClean="0"/>
              <a:t>select sum(),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(),</a:t>
            </a:r>
            <a:r>
              <a:rPr lang="en-US" altLang="zh-CN" dirty="0" err="1" smtClean="0"/>
              <a:t>distinct,group</a:t>
            </a:r>
            <a:r>
              <a:rPr lang="en-US" altLang="zh-CN" dirty="0" smtClean="0"/>
              <a:t> by</a:t>
            </a:r>
            <a:r>
              <a:rPr lang="zh-CN" altLang="en-US" dirty="0" smtClean="0"/>
              <a:t>等相同而复杂的查询，结果放在一张表中。定期运行一次查询，更新这张表。</a:t>
            </a:r>
            <a:endParaRPr lang="en-US" altLang="zh-CN" dirty="0" smtClean="0"/>
          </a:p>
          <a:p>
            <a:r>
              <a:rPr lang="zh-CN" altLang="en-US" dirty="0" smtClean="0"/>
              <a:t>适用场景：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网站计数器、帖子人气数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缓存页面结果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非实时统计等</a:t>
            </a:r>
            <a:endParaRPr lang="en-US" altLang="zh-CN" dirty="0" smtClean="0"/>
          </a:p>
          <a:p>
            <a:r>
              <a:rPr lang="zh-CN" altLang="en-US" dirty="0" smtClean="0"/>
              <a:t>适用条件：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业务没有实时性、准确性要求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频繁访问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访问数据量较大</a:t>
            </a:r>
            <a:endParaRPr lang="en-US" altLang="zh-CN" dirty="0" smtClean="0"/>
          </a:p>
          <a:p>
            <a:r>
              <a:rPr lang="zh-CN" altLang="en-US" dirty="0" smtClean="0"/>
              <a:t>带来如下好处：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DB</a:t>
            </a:r>
            <a:r>
              <a:rPr lang="zh-CN" altLang="en-US" dirty="0" smtClean="0"/>
              <a:t>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</a:t>
            </a:r>
            <a:r>
              <a:rPr lang="en-US" altLang="zh-CN" dirty="0" smtClean="0"/>
              <a:t>I/O</a:t>
            </a:r>
            <a:r>
              <a:rPr lang="zh-CN" altLang="en-US" dirty="0" smtClean="0"/>
              <a:t>，内存等资源消耗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良好的用户体验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&amp;B PPT Templet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36" tIns="45718" rIns="91436" bIns="45718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C&amp;B PPT Templet</Template>
  <TotalTime>32868</TotalTime>
  <Words>2002</Words>
  <Application>Microsoft Office PowerPoint</Application>
  <PresentationFormat>全屏显示(4:3)</PresentationFormat>
  <Paragraphs>284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黑体</vt:lpstr>
      <vt:lpstr>华文细黑</vt:lpstr>
      <vt:lpstr>宋体</vt:lpstr>
      <vt:lpstr>Arial</vt:lpstr>
      <vt:lpstr>Verdana</vt:lpstr>
      <vt:lpstr>C&amp;B PPT Templet</vt:lpstr>
      <vt:lpstr> Schema设计优化</vt:lpstr>
      <vt:lpstr>Schema优化包含内容</vt:lpstr>
      <vt:lpstr>合理的库表设计</vt:lpstr>
      <vt:lpstr>PowerPoint 演示文稿</vt:lpstr>
      <vt:lpstr>三大范式</vt:lpstr>
      <vt:lpstr>反范式设计</vt:lpstr>
      <vt:lpstr>大表字段垂直拆分</vt:lpstr>
      <vt:lpstr>大表字段垂直拆分</vt:lpstr>
      <vt:lpstr>汇总表技术</vt:lpstr>
      <vt:lpstr>汇总表技术</vt:lpstr>
      <vt:lpstr>汇总表技术</vt:lpstr>
      <vt:lpstr>选取最优的数据存储类型</vt:lpstr>
      <vt:lpstr>数据类型选取原则</vt:lpstr>
      <vt:lpstr>PowerPoint 演示文稿</vt:lpstr>
      <vt:lpstr>数据类型选取建议</vt:lpstr>
      <vt:lpstr>经典案例：  Failed to read auto-increment value from storage engine</vt:lpstr>
      <vt:lpstr>字符类型</vt:lpstr>
      <vt:lpstr>字符类型</vt:lpstr>
      <vt:lpstr>字符类型选取建议</vt:lpstr>
      <vt:lpstr>其他类型选取建议</vt:lpstr>
      <vt:lpstr>合理的索引策略</vt:lpstr>
      <vt:lpstr>如何建立更好的索引</vt:lpstr>
      <vt:lpstr>合理使用索引</vt:lpstr>
      <vt:lpstr>规范的schema对象设计</vt:lpstr>
      <vt:lpstr>schema对象命名规范</vt:lpstr>
      <vt:lpstr>schema对象设计规范</vt:lpstr>
      <vt:lpstr>合理的库表大小</vt:lpstr>
      <vt:lpstr>评估当前数据大小</vt:lpstr>
      <vt:lpstr>合理控制表大小</vt:lpstr>
      <vt:lpstr>分区表</vt:lpstr>
      <vt:lpstr>分区表</vt:lpstr>
      <vt:lpstr>SQL编写规范</vt:lpstr>
      <vt:lpstr>SQL编写</vt:lpstr>
      <vt:lpstr>SQL编写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MySQL培训</dc:title>
  <dc:creator>jason</dc:creator>
  <cp:lastModifiedBy>Windows User</cp:lastModifiedBy>
  <cp:revision>1710</cp:revision>
  <dcterms:created xsi:type="dcterms:W3CDTF">2009-11-10T07:37:26Z</dcterms:created>
  <dcterms:modified xsi:type="dcterms:W3CDTF">2015-09-05T03:56:37Z</dcterms:modified>
</cp:coreProperties>
</file>